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0" r:id="rId5"/>
    <p:sldId id="260" r:id="rId6"/>
    <p:sldId id="259" r:id="rId7"/>
    <p:sldId id="258" r:id="rId8"/>
    <p:sldId id="261" r:id="rId9"/>
    <p:sldId id="268" r:id="rId10"/>
    <p:sldId id="276" r:id="rId11"/>
    <p:sldId id="269" r:id="rId12"/>
    <p:sldId id="264" r:id="rId13"/>
    <p:sldId id="273" r:id="rId14"/>
    <p:sldId id="272" r:id="rId15"/>
    <p:sldId id="266" r:id="rId16"/>
    <p:sldId id="265" r:id="rId17"/>
    <p:sldId id="271" r:id="rId18"/>
    <p:sldId id="275" r:id="rId19"/>
    <p:sldId id="274" r:id="rId20"/>
    <p:sldId id="26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9B4483-BB3C-463F-B6A0-4A5AF20AB3D4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500E2F-B2AB-4341-80D7-97DAA8DA29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Diferenciální diagnostika dušnosti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3861048"/>
            <a:ext cx="251207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4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extratorakální</a:t>
            </a:r>
            <a:r>
              <a:rPr lang="cs-CZ" dirty="0" smtClean="0"/>
              <a:t>- </a:t>
            </a:r>
            <a:r>
              <a:rPr lang="cs-CZ" dirty="0" err="1"/>
              <a:t>nejčas.aspirace</a:t>
            </a:r>
            <a:r>
              <a:rPr lang="cs-CZ" dirty="0"/>
              <a:t>, alergický edém glottis, u dětí epiglottis</a:t>
            </a:r>
          </a:p>
          <a:p>
            <a:pPr marL="109728" indent="0">
              <a:buNone/>
            </a:pPr>
            <a:r>
              <a:rPr lang="cs-CZ" dirty="0" smtClean="0"/>
              <a:t>- </a:t>
            </a:r>
            <a:r>
              <a:rPr lang="cs-CZ" dirty="0"/>
              <a:t>dušnost, </a:t>
            </a:r>
            <a:r>
              <a:rPr lang="cs-CZ" dirty="0" err="1"/>
              <a:t>stridor</a:t>
            </a:r>
            <a:r>
              <a:rPr lang="cs-CZ" dirty="0"/>
              <a:t>, </a:t>
            </a:r>
            <a:r>
              <a:rPr lang="cs-CZ" dirty="0" err="1"/>
              <a:t>retrakce</a:t>
            </a:r>
            <a:r>
              <a:rPr lang="cs-CZ" dirty="0"/>
              <a:t> </a:t>
            </a:r>
            <a:r>
              <a:rPr lang="cs-CZ" dirty="0" err="1"/>
              <a:t>suprakl.jamek</a:t>
            </a:r>
            <a:r>
              <a:rPr lang="cs-CZ" dirty="0"/>
              <a:t> v </a:t>
            </a:r>
            <a:r>
              <a:rPr lang="cs-CZ" dirty="0" smtClean="0"/>
              <a:t> </a:t>
            </a:r>
            <a:r>
              <a:rPr lang="cs-CZ" dirty="0" err="1" smtClean="0"/>
              <a:t>insp</a:t>
            </a:r>
            <a:r>
              <a:rPr lang="cs-CZ" dirty="0"/>
              <a:t>.</a:t>
            </a:r>
          </a:p>
          <a:p>
            <a:r>
              <a:rPr lang="cs-CZ" b="1" dirty="0" err="1"/>
              <a:t>intratorakální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akutní </a:t>
            </a:r>
            <a:r>
              <a:rPr lang="cs-CZ" dirty="0"/>
              <a:t>(</a:t>
            </a:r>
            <a:r>
              <a:rPr lang="cs-CZ" dirty="0" err="1"/>
              <a:t>ak.bronchitis,astma</a:t>
            </a:r>
            <a:r>
              <a:rPr lang="cs-CZ" dirty="0"/>
              <a:t> </a:t>
            </a:r>
            <a:r>
              <a:rPr lang="cs-CZ" dirty="0" err="1"/>
              <a:t>bronchiale,pneumotorax</a:t>
            </a:r>
            <a:r>
              <a:rPr lang="cs-CZ" dirty="0"/>
              <a:t>, </a:t>
            </a:r>
            <a:r>
              <a:rPr lang="cs-CZ" dirty="0" err="1"/>
              <a:t>fluidotorax</a:t>
            </a:r>
            <a:r>
              <a:rPr lang="cs-CZ" dirty="0"/>
              <a:t>)</a:t>
            </a:r>
          </a:p>
          <a:p>
            <a:r>
              <a:rPr lang="cs-CZ" dirty="0"/>
              <a:t>chronická (</a:t>
            </a:r>
            <a:r>
              <a:rPr lang="cs-CZ" dirty="0" err="1" smtClean="0"/>
              <a:t>chron.bronchitis</a:t>
            </a:r>
            <a:r>
              <a:rPr lang="cs-CZ" dirty="0" smtClean="0"/>
              <a:t>, CHOPN, bronchiektasie</a:t>
            </a:r>
            <a:r>
              <a:rPr lang="cs-CZ" dirty="0"/>
              <a:t>)</a:t>
            </a:r>
          </a:p>
          <a:p>
            <a:pPr marL="109728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interm.ak.exacerbace</a:t>
            </a:r>
            <a:r>
              <a:rPr lang="cs-CZ" dirty="0" smtClean="0"/>
              <a:t>(</a:t>
            </a:r>
            <a:r>
              <a:rPr lang="cs-CZ" dirty="0" err="1" smtClean="0"/>
              <a:t>mukopur.sputum</a:t>
            </a:r>
            <a:r>
              <a:rPr lang="cs-CZ" dirty="0" smtClean="0"/>
              <a:t>, </a:t>
            </a:r>
            <a:r>
              <a:rPr lang="cs-CZ" dirty="0" err="1" smtClean="0"/>
              <a:t>kašel,suché</a:t>
            </a:r>
            <a:r>
              <a:rPr lang="cs-CZ" dirty="0" smtClean="0"/>
              <a:t> fenomény)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Obstrukce </a:t>
            </a:r>
            <a:r>
              <a:rPr lang="cs-CZ" dirty="0" err="1" smtClean="0"/>
              <a:t>dých.cest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57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</a:t>
            </a:r>
            <a:r>
              <a:rPr lang="cs-CZ" dirty="0" err="1"/>
              <a:t>kard.dušnosti</a:t>
            </a:r>
            <a:r>
              <a:rPr lang="cs-CZ" dirty="0"/>
              <a:t> koreluje tíže </a:t>
            </a:r>
            <a:r>
              <a:rPr lang="cs-CZ" dirty="0" smtClean="0"/>
              <a:t>onemocnění </a:t>
            </a:r>
            <a:r>
              <a:rPr lang="cs-CZ" dirty="0"/>
              <a:t>s tíží dušností (NYHA</a:t>
            </a:r>
            <a:r>
              <a:rPr lang="cs-CZ" dirty="0" smtClean="0"/>
              <a:t>)</a:t>
            </a:r>
          </a:p>
          <a:p>
            <a:pPr marL="109728" indent="0">
              <a:buNone/>
            </a:pPr>
            <a:endParaRPr lang="cs-CZ" b="0" dirty="0" smtClean="0">
              <a:effectLst/>
            </a:endParaRPr>
          </a:p>
          <a:p>
            <a:r>
              <a:rPr lang="cs-CZ" dirty="0"/>
              <a:t>1. dušnost při velké námaze </a:t>
            </a:r>
            <a:endParaRPr lang="cs-CZ" b="0" dirty="0" smtClean="0">
              <a:effectLst/>
            </a:endParaRPr>
          </a:p>
          <a:p>
            <a:r>
              <a:rPr lang="cs-CZ" dirty="0"/>
              <a:t>2. při střední námaze(schody)</a:t>
            </a:r>
            <a:endParaRPr lang="cs-CZ" b="0" dirty="0" smtClean="0">
              <a:effectLst/>
            </a:endParaRPr>
          </a:p>
          <a:p>
            <a:r>
              <a:rPr lang="cs-CZ" dirty="0"/>
              <a:t>3. při menší námaze </a:t>
            </a:r>
            <a:endParaRPr lang="cs-CZ" b="0" dirty="0" smtClean="0">
              <a:effectLst/>
            </a:endParaRPr>
          </a:p>
          <a:p>
            <a:r>
              <a:rPr lang="cs-CZ" dirty="0"/>
              <a:t>4</a:t>
            </a:r>
            <a:r>
              <a:rPr lang="cs-CZ" dirty="0" smtClean="0"/>
              <a:t>. klidová </a:t>
            </a:r>
            <a:r>
              <a:rPr lang="cs-CZ" dirty="0"/>
              <a:t>dušnost 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52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Správně odebraná anamnéza!!!- nástup příznaků, délka trvání, průvodní symptomy (</a:t>
            </a:r>
            <a:r>
              <a:rPr lang="cs-CZ" dirty="0" err="1" smtClean="0"/>
              <a:t>febrilie</a:t>
            </a:r>
            <a:r>
              <a:rPr lang="cs-CZ" dirty="0" smtClean="0"/>
              <a:t>, kašel, závislost na námaze, bolesti na hrudi)</a:t>
            </a:r>
          </a:p>
          <a:p>
            <a:r>
              <a:rPr lang="cs-CZ" dirty="0" smtClean="0"/>
              <a:t>Klinické vyšetření – zásadní pohled + poslech. Dechová frekvence, ortopnoe, kašel, náplň </a:t>
            </a:r>
            <a:r>
              <a:rPr lang="cs-CZ" dirty="0" err="1" smtClean="0"/>
              <a:t>jugul</a:t>
            </a:r>
            <a:r>
              <a:rPr lang="cs-CZ" dirty="0" smtClean="0"/>
              <a:t>. žil, otoky DKK- anasarka, celkový stav pacienta</a:t>
            </a:r>
          </a:p>
          <a:p>
            <a:r>
              <a:rPr lang="cs-CZ" dirty="0" smtClean="0"/>
              <a:t>Poslechové (poklep) nálezy: nepřízvučné (srdeční selhání), přízvučné </a:t>
            </a:r>
            <a:r>
              <a:rPr lang="cs-CZ" dirty="0" err="1" smtClean="0"/>
              <a:t>chrůpky</a:t>
            </a:r>
            <a:r>
              <a:rPr lang="cs-CZ" dirty="0" smtClean="0"/>
              <a:t>, vlhké chropy (pneumonie), oslabené až vymizelé dýchání(PNO, </a:t>
            </a:r>
            <a:r>
              <a:rPr lang="cs-CZ" dirty="0" err="1" smtClean="0"/>
              <a:t>fluidothorax</a:t>
            </a:r>
            <a:r>
              <a:rPr lang="cs-CZ" dirty="0" smtClean="0"/>
              <a:t>) pískoty, vrzoty (CHOPN, astma) trubicové dýchání /pneumonie/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580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EKG- tachykardie, arytmie, přetížení PK-,Q ve III,S v I, RBBB - plicní embolie</a:t>
            </a:r>
          </a:p>
          <a:p>
            <a:r>
              <a:rPr lang="cs-CZ" dirty="0" smtClean="0"/>
              <a:t>RTG S+P (</a:t>
            </a:r>
            <a:r>
              <a:rPr lang="cs-CZ" dirty="0" err="1" smtClean="0"/>
              <a:t>zadopřední</a:t>
            </a:r>
            <a:r>
              <a:rPr lang="cs-CZ" dirty="0" smtClean="0"/>
              <a:t>+ </a:t>
            </a:r>
            <a:r>
              <a:rPr lang="cs-CZ" dirty="0" err="1" smtClean="0"/>
              <a:t>event.boční</a:t>
            </a:r>
            <a:r>
              <a:rPr lang="cs-CZ" dirty="0" smtClean="0"/>
              <a:t>)- pneumonie, PNO, </a:t>
            </a:r>
            <a:r>
              <a:rPr lang="cs-CZ" dirty="0" err="1" smtClean="0"/>
              <a:t>fluidothorax</a:t>
            </a:r>
            <a:r>
              <a:rPr lang="cs-CZ" dirty="0" smtClean="0"/>
              <a:t>, srdeční selhání</a:t>
            </a:r>
          </a:p>
          <a:p>
            <a:r>
              <a:rPr lang="cs-CZ" dirty="0" smtClean="0"/>
              <a:t>Laboratoř-KO (anémie) základní biochemické vyšetření-rozšiřujeme o NT-BNP, ev. troponin, koagulace – D-dimery, </a:t>
            </a:r>
            <a:r>
              <a:rPr lang="cs-CZ" dirty="0" err="1" smtClean="0"/>
              <a:t>venozní</a:t>
            </a:r>
            <a:r>
              <a:rPr lang="cs-CZ" dirty="0" smtClean="0"/>
              <a:t> </a:t>
            </a:r>
            <a:r>
              <a:rPr lang="cs-CZ" dirty="0" err="1" smtClean="0"/>
              <a:t>Astrup</a:t>
            </a:r>
            <a:endParaRPr lang="cs-CZ" dirty="0" smtClean="0"/>
          </a:p>
          <a:p>
            <a:r>
              <a:rPr lang="cs-CZ" dirty="0" smtClean="0"/>
              <a:t>Vyšetření arteriálních krevních plynů</a:t>
            </a:r>
          </a:p>
          <a:p>
            <a:r>
              <a:rPr lang="cs-CZ" dirty="0" smtClean="0"/>
              <a:t>Doplňující vyšetření : </a:t>
            </a:r>
          </a:p>
          <a:p>
            <a:r>
              <a:rPr lang="cs-CZ" dirty="0" smtClean="0"/>
              <a:t>Echokardiografie – </a:t>
            </a:r>
            <a:r>
              <a:rPr lang="cs-CZ" dirty="0" err="1" smtClean="0"/>
              <a:t>cor</a:t>
            </a:r>
            <a:r>
              <a:rPr lang="cs-CZ" dirty="0" smtClean="0"/>
              <a:t> </a:t>
            </a:r>
            <a:r>
              <a:rPr lang="cs-CZ" dirty="0" err="1" smtClean="0"/>
              <a:t>pulmonale</a:t>
            </a:r>
            <a:r>
              <a:rPr lang="cs-CZ" dirty="0" smtClean="0"/>
              <a:t>, kinetika, EF LK, </a:t>
            </a:r>
            <a:r>
              <a:rPr lang="cs-CZ" dirty="0" err="1" smtClean="0"/>
              <a:t>perikard.výpotek</a:t>
            </a:r>
            <a:r>
              <a:rPr lang="cs-CZ" dirty="0" smtClean="0"/>
              <a:t>, chlopenní vady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816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Spirometrické vyšetření – typ ventilační  poruchy, BSK test, </a:t>
            </a:r>
            <a:r>
              <a:rPr lang="cs-CZ" dirty="0" err="1" smtClean="0"/>
              <a:t>bronchodilat.test</a:t>
            </a:r>
            <a:endParaRPr lang="cs-CZ" dirty="0" smtClean="0"/>
          </a:p>
          <a:p>
            <a:r>
              <a:rPr lang="cs-CZ" dirty="0" smtClean="0"/>
              <a:t>CT, ev. HRCT plic- </a:t>
            </a:r>
            <a:r>
              <a:rPr lang="cs-CZ" dirty="0" err="1" smtClean="0"/>
              <a:t>interst.plic</a:t>
            </a:r>
            <a:r>
              <a:rPr lang="cs-CZ" dirty="0" smtClean="0"/>
              <a:t> procesy, tu</a:t>
            </a:r>
          </a:p>
          <a:p>
            <a:r>
              <a:rPr lang="cs-CZ" dirty="0" smtClean="0"/>
              <a:t>CT angiografie </a:t>
            </a:r>
            <a:r>
              <a:rPr lang="cs-CZ" dirty="0" err="1" smtClean="0"/>
              <a:t>a.pulmonalis</a:t>
            </a:r>
            <a:r>
              <a:rPr lang="cs-CZ" dirty="0" smtClean="0"/>
              <a:t>, event. ventilačně </a:t>
            </a:r>
            <a:r>
              <a:rPr lang="cs-CZ" dirty="0" err="1" smtClean="0"/>
              <a:t>perfúzní</a:t>
            </a:r>
            <a:r>
              <a:rPr lang="cs-CZ" dirty="0" smtClean="0"/>
              <a:t> </a:t>
            </a:r>
            <a:r>
              <a:rPr lang="cs-CZ" dirty="0" err="1" smtClean="0"/>
              <a:t>scan</a:t>
            </a:r>
            <a:r>
              <a:rPr lang="cs-CZ" dirty="0" smtClean="0"/>
              <a:t> </a:t>
            </a:r>
          </a:p>
          <a:p>
            <a:r>
              <a:rPr lang="cs-CZ" dirty="0" smtClean="0"/>
              <a:t>MR srdce – kardiomyopatie</a:t>
            </a:r>
          </a:p>
          <a:p>
            <a:r>
              <a:rPr lang="cs-CZ" dirty="0" smtClean="0"/>
              <a:t>Zátěžová vyšetření, </a:t>
            </a:r>
            <a:r>
              <a:rPr lang="cs-CZ" dirty="0" err="1" smtClean="0"/>
              <a:t>spiroergometrie</a:t>
            </a:r>
            <a:r>
              <a:rPr lang="cs-CZ" dirty="0" smtClean="0"/>
              <a:t>, zátěžové echo, </a:t>
            </a:r>
            <a:r>
              <a:rPr lang="cs-CZ" dirty="0" err="1" smtClean="0"/>
              <a:t>scinti</a:t>
            </a:r>
            <a:r>
              <a:rPr lang="cs-CZ" dirty="0" smtClean="0"/>
              <a:t> myokardu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935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oxygenoterapie</a:t>
            </a:r>
            <a:r>
              <a:rPr lang="cs-CZ" dirty="0" smtClean="0"/>
              <a:t> (zvýšeni </a:t>
            </a:r>
            <a:r>
              <a:rPr lang="cs-CZ" dirty="0"/>
              <a:t>obsahu </a:t>
            </a:r>
            <a:r>
              <a:rPr lang="cs-CZ" dirty="0" smtClean="0"/>
              <a:t>kyslíku </a:t>
            </a:r>
            <a:r>
              <a:rPr lang="cs-CZ" dirty="0"/>
              <a:t>ve </a:t>
            </a:r>
            <a:r>
              <a:rPr lang="cs-CZ" dirty="0" smtClean="0"/>
              <a:t>vdechované </a:t>
            </a:r>
            <a:r>
              <a:rPr lang="cs-CZ" dirty="0"/>
              <a:t>směsi </a:t>
            </a:r>
            <a:r>
              <a:rPr lang="cs-CZ" dirty="0" smtClean="0"/>
              <a:t>,zvýšeni nabídky kyslíku tkáním</a:t>
            </a:r>
          </a:p>
          <a:p>
            <a:r>
              <a:rPr lang="cs-CZ" dirty="0" smtClean="0"/>
              <a:t>z dlouhodobého </a:t>
            </a:r>
            <a:r>
              <a:rPr lang="cs-CZ" dirty="0"/>
              <a:t>hlediska při </a:t>
            </a:r>
            <a:r>
              <a:rPr lang="cs-CZ" dirty="0" smtClean="0"/>
              <a:t>vyšším </a:t>
            </a:r>
            <a:r>
              <a:rPr lang="cs-CZ" dirty="0"/>
              <a:t>průtoku </a:t>
            </a:r>
            <a:r>
              <a:rPr lang="cs-CZ" dirty="0" smtClean="0"/>
              <a:t>kyslíku </a:t>
            </a:r>
            <a:r>
              <a:rPr lang="cs-CZ" dirty="0"/>
              <a:t>může </a:t>
            </a:r>
            <a:r>
              <a:rPr lang="cs-CZ" dirty="0" err="1"/>
              <a:t>oxygenoterapie</a:t>
            </a:r>
            <a:r>
              <a:rPr lang="cs-CZ" dirty="0"/>
              <a:t> u </a:t>
            </a:r>
            <a:r>
              <a:rPr lang="cs-CZ" dirty="0" smtClean="0"/>
              <a:t>pacientů s</a:t>
            </a:r>
            <a:r>
              <a:rPr lang="cs-CZ" dirty="0"/>
              <a:t> </a:t>
            </a:r>
            <a:r>
              <a:rPr lang="cs-CZ" dirty="0" err="1"/>
              <a:t>chron.resp</a:t>
            </a:r>
            <a:r>
              <a:rPr lang="cs-CZ" dirty="0"/>
              <a:t>. </a:t>
            </a:r>
            <a:r>
              <a:rPr lang="cs-CZ" dirty="0" smtClean="0"/>
              <a:t>insuficiencí, </a:t>
            </a:r>
            <a:r>
              <a:rPr lang="cs-CZ" dirty="0"/>
              <a:t>u nichž je </a:t>
            </a:r>
            <a:r>
              <a:rPr lang="cs-CZ" dirty="0" err="1"/>
              <a:t>hypoxemie</a:t>
            </a:r>
            <a:r>
              <a:rPr lang="cs-CZ" dirty="0"/>
              <a:t> </a:t>
            </a:r>
            <a:r>
              <a:rPr lang="cs-CZ" dirty="0" smtClean="0"/>
              <a:t>jediným </a:t>
            </a:r>
            <a:r>
              <a:rPr lang="cs-CZ" dirty="0"/>
              <a:t>stimulem </a:t>
            </a:r>
            <a:r>
              <a:rPr lang="cs-CZ" dirty="0" smtClean="0"/>
              <a:t>dechového centra</a:t>
            </a:r>
            <a:r>
              <a:rPr lang="cs-CZ" dirty="0"/>
              <a:t>, přestavovat riziko retence CO2  rozvojem  </a:t>
            </a:r>
            <a:r>
              <a:rPr lang="cs-CZ" dirty="0" err="1" smtClean="0"/>
              <a:t>hyperkapnického</a:t>
            </a:r>
            <a:r>
              <a:rPr lang="cs-CZ" dirty="0" smtClean="0"/>
              <a:t> </a:t>
            </a:r>
            <a:r>
              <a:rPr lang="cs-CZ" dirty="0" err="1"/>
              <a:t>komatu</a:t>
            </a:r>
            <a:r>
              <a:rPr lang="cs-CZ" dirty="0"/>
              <a:t> (PaCO2 ≥ 13 </a:t>
            </a:r>
            <a:r>
              <a:rPr lang="cs-CZ" dirty="0" err="1"/>
              <a:t>kPa</a:t>
            </a:r>
            <a:r>
              <a:rPr lang="cs-CZ" dirty="0" smtClean="0"/>
              <a:t>)</a:t>
            </a:r>
            <a:endParaRPr lang="cs-CZ" b="0" dirty="0" smtClean="0">
              <a:effectLst/>
            </a:endParaRPr>
          </a:p>
          <a:p>
            <a:r>
              <a:rPr lang="cs-CZ" dirty="0"/>
              <a:t>DDOT- </a:t>
            </a:r>
            <a:r>
              <a:rPr lang="cs-CZ" dirty="0" smtClean="0"/>
              <a:t>využívající </a:t>
            </a:r>
            <a:r>
              <a:rPr lang="cs-CZ" dirty="0"/>
              <a:t>koncentrátory </a:t>
            </a:r>
            <a:r>
              <a:rPr lang="cs-CZ" dirty="0" smtClean="0"/>
              <a:t>kyslíku </a:t>
            </a:r>
            <a:r>
              <a:rPr lang="cs-CZ" dirty="0"/>
              <a:t>s </a:t>
            </a:r>
            <a:r>
              <a:rPr lang="cs-CZ" dirty="0" smtClean="0"/>
              <a:t>nízkým </a:t>
            </a:r>
            <a:r>
              <a:rPr lang="cs-CZ" dirty="0"/>
              <a:t>průtokem 1–2 l/min</a:t>
            </a:r>
            <a:endParaRPr lang="cs-CZ" b="0" dirty="0" smtClean="0">
              <a:effectLst/>
            </a:endParaRPr>
          </a:p>
          <a:p>
            <a:r>
              <a:rPr lang="cs-CZ" dirty="0" smtClean="0"/>
              <a:t>neinvazivní </a:t>
            </a:r>
            <a:r>
              <a:rPr lang="cs-CZ" dirty="0"/>
              <a:t>ventilace </a:t>
            </a:r>
            <a:r>
              <a:rPr lang="cs-CZ" dirty="0" smtClean="0"/>
              <a:t>(podmínkou </a:t>
            </a:r>
            <a:r>
              <a:rPr lang="cs-CZ" dirty="0"/>
              <a:t>je </a:t>
            </a:r>
            <a:r>
              <a:rPr lang="cs-CZ" dirty="0" smtClean="0"/>
              <a:t>spolupráce/ dostatečná </a:t>
            </a:r>
            <a:r>
              <a:rPr lang="cs-CZ" dirty="0"/>
              <a:t>dech. aktivita), při neklidu pacienta,</a:t>
            </a:r>
            <a:endParaRPr lang="cs-CZ" b="0" dirty="0" smtClean="0">
              <a:effectLst/>
            </a:endParaRPr>
          </a:p>
          <a:p>
            <a:r>
              <a:rPr lang="cs-CZ" dirty="0"/>
              <a:t>vznik </a:t>
            </a:r>
            <a:r>
              <a:rPr lang="cs-CZ" dirty="0" err="1"/>
              <a:t>sval.únavy</a:t>
            </a:r>
            <a:r>
              <a:rPr lang="cs-CZ" dirty="0"/>
              <a:t> a </a:t>
            </a:r>
            <a:r>
              <a:rPr lang="cs-CZ" dirty="0" err="1"/>
              <a:t>nedostatečne</a:t>
            </a:r>
            <a:r>
              <a:rPr lang="cs-CZ" dirty="0"/>
              <a:t> </a:t>
            </a:r>
            <a:r>
              <a:rPr lang="cs-CZ" dirty="0" err="1"/>
              <a:t>oxygenaci</a:t>
            </a:r>
            <a:r>
              <a:rPr lang="cs-CZ" dirty="0"/>
              <a:t> (dech. </a:t>
            </a:r>
            <a:r>
              <a:rPr lang="cs-CZ" dirty="0" err="1" smtClean="0"/>
              <a:t>frekv</a:t>
            </a:r>
            <a:r>
              <a:rPr lang="cs-CZ" dirty="0" smtClean="0"/>
              <a:t>&gt;35/min, </a:t>
            </a:r>
            <a:r>
              <a:rPr lang="cs-CZ" dirty="0"/>
              <a:t>PaO2 &lt; 9 </a:t>
            </a:r>
            <a:r>
              <a:rPr lang="cs-CZ" dirty="0" err="1"/>
              <a:t>kPa</a:t>
            </a:r>
            <a:r>
              <a:rPr lang="cs-CZ" dirty="0"/>
              <a:t> při FiO2 0,40, PaCO2 &gt; 7,5 </a:t>
            </a:r>
            <a:r>
              <a:rPr lang="cs-CZ" dirty="0" err="1"/>
              <a:t>kPa</a:t>
            </a:r>
            <a:r>
              <a:rPr lang="cs-CZ" dirty="0"/>
              <a:t>) </a:t>
            </a:r>
            <a:r>
              <a:rPr lang="cs-CZ" dirty="0" err="1" smtClean="0"/>
              <a:t>orotracheální</a:t>
            </a:r>
            <a:r>
              <a:rPr lang="cs-CZ" dirty="0" smtClean="0"/>
              <a:t> </a:t>
            </a:r>
            <a:r>
              <a:rPr lang="cs-CZ" dirty="0"/>
              <a:t>intubace s plnou </a:t>
            </a:r>
            <a:r>
              <a:rPr lang="cs-CZ" dirty="0" smtClean="0"/>
              <a:t>ventilací</a:t>
            </a: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653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err="1" smtClean="0"/>
              <a:t>kardialní</a:t>
            </a:r>
            <a:r>
              <a:rPr lang="cs-CZ" sz="1800" dirty="0" smtClean="0"/>
              <a:t>: diuretika (</a:t>
            </a:r>
            <a:r>
              <a:rPr lang="cs-CZ" sz="1800" dirty="0" err="1" smtClean="0"/>
              <a:t>furosemid</a:t>
            </a:r>
            <a:r>
              <a:rPr lang="cs-CZ" sz="1800" dirty="0" smtClean="0"/>
              <a:t>), </a:t>
            </a:r>
            <a:r>
              <a:rPr lang="cs-CZ" sz="1800" dirty="0" err="1" smtClean="0"/>
              <a:t>nitraty</a:t>
            </a:r>
            <a:r>
              <a:rPr lang="cs-CZ" sz="1800" dirty="0" smtClean="0"/>
              <a:t> (ke sníženi </a:t>
            </a:r>
            <a:r>
              <a:rPr lang="cs-CZ" sz="1800" dirty="0" err="1" smtClean="0"/>
              <a:t>preloadu</a:t>
            </a:r>
            <a:r>
              <a:rPr lang="cs-CZ" sz="1800" dirty="0" smtClean="0"/>
              <a:t>), katecholaminy(</a:t>
            </a:r>
            <a:r>
              <a:rPr lang="cs-CZ" sz="1800" dirty="0" err="1" smtClean="0"/>
              <a:t>dobutamin</a:t>
            </a:r>
            <a:r>
              <a:rPr lang="cs-CZ" sz="1800" dirty="0" smtClean="0"/>
              <a:t>, noradrenalin) ke zvýšeni srdečního výdeje</a:t>
            </a:r>
          </a:p>
          <a:p>
            <a:r>
              <a:rPr lang="cs-CZ" sz="1800" dirty="0" smtClean="0"/>
              <a:t>dekompenzovaná </a:t>
            </a:r>
            <a:r>
              <a:rPr lang="cs-CZ" sz="1800" dirty="0" smtClean="0"/>
              <a:t>hypertenze </a:t>
            </a:r>
            <a:r>
              <a:rPr lang="cs-CZ" sz="1800" dirty="0" smtClean="0"/>
              <a:t>antihypertenziva </a:t>
            </a:r>
            <a:r>
              <a:rPr lang="cs-CZ" sz="1800" dirty="0" smtClean="0"/>
              <a:t>(</a:t>
            </a:r>
            <a:r>
              <a:rPr lang="cs-CZ" sz="1800" dirty="0" err="1" smtClean="0"/>
              <a:t>Tensiomin,nitráty</a:t>
            </a:r>
            <a:r>
              <a:rPr lang="cs-CZ" sz="1800" dirty="0" smtClean="0"/>
              <a:t> 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r>
              <a:rPr lang="cs-CZ" sz="1800" dirty="0" smtClean="0"/>
              <a:t>při </a:t>
            </a:r>
            <a:r>
              <a:rPr lang="cs-CZ" sz="1800" dirty="0" err="1" smtClean="0"/>
              <a:t>tachyarytmii</a:t>
            </a:r>
            <a:r>
              <a:rPr lang="cs-CZ" sz="1800" dirty="0" smtClean="0"/>
              <a:t> (digoxin, </a:t>
            </a:r>
            <a:r>
              <a:rPr lang="cs-CZ" sz="1800" dirty="0" err="1" smtClean="0"/>
              <a:t>amiodaron</a:t>
            </a:r>
            <a:r>
              <a:rPr lang="cs-CZ" sz="1800" dirty="0" smtClean="0"/>
              <a:t>). </a:t>
            </a:r>
            <a:endParaRPr lang="cs-CZ" sz="1800" b="0" dirty="0" smtClean="0">
              <a:effectLst/>
            </a:endParaRPr>
          </a:p>
          <a:p>
            <a:r>
              <a:rPr lang="cs-CZ" sz="1800" dirty="0" err="1" smtClean="0"/>
              <a:t>morfin,zvyšuje</a:t>
            </a:r>
            <a:r>
              <a:rPr lang="cs-CZ" sz="1800" dirty="0" smtClean="0"/>
              <a:t> toleranci k pCO2 a </a:t>
            </a:r>
            <a:r>
              <a:rPr lang="cs-CZ" sz="1800" dirty="0" err="1" smtClean="0"/>
              <a:t>tlumi</a:t>
            </a:r>
            <a:r>
              <a:rPr lang="cs-CZ" sz="1800" dirty="0" smtClean="0"/>
              <a:t> sympatikus</a:t>
            </a:r>
          </a:p>
          <a:p>
            <a:r>
              <a:rPr lang="cs-CZ" sz="1800" dirty="0" smtClean="0"/>
              <a:t>AKS( </a:t>
            </a:r>
            <a:r>
              <a:rPr lang="cs-CZ" sz="1800" dirty="0" err="1" smtClean="0"/>
              <a:t>koronarni</a:t>
            </a:r>
            <a:r>
              <a:rPr lang="cs-CZ" sz="1800" dirty="0" smtClean="0"/>
              <a:t> </a:t>
            </a:r>
            <a:r>
              <a:rPr lang="cs-CZ" sz="1800" dirty="0" err="1" smtClean="0"/>
              <a:t>revaskularizace</a:t>
            </a:r>
            <a:r>
              <a:rPr lang="cs-CZ" sz="1800" dirty="0" smtClean="0"/>
              <a:t>),</a:t>
            </a:r>
          </a:p>
          <a:p>
            <a:r>
              <a:rPr lang="cs-CZ" sz="1800" dirty="0" smtClean="0"/>
              <a:t>PE AK, </a:t>
            </a:r>
            <a:r>
              <a:rPr lang="cs-CZ" sz="1800" dirty="0" err="1" smtClean="0"/>
              <a:t>akutni</a:t>
            </a:r>
            <a:r>
              <a:rPr lang="cs-CZ" sz="1800" dirty="0" smtClean="0"/>
              <a:t> </a:t>
            </a:r>
            <a:r>
              <a:rPr lang="cs-CZ" sz="1800" dirty="0" err="1" smtClean="0"/>
              <a:t>cor</a:t>
            </a:r>
            <a:r>
              <a:rPr lang="cs-CZ" sz="1800" dirty="0" smtClean="0"/>
              <a:t> </a:t>
            </a:r>
            <a:r>
              <a:rPr lang="cs-CZ" sz="1800" dirty="0" err="1" smtClean="0"/>
              <a:t>pulmonale</a:t>
            </a:r>
            <a:r>
              <a:rPr lang="cs-CZ" sz="1800" dirty="0" smtClean="0"/>
              <a:t> </a:t>
            </a:r>
            <a:r>
              <a:rPr lang="cs-CZ" sz="1800" dirty="0" err="1" smtClean="0"/>
              <a:t>fibrinolytika</a:t>
            </a:r>
            <a:r>
              <a:rPr lang="cs-CZ" sz="1800" dirty="0" smtClean="0"/>
              <a:t>  </a:t>
            </a:r>
            <a:endParaRPr lang="cs-CZ" sz="1800" dirty="0" smtClean="0"/>
          </a:p>
          <a:p>
            <a:r>
              <a:rPr lang="cs-CZ" sz="1800" dirty="0" smtClean="0"/>
              <a:t>plicní postižení - </a:t>
            </a:r>
            <a:r>
              <a:rPr lang="cs-CZ" sz="1800" dirty="0" err="1" smtClean="0"/>
              <a:t>bronchodilatancia</a:t>
            </a:r>
            <a:r>
              <a:rPr lang="cs-CZ" sz="1800" dirty="0" smtClean="0"/>
              <a:t> (</a:t>
            </a:r>
            <a:r>
              <a:rPr lang="cs-CZ" sz="1800" dirty="0" err="1" smtClean="0"/>
              <a:t>aminophyllin</a:t>
            </a:r>
            <a:r>
              <a:rPr lang="cs-CZ" sz="1800" dirty="0" smtClean="0"/>
              <a:t>), </a:t>
            </a:r>
            <a:r>
              <a:rPr lang="el-GR" sz="1800" dirty="0" smtClean="0"/>
              <a:t>β2 </a:t>
            </a:r>
            <a:r>
              <a:rPr lang="cs-CZ" sz="1800" dirty="0" smtClean="0"/>
              <a:t>sympatomimetika (</a:t>
            </a:r>
            <a:r>
              <a:rPr lang="cs-CZ" sz="1800" dirty="0" err="1" smtClean="0"/>
              <a:t>fenoterol</a:t>
            </a:r>
            <a:r>
              <a:rPr lang="cs-CZ" sz="1800" dirty="0" smtClean="0"/>
              <a:t>, </a:t>
            </a:r>
            <a:r>
              <a:rPr lang="cs-CZ" sz="1800" dirty="0" err="1" smtClean="0"/>
              <a:t>salbutamol</a:t>
            </a:r>
            <a:r>
              <a:rPr lang="cs-CZ" sz="1800" dirty="0" smtClean="0"/>
              <a:t>), </a:t>
            </a:r>
            <a:r>
              <a:rPr lang="cs-CZ" sz="1800" dirty="0" err="1" smtClean="0"/>
              <a:t>anticholinergika</a:t>
            </a:r>
            <a:r>
              <a:rPr lang="cs-CZ" sz="1800" dirty="0" smtClean="0"/>
              <a:t> (</a:t>
            </a:r>
            <a:r>
              <a:rPr lang="cs-CZ" sz="1800" dirty="0" err="1" smtClean="0"/>
              <a:t>ipratropium</a:t>
            </a:r>
            <a:r>
              <a:rPr lang="cs-CZ" sz="1800" dirty="0" smtClean="0"/>
              <a:t> bromid) glukokortikoidy (</a:t>
            </a:r>
            <a:r>
              <a:rPr lang="cs-CZ" sz="1800" dirty="0" err="1" smtClean="0"/>
              <a:t>inhalačni</a:t>
            </a:r>
            <a:r>
              <a:rPr lang="cs-CZ" sz="1800" dirty="0" smtClean="0"/>
              <a:t> nebo </a:t>
            </a:r>
            <a:r>
              <a:rPr lang="cs-CZ" sz="1800" dirty="0" err="1" smtClean="0"/>
              <a:t>systemové</a:t>
            </a:r>
            <a:r>
              <a:rPr lang="cs-CZ" sz="1800" dirty="0" smtClean="0"/>
              <a:t>) exacerbace </a:t>
            </a:r>
            <a:r>
              <a:rPr lang="cs-CZ" sz="1800" dirty="0" smtClean="0"/>
              <a:t>stavu na podkladě </a:t>
            </a:r>
            <a:r>
              <a:rPr lang="cs-CZ" sz="1800" dirty="0" err="1" smtClean="0"/>
              <a:t>infektu</a:t>
            </a:r>
            <a:r>
              <a:rPr lang="cs-CZ" sz="1800" dirty="0" smtClean="0"/>
              <a:t> ATB</a:t>
            </a:r>
          </a:p>
          <a:p>
            <a:r>
              <a:rPr lang="cs-CZ" sz="1800" dirty="0" smtClean="0"/>
              <a:t>tumory( </a:t>
            </a:r>
            <a:r>
              <a:rPr lang="cs-CZ" sz="1800" dirty="0" err="1" smtClean="0"/>
              <a:t>chemo</a:t>
            </a:r>
            <a:r>
              <a:rPr lang="cs-CZ" sz="1800" dirty="0" smtClean="0"/>
              <a:t>, radioterapie nebo chirurgie)</a:t>
            </a:r>
          </a:p>
          <a:p>
            <a:r>
              <a:rPr lang="cs-CZ" sz="1800" dirty="0" err="1" smtClean="0"/>
              <a:t>fluido</a:t>
            </a:r>
            <a:r>
              <a:rPr lang="cs-CZ" sz="1800" dirty="0" smtClean="0"/>
              <a:t>/pneumotorax -hrudní </a:t>
            </a:r>
            <a:r>
              <a:rPr lang="cs-CZ" sz="1800" dirty="0" smtClean="0"/>
              <a:t>drenáž</a:t>
            </a:r>
          </a:p>
          <a:p>
            <a:r>
              <a:rPr lang="cs-CZ" sz="1800" dirty="0" smtClean="0"/>
              <a:t> </a:t>
            </a:r>
            <a:r>
              <a:rPr lang="cs-CZ" sz="1800" dirty="0" err="1" smtClean="0"/>
              <a:t>psychogenni</a:t>
            </a:r>
            <a:r>
              <a:rPr lang="cs-CZ" sz="1800" dirty="0" smtClean="0"/>
              <a:t> </a:t>
            </a:r>
            <a:r>
              <a:rPr lang="cs-CZ" sz="1800" dirty="0" smtClean="0"/>
              <a:t>(anxiolytika a antidepresiva)</a:t>
            </a:r>
            <a:endParaRPr lang="cs-CZ" sz="1800" b="0" dirty="0" smtClean="0">
              <a:effectLst/>
            </a:endParaRPr>
          </a:p>
          <a:p>
            <a:pPr marL="0" indent="0">
              <a:buNone/>
            </a:pPr>
            <a:r>
              <a:rPr lang="cs-CZ" sz="1800" b="0" dirty="0" smtClean="0">
                <a:effectLst/>
              </a:rPr>
              <a:t/>
            </a:r>
            <a:br>
              <a:rPr lang="cs-CZ" sz="1800" b="0" dirty="0" smtClean="0">
                <a:effectLst/>
              </a:rPr>
            </a:br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911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Pacient r.1957 přichází na NUP bez doporučení pro asi týden </a:t>
            </a:r>
            <a:r>
              <a:rPr lang="cs-CZ" dirty="0" err="1" smtClean="0"/>
              <a:t>progredující</a:t>
            </a:r>
            <a:r>
              <a:rPr lang="cs-CZ" dirty="0" smtClean="0"/>
              <a:t> námahovou dušnost, zastavuje se po několika metrech, bez stenokardií, </a:t>
            </a:r>
            <a:r>
              <a:rPr lang="cs-CZ" dirty="0" err="1" smtClean="0"/>
              <a:t>febrilie</a:t>
            </a:r>
            <a:r>
              <a:rPr lang="cs-CZ" dirty="0" smtClean="0"/>
              <a:t> 0, kašel 0, další potíže nemá.</a:t>
            </a:r>
          </a:p>
          <a:p>
            <a:r>
              <a:rPr lang="cs-CZ" dirty="0" smtClean="0"/>
              <a:t>Doposud bez významnějších komorbidit, jen léčba hypertenze</a:t>
            </a:r>
          </a:p>
          <a:p>
            <a:r>
              <a:rPr lang="cs-CZ" dirty="0" smtClean="0"/>
              <a:t>Vstupně hraniční saturace 02 94%, EKG bez </a:t>
            </a:r>
            <a:r>
              <a:rPr lang="cs-CZ" dirty="0" err="1" smtClean="0"/>
              <a:t>zn</a:t>
            </a:r>
            <a:r>
              <a:rPr lang="cs-CZ" dirty="0" smtClean="0"/>
              <a:t> . AKS, mírná sinusová tachykardie kolem 100/min</a:t>
            </a:r>
          </a:p>
          <a:p>
            <a:r>
              <a:rPr lang="cs-CZ" dirty="0" smtClean="0"/>
              <a:t>V klinickém obraze : dýchání alveolární, čisté, AS regulérní, dýchání </a:t>
            </a:r>
            <a:r>
              <a:rPr lang="cs-CZ" dirty="0" err="1" smtClean="0"/>
              <a:t>alv.b.v.f</a:t>
            </a:r>
            <a:r>
              <a:rPr lang="cs-CZ" dirty="0" smtClean="0"/>
              <a:t>, bez otoků DKK, bez </a:t>
            </a:r>
            <a:r>
              <a:rPr lang="cs-CZ" dirty="0" err="1" smtClean="0"/>
              <a:t>zn.TEN</a:t>
            </a:r>
            <a:endParaRPr lang="cs-CZ" dirty="0" smtClean="0"/>
          </a:p>
          <a:p>
            <a:r>
              <a:rPr lang="cs-CZ" dirty="0" smtClean="0"/>
              <a:t>Laboratorně KO v normě, základní biochemie v normě, mírná elevace troponinu na 20 </a:t>
            </a:r>
            <a:r>
              <a:rPr lang="cs-CZ" dirty="0" err="1" smtClean="0"/>
              <a:t>ng</a:t>
            </a:r>
            <a:r>
              <a:rPr lang="cs-CZ" dirty="0" smtClean="0"/>
              <a:t>/l (hranice do 14)</a:t>
            </a:r>
          </a:p>
          <a:p>
            <a:r>
              <a:rPr lang="cs-CZ" dirty="0" smtClean="0"/>
              <a:t>Pozitivní D-dimery 3.7ug/ml -  norma do 0.5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7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- RTG </a:t>
            </a:r>
            <a:r>
              <a:rPr lang="cs-CZ" dirty="0" smtClean="0"/>
              <a:t>hrudníku mírná </a:t>
            </a:r>
            <a:r>
              <a:rPr lang="cs-CZ" dirty="0" err="1" smtClean="0"/>
              <a:t>hyperémie,srdeční</a:t>
            </a:r>
            <a:r>
              <a:rPr lang="cs-CZ" dirty="0" smtClean="0"/>
              <a:t> stín štíhlý</a:t>
            </a:r>
          </a:p>
          <a:p>
            <a:pPr marL="109728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CT </a:t>
            </a:r>
            <a:r>
              <a:rPr lang="cs-CZ" dirty="0" smtClean="0"/>
              <a:t>angiografie </a:t>
            </a:r>
            <a:r>
              <a:rPr lang="cs-CZ" dirty="0" err="1" smtClean="0"/>
              <a:t>a.pulmonalis</a:t>
            </a:r>
            <a:r>
              <a:rPr lang="cs-CZ" dirty="0" smtClean="0"/>
              <a:t> </a:t>
            </a:r>
            <a:r>
              <a:rPr lang="cs-CZ" dirty="0" smtClean="0"/>
              <a:t>potvrzena bilaterální plicní embolie </a:t>
            </a:r>
            <a:r>
              <a:rPr lang="cs-CZ" dirty="0" err="1" smtClean="0"/>
              <a:t>segmentárně</a:t>
            </a:r>
            <a:r>
              <a:rPr lang="cs-CZ" dirty="0" smtClean="0"/>
              <a:t> a </a:t>
            </a:r>
            <a:r>
              <a:rPr lang="cs-CZ" dirty="0" err="1" smtClean="0"/>
              <a:t>subsegmentárně</a:t>
            </a:r>
            <a:r>
              <a:rPr lang="cs-CZ" dirty="0" smtClean="0"/>
              <a:t>  s dilatací pravostranných srdečních </a:t>
            </a:r>
            <a:r>
              <a:rPr lang="cs-CZ" dirty="0" smtClean="0"/>
              <a:t>oddílů 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/>
              <a:t>LMWH </a:t>
            </a:r>
            <a:r>
              <a:rPr lang="cs-CZ" dirty="0" smtClean="0"/>
              <a:t>dle váhy pacienta </a:t>
            </a:r>
            <a:r>
              <a:rPr lang="cs-CZ" dirty="0" err="1" smtClean="0"/>
              <a:t>sc.a</a:t>
            </a:r>
            <a:r>
              <a:rPr lang="cs-CZ" dirty="0" smtClean="0"/>
              <a:t> 12h. </a:t>
            </a:r>
          </a:p>
          <a:p>
            <a:pPr marL="0" indent="0">
              <a:buNone/>
            </a:pPr>
            <a:r>
              <a:rPr lang="cs-CZ" dirty="0" smtClean="0"/>
              <a:t>-UZ </a:t>
            </a:r>
            <a:r>
              <a:rPr lang="cs-CZ" dirty="0" smtClean="0"/>
              <a:t>žil DKK </a:t>
            </a:r>
            <a:r>
              <a:rPr lang="cs-CZ" dirty="0" smtClean="0"/>
              <a:t>- </a:t>
            </a:r>
            <a:r>
              <a:rPr lang="cs-CZ" dirty="0" smtClean="0"/>
              <a:t>bez zn.  pro </a:t>
            </a:r>
            <a:r>
              <a:rPr lang="cs-CZ" dirty="0" smtClean="0"/>
              <a:t>DVT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 smtClean="0"/>
              <a:t>echokg</a:t>
            </a:r>
            <a:r>
              <a:rPr lang="cs-CZ" dirty="0" smtClean="0"/>
              <a:t> </a:t>
            </a:r>
            <a:r>
              <a:rPr lang="cs-CZ" dirty="0" smtClean="0"/>
              <a:t>hraniční PK, bez PH, EF LK 69%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06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dalšího došetření indikována : </a:t>
            </a:r>
            <a:r>
              <a:rPr lang="cs-CZ" dirty="0" err="1" smtClean="0"/>
              <a:t>spiroergometrie</a:t>
            </a:r>
            <a:r>
              <a:rPr lang="cs-CZ" dirty="0" smtClean="0"/>
              <a:t> a ventilačně </a:t>
            </a:r>
            <a:r>
              <a:rPr lang="cs-CZ" dirty="0" err="1" smtClean="0"/>
              <a:t>perfuzní</a:t>
            </a:r>
            <a:r>
              <a:rPr lang="cs-CZ" dirty="0" smtClean="0"/>
              <a:t> </a:t>
            </a:r>
            <a:r>
              <a:rPr lang="cs-CZ" dirty="0" err="1" smtClean="0"/>
              <a:t>scan</a:t>
            </a:r>
            <a:r>
              <a:rPr lang="cs-CZ" dirty="0" smtClean="0"/>
              <a:t> na KNM k odlišení chronické embolizace/akutní ( </a:t>
            </a:r>
            <a:r>
              <a:rPr lang="cs-CZ" dirty="0" err="1" smtClean="0"/>
              <a:t>pac.udává</a:t>
            </a:r>
            <a:r>
              <a:rPr lang="cs-CZ" dirty="0" smtClean="0"/>
              <a:t> na cílený dotaz občasné bolesti na hrudi s námahovou dušností)</a:t>
            </a:r>
          </a:p>
          <a:p>
            <a:r>
              <a:rPr lang="cs-CZ" dirty="0" smtClean="0"/>
              <a:t>V rámci </a:t>
            </a:r>
            <a:r>
              <a:rPr lang="cs-CZ" dirty="0" err="1" smtClean="0"/>
              <a:t>paraneo</a:t>
            </a:r>
            <a:r>
              <a:rPr lang="cs-CZ" dirty="0" smtClean="0"/>
              <a:t> </a:t>
            </a:r>
            <a:r>
              <a:rPr lang="cs-CZ" dirty="0" err="1" smtClean="0"/>
              <a:t>screeningu</a:t>
            </a:r>
            <a:r>
              <a:rPr lang="cs-CZ" dirty="0" smtClean="0"/>
              <a:t> doplněny Tu </a:t>
            </a:r>
            <a:r>
              <a:rPr lang="cs-CZ" dirty="0" err="1" smtClean="0"/>
              <a:t>markery</a:t>
            </a:r>
            <a:r>
              <a:rPr lang="cs-CZ" dirty="0" smtClean="0"/>
              <a:t>, nadhraniční PSA - k urologickému došetření, UZ břicha negativní, stolice na okultní krvácení.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</p:spTree>
    <p:extLst>
      <p:ext uri="{BB962C8B-B14F-4D97-AF65-F5344CB8AC3E}">
        <p14:creationId xmlns:p14="http://schemas.microsoft.com/office/powerpoint/2010/main" val="338443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subjektivní nedostatek </a:t>
            </a:r>
            <a:r>
              <a:rPr lang="cs-CZ" dirty="0"/>
              <a:t>vzduchu, obvykle se </a:t>
            </a:r>
            <a:r>
              <a:rPr lang="cs-CZ" dirty="0" smtClean="0"/>
              <a:t>zvýšeným dechovým úsilím</a:t>
            </a:r>
            <a:endParaRPr lang="cs-CZ" b="0" dirty="0" smtClean="0">
              <a:effectLst/>
            </a:endParaRPr>
          </a:p>
          <a:p>
            <a:r>
              <a:rPr lang="cs-CZ" dirty="0" smtClean="0"/>
              <a:t>objektivně obtížné</a:t>
            </a:r>
          </a:p>
          <a:p>
            <a:r>
              <a:rPr lang="cs-CZ" dirty="0" smtClean="0"/>
              <a:t>i </a:t>
            </a:r>
            <a:r>
              <a:rPr lang="cs-CZ" dirty="0"/>
              <a:t>několikrát </a:t>
            </a:r>
            <a:r>
              <a:rPr lang="cs-CZ" dirty="0" smtClean="0"/>
              <a:t>zvýšená plicní ventilace nemusí </a:t>
            </a:r>
            <a:r>
              <a:rPr lang="cs-CZ" dirty="0"/>
              <a:t>být </a:t>
            </a:r>
            <a:r>
              <a:rPr lang="cs-CZ" dirty="0" smtClean="0"/>
              <a:t>dušností  !! </a:t>
            </a:r>
          </a:p>
          <a:p>
            <a:r>
              <a:rPr lang="cs-CZ" dirty="0" smtClean="0"/>
              <a:t>usilovná </a:t>
            </a:r>
            <a:r>
              <a:rPr lang="cs-CZ" dirty="0"/>
              <a:t>práce </a:t>
            </a:r>
            <a:r>
              <a:rPr lang="cs-CZ" dirty="0" err="1" smtClean="0"/>
              <a:t>dých.svalů</a:t>
            </a:r>
            <a:r>
              <a:rPr lang="cs-CZ" dirty="0" smtClean="0"/>
              <a:t>, zatahování jugulárních  </a:t>
            </a:r>
            <a:r>
              <a:rPr lang="cs-CZ" dirty="0"/>
              <a:t>a </a:t>
            </a:r>
            <a:r>
              <a:rPr lang="cs-CZ" dirty="0" err="1"/>
              <a:t>supraklavikulárních</a:t>
            </a:r>
            <a:r>
              <a:rPr lang="cs-CZ" dirty="0"/>
              <a:t> jamek</a:t>
            </a:r>
            <a:endParaRPr lang="cs-CZ" b="0" dirty="0" smtClean="0">
              <a:effectLst/>
            </a:endParaRPr>
          </a:p>
          <a:p>
            <a:r>
              <a:rPr lang="cs-CZ" dirty="0" smtClean="0"/>
              <a:t>u </a:t>
            </a:r>
            <a:r>
              <a:rPr lang="cs-CZ" dirty="0"/>
              <a:t>zdravého pocit nedostatku vzduchu při zvýšené svalové </a:t>
            </a:r>
            <a:r>
              <a:rPr lang="cs-CZ" dirty="0" smtClean="0"/>
              <a:t>práci</a:t>
            </a:r>
          </a:p>
          <a:p>
            <a:r>
              <a:rPr lang="cs-CZ" dirty="0" smtClean="0"/>
              <a:t>hypoxie </a:t>
            </a:r>
            <a:r>
              <a:rPr lang="cs-CZ" dirty="0"/>
              <a:t>nepoměr mezi </a:t>
            </a:r>
            <a:r>
              <a:rPr lang="cs-CZ" dirty="0" smtClean="0"/>
              <a:t>nabídkou </a:t>
            </a:r>
            <a:r>
              <a:rPr lang="cs-CZ" dirty="0"/>
              <a:t>a potřebou O2 pro </a:t>
            </a:r>
            <a:r>
              <a:rPr lang="cs-CZ" dirty="0" smtClean="0"/>
              <a:t>tkáně</a:t>
            </a:r>
            <a:r>
              <a:rPr lang="cs-CZ" dirty="0"/>
              <a:t>, nutná pro zachovaní </a:t>
            </a:r>
            <a:r>
              <a:rPr lang="cs-CZ" dirty="0" smtClean="0"/>
              <a:t>aerobního metabolismu 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833438"/>
            <a:ext cx="703897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71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fr </a:t>
            </a:r>
            <a:r>
              <a:rPr lang="cs-CZ" sz="1800" dirty="0"/>
              <a:t>12-16/min </a:t>
            </a:r>
            <a:endParaRPr lang="cs-CZ" sz="1800" dirty="0" smtClean="0"/>
          </a:p>
          <a:p>
            <a:r>
              <a:rPr lang="cs-CZ" sz="1800" dirty="0" smtClean="0"/>
              <a:t>dušnost </a:t>
            </a:r>
            <a:r>
              <a:rPr lang="cs-CZ" sz="1800" dirty="0"/>
              <a:t>automat. neznamená </a:t>
            </a:r>
            <a:r>
              <a:rPr lang="cs-CZ" sz="1800" dirty="0" smtClean="0"/>
              <a:t>RI (ventilace </a:t>
            </a:r>
            <a:r>
              <a:rPr lang="cs-CZ" sz="1800" dirty="0" smtClean="0"/>
              <a:t>je nedostatečná, změna </a:t>
            </a:r>
            <a:r>
              <a:rPr lang="cs-CZ" sz="1800" dirty="0" err="1"/>
              <a:t>parc.tlaků</a:t>
            </a:r>
            <a:r>
              <a:rPr lang="cs-CZ" sz="1800" dirty="0"/>
              <a:t> krev. plynů </a:t>
            </a:r>
            <a:r>
              <a:rPr lang="cs-CZ" sz="1800" dirty="0" smtClean="0"/>
              <a:t>(PaCO2 </a:t>
            </a:r>
            <a:r>
              <a:rPr lang="cs-CZ" sz="1800" dirty="0"/>
              <a:t>&gt; 6 </a:t>
            </a:r>
            <a:r>
              <a:rPr lang="cs-CZ" sz="1800" dirty="0" err="1"/>
              <a:t>kPa</a:t>
            </a:r>
            <a:r>
              <a:rPr lang="cs-CZ" sz="1800" dirty="0"/>
              <a:t>, PaO2 &lt; 9 </a:t>
            </a:r>
            <a:r>
              <a:rPr lang="cs-CZ" sz="1800" dirty="0" err="1"/>
              <a:t>kPa</a:t>
            </a:r>
            <a:r>
              <a:rPr lang="cs-CZ" sz="1800" dirty="0" smtClean="0"/>
              <a:t>)</a:t>
            </a:r>
            <a:endParaRPr lang="cs-CZ" sz="1800" b="0" dirty="0" smtClean="0">
              <a:effectLst/>
            </a:endParaRPr>
          </a:p>
          <a:p>
            <a:r>
              <a:rPr lang="cs-CZ" sz="1800" b="1" dirty="0" smtClean="0"/>
              <a:t>tachypnoe </a:t>
            </a:r>
            <a:r>
              <a:rPr lang="cs-CZ" sz="1800" b="1" dirty="0" smtClean="0"/>
              <a:t>/bradypnoe </a:t>
            </a:r>
          </a:p>
          <a:p>
            <a:r>
              <a:rPr lang="cs-CZ" sz="1800" b="1" dirty="0" smtClean="0"/>
              <a:t>ortopnoe </a:t>
            </a:r>
            <a:r>
              <a:rPr lang="cs-CZ" sz="1800" dirty="0"/>
              <a:t>– klid. dušnost</a:t>
            </a:r>
            <a:r>
              <a:rPr lang="cs-CZ" sz="1800" dirty="0" smtClean="0"/>
              <a:t>, nemožnost </a:t>
            </a:r>
            <a:r>
              <a:rPr lang="cs-CZ" sz="1800" dirty="0"/>
              <a:t>dýchat v </a:t>
            </a:r>
            <a:r>
              <a:rPr lang="cs-CZ" sz="1800" dirty="0" err="1" smtClean="0"/>
              <a:t>horiz.poloze</a:t>
            </a:r>
            <a:r>
              <a:rPr lang="cs-CZ" sz="1800" dirty="0" smtClean="0"/>
              <a:t> (</a:t>
            </a:r>
            <a:r>
              <a:rPr lang="cs-CZ" sz="1800" dirty="0" err="1"/>
              <a:t>pl</a:t>
            </a:r>
            <a:r>
              <a:rPr lang="cs-CZ" sz="1800" dirty="0"/>
              <a:t>. </a:t>
            </a:r>
            <a:r>
              <a:rPr lang="cs-CZ" sz="1800" dirty="0" smtClean="0"/>
              <a:t>edém</a:t>
            </a:r>
            <a:r>
              <a:rPr lang="cs-CZ" sz="1800" dirty="0"/>
              <a:t>) městnání krve v </a:t>
            </a:r>
            <a:r>
              <a:rPr lang="cs-CZ" sz="1800" dirty="0" err="1"/>
              <a:t>pl.řečišti</a:t>
            </a:r>
            <a:r>
              <a:rPr lang="cs-CZ" sz="1800" dirty="0"/>
              <a:t> před </a:t>
            </a:r>
            <a:r>
              <a:rPr lang="cs-CZ" sz="1800" dirty="0" err="1"/>
              <a:t>selháv</a:t>
            </a:r>
            <a:r>
              <a:rPr lang="cs-CZ" sz="1800" dirty="0"/>
              <a:t>. </a:t>
            </a:r>
            <a:r>
              <a:rPr lang="cs-CZ" sz="1800" dirty="0" smtClean="0"/>
              <a:t>komorou </a:t>
            </a:r>
          </a:p>
          <a:p>
            <a:r>
              <a:rPr lang="cs-CZ" sz="1800" b="1" dirty="0" smtClean="0"/>
              <a:t>astma </a:t>
            </a:r>
            <a:r>
              <a:rPr lang="cs-CZ" sz="1800" b="1" dirty="0" err="1"/>
              <a:t>cardiale</a:t>
            </a:r>
            <a:r>
              <a:rPr lang="cs-CZ" sz="1800" dirty="0"/>
              <a:t>-noční </a:t>
            </a:r>
            <a:r>
              <a:rPr lang="cs-CZ" sz="1800" dirty="0" err="1"/>
              <a:t>paroxysm.dušnost,vlhké</a:t>
            </a:r>
            <a:r>
              <a:rPr lang="cs-CZ" sz="1800" dirty="0"/>
              <a:t> </a:t>
            </a:r>
            <a:r>
              <a:rPr lang="cs-CZ" sz="1800" dirty="0" err="1" smtClean="0"/>
              <a:t>fen.chrůpky,cval</a:t>
            </a:r>
            <a:r>
              <a:rPr lang="cs-CZ" sz="1800" dirty="0" smtClean="0"/>
              <a:t> </a:t>
            </a:r>
            <a:endParaRPr lang="cs-CZ" sz="1800" b="0" dirty="0" smtClean="0">
              <a:effectLst/>
            </a:endParaRPr>
          </a:p>
          <a:p>
            <a:r>
              <a:rPr lang="cs-CZ" sz="1800" b="1" dirty="0" smtClean="0"/>
              <a:t>astma </a:t>
            </a:r>
            <a:r>
              <a:rPr lang="cs-CZ" sz="1800" b="1" dirty="0" err="1" smtClean="0"/>
              <a:t>mixtum</a:t>
            </a:r>
            <a:r>
              <a:rPr lang="cs-CZ" sz="1800" b="1" dirty="0" smtClean="0"/>
              <a:t> - </a:t>
            </a:r>
            <a:r>
              <a:rPr lang="cs-CZ" sz="1800" dirty="0" smtClean="0"/>
              <a:t>suché </a:t>
            </a:r>
            <a:r>
              <a:rPr lang="cs-CZ" sz="1800" dirty="0" err="1"/>
              <a:t>fen.pískoty,vrzoty</a:t>
            </a:r>
            <a:r>
              <a:rPr lang="cs-CZ" sz="1800" dirty="0"/>
              <a:t> při </a:t>
            </a:r>
            <a:r>
              <a:rPr lang="cs-CZ" sz="1800" dirty="0" err="1" smtClean="0"/>
              <a:t>kard.selhávaní</a:t>
            </a:r>
            <a:endParaRPr lang="cs-CZ" sz="1800" b="0" dirty="0" smtClean="0">
              <a:effectLst/>
            </a:endParaRPr>
          </a:p>
          <a:p>
            <a:r>
              <a:rPr lang="cs-CZ" sz="1800" b="1" dirty="0" smtClean="0"/>
              <a:t>hyperpnoe </a:t>
            </a:r>
            <a:r>
              <a:rPr lang="cs-CZ" sz="1800" b="1" dirty="0"/>
              <a:t>–</a:t>
            </a:r>
            <a:r>
              <a:rPr lang="cs-CZ" sz="1800" dirty="0"/>
              <a:t> prohloubené </a:t>
            </a:r>
            <a:r>
              <a:rPr lang="cs-CZ" sz="1800" dirty="0" err="1" smtClean="0"/>
              <a:t>dýchani</a:t>
            </a:r>
            <a:r>
              <a:rPr lang="cs-CZ" sz="1800" dirty="0" smtClean="0"/>
              <a:t> </a:t>
            </a:r>
            <a:r>
              <a:rPr lang="cs-CZ" sz="1800" dirty="0"/>
              <a:t>se </a:t>
            </a:r>
            <a:r>
              <a:rPr lang="cs-CZ" sz="1800" dirty="0" err="1"/>
              <a:t>zvětšenim</a:t>
            </a:r>
            <a:r>
              <a:rPr lang="cs-CZ" sz="1800" dirty="0"/>
              <a:t> minut. </a:t>
            </a:r>
            <a:r>
              <a:rPr lang="cs-CZ" sz="1800" dirty="0" err="1"/>
              <a:t>pl.objemu</a:t>
            </a:r>
            <a:r>
              <a:rPr lang="cs-CZ" sz="1800" dirty="0"/>
              <a:t> (</a:t>
            </a:r>
            <a:r>
              <a:rPr lang="cs-CZ" sz="1800" dirty="0" err="1"/>
              <a:t>acidoza</a:t>
            </a:r>
            <a:r>
              <a:rPr lang="cs-CZ" sz="1800" dirty="0"/>
              <a:t>, </a:t>
            </a:r>
            <a:r>
              <a:rPr lang="cs-CZ" sz="1800" dirty="0" err="1"/>
              <a:t>febrilie</a:t>
            </a:r>
            <a:r>
              <a:rPr lang="cs-CZ" sz="1800" dirty="0"/>
              <a:t>)</a:t>
            </a:r>
            <a:endParaRPr lang="cs-CZ" sz="1800" b="0" dirty="0" smtClean="0">
              <a:effectLst/>
            </a:endParaRPr>
          </a:p>
          <a:p>
            <a:r>
              <a:rPr lang="cs-CZ" sz="1800" b="1" dirty="0" smtClean="0"/>
              <a:t>asfyxie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smtClean="0"/>
              <a:t>urgentní </a:t>
            </a:r>
            <a:r>
              <a:rPr lang="cs-CZ" sz="1800" dirty="0"/>
              <a:t>stav, komb. život </a:t>
            </a:r>
            <a:r>
              <a:rPr lang="cs-CZ" sz="1800" dirty="0" smtClean="0"/>
              <a:t>ohrožující </a:t>
            </a:r>
            <a:r>
              <a:rPr lang="cs-CZ" sz="1800" dirty="0"/>
              <a:t>hypoxie s </a:t>
            </a:r>
            <a:r>
              <a:rPr lang="cs-CZ" sz="1800" dirty="0" err="1"/>
              <a:t>hyperkapnii</a:t>
            </a:r>
            <a:r>
              <a:rPr lang="cs-CZ" sz="1800" dirty="0"/>
              <a:t> bez možnosti kompenzace (edém HDC, aspirace </a:t>
            </a:r>
            <a:r>
              <a:rPr lang="cs-CZ" sz="1800" dirty="0" smtClean="0"/>
              <a:t>cizího tělesa</a:t>
            </a:r>
            <a:r>
              <a:rPr lang="cs-CZ" sz="1800" b="1" dirty="0" smtClean="0"/>
              <a:t>)</a:t>
            </a:r>
          </a:p>
          <a:p>
            <a:r>
              <a:rPr lang="cs-CZ" sz="1800" b="1" dirty="0" smtClean="0"/>
              <a:t>apnoe</a:t>
            </a:r>
            <a:r>
              <a:rPr lang="cs-CZ" sz="1800" dirty="0" smtClean="0"/>
              <a:t> </a:t>
            </a:r>
            <a:r>
              <a:rPr lang="cs-CZ" sz="1800" dirty="0"/>
              <a:t>– dočasná </a:t>
            </a:r>
            <a:r>
              <a:rPr lang="cs-CZ" sz="1800" dirty="0" smtClean="0"/>
              <a:t>zástava </a:t>
            </a:r>
            <a:r>
              <a:rPr lang="cs-CZ" sz="1800" dirty="0"/>
              <a:t>dechu( ischemie,  poškozeni CNS) </a:t>
            </a:r>
            <a:endParaRPr lang="cs-CZ" sz="1800" dirty="0" smtClean="0"/>
          </a:p>
          <a:p>
            <a:pPr marL="109728" indent="0">
              <a:buNone/>
            </a:pPr>
            <a:r>
              <a:rPr lang="cs-CZ" sz="1800" b="0" dirty="0" smtClean="0">
                <a:effectLst/>
              </a:rPr>
              <a:t/>
            </a:r>
            <a:br>
              <a:rPr lang="cs-CZ" sz="1800" b="0" dirty="0" smtClean="0">
                <a:effectLst/>
              </a:rPr>
            </a:br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9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588619" cy="408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71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 smtClean="0"/>
              <a:t>dech</a:t>
            </a:r>
            <a:r>
              <a:rPr lang="cs-CZ" sz="3600" dirty="0"/>
              <a:t>. centrum -</a:t>
            </a:r>
            <a:r>
              <a:rPr lang="cs-CZ" sz="3600" dirty="0" err="1"/>
              <a:t>mozk.kmen</a:t>
            </a:r>
            <a:r>
              <a:rPr lang="cs-CZ" sz="3600" dirty="0"/>
              <a:t>, dochází k integraci </a:t>
            </a:r>
            <a:r>
              <a:rPr lang="cs-CZ" sz="3600" dirty="0" err="1"/>
              <a:t>aff.signalů</a:t>
            </a:r>
            <a:r>
              <a:rPr lang="cs-CZ" sz="3600" dirty="0"/>
              <a:t> z periferie z </a:t>
            </a:r>
            <a:r>
              <a:rPr lang="cs-CZ" sz="3600" dirty="0" err="1"/>
              <a:t>mechanoreceptorů</a:t>
            </a:r>
            <a:r>
              <a:rPr lang="cs-CZ" sz="3600" dirty="0"/>
              <a:t> a </a:t>
            </a:r>
            <a:r>
              <a:rPr lang="cs-CZ" sz="3600" dirty="0" err="1"/>
              <a:t>chemoreceptorů,a</a:t>
            </a:r>
            <a:r>
              <a:rPr lang="cs-CZ" sz="3600" dirty="0"/>
              <a:t> </a:t>
            </a:r>
            <a:r>
              <a:rPr lang="cs-CZ" sz="3600" dirty="0" err="1"/>
              <a:t>nasledně</a:t>
            </a:r>
            <a:r>
              <a:rPr lang="cs-CZ" sz="3600" dirty="0"/>
              <a:t> se zde generuji </a:t>
            </a:r>
            <a:r>
              <a:rPr lang="cs-CZ" sz="3600" dirty="0" err="1"/>
              <a:t>eff.signaly</a:t>
            </a:r>
            <a:r>
              <a:rPr lang="cs-CZ" sz="3600" dirty="0" smtClean="0"/>
              <a:t>, které </a:t>
            </a:r>
            <a:r>
              <a:rPr lang="cs-CZ" sz="3600" dirty="0"/>
              <a:t>ovlivňuji </a:t>
            </a:r>
            <a:r>
              <a:rPr lang="cs-CZ" sz="3600" dirty="0" err="1" smtClean="0"/>
              <a:t>dychaní</a:t>
            </a:r>
            <a:endParaRPr lang="cs-CZ" sz="3600" b="0" dirty="0" smtClean="0">
              <a:effectLst/>
            </a:endParaRPr>
          </a:p>
          <a:p>
            <a:r>
              <a:rPr lang="cs-CZ" sz="3600" b="1" dirty="0" smtClean="0"/>
              <a:t>chemoreceptory</a:t>
            </a:r>
            <a:r>
              <a:rPr lang="cs-CZ" sz="3600" dirty="0" smtClean="0"/>
              <a:t> citlivé </a:t>
            </a:r>
            <a:r>
              <a:rPr lang="cs-CZ" sz="3600" dirty="0"/>
              <a:t>ke změně </a:t>
            </a:r>
            <a:r>
              <a:rPr lang="cs-CZ" sz="3600" dirty="0" err="1"/>
              <a:t>chem.slož</a:t>
            </a:r>
            <a:r>
              <a:rPr lang="cs-CZ" sz="3600" dirty="0"/>
              <a:t>. krve (pH,PaCO2, PaO2)-na </a:t>
            </a:r>
            <a:r>
              <a:rPr lang="cs-CZ" sz="3600" dirty="0" err="1"/>
              <a:t>ventr.povrchu</a:t>
            </a:r>
            <a:r>
              <a:rPr lang="cs-CZ" sz="3600" dirty="0"/>
              <a:t> </a:t>
            </a:r>
            <a:r>
              <a:rPr lang="cs-CZ" sz="3600" dirty="0" err="1"/>
              <a:t>prodlouž</a:t>
            </a:r>
            <a:r>
              <a:rPr lang="cs-CZ" sz="3600" dirty="0"/>
              <a:t>. </a:t>
            </a:r>
            <a:r>
              <a:rPr lang="cs-CZ" sz="3600" dirty="0" err="1"/>
              <a:t>michy</a:t>
            </a:r>
            <a:r>
              <a:rPr lang="cs-CZ" sz="3600" dirty="0"/>
              <a:t>, v </a:t>
            </a:r>
            <a:r>
              <a:rPr lang="cs-CZ" sz="3600" dirty="0" err="1"/>
              <a:t>karot.tepnách</a:t>
            </a:r>
            <a:r>
              <a:rPr lang="cs-CZ" sz="3600" dirty="0"/>
              <a:t> a aortě. </a:t>
            </a:r>
            <a:r>
              <a:rPr lang="cs-CZ" sz="3600" dirty="0" smtClean="0"/>
              <a:t>Vysílají </a:t>
            </a:r>
            <a:r>
              <a:rPr lang="cs-CZ" sz="3600" dirty="0"/>
              <a:t>impulzy </a:t>
            </a:r>
            <a:r>
              <a:rPr lang="cs-CZ" sz="3600" dirty="0" smtClean="0"/>
              <a:t>stimulující </a:t>
            </a:r>
            <a:r>
              <a:rPr lang="cs-CZ" sz="3600" dirty="0" err="1"/>
              <a:t>resp.centrum</a:t>
            </a:r>
            <a:r>
              <a:rPr lang="cs-CZ" sz="3600" dirty="0"/>
              <a:t> </a:t>
            </a:r>
            <a:r>
              <a:rPr lang="cs-CZ" sz="3600" dirty="0" smtClean="0"/>
              <a:t>prostřednictvím </a:t>
            </a:r>
            <a:r>
              <a:rPr lang="cs-CZ" sz="3600" dirty="0" err="1"/>
              <a:t>sinokarotickeho</a:t>
            </a:r>
            <a:r>
              <a:rPr lang="cs-CZ" sz="3600" dirty="0" smtClean="0"/>
              <a:t>, </a:t>
            </a:r>
            <a:r>
              <a:rPr lang="cs-CZ" sz="3600" dirty="0" err="1" smtClean="0"/>
              <a:t>glossofaryngealniho</a:t>
            </a:r>
            <a:r>
              <a:rPr lang="cs-CZ" sz="3600" dirty="0" smtClean="0"/>
              <a:t> </a:t>
            </a:r>
            <a:r>
              <a:rPr lang="cs-CZ" sz="3600" dirty="0"/>
              <a:t>a </a:t>
            </a:r>
            <a:r>
              <a:rPr lang="cs-CZ" sz="3600" dirty="0" smtClean="0"/>
              <a:t>bloudivého </a:t>
            </a:r>
            <a:r>
              <a:rPr lang="cs-CZ" sz="3600" dirty="0"/>
              <a:t>nervu .</a:t>
            </a:r>
            <a:endParaRPr lang="cs-CZ" sz="3600" b="0" dirty="0" smtClean="0">
              <a:effectLst/>
            </a:endParaRPr>
          </a:p>
          <a:p>
            <a:r>
              <a:rPr lang="cs-CZ" sz="3600" b="1" dirty="0" err="1" smtClean="0"/>
              <a:t>mechanoreceptory</a:t>
            </a:r>
            <a:r>
              <a:rPr lang="cs-CZ" sz="3600" dirty="0" smtClean="0"/>
              <a:t> reagují </a:t>
            </a:r>
            <a:r>
              <a:rPr lang="cs-CZ" sz="3600" dirty="0"/>
              <a:t>na změnu napěti v </a:t>
            </a:r>
            <a:r>
              <a:rPr lang="cs-CZ" sz="3600" dirty="0" smtClean="0"/>
              <a:t>plicích </a:t>
            </a:r>
            <a:r>
              <a:rPr lang="cs-CZ" sz="3600" dirty="0"/>
              <a:t>a v </a:t>
            </a:r>
            <a:r>
              <a:rPr lang="cs-CZ" sz="3600" dirty="0" smtClean="0"/>
              <a:t>DC</a:t>
            </a:r>
          </a:p>
          <a:p>
            <a:pPr marL="109728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cestou </a:t>
            </a:r>
            <a:r>
              <a:rPr lang="cs-CZ" sz="3600" dirty="0" err="1"/>
              <a:t>n.vagus</a:t>
            </a:r>
            <a:r>
              <a:rPr lang="cs-CZ" sz="3600" dirty="0"/>
              <a:t> a n. </a:t>
            </a:r>
            <a:r>
              <a:rPr lang="cs-CZ" sz="3600" dirty="0" err="1" smtClean="0"/>
              <a:t>phrenicus</a:t>
            </a:r>
            <a:endParaRPr lang="cs-CZ" sz="3600" b="0" dirty="0" smtClean="0">
              <a:effectLst/>
            </a:endParaRPr>
          </a:p>
          <a:p>
            <a:r>
              <a:rPr lang="cs-CZ" sz="3600" b="1" dirty="0" err="1" smtClean="0"/>
              <a:t>proprioceptory</a:t>
            </a:r>
            <a:r>
              <a:rPr lang="cs-CZ" sz="3600" b="1" dirty="0"/>
              <a:t>, </a:t>
            </a:r>
            <a:r>
              <a:rPr lang="cs-CZ" sz="3600" b="1" dirty="0" smtClean="0"/>
              <a:t>svalová </a:t>
            </a:r>
            <a:r>
              <a:rPr lang="cs-CZ" sz="3600" b="1" dirty="0" err="1"/>
              <a:t>vřetenka</a:t>
            </a:r>
            <a:r>
              <a:rPr lang="cs-CZ" sz="3600" b="1" dirty="0"/>
              <a:t> nebo </a:t>
            </a:r>
            <a:r>
              <a:rPr lang="cs-CZ" sz="3600" b="1" dirty="0" smtClean="0"/>
              <a:t>šlachová </a:t>
            </a:r>
            <a:r>
              <a:rPr lang="cs-CZ" sz="3600" b="1" dirty="0"/>
              <a:t>tělíska</a:t>
            </a:r>
            <a:r>
              <a:rPr lang="cs-CZ" sz="3600" dirty="0"/>
              <a:t>- informaci o napěti v </a:t>
            </a:r>
            <a:r>
              <a:rPr lang="cs-CZ" sz="3600" dirty="0" smtClean="0"/>
              <a:t>DC</a:t>
            </a:r>
          </a:p>
          <a:p>
            <a:pPr marL="109728" indent="0">
              <a:buNone/>
            </a:pPr>
            <a:endParaRPr lang="cs-CZ" sz="3600" b="0" dirty="0" smtClean="0">
              <a:effectLst/>
            </a:endParaRPr>
          </a:p>
          <a:p>
            <a:r>
              <a:rPr lang="cs-CZ" sz="3600" b="1" dirty="0" smtClean="0"/>
              <a:t>když </a:t>
            </a:r>
            <a:r>
              <a:rPr lang="cs-CZ" sz="3600" b="1" dirty="0" err="1"/>
              <a:t>eff</a:t>
            </a:r>
            <a:r>
              <a:rPr lang="cs-CZ" sz="3600" b="1" dirty="0"/>
              <a:t>. signály nevedou k dostatečné </a:t>
            </a:r>
            <a:r>
              <a:rPr lang="cs-CZ" sz="3600" b="1" dirty="0" err="1" smtClean="0"/>
              <a:t>alveol.ventilaci</a:t>
            </a:r>
            <a:endParaRPr lang="cs-CZ" sz="3600" b="1" dirty="0" smtClean="0"/>
          </a:p>
          <a:p>
            <a:pPr marL="10972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 = pocit </a:t>
            </a:r>
            <a:r>
              <a:rPr lang="cs-CZ" sz="3600" b="1" dirty="0"/>
              <a:t>dušnosti</a:t>
            </a:r>
            <a:endParaRPr lang="cs-CZ" sz="3600" b="0" dirty="0" smtClean="0">
              <a:effectLst/>
            </a:endParaRPr>
          </a:p>
          <a:p>
            <a:pPr marL="109728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</a:t>
            </a:r>
            <a:r>
              <a:rPr lang="cs-CZ" dirty="0" err="1" smtClean="0"/>
              <a:t>Patfyziologie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0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filtrace </a:t>
            </a:r>
            <a:r>
              <a:rPr lang="cs-CZ" dirty="0"/>
              <a:t>tekutiny z kapilár do </a:t>
            </a:r>
            <a:r>
              <a:rPr lang="cs-CZ" dirty="0" err="1" smtClean="0"/>
              <a:t>pl.interstic.prostoru</a:t>
            </a:r>
            <a:r>
              <a:rPr lang="cs-CZ" dirty="0" smtClean="0"/>
              <a:t> a </a:t>
            </a:r>
            <a:r>
              <a:rPr lang="cs-CZ" dirty="0"/>
              <a:t>do alveolů při porušené </a:t>
            </a:r>
            <a:r>
              <a:rPr lang="cs-CZ" dirty="0" err="1"/>
              <a:t>Starlingově</a:t>
            </a:r>
            <a:r>
              <a:rPr lang="cs-CZ" dirty="0"/>
              <a:t> rovnováze-</a:t>
            </a:r>
            <a:r>
              <a:rPr lang="cs-CZ" dirty="0" err="1"/>
              <a:t>z</a:t>
            </a:r>
            <a:r>
              <a:rPr lang="cs-CZ" b="1" dirty="0" err="1"/>
              <a:t>výš.intrakap.tlak</a:t>
            </a:r>
            <a:r>
              <a:rPr lang="cs-CZ" dirty="0"/>
              <a:t> tlačí tekutinu ven z cévy do </a:t>
            </a:r>
            <a:r>
              <a:rPr lang="cs-CZ" dirty="0" err="1"/>
              <a:t>interstic.prostoru</a:t>
            </a:r>
            <a:r>
              <a:rPr lang="cs-CZ" dirty="0"/>
              <a:t> </a:t>
            </a:r>
            <a:r>
              <a:rPr lang="cs-CZ" dirty="0" smtClean="0"/>
              <a:t>plic/</a:t>
            </a:r>
            <a:r>
              <a:rPr lang="cs-CZ" b="1" dirty="0" err="1" smtClean="0"/>
              <a:t>onkotický</a:t>
            </a:r>
            <a:r>
              <a:rPr lang="cs-CZ" b="1" dirty="0" smtClean="0"/>
              <a:t> </a:t>
            </a:r>
            <a:r>
              <a:rPr lang="cs-CZ" b="1" dirty="0"/>
              <a:t>tlak plasmy </a:t>
            </a:r>
            <a:r>
              <a:rPr lang="cs-CZ" dirty="0"/>
              <a:t>drží tekutinu intravaskulárně</a:t>
            </a:r>
            <a:endParaRPr lang="cs-CZ" b="0" dirty="0" smtClean="0">
              <a:effectLst/>
            </a:endParaRPr>
          </a:p>
          <a:p>
            <a:r>
              <a:rPr lang="cs-CZ" dirty="0" smtClean="0"/>
              <a:t>pokud </a:t>
            </a:r>
            <a:r>
              <a:rPr lang="cs-CZ" dirty="0"/>
              <a:t>dojde k poruše ustálené rovnováhy, je tekutina filtrována do </a:t>
            </a:r>
            <a:r>
              <a:rPr lang="cs-CZ" dirty="0" err="1"/>
              <a:t>interstic.prostoru</a:t>
            </a:r>
            <a:r>
              <a:rPr lang="cs-CZ" dirty="0"/>
              <a:t> </a:t>
            </a:r>
            <a:r>
              <a:rPr lang="cs-CZ" dirty="0" smtClean="0"/>
              <a:t>plic a </a:t>
            </a:r>
            <a:r>
              <a:rPr lang="cs-CZ" dirty="0"/>
              <a:t>při narušení </a:t>
            </a:r>
            <a:r>
              <a:rPr lang="cs-CZ" dirty="0" err="1"/>
              <a:t>mezibun.spojení</a:t>
            </a:r>
            <a:r>
              <a:rPr lang="cs-CZ" dirty="0"/>
              <a:t> epitelu </a:t>
            </a:r>
            <a:r>
              <a:rPr lang="cs-CZ" dirty="0" err="1"/>
              <a:t>vystílejíciho</a:t>
            </a:r>
            <a:r>
              <a:rPr lang="cs-CZ" dirty="0"/>
              <a:t> </a:t>
            </a:r>
            <a:r>
              <a:rPr lang="cs-CZ" dirty="0" err="1"/>
              <a:t>pl.alveoly</a:t>
            </a:r>
            <a:r>
              <a:rPr lang="cs-CZ" dirty="0"/>
              <a:t> dojde i k filtraci tekutiny až do </a:t>
            </a:r>
            <a:r>
              <a:rPr lang="cs-CZ" dirty="0" err="1"/>
              <a:t>aleveolů</a:t>
            </a:r>
            <a:r>
              <a:rPr lang="cs-CZ" dirty="0"/>
              <a:t> a k těžšímu stupni </a:t>
            </a:r>
            <a:r>
              <a:rPr lang="cs-CZ" dirty="0" err="1" smtClean="0"/>
              <a:t>pl.edému</a:t>
            </a:r>
            <a:endParaRPr lang="cs-CZ" dirty="0" smtClean="0"/>
          </a:p>
          <a:p>
            <a:r>
              <a:rPr lang="cs-CZ" b="1" u="sng" dirty="0" err="1" smtClean="0"/>
              <a:t>kard.edém</a:t>
            </a:r>
            <a:r>
              <a:rPr lang="cs-CZ" dirty="0" smtClean="0"/>
              <a:t>-v </a:t>
            </a:r>
            <a:r>
              <a:rPr lang="cs-CZ" dirty="0"/>
              <a:t>důsledku selhávaní LK dochází k </a:t>
            </a:r>
            <a:r>
              <a:rPr lang="cs-CZ" dirty="0" err="1"/>
              <a:t>zvýš.pl.intravask.tlaku</a:t>
            </a:r>
            <a:r>
              <a:rPr lang="cs-CZ" dirty="0" smtClean="0"/>
              <a:t>, poruše </a:t>
            </a:r>
            <a:r>
              <a:rPr lang="cs-CZ" dirty="0" err="1" smtClean="0"/>
              <a:t>St.rovnováhy</a:t>
            </a:r>
            <a:r>
              <a:rPr lang="cs-CZ" dirty="0" smtClean="0"/>
              <a:t>. </a:t>
            </a:r>
            <a:r>
              <a:rPr lang="cs-CZ" dirty="0"/>
              <a:t>a filtraci tekutiny do </a:t>
            </a:r>
            <a:r>
              <a:rPr lang="cs-CZ" dirty="0" err="1" smtClean="0"/>
              <a:t>interstic.prostoru</a:t>
            </a:r>
            <a:endParaRPr lang="cs-CZ" dirty="0" smtClean="0"/>
          </a:p>
          <a:p>
            <a:r>
              <a:rPr lang="cs-CZ" b="1" u="sng" dirty="0" err="1" smtClean="0"/>
              <a:t>nekard</a:t>
            </a:r>
            <a:r>
              <a:rPr lang="cs-CZ" u="sng" dirty="0" err="1" smtClean="0"/>
              <a:t>.</a:t>
            </a:r>
            <a:r>
              <a:rPr lang="cs-CZ" b="1" u="sng" dirty="0" err="1" smtClean="0"/>
              <a:t>edém</a:t>
            </a:r>
            <a:r>
              <a:rPr lang="cs-CZ" dirty="0" smtClean="0"/>
              <a:t>-</a:t>
            </a:r>
          </a:p>
          <a:p>
            <a:r>
              <a:rPr lang="cs-CZ" i="1" dirty="0" smtClean="0"/>
              <a:t>vysokohorský</a:t>
            </a:r>
            <a:r>
              <a:rPr lang="cs-CZ" dirty="0" smtClean="0"/>
              <a:t>, při </a:t>
            </a:r>
            <a:r>
              <a:rPr lang="cs-CZ" dirty="0"/>
              <a:t>hypoxii způsobené vasokonstrikci dochází k poruše </a:t>
            </a:r>
            <a:r>
              <a:rPr lang="cs-CZ" dirty="0" err="1"/>
              <a:t>Ster.rovnováhy</a:t>
            </a:r>
            <a:r>
              <a:rPr lang="cs-CZ" dirty="0"/>
              <a:t> a toku tekutiny do </a:t>
            </a:r>
            <a:r>
              <a:rPr lang="cs-CZ" dirty="0" err="1"/>
              <a:t>intersticia</a:t>
            </a:r>
            <a:endParaRPr lang="cs-CZ" b="0" dirty="0" smtClean="0">
              <a:effectLst/>
            </a:endParaRPr>
          </a:p>
          <a:p>
            <a:r>
              <a:rPr lang="cs-CZ" i="1" dirty="0" smtClean="0"/>
              <a:t>intoxikaci </a:t>
            </a:r>
            <a:r>
              <a:rPr lang="cs-CZ" i="1" dirty="0"/>
              <a:t>heroinem</a:t>
            </a:r>
            <a:r>
              <a:rPr lang="cs-CZ" dirty="0"/>
              <a:t>-</a:t>
            </a:r>
            <a:r>
              <a:rPr lang="cs-CZ" dirty="0" err="1"/>
              <a:t>pl.edém</a:t>
            </a:r>
            <a:r>
              <a:rPr lang="cs-CZ" dirty="0"/>
              <a:t> </a:t>
            </a:r>
            <a:r>
              <a:rPr lang="cs-CZ" dirty="0" smtClean="0"/>
              <a:t>způsobený </a:t>
            </a:r>
            <a:r>
              <a:rPr lang="cs-CZ" dirty="0"/>
              <a:t>zvýšením permeability </a:t>
            </a:r>
            <a:r>
              <a:rPr lang="cs-CZ" dirty="0" err="1"/>
              <a:t>alveolkap.membrány</a:t>
            </a:r>
            <a:r>
              <a:rPr lang="cs-CZ" dirty="0"/>
              <a:t> </a:t>
            </a:r>
            <a:endParaRPr lang="cs-CZ" b="0" dirty="0" smtClean="0">
              <a:effectLst/>
            </a:endParaRPr>
          </a:p>
          <a:p>
            <a:r>
              <a:rPr lang="cs-CZ" i="1" dirty="0" err="1" smtClean="0"/>
              <a:t>neurog.pl.icní</a:t>
            </a:r>
            <a:r>
              <a:rPr lang="cs-CZ" i="1" dirty="0" smtClean="0"/>
              <a:t> edém</a:t>
            </a:r>
            <a:r>
              <a:rPr lang="cs-CZ" dirty="0" smtClean="0"/>
              <a:t> </a:t>
            </a:r>
            <a:r>
              <a:rPr lang="cs-CZ" dirty="0"/>
              <a:t>–u chorob CNS</a:t>
            </a:r>
            <a:r>
              <a:rPr lang="cs-CZ" dirty="0" smtClean="0"/>
              <a:t>, vasokonstrikce </a:t>
            </a:r>
            <a:r>
              <a:rPr lang="cs-CZ" dirty="0"/>
              <a:t>při  masivní aktivaci sympatiku</a:t>
            </a:r>
            <a:endParaRPr lang="cs-CZ" b="0" dirty="0" smtClean="0">
              <a:effectLst/>
            </a:endParaRPr>
          </a:p>
          <a:p>
            <a:pPr marL="109728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Plicní edém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8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dle </a:t>
            </a:r>
            <a:r>
              <a:rPr lang="cs-CZ" b="1" dirty="0"/>
              <a:t>vzniku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náhlá -vteřiny-min-edém, aspirace, panická porucha </a:t>
            </a:r>
          </a:p>
          <a:p>
            <a:r>
              <a:rPr lang="cs-CZ" dirty="0" smtClean="0"/>
              <a:t>akutní - hodiny-dny </a:t>
            </a:r>
            <a:r>
              <a:rPr lang="cs-CZ" dirty="0"/>
              <a:t>astma</a:t>
            </a:r>
            <a:r>
              <a:rPr lang="cs-CZ" dirty="0" smtClean="0"/>
              <a:t>, </a:t>
            </a:r>
            <a:r>
              <a:rPr lang="cs-CZ" dirty="0" err="1" smtClean="0"/>
              <a:t>infekt</a:t>
            </a:r>
            <a:r>
              <a:rPr lang="cs-CZ" dirty="0" smtClean="0"/>
              <a:t> DC</a:t>
            </a:r>
          </a:p>
          <a:p>
            <a:r>
              <a:rPr lang="cs-CZ" dirty="0" smtClean="0"/>
              <a:t>chronická – měsíce - roky, fibróza, CHOPN</a:t>
            </a:r>
          </a:p>
          <a:p>
            <a:pPr marL="0" indent="0">
              <a:buNone/>
            </a:pPr>
            <a:endParaRPr lang="cs-CZ" b="0" dirty="0" smtClean="0">
              <a:effectLst/>
            </a:endParaRPr>
          </a:p>
          <a:p>
            <a:r>
              <a:rPr lang="cs-CZ" b="1" dirty="0" smtClean="0"/>
              <a:t>dle trvání</a:t>
            </a:r>
          </a:p>
          <a:p>
            <a:r>
              <a:rPr lang="cs-CZ" dirty="0" smtClean="0"/>
              <a:t>kontinuální</a:t>
            </a:r>
          </a:p>
          <a:p>
            <a:r>
              <a:rPr lang="cs-CZ" dirty="0" smtClean="0"/>
              <a:t>paroxysmální- záchvatovitá- námahová- klidová</a:t>
            </a:r>
          </a:p>
          <a:p>
            <a:pPr marL="0" indent="0">
              <a:buNone/>
            </a:pPr>
            <a:endParaRPr lang="cs-CZ" b="0" dirty="0" smtClean="0">
              <a:effectLst/>
            </a:endParaRPr>
          </a:p>
          <a:p>
            <a:r>
              <a:rPr lang="cs-CZ" b="1" dirty="0" smtClean="0"/>
              <a:t>dle příčiny</a:t>
            </a:r>
            <a:r>
              <a:rPr lang="cs-CZ" dirty="0" smtClean="0"/>
              <a:t>- vdechová, výdechová, smíšená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dušnosti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5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u="sng" dirty="0" smtClean="0"/>
              <a:t>Inspirační</a:t>
            </a:r>
            <a:r>
              <a:rPr lang="cs-CZ" sz="2400" b="1" dirty="0" smtClean="0"/>
              <a:t> - </a:t>
            </a:r>
            <a:r>
              <a:rPr lang="cs-CZ" sz="2400" dirty="0" smtClean="0"/>
              <a:t>nemoci nosní (polypy), zúženi hltan/hrtan (</a:t>
            </a:r>
            <a:r>
              <a:rPr lang="cs-CZ" sz="2400" dirty="0" err="1" smtClean="0"/>
              <a:t>zánět,nádor</a:t>
            </a:r>
            <a:r>
              <a:rPr lang="cs-CZ" sz="2400" dirty="0" smtClean="0"/>
              <a:t>, otok, cizí </a:t>
            </a:r>
            <a:r>
              <a:rPr lang="cs-CZ" sz="2400" dirty="0"/>
              <a:t>těleso</a:t>
            </a:r>
            <a:r>
              <a:rPr lang="cs-CZ" sz="2400" dirty="0" smtClean="0"/>
              <a:t>, zvenčí</a:t>
            </a:r>
            <a:r>
              <a:rPr lang="cs-CZ" sz="2400" dirty="0"/>
              <a:t>) </a:t>
            </a:r>
            <a:endParaRPr lang="cs-CZ" sz="2400" dirty="0" smtClean="0"/>
          </a:p>
          <a:p>
            <a:r>
              <a:rPr lang="cs-CZ" sz="2400" b="1" u="sng" dirty="0" smtClean="0"/>
              <a:t>Exspirační</a:t>
            </a:r>
            <a:r>
              <a:rPr lang="cs-CZ" sz="2400" dirty="0" smtClean="0"/>
              <a:t> - zúžení </a:t>
            </a:r>
            <a:r>
              <a:rPr lang="cs-CZ" sz="2400" dirty="0" err="1"/>
              <a:t>perif</a:t>
            </a:r>
            <a:r>
              <a:rPr lang="cs-CZ" sz="2400" dirty="0" smtClean="0"/>
              <a:t>. průdušek, průdušinek, astma </a:t>
            </a:r>
            <a:r>
              <a:rPr lang="cs-CZ" sz="2400" dirty="0" err="1"/>
              <a:t>bronch</a:t>
            </a:r>
            <a:r>
              <a:rPr lang="cs-CZ" sz="2400" dirty="0"/>
              <a:t>, </a:t>
            </a:r>
            <a:r>
              <a:rPr lang="cs-CZ" sz="2400" dirty="0" err="1"/>
              <a:t>emfyzem</a:t>
            </a:r>
            <a:r>
              <a:rPr lang="cs-CZ" sz="2400" dirty="0"/>
              <a:t>, </a:t>
            </a:r>
            <a:r>
              <a:rPr lang="cs-CZ" sz="2400" dirty="0" smtClean="0"/>
              <a:t>CHOPN (</a:t>
            </a:r>
            <a:r>
              <a:rPr lang="cs-CZ" sz="2400" dirty="0" err="1" smtClean="0"/>
              <a:t>prodlouž</a:t>
            </a:r>
            <a:r>
              <a:rPr lang="cs-CZ" sz="2400" dirty="0"/>
              <a:t>. </a:t>
            </a:r>
            <a:r>
              <a:rPr lang="cs-CZ" sz="2400" dirty="0" err="1" smtClean="0"/>
              <a:t>exsp</a:t>
            </a:r>
            <a:r>
              <a:rPr lang="cs-CZ" sz="2400" dirty="0" smtClean="0"/>
              <a:t>, </a:t>
            </a:r>
            <a:r>
              <a:rPr lang="cs-CZ" sz="2400" dirty="0" err="1" smtClean="0"/>
              <a:t>exs.bronch</a:t>
            </a:r>
            <a:r>
              <a:rPr lang="cs-CZ" sz="2400" dirty="0"/>
              <a:t>. </a:t>
            </a:r>
            <a:r>
              <a:rPr lang="cs-CZ" sz="2400" dirty="0" err="1"/>
              <a:t>piskoty</a:t>
            </a:r>
            <a:r>
              <a:rPr lang="cs-CZ" sz="2400" dirty="0"/>
              <a:t> a </a:t>
            </a:r>
            <a:r>
              <a:rPr lang="cs-CZ" sz="2400" dirty="0" smtClean="0"/>
              <a:t>vrzoty)</a:t>
            </a:r>
            <a:endParaRPr lang="cs-CZ" sz="2400" b="0" dirty="0" smtClean="0">
              <a:effectLst/>
            </a:endParaRPr>
          </a:p>
          <a:p>
            <a:r>
              <a:rPr lang="cs-CZ" sz="2400" b="1" u="sng" dirty="0" smtClean="0"/>
              <a:t>Smíšená</a:t>
            </a:r>
            <a:r>
              <a:rPr lang="cs-CZ" sz="2400" dirty="0" smtClean="0"/>
              <a:t> - </a:t>
            </a:r>
            <a:r>
              <a:rPr lang="cs-CZ" sz="2400" b="1" dirty="0" smtClean="0"/>
              <a:t>plicní</a:t>
            </a:r>
            <a:r>
              <a:rPr lang="cs-CZ" sz="2400" dirty="0" smtClean="0"/>
              <a:t> </a:t>
            </a:r>
            <a:r>
              <a:rPr lang="cs-CZ" sz="2400" dirty="0"/>
              <a:t>(restrikce </a:t>
            </a:r>
            <a:r>
              <a:rPr lang="cs-CZ" sz="2400" dirty="0" err="1"/>
              <a:t>dychaci</a:t>
            </a:r>
            <a:r>
              <a:rPr lang="cs-CZ" sz="2400" dirty="0"/>
              <a:t> plochy (infiltrace </a:t>
            </a:r>
            <a:r>
              <a:rPr lang="cs-CZ" sz="2400" dirty="0" err="1" smtClean="0"/>
              <a:t>pl.par</a:t>
            </a:r>
            <a:r>
              <a:rPr lang="cs-CZ" sz="2400" dirty="0" smtClean="0"/>
              <a:t>), </a:t>
            </a:r>
            <a:r>
              <a:rPr lang="cs-CZ" sz="2400" dirty="0" err="1" smtClean="0"/>
              <a:t>pneumotorax,pl.embolie</a:t>
            </a:r>
            <a:r>
              <a:rPr lang="cs-CZ" sz="2400" dirty="0" smtClean="0"/>
              <a:t>,</a:t>
            </a:r>
          </a:p>
          <a:p>
            <a:r>
              <a:rPr lang="cs-CZ" sz="2400" b="1" dirty="0" err="1" smtClean="0"/>
              <a:t>kard</a:t>
            </a:r>
            <a:r>
              <a:rPr lang="cs-CZ" sz="2400" dirty="0" smtClean="0"/>
              <a:t>(astma </a:t>
            </a:r>
            <a:r>
              <a:rPr lang="cs-CZ" sz="2400" dirty="0" err="1"/>
              <a:t>cardiale</a:t>
            </a:r>
            <a:r>
              <a:rPr lang="cs-CZ" sz="2400" dirty="0"/>
              <a:t> ,ischemie </a:t>
            </a:r>
            <a:r>
              <a:rPr lang="cs-CZ" sz="2400" dirty="0" smtClean="0"/>
              <a:t>myokardu) </a:t>
            </a:r>
          </a:p>
          <a:p>
            <a:r>
              <a:rPr lang="cs-CZ" sz="2400" b="1" dirty="0" smtClean="0"/>
              <a:t>ostatní</a:t>
            </a:r>
            <a:r>
              <a:rPr lang="cs-CZ" sz="2400" dirty="0" smtClean="0"/>
              <a:t> (ascites, </a:t>
            </a:r>
            <a:r>
              <a:rPr lang="cs-CZ" sz="2400" dirty="0" err="1" smtClean="0"/>
              <a:t>Pickwick</a:t>
            </a:r>
            <a:r>
              <a:rPr lang="cs-CZ" sz="2400" dirty="0" smtClean="0"/>
              <a:t>, meteorismus</a:t>
            </a:r>
            <a:r>
              <a:rPr lang="cs-CZ" sz="2400" dirty="0"/>
              <a:t>, břišní </a:t>
            </a:r>
            <a:r>
              <a:rPr lang="cs-CZ" sz="2400" dirty="0" smtClean="0"/>
              <a:t>nádory, anemie, dušnost </a:t>
            </a:r>
            <a:r>
              <a:rPr lang="cs-CZ" sz="2400" dirty="0"/>
              <a:t>u ledvinové nedostat</a:t>
            </a:r>
            <a:r>
              <a:rPr lang="cs-CZ" sz="2400" dirty="0" smtClean="0"/>
              <a:t>, </a:t>
            </a:r>
            <a:r>
              <a:rPr lang="cs-CZ" sz="2400" dirty="0" err="1" smtClean="0"/>
              <a:t>neurocirkulační</a:t>
            </a:r>
            <a:r>
              <a:rPr lang="cs-CZ" sz="2400" dirty="0" smtClean="0"/>
              <a:t> astenie) </a:t>
            </a:r>
            <a:endParaRPr lang="cs-CZ" sz="2400" b="0" dirty="0" smtClean="0">
              <a:effectLst/>
            </a:endParaRPr>
          </a:p>
          <a:p>
            <a:pPr marL="0" indent="0">
              <a:buNone/>
            </a:pPr>
            <a:r>
              <a:rPr lang="cs-CZ" sz="2400" b="0" dirty="0" smtClean="0">
                <a:effectLst/>
              </a:rPr>
              <a:t/>
            </a:r>
            <a:br>
              <a:rPr lang="cs-CZ" sz="2400" b="0" dirty="0" smtClean="0">
                <a:effectLst/>
              </a:rPr>
            </a:b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Dušnost dle příčiny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4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Dušnost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79531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887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286</TotalTime>
  <Words>856</Words>
  <Application>Microsoft Office PowerPoint</Application>
  <PresentationFormat>Předvádění na obrazovce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Diferenciální diagnostika dušnosti</vt:lpstr>
      <vt:lpstr>Dušnost</vt:lpstr>
      <vt:lpstr>Dušnost</vt:lpstr>
      <vt:lpstr>Prezentace aplikace PowerPoint</vt:lpstr>
      <vt:lpstr>             Patfyziologie </vt:lpstr>
      <vt:lpstr>Plicní edém</vt:lpstr>
      <vt:lpstr>Klasifikace dušnosti</vt:lpstr>
      <vt:lpstr>Dušnost dle příčiny</vt:lpstr>
      <vt:lpstr>Dušnost</vt:lpstr>
      <vt:lpstr>Obstrukce dých.cest</vt:lpstr>
      <vt:lpstr>NYHA</vt:lpstr>
      <vt:lpstr>Dg</vt:lpstr>
      <vt:lpstr>Dg</vt:lpstr>
      <vt:lpstr>Dg</vt:lpstr>
      <vt:lpstr>Terapie</vt:lpstr>
      <vt:lpstr>Terapie</vt:lpstr>
      <vt:lpstr>Kazuistika</vt:lpstr>
      <vt:lpstr>Kazuistika</vt:lpstr>
      <vt:lpstr>Kazuistika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Diferenciální diagnostika dušnosti</dc:title>
  <dc:creator>Bielaková Katarína</dc:creator>
  <cp:lastModifiedBy>Bielaková Katarína</cp:lastModifiedBy>
  <cp:revision>19</cp:revision>
  <dcterms:created xsi:type="dcterms:W3CDTF">2017-09-18T12:57:39Z</dcterms:created>
  <dcterms:modified xsi:type="dcterms:W3CDTF">2018-09-18T06:51:59Z</dcterms:modified>
</cp:coreProperties>
</file>