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68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52F7ED-E7D6-4F43-B058-1443C275E53F}" type="datetimeFigureOut">
              <a:rPr lang="cs-CZ" smtClean="0"/>
              <a:t>19.9.2017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8C860B-5182-4867-B679-26D41A4297C3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KPR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310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Defibrilace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fibrilace komor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66675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1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bezpulsová</a:t>
            </a:r>
            <a:r>
              <a:rPr lang="cs-CZ" dirty="0" smtClean="0"/>
              <a:t> komorová tachykardie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636912"/>
            <a:ext cx="8096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1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pl-PL" dirty="0"/>
              <a:t>d</a:t>
            </a:r>
            <a:r>
              <a:rPr lang="pl-PL" dirty="0" smtClean="0"/>
              <a:t>efibrilace </a:t>
            </a:r>
            <a:r>
              <a:rPr lang="pl-PL" dirty="0"/>
              <a:t>okamžitě jak je to možné </a:t>
            </a:r>
          </a:p>
          <a:p>
            <a:r>
              <a:rPr lang="cs-CZ" dirty="0" smtClean="0"/>
              <a:t>1 </a:t>
            </a:r>
            <a:r>
              <a:rPr lang="cs-CZ" dirty="0"/>
              <a:t>výboj a okamžitě bez kontroly rytmu pokračovat v KPR po dobu 2 min (cca 5 cyklů 30:2) </a:t>
            </a:r>
          </a:p>
          <a:p>
            <a:pPr lvl="1"/>
            <a:r>
              <a:rPr lang="cs-CZ" dirty="0" err="1" smtClean="0"/>
              <a:t>bifázický</a:t>
            </a:r>
            <a:r>
              <a:rPr lang="cs-CZ" dirty="0" smtClean="0"/>
              <a:t> </a:t>
            </a:r>
            <a:r>
              <a:rPr lang="cs-CZ" dirty="0"/>
              <a:t>150-200 J (další 150-360 J) </a:t>
            </a:r>
          </a:p>
          <a:p>
            <a:pPr lvl="1"/>
            <a:r>
              <a:rPr lang="cs-CZ" dirty="0" err="1" smtClean="0"/>
              <a:t>monofázický</a:t>
            </a:r>
            <a:r>
              <a:rPr lang="cs-CZ" dirty="0" smtClean="0"/>
              <a:t> </a:t>
            </a:r>
            <a:r>
              <a:rPr lang="cs-CZ" dirty="0"/>
              <a:t>360 J (další 360 J) </a:t>
            </a:r>
          </a:p>
          <a:p>
            <a:r>
              <a:rPr lang="cs-CZ" dirty="0" smtClean="0"/>
              <a:t>přerušení </a:t>
            </a:r>
            <a:r>
              <a:rPr lang="cs-CZ" dirty="0"/>
              <a:t>KPR jen na samotný výboj – maximálně 5s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4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Farmakoterapie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Adrenalin </a:t>
            </a:r>
          </a:p>
          <a:p>
            <a:pPr lvl="1"/>
            <a:r>
              <a:rPr lang="cs-CZ" dirty="0" smtClean="0"/>
              <a:t>asystolie</a:t>
            </a:r>
            <a:r>
              <a:rPr lang="cs-CZ" dirty="0"/>
              <a:t>: 1mg </a:t>
            </a:r>
            <a:r>
              <a:rPr lang="cs-CZ" dirty="0" err="1"/>
              <a:t>i.v</a:t>
            </a:r>
            <a:r>
              <a:rPr lang="cs-CZ" dirty="0"/>
              <a:t>. à 3-5 min </a:t>
            </a:r>
            <a:endParaRPr lang="cs-CZ" dirty="0" smtClean="0"/>
          </a:p>
          <a:p>
            <a:pPr lvl="1"/>
            <a:r>
              <a:rPr lang="cs-CZ" dirty="0" smtClean="0"/>
              <a:t>FIKO/</a:t>
            </a:r>
            <a:r>
              <a:rPr lang="cs-CZ" dirty="0" err="1" smtClean="0"/>
              <a:t>bezpulzová</a:t>
            </a:r>
            <a:r>
              <a:rPr lang="cs-CZ" dirty="0" smtClean="0"/>
              <a:t> </a:t>
            </a:r>
            <a:r>
              <a:rPr lang="cs-CZ" dirty="0"/>
              <a:t>KT: 1mg </a:t>
            </a:r>
            <a:r>
              <a:rPr lang="cs-CZ" dirty="0" err="1"/>
              <a:t>i.v</a:t>
            </a:r>
            <a:r>
              <a:rPr lang="cs-CZ" dirty="0"/>
              <a:t>. pokud přetrvává po 3 výboji. Opakovat à 3-5 min pokud přetrvává nadále </a:t>
            </a:r>
          </a:p>
          <a:p>
            <a:r>
              <a:rPr lang="cs-CZ" dirty="0" err="1" smtClean="0"/>
              <a:t>Amiodaron</a:t>
            </a:r>
            <a:r>
              <a:rPr lang="cs-CZ" dirty="0" smtClean="0"/>
              <a:t> </a:t>
            </a:r>
            <a:endParaRPr lang="cs-CZ" dirty="0"/>
          </a:p>
          <a:p>
            <a:pPr lvl="1"/>
            <a:r>
              <a:rPr lang="cs-CZ" dirty="0" smtClean="0"/>
              <a:t>FIKO/</a:t>
            </a:r>
            <a:r>
              <a:rPr lang="cs-CZ" dirty="0" err="1" smtClean="0"/>
              <a:t>bezpulzová</a:t>
            </a:r>
            <a:r>
              <a:rPr lang="cs-CZ" dirty="0" smtClean="0"/>
              <a:t> </a:t>
            </a:r>
            <a:r>
              <a:rPr lang="cs-CZ" dirty="0"/>
              <a:t>KT: 300 mg </a:t>
            </a:r>
            <a:r>
              <a:rPr lang="cs-CZ" dirty="0" err="1"/>
              <a:t>i.v</a:t>
            </a:r>
            <a:r>
              <a:rPr lang="cs-CZ" dirty="0"/>
              <a:t>. pokud přetrvává po 3. výboji. Pokud přetrvává zopakovat 150 mg </a:t>
            </a:r>
            <a:r>
              <a:rPr lang="cs-CZ" dirty="0" err="1"/>
              <a:t>i.v</a:t>
            </a:r>
            <a:r>
              <a:rPr lang="cs-CZ" dirty="0"/>
              <a:t>. (po 5. výboji) 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5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71525"/>
            <a:ext cx="88963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57213"/>
            <a:ext cx="889635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8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Ukončení KPR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Obnovení oběhu </a:t>
            </a:r>
          </a:p>
          <a:p>
            <a:r>
              <a:rPr lang="cs-CZ" dirty="0" smtClean="0"/>
              <a:t>Předání </a:t>
            </a:r>
            <a:r>
              <a:rPr lang="cs-CZ" dirty="0"/>
              <a:t>profesionálům </a:t>
            </a:r>
          </a:p>
          <a:p>
            <a:r>
              <a:rPr lang="cs-CZ" dirty="0" smtClean="0"/>
              <a:t>Totální </a:t>
            </a:r>
            <a:r>
              <a:rPr lang="cs-CZ" dirty="0"/>
              <a:t>vyčerpání (jen u BLS, kdokoliv) </a:t>
            </a:r>
          </a:p>
          <a:p>
            <a:r>
              <a:rPr lang="cs-CZ" dirty="0" smtClean="0"/>
              <a:t>Jisté </a:t>
            </a:r>
            <a:r>
              <a:rPr lang="cs-CZ" dirty="0"/>
              <a:t>známky smrti </a:t>
            </a:r>
          </a:p>
          <a:p>
            <a:r>
              <a:rPr lang="cs-CZ" dirty="0" smtClean="0"/>
              <a:t>Bez </a:t>
            </a:r>
            <a:r>
              <a:rPr lang="cs-CZ" dirty="0"/>
              <a:t>ROSC &gt; 30 </a:t>
            </a:r>
            <a:r>
              <a:rPr lang="cs-CZ" dirty="0" smtClean="0"/>
              <a:t>minut</a:t>
            </a:r>
            <a:endParaRPr lang="cs-CZ" dirty="0"/>
          </a:p>
          <a:p>
            <a:r>
              <a:rPr lang="cs-CZ" dirty="0" smtClean="0"/>
              <a:t>Asystolie </a:t>
            </a:r>
            <a:r>
              <a:rPr lang="cs-CZ" dirty="0"/>
              <a:t>&gt;20 </a:t>
            </a:r>
            <a:r>
              <a:rPr lang="cs-CZ" dirty="0" smtClean="0"/>
              <a:t>min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741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KPR- u dětí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5 </a:t>
            </a:r>
            <a:r>
              <a:rPr lang="cs-CZ" dirty="0" smtClean="0"/>
              <a:t>iniciálních vdechů</a:t>
            </a:r>
          </a:p>
          <a:p>
            <a:r>
              <a:rPr lang="cs-CZ" smtClean="0"/>
              <a:t>15:2 </a:t>
            </a:r>
            <a:endParaRPr lang="cs-CZ" dirty="0"/>
          </a:p>
          <a:p>
            <a:r>
              <a:rPr lang="cs-CZ" dirty="0"/>
              <a:t>p</a:t>
            </a:r>
            <a:r>
              <a:rPr lang="cs-CZ" dirty="0" smtClean="0"/>
              <a:t>okud </a:t>
            </a:r>
            <a:r>
              <a:rPr lang="cs-CZ" dirty="0"/>
              <a:t>je sám tak KPR 1 min, poté volat ZZS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98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Základní neodkladná resuscitace</a:t>
            </a:r>
          </a:p>
          <a:p>
            <a:r>
              <a:rPr lang="cs-CZ" dirty="0" smtClean="0"/>
              <a:t>Rozšířená neodkladná resuscitace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47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80% všech náhlých zástav oběhu je na podkladě ICHS a jiných onemocnění srdce </a:t>
            </a:r>
          </a:p>
          <a:p>
            <a:r>
              <a:rPr lang="cs-CZ" dirty="0" smtClean="0"/>
              <a:t>Pokud </a:t>
            </a:r>
            <a:r>
              <a:rPr lang="cs-CZ" dirty="0"/>
              <a:t>není zahájena KPR tak šance na ROSC klesá s každou minutou o 10-15% </a:t>
            </a:r>
          </a:p>
          <a:p>
            <a:r>
              <a:rPr lang="cs-CZ" dirty="0" smtClean="0"/>
              <a:t>Pokud </a:t>
            </a:r>
            <a:r>
              <a:rPr lang="cs-CZ" dirty="0"/>
              <a:t>není provedena okamžitá defibrilace, tak šance na obnovení rytmu elektrickým výbojem klesá každou minutu o 7-10% </a:t>
            </a:r>
          </a:p>
          <a:p>
            <a:r>
              <a:rPr lang="cs-CZ" dirty="0" smtClean="0"/>
              <a:t>Propuštění </a:t>
            </a:r>
            <a:r>
              <a:rPr lang="cs-CZ" dirty="0"/>
              <a:t>z nemocnice se dožije 10,7-21,2% pacientů po KPR mimo nemocnici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Rozpoznat: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oruchu vědomí</a:t>
            </a:r>
          </a:p>
          <a:p>
            <a:pPr lvl="1"/>
            <a:r>
              <a:rPr lang="cs-CZ" b="1" dirty="0" smtClean="0"/>
              <a:t>poruchu dýchání</a:t>
            </a:r>
          </a:p>
          <a:p>
            <a:pPr lvl="2"/>
            <a:r>
              <a:rPr lang="cs-CZ" b="1" dirty="0" smtClean="0"/>
              <a:t>nedýchá x </a:t>
            </a:r>
            <a:r>
              <a:rPr lang="cs-CZ" b="1" dirty="0" err="1" smtClean="0"/>
              <a:t>gasping</a:t>
            </a:r>
            <a:endParaRPr lang="cs-CZ" b="1" dirty="0" smtClean="0"/>
          </a:p>
          <a:p>
            <a:pPr lvl="2"/>
            <a:r>
              <a:rPr lang="cs-CZ" b="1" dirty="0" smtClean="0"/>
              <a:t>poloha</a:t>
            </a:r>
          </a:p>
          <a:p>
            <a:pPr lvl="3"/>
            <a:r>
              <a:rPr lang="cs-CZ" b="1" dirty="0" smtClean="0"/>
              <a:t>záklon hlavy a povytažení čelisti</a:t>
            </a:r>
          </a:p>
          <a:p>
            <a:pPr lvl="3"/>
            <a:r>
              <a:rPr lang="cs-CZ" b="1" dirty="0" smtClean="0"/>
              <a:t>Trojitý manévr</a:t>
            </a:r>
          </a:p>
          <a:p>
            <a:pPr lvl="1"/>
            <a:r>
              <a:rPr lang="cs-CZ" b="1" dirty="0" smtClean="0"/>
              <a:t>zástavu oběhu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0548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Zahájení KPR- u dospělého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olat 1234 (155)</a:t>
            </a:r>
          </a:p>
          <a:p>
            <a:r>
              <a:rPr lang="cs-CZ" dirty="0" smtClean="0"/>
              <a:t>zahájení resuscitace 30:2</a:t>
            </a:r>
            <a:endParaRPr lang="cs-CZ" dirty="0"/>
          </a:p>
          <a:p>
            <a:pPr lvl="1"/>
            <a:r>
              <a:rPr lang="cs-CZ" dirty="0"/>
              <a:t>o</a:t>
            </a:r>
            <a:r>
              <a:rPr lang="cs-CZ" dirty="0" smtClean="0"/>
              <a:t>ptický </a:t>
            </a:r>
            <a:r>
              <a:rPr lang="cs-CZ" dirty="0"/>
              <a:t>střed hrudníku </a:t>
            </a:r>
            <a:endParaRPr lang="cs-CZ" dirty="0" smtClean="0"/>
          </a:p>
          <a:p>
            <a:pPr lvl="1"/>
            <a:r>
              <a:rPr lang="cs-CZ" dirty="0"/>
              <a:t>h</a:t>
            </a:r>
            <a:r>
              <a:rPr lang="cs-CZ" dirty="0" smtClean="0"/>
              <a:t>loubka </a:t>
            </a:r>
            <a:r>
              <a:rPr lang="cs-CZ" dirty="0"/>
              <a:t>komprese 1/3 výšky hrudníku 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 </a:t>
            </a:r>
            <a:r>
              <a:rPr lang="cs-CZ" dirty="0"/>
              <a:t>dospělých cca 5-6 </a:t>
            </a:r>
            <a:r>
              <a:rPr lang="cs-CZ" dirty="0" smtClean="0"/>
              <a:t>cm</a:t>
            </a:r>
            <a:endParaRPr lang="cs-CZ" dirty="0"/>
          </a:p>
          <a:p>
            <a:pPr lvl="1"/>
            <a:r>
              <a:rPr lang="cs-CZ" dirty="0"/>
              <a:t>f</a:t>
            </a:r>
            <a:r>
              <a:rPr lang="cs-CZ" dirty="0" smtClean="0"/>
              <a:t>rekvence </a:t>
            </a:r>
            <a:r>
              <a:rPr lang="cs-CZ" dirty="0"/>
              <a:t>100-120/minutu 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9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Kvalita </a:t>
            </a:r>
            <a:r>
              <a:rPr lang="cs-CZ" dirty="0"/>
              <a:t>KPR = ↑</a:t>
            </a:r>
            <a:r>
              <a:rPr lang="cs-CZ" dirty="0" err="1" smtClean="0"/>
              <a:t>perfúzní</a:t>
            </a:r>
            <a:r>
              <a:rPr lang="cs-CZ" dirty="0" smtClean="0"/>
              <a:t> </a:t>
            </a:r>
            <a:r>
              <a:rPr lang="cs-CZ" dirty="0"/>
              <a:t>tlak </a:t>
            </a:r>
            <a:r>
              <a:rPr lang="cs-CZ" dirty="0" smtClean="0"/>
              <a:t>(mozek a srdce)</a:t>
            </a:r>
            <a:endParaRPr lang="cs-CZ" dirty="0"/>
          </a:p>
          <a:p>
            <a:r>
              <a:rPr lang="cs-CZ" dirty="0"/>
              <a:t>r</a:t>
            </a:r>
            <a:r>
              <a:rPr lang="cs-CZ" dirty="0" smtClean="0"/>
              <a:t>ychlá </a:t>
            </a:r>
            <a:r>
              <a:rPr lang="cs-CZ" dirty="0"/>
              <a:t>frekvence kompresí </a:t>
            </a:r>
          </a:p>
          <a:p>
            <a:r>
              <a:rPr lang="cs-CZ" dirty="0"/>
              <a:t>ú</a:t>
            </a:r>
            <a:r>
              <a:rPr lang="cs-CZ" dirty="0" smtClean="0"/>
              <a:t>plná </a:t>
            </a:r>
            <a:r>
              <a:rPr lang="cs-CZ" dirty="0"/>
              <a:t>dekomprese </a:t>
            </a:r>
          </a:p>
          <a:p>
            <a:r>
              <a:rPr lang="cs-CZ" dirty="0"/>
              <a:t>č</a:t>
            </a:r>
            <a:r>
              <a:rPr lang="cs-CZ" dirty="0" smtClean="0"/>
              <a:t>asová </a:t>
            </a:r>
            <a:r>
              <a:rPr lang="cs-CZ" dirty="0"/>
              <a:t>minimalizace přerušení v průběhu nepřímé srdeční masáže </a:t>
            </a:r>
          </a:p>
          <a:p>
            <a:r>
              <a:rPr lang="cs-CZ" dirty="0"/>
              <a:t>č</a:t>
            </a:r>
            <a:r>
              <a:rPr lang="cs-CZ" dirty="0" smtClean="0"/>
              <a:t>asná </a:t>
            </a:r>
            <a:r>
              <a:rPr lang="cs-CZ" dirty="0"/>
              <a:t>defibrilace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8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" y="-5186"/>
            <a:ext cx="9144000" cy="652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96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429000" cy="5269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zajištění dýchacích cest</a:t>
            </a:r>
          </a:p>
          <a:p>
            <a:pPr lvl="1"/>
            <a:r>
              <a:rPr lang="cs-CZ" dirty="0" smtClean="0"/>
              <a:t>poloha</a:t>
            </a:r>
          </a:p>
          <a:p>
            <a:pPr lvl="1"/>
            <a:r>
              <a:rPr lang="cs-CZ" dirty="0" smtClean="0"/>
              <a:t>ústní vzduchovod</a:t>
            </a:r>
          </a:p>
          <a:p>
            <a:pPr lvl="1"/>
            <a:r>
              <a:rPr lang="cs-CZ" dirty="0" err="1" smtClean="0"/>
              <a:t>laryngeální</a:t>
            </a:r>
            <a:r>
              <a:rPr lang="cs-CZ" dirty="0" smtClean="0"/>
              <a:t> maska</a:t>
            </a:r>
          </a:p>
          <a:p>
            <a:pPr lvl="1"/>
            <a:r>
              <a:rPr lang="cs-CZ" dirty="0" smtClean="0"/>
              <a:t>(intubace)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2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</TotalTime>
  <Words>309</Words>
  <Application>Microsoft Office PowerPoint</Application>
  <PresentationFormat>Předvádění na obrazovce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Tok</vt:lpstr>
      <vt:lpstr>KPR</vt:lpstr>
      <vt:lpstr>Prezentace aplikace PowerPoint</vt:lpstr>
      <vt:lpstr>Prezentace aplikace PowerPoint</vt:lpstr>
      <vt:lpstr>Prezentace aplikace PowerPoint</vt:lpstr>
      <vt:lpstr>Zahájení KPR- u dospělého</vt:lpstr>
      <vt:lpstr>Prezentace aplikace PowerPoint</vt:lpstr>
      <vt:lpstr>Prezentace aplikace PowerPoint</vt:lpstr>
      <vt:lpstr>Prezentace aplikace PowerPoint</vt:lpstr>
      <vt:lpstr>Prezentace aplikace PowerPoint</vt:lpstr>
      <vt:lpstr>Defibrilace</vt:lpstr>
      <vt:lpstr>Prezentace aplikace PowerPoint</vt:lpstr>
      <vt:lpstr>Prezentace aplikace PowerPoint</vt:lpstr>
      <vt:lpstr>Farmakoterapie</vt:lpstr>
      <vt:lpstr>Prezentace aplikace PowerPoint</vt:lpstr>
      <vt:lpstr>Prezentace aplikace PowerPoint</vt:lpstr>
      <vt:lpstr>Ukončení KPR</vt:lpstr>
      <vt:lpstr>KPR- u dětí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KPR</dc:title>
  <dc:creator>Terka</dc:creator>
  <cp:lastModifiedBy>Bielaková Katarína</cp:lastModifiedBy>
  <cp:revision>11</cp:revision>
  <dcterms:created xsi:type="dcterms:W3CDTF">2017-06-21T16:52:13Z</dcterms:created>
  <dcterms:modified xsi:type="dcterms:W3CDTF">2017-09-19T06:33:50Z</dcterms:modified>
</cp:coreProperties>
</file>