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3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3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186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3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3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6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9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9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F81458-6C01-46F3-93B9-EADB0DC404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986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9F569A-6D2B-4F06-AA03-2CE5542689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20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47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07919E-CA92-4715-9EEF-2E6022870D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67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0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2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8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0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7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6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368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Funkční geriatrické vyšetření</a:t>
            </a:r>
            <a:br>
              <a:rPr lang="cs-CZ" altLang="cs-CZ" sz="4000" b="1">
                <a:solidFill>
                  <a:srgbClr val="FFFF66"/>
                </a:solidFill>
              </a:rPr>
            </a:br>
            <a:endParaRPr lang="cs-CZ" altLang="cs-CZ" sz="4000" b="1">
              <a:solidFill>
                <a:srgbClr val="FFFF66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924175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endParaRPr lang="cs-CZ" altLang="cs-CZ" b="1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altLang="cs-CZ" b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9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>
                <a:solidFill>
                  <a:srgbClr val="FFFF66"/>
                </a:solidFill>
              </a:rPr>
              <a:t>ADL</a:t>
            </a:r>
          </a:p>
        </p:txBody>
      </p:sp>
      <p:graphicFrame>
        <p:nvGraphicFramePr>
          <p:cNvPr id="6349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83113" y="115888"/>
          <a:ext cx="4954587" cy="662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6349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115888"/>
                        <a:ext cx="4954587" cy="662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950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>
                <a:solidFill>
                  <a:srgbClr val="FFFF66"/>
                </a:solidFill>
              </a:rPr>
              <a:t>IADL</a:t>
            </a:r>
          </a:p>
        </p:txBody>
      </p:sp>
      <p:graphicFrame>
        <p:nvGraphicFramePr>
          <p:cNvPr id="6451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65625" y="190500"/>
          <a:ext cx="4951413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6451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190500"/>
                        <a:ext cx="4951413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49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Hodnocení kognitivních funkcí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MMSE</a:t>
            </a:r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Mini </a:t>
            </a:r>
            <a:r>
              <a:rPr lang="cs-CZ" altLang="cs-CZ" sz="2800" b="1" dirty="0" err="1"/>
              <a:t>Mental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State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Examination</a:t>
            </a:r>
            <a:endParaRPr lang="cs-CZ" altLang="cs-CZ" sz="2800" b="1" dirty="0"/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Test kreslení hodin</a:t>
            </a:r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Test spojování číslic a písmen</a:t>
            </a:r>
          </a:p>
        </p:txBody>
      </p:sp>
      <p:graphicFrame>
        <p:nvGraphicFramePr>
          <p:cNvPr id="65540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920735396"/>
              </p:ext>
            </p:extLst>
          </p:nvPr>
        </p:nvGraphicFramePr>
        <p:xfrm>
          <a:off x="8298135" y="159975"/>
          <a:ext cx="3536813" cy="485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6554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8135" y="159975"/>
                        <a:ext cx="3536813" cy="485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949313928"/>
              </p:ext>
            </p:extLst>
          </p:nvPr>
        </p:nvGraphicFramePr>
        <p:xfrm>
          <a:off x="8299722" y="5002406"/>
          <a:ext cx="3535226" cy="185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6554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9722" y="5002406"/>
                        <a:ext cx="3535226" cy="1855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63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322089"/>
            <a:ext cx="9404723" cy="1400530"/>
          </a:xfrm>
        </p:spPr>
        <p:txBody>
          <a:bodyPr/>
          <a:lstStyle/>
          <a:p>
            <a:r>
              <a:rPr lang="cs-CZ" altLang="cs-CZ" b="1" dirty="0" smtClean="0">
                <a:solidFill>
                  <a:srgbClr val="FFFF99"/>
                </a:solidFill>
              </a:rPr>
              <a:t>Test hodin – příklady </a:t>
            </a:r>
          </a:p>
        </p:txBody>
      </p:sp>
      <p:graphicFrame>
        <p:nvGraphicFramePr>
          <p:cNvPr id="665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857698"/>
              </p:ext>
            </p:extLst>
          </p:nvPr>
        </p:nvGraphicFramePr>
        <p:xfrm>
          <a:off x="2795588" y="1233604"/>
          <a:ext cx="6648858" cy="5013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Rastrový obrázek" r:id="rId3" imgW="9723810" imgH="7333333" progId="Paint.Picture">
                  <p:embed/>
                </p:oleObj>
              </mc:Choice>
              <mc:Fallback>
                <p:oleObj name="Rastrový obrázek" r:id="rId3" imgW="9723810" imgH="7333333" progId="Paint.Picture">
                  <p:embed/>
                  <p:pic>
                    <p:nvPicPr>
                      <p:cNvPr id="66563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1233604"/>
                        <a:ext cx="6648858" cy="5013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2711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FFFF66"/>
                </a:solidFill>
              </a:rPr>
              <a:t>Spojování číslic a písmen</a:t>
            </a: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031496"/>
              </p:ext>
            </p:extLst>
          </p:nvPr>
        </p:nvGraphicFramePr>
        <p:xfrm>
          <a:off x="1997138" y="2116182"/>
          <a:ext cx="8245412" cy="426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532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138" y="2116182"/>
                        <a:ext cx="8245412" cy="42651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8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Hodnocení přítomnosti deprese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143001"/>
            <a:ext cx="10193383" cy="45259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Škála </a:t>
            </a:r>
            <a:r>
              <a:rPr lang="cs-CZ" altLang="cs-CZ" sz="2800" b="1" dirty="0" smtClean="0"/>
              <a:t>deprese podle </a:t>
            </a:r>
            <a:r>
              <a:rPr lang="cs-CZ" altLang="cs-CZ" sz="2800" b="1" dirty="0" err="1"/>
              <a:t>Sheikha-Yesavage</a:t>
            </a:r>
            <a:endParaRPr lang="cs-CZ" altLang="cs-CZ" sz="2800" b="1" dirty="0"/>
          </a:p>
        </p:txBody>
      </p:sp>
      <p:graphicFrame>
        <p:nvGraphicFramePr>
          <p:cNvPr id="6758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3512329"/>
              </p:ext>
            </p:extLst>
          </p:nvPr>
        </p:nvGraphicFramePr>
        <p:xfrm>
          <a:off x="1589989" y="1907178"/>
          <a:ext cx="9212993" cy="440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6758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989" y="1907178"/>
                        <a:ext cx="9212993" cy="440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7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cs-CZ" altLang="cs-CZ" sz="4000" b="1">
                <a:solidFill>
                  <a:srgbClr val="FFFF66"/>
                </a:solidFill>
              </a:rPr>
              <a:t> MNA I </a:t>
            </a:r>
            <a:br>
              <a:rPr lang="cs-CZ" altLang="cs-CZ" sz="4000" b="1">
                <a:solidFill>
                  <a:srgbClr val="FFFF66"/>
                </a:solidFill>
              </a:rPr>
            </a:br>
            <a:endParaRPr lang="cs-CZ" altLang="cs-CZ" sz="4000" b="1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787349"/>
              </p:ext>
            </p:extLst>
          </p:nvPr>
        </p:nvGraphicFramePr>
        <p:xfrm>
          <a:off x="3226527" y="209007"/>
          <a:ext cx="6622868" cy="6374873"/>
        </p:xfrm>
        <a:graphic>
          <a:graphicData uri="http://schemas.openxmlformats.org/drawingml/2006/table">
            <a:tbl>
              <a:tblPr/>
              <a:tblGrid>
                <a:gridCol w="6622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253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Poslední 3 měsíce ztráta chuti k jídlu, obtíže GIT, problémy se žvýkáním a polykáním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těžké poruchy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mírné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bez potíží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65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Ztráta tělesné hmotnosti v posledním měsíci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více než 3 kg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neví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v rozmezí 1-3kg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stabilní hmotnost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53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Pohyblivost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upoután na lůžko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pohyb v okolí lůžka, po místnosti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vychází ven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4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Psychický stres v posledních 3 měsících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ano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ne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53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Neuropsychické problémy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těžká demence, deprese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mírná demence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žádné problémy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865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Index tělesné hmotnosti BMI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&lt; 19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19 – 21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21 – 23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&gt; 23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5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maximum              –    14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5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                    -     12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5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riziko malnutrice  - &lt; 11 bodů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8633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72692782"/>
              </p:ext>
            </p:extLst>
          </p:nvPr>
        </p:nvGraphicFramePr>
        <p:xfrm>
          <a:off x="1981200" y="981075"/>
          <a:ext cx="8229600" cy="561975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3 jídla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8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3x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8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5 a více šálků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018" y="2923256"/>
            <a:ext cx="3989090" cy="26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12881659"/>
              </p:ext>
            </p:extLst>
          </p:nvPr>
        </p:nvGraphicFramePr>
        <p:xfrm>
          <a:off x="1332411" y="901337"/>
          <a:ext cx="8878389" cy="5696317"/>
        </p:xfrm>
        <a:graphic>
          <a:graphicData uri="http://schemas.openxmlformats.org/drawingml/2006/table">
            <a:tbl>
              <a:tblPr/>
              <a:tblGrid>
                <a:gridCol w="887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samostatně bez problémů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nemá nutriční problémy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04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 = lepší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&gt; 22cm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67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 =    31 cm a více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31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Zhodnocení – max. 14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7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882" y="2729913"/>
            <a:ext cx="4258269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Specifika kontaktu se starším člověkem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46111" y="279826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rgbClr val="FFFF66"/>
                </a:solidFill>
              </a:rPr>
              <a:t>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potřeba delšího času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obvykle nedostupná rodinná 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obvykle nedostupná farmakologická 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cílené dotazy na sociální situaci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nutno objektivizovat sdělená fakta</a:t>
            </a:r>
          </a:p>
        </p:txBody>
      </p:sp>
      <p:pic>
        <p:nvPicPr>
          <p:cNvPr id="5530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052512"/>
            <a:ext cx="4341850" cy="285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78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solidFill>
                  <a:srgbClr val="FFFF66"/>
                </a:solidFill>
              </a:rPr>
              <a:t>Specifika vyšetření </a:t>
            </a:r>
            <a:r>
              <a:rPr lang="cs-CZ" altLang="cs-CZ" sz="4000" b="1" dirty="0" smtClean="0">
                <a:solidFill>
                  <a:srgbClr val="FFFF66"/>
                </a:solidFill>
              </a:rPr>
              <a:t>geriatrického </a:t>
            </a:r>
            <a:r>
              <a:rPr lang="cs-CZ" altLang="cs-CZ" sz="4000" b="1" dirty="0">
                <a:solidFill>
                  <a:srgbClr val="FFFF66"/>
                </a:solidFill>
              </a:rPr>
              <a:t>nemocného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648788" y="2583861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rgbClr val="FFFF66"/>
                </a:solidFill>
              </a:rPr>
              <a:t>objektivní a doplňková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více času  na vysvlékání a oblékání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modifikovaná poloha při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možná nespolupráce při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různá úroveň hygieny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nutnost doprovodu na doplňková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zvažovat profit zatěžujících vyšetření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altLang="cs-CZ" b="1" dirty="0" smtClean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34" y="1426080"/>
            <a:ext cx="5249374" cy="27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Komplexní geriatrické hodnocení (CGA)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osobnost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tělesné zdraví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funkční výkonnost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duševní zdraví 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sociální souvislosti</a:t>
            </a:r>
          </a:p>
        </p:txBody>
      </p:sp>
    </p:spTree>
    <p:extLst>
      <p:ext uri="{BB962C8B-B14F-4D97-AF65-F5344CB8AC3E}">
        <p14:creationId xmlns:p14="http://schemas.microsoft.com/office/powerpoint/2010/main" val="121983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Osobnost pacienta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009775" y="1628776"/>
            <a:ext cx="8229600" cy="4525963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životní situace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priority a rozhodnutí – léčit/neléčit, resuscitovat/neresuscitovat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postup při demenci 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subjektivní kvalita života</a:t>
            </a:r>
          </a:p>
          <a:p>
            <a:pPr eaLnBrk="1" hangingPunct="1"/>
            <a:endParaRPr lang="cs-CZ" altLang="cs-CZ" dirty="0" smtClean="0">
              <a:solidFill>
                <a:schemeClr val="bg1"/>
              </a:solidFill>
            </a:endParaRPr>
          </a:p>
        </p:txBody>
      </p:sp>
      <p:pic>
        <p:nvPicPr>
          <p:cNvPr id="5837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9" y="4149725"/>
            <a:ext cx="24796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4722813"/>
            <a:ext cx="37322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76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Tělesné zdraví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927963" y="208670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diagnózy – základní choroba, přidružené diagnózy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funkční závažnost chorob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/>
              <a:t>syndromologické</a:t>
            </a:r>
            <a:r>
              <a:rPr lang="cs-CZ" altLang="cs-CZ" sz="2800" b="1" dirty="0" smtClean="0"/>
              <a:t> dg (imobilizace, inkontinence, hypotermie apod.)</a:t>
            </a:r>
          </a:p>
        </p:txBody>
      </p:sp>
    </p:spTree>
    <p:extLst>
      <p:ext uri="{BB962C8B-B14F-4D97-AF65-F5344CB8AC3E}">
        <p14:creationId xmlns:p14="http://schemas.microsoft.com/office/powerpoint/2010/main" val="1473610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Funkční výkonnost (zdatnost)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711450" y="1989138"/>
            <a:ext cx="8229600" cy="4525962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stabilita a chůze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výkonnost a soběstačnost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tělesná kondice - zdatnost 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výživa</a:t>
            </a:r>
          </a:p>
          <a:p>
            <a:pPr eaLnBrk="1" hangingPunct="1"/>
            <a:endParaRPr lang="cs-CZ" altLang="cs-CZ" dirty="0" smtClean="0">
              <a:solidFill>
                <a:schemeClr val="bg1"/>
              </a:solidFill>
            </a:endParaRPr>
          </a:p>
        </p:txBody>
      </p:sp>
      <p:pic>
        <p:nvPicPr>
          <p:cNvPr id="6042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881438"/>
            <a:ext cx="176688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860800"/>
            <a:ext cx="17875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4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Duševní zdraví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796834" y="1853248"/>
            <a:ext cx="9253019" cy="439515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/>
              <a:t>nozologické</a:t>
            </a:r>
            <a:r>
              <a:rPr lang="cs-CZ" altLang="cs-CZ" sz="2800" b="1" dirty="0" smtClean="0"/>
              <a:t> diagnózy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kognitivní a fatické poruchy a delirantní stavy – aktivní </a:t>
            </a:r>
            <a:r>
              <a:rPr lang="cs-CZ" altLang="cs-CZ" sz="2800" b="1" dirty="0" err="1" smtClean="0"/>
              <a:t>screening</a:t>
            </a:r>
            <a:r>
              <a:rPr lang="cs-CZ" altLang="cs-CZ" sz="2800" b="1" dirty="0" smtClean="0"/>
              <a:t> a hodnocení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afektivní poruchy (deprese) – aktivní </a:t>
            </a:r>
            <a:r>
              <a:rPr lang="cs-CZ" altLang="cs-CZ" sz="2800" b="1" dirty="0" err="1" smtClean="0"/>
              <a:t>screening</a:t>
            </a:r>
            <a:r>
              <a:rPr lang="cs-CZ" altLang="cs-CZ" sz="2800" b="1" dirty="0" smtClean="0"/>
              <a:t> a hodnocení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psychická rovnováha, projevy maladaptace, vliv psychosociálních stresorů</a:t>
            </a:r>
          </a:p>
        </p:txBody>
      </p:sp>
    </p:spTree>
    <p:extLst>
      <p:ext uri="{BB962C8B-B14F-4D97-AF65-F5344CB8AC3E}">
        <p14:creationId xmlns:p14="http://schemas.microsoft.com/office/powerpoint/2010/main" val="374788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Sociální souvislosti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149531" y="1557338"/>
            <a:ext cx="9215257" cy="45259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sociální role a vztahy (sociální síť)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funkční náročnost a bezpečnost domácího prostředí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sociální potřeby a poskytované či nárokované služby</a:t>
            </a:r>
          </a:p>
        </p:txBody>
      </p:sp>
      <p:pic>
        <p:nvPicPr>
          <p:cNvPr id="6246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860800"/>
            <a:ext cx="37719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94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90</TotalTime>
  <Words>472</Words>
  <Application>Microsoft Office PowerPoint</Application>
  <PresentationFormat>Širokoúhlá obrazovka</PresentationFormat>
  <Paragraphs>138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Arial</vt:lpstr>
      <vt:lpstr>Century Gothic</vt:lpstr>
      <vt:lpstr>Times New Roman</vt:lpstr>
      <vt:lpstr>Wingdings</vt:lpstr>
      <vt:lpstr>Wingdings 3</vt:lpstr>
      <vt:lpstr>Ion</vt:lpstr>
      <vt:lpstr>Rastrový obrázek</vt:lpstr>
      <vt:lpstr>Fotografie</vt:lpstr>
      <vt:lpstr>Funkční geriatrické vyšetření </vt:lpstr>
      <vt:lpstr>Specifika kontaktu se starším člověkem</vt:lpstr>
      <vt:lpstr>Specifika vyšetření geriatrického nemocného </vt:lpstr>
      <vt:lpstr>Komplexní geriatrické hodnocení (CGA)</vt:lpstr>
      <vt:lpstr>Osobnost pacienta</vt:lpstr>
      <vt:lpstr>Tělesné zdraví</vt:lpstr>
      <vt:lpstr>Funkční výkonnost (zdatnost)</vt:lpstr>
      <vt:lpstr>Duševní zdraví</vt:lpstr>
      <vt:lpstr>Sociální souvislosti</vt:lpstr>
      <vt:lpstr>ADL</vt:lpstr>
      <vt:lpstr>IADL</vt:lpstr>
      <vt:lpstr>Hodnocení kognitivních funkcí</vt:lpstr>
      <vt:lpstr>Test hodin – příklady </vt:lpstr>
      <vt:lpstr>Spojování číslic a písmen</vt:lpstr>
      <vt:lpstr>Hodnocení přítomnosti deprese</vt:lpstr>
      <vt:lpstr> MNA I  </vt:lpstr>
      <vt:lpstr>MNA II</vt:lpstr>
      <vt:lpstr>MNA III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geriatrické vyšetření </dc:title>
  <dc:creator>Hana Matějovská Kubešová</dc:creator>
  <cp:lastModifiedBy>Hana Matějovská Kubešová</cp:lastModifiedBy>
  <cp:revision>6</cp:revision>
  <dcterms:created xsi:type="dcterms:W3CDTF">2018-08-28T07:25:55Z</dcterms:created>
  <dcterms:modified xsi:type="dcterms:W3CDTF">2018-08-28T19:26:47Z</dcterms:modified>
</cp:coreProperties>
</file>