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7"/>
  </p:notesMasterIdLst>
  <p:sldIdLst>
    <p:sldId id="290" r:id="rId2"/>
    <p:sldId id="278" r:id="rId3"/>
    <p:sldId id="415" r:id="rId4"/>
    <p:sldId id="402" r:id="rId5"/>
    <p:sldId id="403" r:id="rId6"/>
    <p:sldId id="404" r:id="rId7"/>
    <p:sldId id="420" r:id="rId8"/>
    <p:sldId id="421" r:id="rId9"/>
    <p:sldId id="422" r:id="rId10"/>
    <p:sldId id="284" r:id="rId11"/>
    <p:sldId id="285" r:id="rId12"/>
    <p:sldId id="293" r:id="rId13"/>
    <p:sldId id="409" r:id="rId14"/>
    <p:sldId id="410" r:id="rId15"/>
    <p:sldId id="426" r:id="rId16"/>
    <p:sldId id="292" r:id="rId17"/>
    <p:sldId id="360" r:id="rId18"/>
    <p:sldId id="279" r:id="rId19"/>
    <p:sldId id="304" r:id="rId20"/>
    <p:sldId id="277" r:id="rId21"/>
    <p:sldId id="297" r:id="rId22"/>
    <p:sldId id="296" r:id="rId23"/>
    <p:sldId id="364" r:id="rId24"/>
    <p:sldId id="289" r:id="rId25"/>
    <p:sldId id="393" r:id="rId26"/>
    <p:sldId id="396" r:id="rId27"/>
    <p:sldId id="394" r:id="rId28"/>
    <p:sldId id="307" r:id="rId29"/>
    <p:sldId id="395" r:id="rId30"/>
    <p:sldId id="309" r:id="rId31"/>
    <p:sldId id="310" r:id="rId32"/>
    <p:sldId id="311" r:id="rId33"/>
    <p:sldId id="312" r:id="rId34"/>
    <p:sldId id="318" r:id="rId35"/>
    <p:sldId id="317" r:id="rId36"/>
    <p:sldId id="313" r:id="rId37"/>
    <p:sldId id="314" r:id="rId38"/>
    <p:sldId id="271" r:id="rId39"/>
    <p:sldId id="428" r:id="rId40"/>
    <p:sldId id="408" r:id="rId41"/>
    <p:sldId id="301" r:id="rId42"/>
    <p:sldId id="320" r:id="rId43"/>
    <p:sldId id="321" r:id="rId44"/>
    <p:sldId id="337" r:id="rId45"/>
    <p:sldId id="417" r:id="rId46"/>
    <p:sldId id="397" r:id="rId47"/>
    <p:sldId id="323" r:id="rId48"/>
    <p:sldId id="427" r:id="rId49"/>
    <p:sldId id="329" r:id="rId50"/>
    <p:sldId id="333" r:id="rId51"/>
    <p:sldId id="334" r:id="rId52"/>
    <p:sldId id="330" r:id="rId53"/>
    <p:sldId id="336" r:id="rId54"/>
    <p:sldId id="365" r:id="rId55"/>
    <p:sldId id="414" r:id="rId56"/>
    <p:sldId id="399" r:id="rId57"/>
    <p:sldId id="400" r:id="rId58"/>
    <p:sldId id="401" r:id="rId59"/>
    <p:sldId id="338" r:id="rId60"/>
    <p:sldId id="347" r:id="rId61"/>
    <p:sldId id="368" r:id="rId62"/>
    <p:sldId id="369" r:id="rId63"/>
    <p:sldId id="370" r:id="rId64"/>
    <p:sldId id="371" r:id="rId65"/>
    <p:sldId id="372" r:id="rId66"/>
    <p:sldId id="419" r:id="rId67"/>
    <p:sldId id="374" r:id="rId68"/>
    <p:sldId id="375" r:id="rId69"/>
    <p:sldId id="376" r:id="rId70"/>
    <p:sldId id="377" r:id="rId71"/>
    <p:sldId id="379" r:id="rId72"/>
    <p:sldId id="380" r:id="rId73"/>
    <p:sldId id="381" r:id="rId74"/>
    <p:sldId id="382" r:id="rId75"/>
    <p:sldId id="383" r:id="rId76"/>
    <p:sldId id="425" r:id="rId77"/>
    <p:sldId id="429" r:id="rId78"/>
    <p:sldId id="385" r:id="rId79"/>
    <p:sldId id="386" r:id="rId80"/>
    <p:sldId id="387" r:id="rId81"/>
    <p:sldId id="388" r:id="rId82"/>
    <p:sldId id="389" r:id="rId83"/>
    <p:sldId id="390" r:id="rId84"/>
    <p:sldId id="391" r:id="rId85"/>
    <p:sldId id="392" r:id="rId8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A01E"/>
    <a:srgbClr val="0EA235"/>
    <a:srgbClr val="FF7C8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 autoAdjust="0"/>
    <p:restoredTop sz="94628" autoAdjust="0"/>
  </p:normalViewPr>
  <p:slideViewPr>
    <p:cSldViewPr>
      <p:cViewPr varScale="1">
        <p:scale>
          <a:sx n="124" d="100"/>
          <a:sy n="124" d="100"/>
        </p:scale>
        <p:origin x="12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EA731-4292-48E9-8CE1-1F8A91BD8087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D9C96-366A-45F9-B550-9813B952F4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7282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B72A72-8D07-4FA0-896F-B8D077289B78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381000"/>
            <a:ext cx="6096000" cy="4572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2738" y="5291138"/>
            <a:ext cx="6348412" cy="34274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90500" indent="-190500" eaLnBrk="1" hangingPunct="1"/>
            <a:r>
              <a:rPr lang="en-GB" altLang="cs-CZ"/>
              <a:t>COPD and asthma are very different diseases in terms of cellular mechanisms, inflammatory mediators and effects, and response to therapy.</a:t>
            </a:r>
            <a:r>
              <a:rPr lang="en-GB" altLang="cs-CZ" baseline="30000"/>
              <a:t>7</a:t>
            </a:r>
          </a:p>
          <a:p>
            <a:pPr marL="190500" indent="-190500" eaLnBrk="1" hangingPunct="1"/>
            <a:r>
              <a:rPr lang="en-GB" altLang="cs-CZ"/>
              <a:t>Asthma is usually triggered by a sensitizing agent or stimulus, such as animal hair or exercise, and is characterized by an eosinophilic inflammation, which appears to be influenced by CD4</a:t>
            </a:r>
            <a:r>
              <a:rPr lang="en-GB" altLang="cs-CZ" baseline="30000"/>
              <a:t>+</a:t>
            </a:r>
            <a:r>
              <a:rPr lang="en-GB" altLang="cs-CZ"/>
              <a:t> lymphocytes (T-helper type 2 cells).</a:t>
            </a:r>
            <a:r>
              <a:rPr lang="en-GB" altLang="cs-CZ" baseline="30000"/>
              <a:t>7</a:t>
            </a:r>
            <a:r>
              <a:rPr lang="en-GB" altLang="cs-CZ"/>
              <a:t> </a:t>
            </a:r>
          </a:p>
          <a:p>
            <a:pPr marL="190500" indent="-190500" eaLnBrk="1" hangingPunct="1"/>
            <a:r>
              <a:rPr lang="en-GB" altLang="cs-CZ"/>
              <a:t>In COPD, cigarette smoking and other inhaled irritants may initiate the inflammatory response, and in contrast to asthma, it is a neutrophilic inflammation, predominantly involving CD8</a:t>
            </a:r>
            <a:r>
              <a:rPr lang="en-GB" altLang="cs-CZ" baseline="30000"/>
              <a:t>+</a:t>
            </a:r>
            <a:r>
              <a:rPr lang="en-GB" altLang="cs-CZ"/>
              <a:t> lymphocytes (cytotoxic T-cells).</a:t>
            </a:r>
            <a:r>
              <a:rPr lang="en-GB" altLang="cs-CZ" baseline="30000"/>
              <a:t>7,8</a:t>
            </a:r>
            <a:endParaRPr lang="en-GB" altLang="cs-CZ"/>
          </a:p>
          <a:p>
            <a:pPr marL="190500" indent="-190500" eaLnBrk="1" hangingPunct="1"/>
            <a:r>
              <a:rPr lang="en-GB" altLang="cs-CZ"/>
              <a:t>In the asthmatic patient, inflammation affects all of the airways,</a:t>
            </a:r>
            <a:r>
              <a:rPr lang="en-GB" altLang="cs-CZ" baseline="30000"/>
              <a:t>7</a:t>
            </a:r>
            <a:r>
              <a:rPr lang="en-GB" altLang="cs-CZ"/>
              <a:t> including epithelial shedding, resulting in thickening of the airway wall that encroaches upon the airway lumen. Unless the asthma is very severe, this airway obstruction is completely reversible.</a:t>
            </a:r>
          </a:p>
          <a:p>
            <a:pPr marL="190500" indent="-190500" eaLnBrk="1" hangingPunct="1"/>
            <a:r>
              <a:rPr lang="en-GB" altLang="cs-CZ"/>
              <a:t>The peripheral airways and lung parenchyma are the areas mainly affected in COPD, and the inflammatory process results in tissue destruction, fixed structural narrowing of the airways, and mucus hypersecretion.</a:t>
            </a:r>
            <a:r>
              <a:rPr lang="en-GB" altLang="cs-CZ" baseline="30000"/>
              <a:t>8</a:t>
            </a:r>
          </a:p>
          <a:p>
            <a:pPr marL="190500" indent="-190500" eaLnBrk="1" hangingPunct="1"/>
            <a:r>
              <a:rPr lang="en-GB" altLang="cs-CZ"/>
              <a:t/>
            </a:r>
            <a:br>
              <a:rPr lang="en-GB" altLang="cs-CZ"/>
            </a:br>
            <a:r>
              <a:rPr lang="en-GB" altLang="cs-CZ"/>
              <a:t/>
            </a:r>
            <a:br>
              <a:rPr lang="en-GB" altLang="cs-CZ"/>
            </a:br>
            <a:endParaRPr lang="en-GB" altLang="cs-CZ"/>
          </a:p>
          <a:p>
            <a:pPr marL="190500" indent="-190500" eaLnBrk="1" hangingPunct="1"/>
            <a:endParaRPr lang="en-GB" altLang="cs-CZ"/>
          </a:p>
          <a:p>
            <a:pPr marL="190500" indent="-190500" eaLnBrk="1" hangingPunct="1"/>
            <a:r>
              <a:rPr lang="en-GB" altLang="cs-CZ"/>
              <a:t/>
            </a:r>
            <a:br>
              <a:rPr lang="en-GB" altLang="cs-CZ"/>
            </a:br>
            <a:endParaRPr lang="en-GB" altLang="cs-CZ"/>
          </a:p>
          <a:p>
            <a:pPr marL="190500" indent="-190500" eaLnBrk="1" hangingPunct="1"/>
            <a:r>
              <a:rPr lang="en-GB" altLang="cs-CZ" sz="900"/>
              <a:t>Barnes PJ. Mechanisms in COPD: differences from asthma. </a:t>
            </a:r>
            <a:r>
              <a:rPr lang="en-GB" altLang="cs-CZ" sz="900" i="1"/>
              <a:t>Chest</a:t>
            </a:r>
            <a:r>
              <a:rPr lang="en-GB" altLang="cs-CZ" sz="900"/>
              <a:t>. 2000;117:10S-14S.</a:t>
            </a:r>
          </a:p>
          <a:p>
            <a:pPr marL="190500" indent="-190500" eaLnBrk="1" hangingPunct="1"/>
            <a:r>
              <a:rPr lang="en-GB" altLang="cs-CZ" sz="900"/>
              <a:t>Barnes</a:t>
            </a:r>
            <a:r>
              <a:rPr lang="en-GB" altLang="cs-CZ"/>
              <a:t> </a:t>
            </a:r>
            <a:r>
              <a:rPr lang="en-GB" altLang="cs-CZ" sz="900"/>
              <a:t>PJ. </a:t>
            </a:r>
            <a:r>
              <a:rPr lang="en-GB" altLang="cs-CZ" sz="900" i="1"/>
              <a:t>Managing Chronic Obstructive Pulmonary Disease</a:t>
            </a:r>
            <a:r>
              <a:rPr lang="en-GB" altLang="cs-CZ" sz="900"/>
              <a:t>. London: Scientific Press Limited, 1999.</a:t>
            </a:r>
            <a:r>
              <a:rPr lang="en-GB" altLang="cs-CZ"/>
              <a:t> </a:t>
            </a:r>
          </a:p>
          <a:p>
            <a:pPr marL="190500" indent="-190500" eaLnBrk="1" hangingPunct="1"/>
            <a:endParaRPr lang="en-GB" altLang="cs-CZ" sz="900"/>
          </a:p>
          <a:p>
            <a:pPr marL="190500" indent="-190500" eaLnBrk="1" hangingPunct="1"/>
            <a:endParaRPr lang="en-GB" altLang="cs-CZ" sz="9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8AFB705E-7791-4C78-8894-EB7F7FD5E1EE}" type="slidenum">
              <a:rPr kumimoji="0" lang="sk-SK" altLang="cs-CZ" smtClean="0"/>
              <a:pPr>
                <a:spcBef>
                  <a:spcPct val="0"/>
                </a:spcBef>
              </a:pPr>
              <a:t>70</a:t>
            </a:fld>
            <a:endParaRPr kumimoji="0" lang="sk-SK" alt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122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90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836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EBD1E-BB7D-47ED-8735-3D236D757FA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0889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540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65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606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827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877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1921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26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680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5399-F96D-4D92-B435-0C7FA5103554}" type="datetimeFigureOut">
              <a:rPr lang="cs-CZ" smtClean="0"/>
              <a:t>10.03.2021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5D5D5-B0AD-41A8-A2D2-BF8747A6D3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0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4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media68.m4a"/><Relationship Id="rId7" Type="http://schemas.openxmlformats.org/officeDocument/2006/relationships/image" Target="../media/image49.png"/><Relationship Id="rId2" Type="http://schemas.microsoft.com/office/2007/relationships/media" Target="../media/media68.m4a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cs-CZ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Zdeněk Merta</a:t>
            </a:r>
            <a:r>
              <a:rPr lang="cs-CZ" sz="2800" dirty="0">
                <a:solidFill>
                  <a:schemeClr val="tx2"/>
                </a:solidFill>
              </a:rPr>
              <a:t/>
            </a:r>
            <a:br>
              <a:rPr lang="cs-CZ" sz="2800" dirty="0">
                <a:solidFill>
                  <a:schemeClr val="tx2"/>
                </a:solidFill>
              </a:rPr>
            </a:br>
            <a:r>
              <a:rPr lang="cs-CZ" sz="2800" dirty="0">
                <a:solidFill>
                  <a:schemeClr val="tx2"/>
                </a:solidFill>
              </a:rPr>
              <a:t>Klinika nemocí plicních a TB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Chronická obstrukční plicní nemoc </a:t>
            </a:r>
            <a:r>
              <a:rPr lang="cs-CZ" sz="7200" dirty="0">
                <a:solidFill>
                  <a:srgbClr val="FF0000"/>
                </a:solidFill>
                <a:latin typeface="+mj-lt"/>
                <a:cs typeface="Aharoni" panose="02010803020104030203" pitchFamily="2" charset="-79"/>
              </a:rPr>
              <a:t>(CHOPN)</a:t>
            </a:r>
          </a:p>
        </p:txBody>
      </p:sp>
      <p:pic>
        <p:nvPicPr>
          <p:cNvPr id="4" name="Picture 12" descr="Logo%20F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5888"/>
            <a:ext cx="41052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EF4A5781-E98F-46C4-BCDE-8F46B1E71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2"/>
    </mc:Choice>
    <mc:Fallback xmlns="">
      <p:transition spd="slow" advTm="16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PATOLOGIE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err="1"/>
              <a:t>patologic</a:t>
            </a:r>
            <a:r>
              <a:rPr lang="cs-CZ" sz="4800" dirty="0" err="1"/>
              <a:t>ké</a:t>
            </a:r>
            <a:r>
              <a:rPr lang="cs-CZ" sz="4800" dirty="0"/>
              <a:t> změny u CHO</a:t>
            </a:r>
            <a:r>
              <a:rPr lang="cs-CZ" sz="4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cs-CZ" sz="4800" dirty="0"/>
              <a:t>N</a:t>
            </a:r>
            <a:r>
              <a:rPr lang="en-US" sz="4800" dirty="0"/>
              <a:t> </a:t>
            </a:r>
            <a:r>
              <a:rPr lang="cs-CZ" sz="4800" dirty="0"/>
              <a:t>jsou přítomny v </a:t>
            </a:r>
          </a:p>
          <a:p>
            <a:r>
              <a:rPr lang="cs-CZ" sz="4800" dirty="0">
                <a:solidFill>
                  <a:srgbClr val="FF0000"/>
                </a:solidFill>
              </a:rPr>
              <a:t>1)</a:t>
            </a:r>
            <a:r>
              <a:rPr lang="cs-CZ" sz="4800" dirty="0"/>
              <a:t> 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dýchacích cestách, </a:t>
            </a:r>
          </a:p>
          <a:p>
            <a:r>
              <a:rPr lang="cs-CZ" sz="4800" dirty="0">
                <a:solidFill>
                  <a:srgbClr val="FF0000"/>
                </a:solidFill>
              </a:rPr>
              <a:t>2) 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plicním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parenchym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n-US" sz="4800" dirty="0"/>
              <a:t> </a:t>
            </a:r>
            <a:endParaRPr lang="cs-CZ" sz="4800" dirty="0"/>
          </a:p>
          <a:p>
            <a:r>
              <a:rPr lang="cs-CZ" sz="4800" dirty="0">
                <a:solidFill>
                  <a:srgbClr val="FF0000"/>
                </a:solidFill>
              </a:rPr>
              <a:t>3) 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plicní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vas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latu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ř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4800" dirty="0"/>
              <a:t>.</a:t>
            </a:r>
            <a:endParaRPr lang="cs-CZ" sz="4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FAC51B2-8ED9-48AF-AEC4-D118DD73AB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11"/>
    </mc:Choice>
    <mc:Fallback xmlns="">
      <p:transition spd="slow" advTm="3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Abnormality dýchacích cest </a:t>
            </a:r>
            <a:b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u CHOPN </a:t>
            </a:r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cs-CZ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hronic</a:t>
            </a:r>
            <a:r>
              <a:rPr lang="cs-CZ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</a:t>
            </a: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</a:t>
            </a: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bronchit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cs-CZ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marL="0" indent="0" algn="ctr">
              <a:buNone/>
            </a:pPr>
            <a:r>
              <a:rPr lang="en-US" sz="2800" dirty="0"/>
              <a:t> </a:t>
            </a:r>
            <a:r>
              <a:rPr lang="en-US" sz="2800" b="1" dirty="0" err="1"/>
              <a:t>hyperpl</a:t>
            </a:r>
            <a:r>
              <a:rPr lang="cs-CZ" sz="2800" b="1" dirty="0" err="1"/>
              <a:t>ázie</a:t>
            </a:r>
            <a:r>
              <a:rPr lang="cs-CZ" sz="2800" b="1" dirty="0"/>
              <a:t> pohárkových buněk, mukózních žláz &gt; zvýšená produkce hlenu &gt; zúžení malých dýchacích cest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80" y="2996952"/>
            <a:ext cx="61452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15EBA7F-35FB-4276-AB05-231A9D8A80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1"/>
    </mc:Choice>
    <mc:Fallback xmlns="">
      <p:transition spd="slow" advTm="3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Abnormality 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plicního parenchymu </a:t>
            </a: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/>
            </a:r>
            <a:b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u CHOPN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DESTRUKCE PLICNÍHO PARENCHYMU (EMFYZÉM) </a:t>
            </a:r>
            <a:r>
              <a:rPr lang="cs-CZ" sz="2800" dirty="0"/>
              <a:t>&gt;</a:t>
            </a:r>
          </a:p>
          <a:p>
            <a:pPr marL="0" indent="0" algn="ctr">
              <a:buNone/>
            </a:pPr>
            <a:r>
              <a:rPr lang="cs-CZ" dirty="0"/>
              <a:t>bronchioly ztrácejí oporu &gt; v </a:t>
            </a:r>
            <a:r>
              <a:rPr lang="cs-CZ" dirty="0" err="1"/>
              <a:t>exspiriu</a:t>
            </a:r>
            <a:r>
              <a:rPr lang="cs-CZ" dirty="0"/>
              <a:t> kolabují : </a:t>
            </a:r>
          </a:p>
          <a:p>
            <a:pPr marL="0" indent="0" algn="ctr">
              <a:buNone/>
            </a:pPr>
            <a:r>
              <a:rPr lang="cs-CZ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DYNAMICKÝ KOLAPS DÝCHACÍCH CEST</a:t>
            </a:r>
            <a:endParaRPr lang="cs-CZ" sz="2000" dirty="0"/>
          </a:p>
        </p:txBody>
      </p:sp>
      <p:pic>
        <p:nvPicPr>
          <p:cNvPr id="1026" name="Picture 2" descr="\\fnbrno.cz\tree\Home\1560\My Pictures\COPD%20airways%20graph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58" y="3638161"/>
            <a:ext cx="7620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7FF5F64-BD63-43EA-9144-6866A94EA8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15"/>
    </mc:Choice>
    <mc:Fallback xmlns="">
      <p:transition spd="slow" advTm="4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Abnormality plicní </a:t>
            </a:r>
            <a:r>
              <a:rPr 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vaskulatury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/>
            </a:r>
            <a:b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u CHOPN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5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</a:t>
            </a:r>
            <a:r>
              <a:rPr lang="cs-CZ" sz="5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oxie</a:t>
            </a:r>
            <a:r>
              <a:rPr lang="cs-CZ" sz="5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</a:p>
          <a:p>
            <a:pPr marL="0" indent="0" algn="ctr">
              <a:buNone/>
            </a:pPr>
            <a:r>
              <a:rPr lang="cs-CZ" sz="35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hypoxická plicní vazokonstrikce </a:t>
            </a:r>
            <a:r>
              <a:rPr lang="cs-CZ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(Euler-</a:t>
            </a:r>
            <a:r>
              <a:rPr lang="cs-CZ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Liljestrand</a:t>
            </a:r>
            <a:r>
              <a:rPr lang="cs-CZ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cs-CZ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</a:t>
            </a:r>
            <a:r>
              <a:rPr lang="en-US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ertro</a:t>
            </a:r>
            <a:r>
              <a:rPr lang="cs-CZ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</a:t>
            </a:r>
            <a:r>
              <a:rPr lang="cs-CZ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hladkého svalstva</a:t>
            </a:r>
            <a:r>
              <a:rPr lang="en-US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</a:t>
            </a:r>
            <a:r>
              <a:rPr lang="cs-CZ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icních</a:t>
            </a:r>
            <a:r>
              <a:rPr lang="cs-CZ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</a:t>
            </a:r>
            <a:r>
              <a:rPr lang="cs-CZ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</a:t>
            </a:r>
            <a:r>
              <a:rPr lang="cs-CZ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</a:t>
            </a:r>
          </a:p>
          <a:p>
            <a:pPr marL="0" indent="0" algn="ctr">
              <a:buNone/>
            </a:pPr>
            <a:r>
              <a:rPr lang="cs-CZ" sz="4800" dirty="0"/>
              <a:t> 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hypertenze v </a:t>
            </a:r>
            <a:r>
              <a:rPr lang="cs-CZ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arteria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pulmonalis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(„plicní hypertenze“)  &gt; </a:t>
            </a:r>
            <a:endParaRPr lang="cs-CZ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cs-CZ" sz="5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</a:t>
            </a:r>
            <a:r>
              <a:rPr lang="cs-CZ" sz="5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pulmonale</a:t>
            </a:r>
            <a:r>
              <a:rPr lang="cs-CZ" sz="5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5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chronicum</a:t>
            </a:r>
            <a:endParaRPr lang="cs-CZ" sz="44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731FA25-E534-4943-8772-ED7EC1D7CA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93"/>
    </mc:Choice>
    <mc:Fallback xmlns="">
      <p:transition spd="slow" advTm="39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COR  PULMONALE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Defini</a:t>
            </a:r>
            <a:r>
              <a:rPr lang="cs-CZ" sz="2400" dirty="0" err="1"/>
              <a:t>ce</a:t>
            </a:r>
            <a:r>
              <a:rPr lang="en-US" sz="2400" dirty="0"/>
              <a:t> WHO</a:t>
            </a:r>
            <a:r>
              <a:rPr lang="cs-CZ" sz="2400" dirty="0"/>
              <a:t>: 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ypertro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fie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pravé komory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cs-CZ" sz="2400" dirty="0"/>
              <a:t>v důsledku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onemocnění primárně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postihujích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fun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kci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a/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nebo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stru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tur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u plic</a:t>
            </a:r>
            <a:r>
              <a:rPr lang="cs-CZ" sz="2400" dirty="0">
                <a:solidFill>
                  <a:srgbClr val="002060"/>
                </a:solidFill>
              </a:rPr>
              <a:t>, pokud tyto plicní změny nejsou důsledkem nemocí </a:t>
            </a:r>
            <a:r>
              <a:rPr lang="en-US" sz="2400" dirty="0" err="1">
                <a:solidFill>
                  <a:srgbClr val="002060"/>
                </a:solidFill>
              </a:rPr>
              <a:t>pri</a:t>
            </a:r>
            <a:r>
              <a:rPr lang="cs-CZ" sz="2400" dirty="0" err="1">
                <a:solidFill>
                  <a:srgbClr val="002060"/>
                </a:solidFill>
              </a:rPr>
              <a:t>márně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cs-CZ" sz="2400" dirty="0" err="1">
                <a:solidFill>
                  <a:srgbClr val="002060"/>
                </a:solidFill>
              </a:rPr>
              <a:t>postihujích</a:t>
            </a:r>
            <a:r>
              <a:rPr lang="cs-CZ" sz="2400" dirty="0">
                <a:solidFill>
                  <a:srgbClr val="002060"/>
                </a:solidFill>
              </a:rPr>
              <a:t> levé srdce nebo vrozených srdečních vad.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77" y="3573016"/>
            <a:ext cx="40862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73016"/>
            <a:ext cx="2438400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89CD95BB-4690-4AF6-BA8E-84AC535D31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3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"/>
    </mc:Choice>
    <mc:Fallback xmlns="">
      <p:transition spd="slow" advTm="12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  <a:cs typeface="Aharoni" panose="02010803020104030203" pitchFamily="2" charset="-79"/>
              </a:rPr>
              <a:t>Plicní hypertenze a </a:t>
            </a:r>
            <a:r>
              <a:rPr lang="en-US" dirty="0" err="1">
                <a:solidFill>
                  <a:srgbClr val="FF0000"/>
                </a:solidFill>
                <a:cs typeface="Aharoni" panose="02010803020104030203" pitchFamily="2" charset="-79"/>
              </a:rPr>
              <a:t>cor</a:t>
            </a:r>
            <a:r>
              <a:rPr lang="en-US" dirty="0">
                <a:solidFill>
                  <a:srgbClr val="FF0000"/>
                </a:solidFill>
                <a:cs typeface="Aharoni" panose="02010803020104030203" pitchFamily="2" charset="-79"/>
              </a:rPr>
              <a:t> </a:t>
            </a:r>
            <a:r>
              <a:rPr lang="en-US" dirty="0" err="1">
                <a:solidFill>
                  <a:srgbClr val="FF0000"/>
                </a:solidFill>
                <a:cs typeface="Aharoni" panose="02010803020104030203" pitchFamily="2" charset="-79"/>
              </a:rPr>
              <a:t>pulmonale</a:t>
            </a:r>
            <a:endParaRPr lang="cs-CZ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Prominen</a:t>
            </a:r>
            <a:r>
              <a:rPr lang="cs-CZ" dirty="0" err="1"/>
              <a:t>tní</a:t>
            </a:r>
            <a:r>
              <a:rPr lang="cs-CZ" dirty="0"/>
              <a:t> vaskulární hily</a:t>
            </a:r>
          </a:p>
          <a:p>
            <a:r>
              <a:rPr lang="cs-CZ" dirty="0"/>
              <a:t>Zvětšené srdce (ve srovnání s předchozími)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749428"/>
            <a:ext cx="3511600" cy="41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F9434BE-D1E7-4383-956D-55486B59C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3"/>
    </mc:Choice>
    <mc:Fallback xmlns="">
      <p:transition spd="slow" advTm="2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u="sng" dirty="0">
                <a:solidFill>
                  <a:srgbClr val="FF0000"/>
                </a:solidFill>
                <a:cs typeface="Aharoni" panose="02010803020104030203" pitchFamily="2" charset="-79"/>
              </a:rPr>
              <a:t>P O V A H A   Z Á N Ě T U</a:t>
            </a:r>
            <a:r>
              <a:rPr lang="cs-CZ" dirty="0">
                <a:solidFill>
                  <a:srgbClr val="FF0000"/>
                </a:solidFill>
                <a:cs typeface="Aharoni" panose="02010803020104030203" pitchFamily="2" charset="-79"/>
              </a:rPr>
              <a:t/>
            </a:r>
            <a:br>
              <a:rPr lang="cs-CZ" dirty="0">
                <a:solidFill>
                  <a:srgbClr val="FF0000"/>
                </a:solidFill>
                <a:cs typeface="Aharoni" panose="02010803020104030203" pitchFamily="2" charset="-79"/>
              </a:rPr>
            </a:b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CHOPN </a:t>
            </a:r>
            <a:r>
              <a:rPr lang="cs-CZ" dirty="0" err="1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vs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 ASTMA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200" dirty="0"/>
              <a:t>Chronic</a:t>
            </a:r>
            <a:r>
              <a:rPr lang="cs-CZ" sz="4200" dirty="0" err="1"/>
              <a:t>ký</a:t>
            </a:r>
            <a:r>
              <a:rPr lang="cs-CZ" sz="4200" dirty="0"/>
              <a:t> zánět u</a:t>
            </a:r>
            <a:r>
              <a:rPr lang="en-US" sz="4200" dirty="0"/>
              <a:t> C</a:t>
            </a:r>
            <a:r>
              <a:rPr lang="cs-CZ" sz="4200" dirty="0"/>
              <a:t>H</a:t>
            </a:r>
            <a:r>
              <a:rPr lang="en-US" sz="4200" dirty="0"/>
              <a:t>OP</a:t>
            </a:r>
            <a:r>
              <a:rPr lang="cs-CZ" sz="4200" dirty="0"/>
              <a:t>N:</a:t>
            </a:r>
            <a:r>
              <a:rPr lang="en-US" sz="4200" dirty="0"/>
              <a:t> 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monocyty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sz="4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makrofágy</a:t>
            </a:r>
            <a:r>
              <a:rPr lang="en-US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DC</a:t>
            </a:r>
            <a:r>
              <a:rPr lang="cs-CZ" sz="4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cs-CZ" sz="135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3500" b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neutro</a:t>
            </a:r>
            <a:r>
              <a:rPr lang="cs-CZ" sz="13500" b="1" u="sng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fily</a:t>
            </a:r>
            <a:r>
              <a:rPr lang="en-US" sz="4200" dirty="0"/>
              <a:t>, </a:t>
            </a:r>
            <a:endParaRPr lang="cs-CZ" sz="4200" dirty="0"/>
          </a:p>
          <a:p>
            <a:pPr marL="0" indent="0">
              <a:buNone/>
            </a:pPr>
            <a:r>
              <a:rPr lang="en-US" sz="4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CD8+ T-</a:t>
            </a:r>
            <a:r>
              <a:rPr lang="en-US" sz="4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lym</a:t>
            </a:r>
            <a:r>
              <a:rPr lang="cs-CZ" sz="4200" b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focyty</a:t>
            </a:r>
            <a:r>
              <a:rPr lang="en-US" sz="4200" dirty="0"/>
              <a:t> </a:t>
            </a:r>
            <a:endParaRPr lang="cs-CZ" sz="4200" dirty="0"/>
          </a:p>
          <a:p>
            <a:pPr marL="0" indent="0">
              <a:buNone/>
            </a:pPr>
            <a:r>
              <a:rPr lang="cs-CZ" sz="2600" dirty="0"/>
              <a:t>(u astmatu</a:t>
            </a:r>
            <a:r>
              <a:rPr lang="en-US" sz="2600" dirty="0"/>
              <a:t> </a:t>
            </a:r>
            <a:r>
              <a:rPr lang="en-US" sz="2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</a:t>
            </a:r>
            <a:r>
              <a:rPr lang="cs-CZ" sz="2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lang="en-US" sz="2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</a:t>
            </a:r>
            <a:r>
              <a:rPr lang="cs-CZ" sz="2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fily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FF0000"/>
                </a:solidFill>
              </a:rPr>
              <a:t>CD4+ T-</a:t>
            </a:r>
            <a:r>
              <a:rPr lang="en-US" sz="2600" dirty="0" err="1">
                <a:solidFill>
                  <a:srgbClr val="FF0000"/>
                </a:solidFill>
              </a:rPr>
              <a:t>lym</a:t>
            </a:r>
            <a:r>
              <a:rPr lang="cs-CZ" sz="2600" dirty="0" err="1">
                <a:solidFill>
                  <a:srgbClr val="FF0000"/>
                </a:solidFill>
              </a:rPr>
              <a:t>focyty</a:t>
            </a:r>
            <a:r>
              <a:rPr lang="en-US" sz="2600" dirty="0"/>
              <a:t> a</a:t>
            </a:r>
            <a:r>
              <a:rPr lang="cs-CZ" sz="2600" dirty="0"/>
              <a:t> </a:t>
            </a:r>
            <a:r>
              <a:rPr lang="cs-CZ" sz="2600" dirty="0" err="1"/>
              <a:t>zvýš</a:t>
            </a:r>
            <a:r>
              <a:rPr lang="cs-CZ" sz="2600" dirty="0"/>
              <a:t>.</a:t>
            </a:r>
            <a:r>
              <a:rPr lang="en-US" sz="2600" dirty="0"/>
              <a:t> </a:t>
            </a:r>
            <a:r>
              <a:rPr lang="en-US" sz="2600" dirty="0">
                <a:solidFill>
                  <a:srgbClr val="FF0000"/>
                </a:solidFill>
              </a:rPr>
              <a:t>interleukin</a:t>
            </a:r>
            <a:r>
              <a:rPr lang="cs-CZ" sz="2600" dirty="0">
                <a:solidFill>
                  <a:srgbClr val="FF0000"/>
                </a:solidFill>
              </a:rPr>
              <a:t>y</a:t>
            </a:r>
            <a:r>
              <a:rPr lang="en-US" sz="2600" dirty="0"/>
              <a:t> IL-4 and IL-5</a:t>
            </a:r>
            <a:r>
              <a:rPr lang="cs-CZ" sz="2600" dirty="0"/>
              <a:t>)</a:t>
            </a:r>
            <a:r>
              <a:rPr lang="en-US" sz="2600" dirty="0"/>
              <a:t>. </a:t>
            </a:r>
          </a:p>
          <a:p>
            <a:endParaRPr lang="en-US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83FC5B0-EE07-4874-ACF6-BA614DBA77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64"/>
    </mc:Choice>
    <mc:Fallback xmlns="">
      <p:transition spd="slow" advTm="12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lide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D925FB9-036F-4A56-B6A4-E0CC7CA0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8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1"/>
    </mc:Choice>
    <mc:Fallback xmlns="">
      <p:transition spd="slow" advTm="27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EPIDEMIOLOGIE  CHOPN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8800" dirty="0">
                <a:solidFill>
                  <a:srgbClr val="7030A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20%</a:t>
            </a:r>
            <a:r>
              <a:rPr lang="cs-CZ" sz="8800" dirty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cs-CZ" sz="4400" dirty="0">
                <a:solidFill>
                  <a:srgbClr val="7030A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lidí nad </a:t>
            </a:r>
            <a:r>
              <a:rPr lang="cs-CZ" sz="4000" dirty="0">
                <a:solidFill>
                  <a:srgbClr val="7030A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40 let</a:t>
            </a:r>
          </a:p>
          <a:p>
            <a:pPr marL="0" indent="0" algn="ctr">
              <a:buNone/>
            </a:pPr>
            <a:r>
              <a:rPr lang="cs-CZ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200 000 </a:t>
            </a:r>
            <a:r>
              <a:rPr lang="cs-CZ" sz="4400" dirty="0">
                <a:solidFill>
                  <a:srgbClr val="7030A0"/>
                </a:solidFill>
                <a:latin typeface="+mj-lt"/>
                <a:cs typeface="Aharoni" panose="02010803020104030203" pitchFamily="2" charset="-79"/>
              </a:rPr>
              <a:t>dispenzarizovaných v ČR</a:t>
            </a:r>
          </a:p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Více než polovina </a:t>
            </a:r>
            <a:r>
              <a:rPr lang="en-US" sz="2800" dirty="0">
                <a:latin typeface="+mj-lt"/>
                <a:cs typeface="Aharoni" panose="02010803020104030203" pitchFamily="2" charset="-79"/>
              </a:rPr>
              <a:t>pa</a:t>
            </a:r>
            <a:r>
              <a:rPr lang="cs-CZ" sz="2800" dirty="0" err="1">
                <a:latin typeface="+mj-lt"/>
                <a:cs typeface="Aharoni" panose="02010803020104030203" pitchFamily="2" charset="-79"/>
              </a:rPr>
              <a:t>cientů</a:t>
            </a:r>
            <a:r>
              <a:rPr lang="cs-CZ" sz="2800" dirty="0">
                <a:latin typeface="+mj-lt"/>
                <a:cs typeface="Aharoni" panose="02010803020104030203" pitchFamily="2" charset="-79"/>
              </a:rPr>
              <a:t> má CHOPN, aniž o tom ví</a:t>
            </a: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0BBFFCA7-50A3-46CC-A5CA-EB7EB247E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0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92"/>
    </mc:Choice>
    <mc:Fallback xmlns="">
      <p:transition spd="slow" advTm="48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Příčiny úmrtí 2019 celosvětově:</a:t>
            </a:r>
            <a:br>
              <a:rPr lang="cs-CZ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CHOPN</a:t>
            </a:r>
            <a:r>
              <a:rPr lang="cs-CZ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třetí</a:t>
            </a:r>
            <a:r>
              <a:rPr lang="cs-CZ" sz="3600" dirty="0"/>
              <a:t> nejčastější příčina úmrtí</a:t>
            </a:r>
            <a:r>
              <a:rPr lang="cs-CZ" sz="2800" dirty="0"/>
              <a:t/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A63135B-30B5-486C-A3EB-909EA0E09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96" y="1600200"/>
            <a:ext cx="3746407" cy="4525963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07C86A1-7FD1-4C00-A894-0CFC6AB51E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2"/>
    </mc:Choice>
    <mc:Fallback xmlns="">
      <p:transition spd="slow" advTm="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DEFINICE  CHOPN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2000" dirty="0"/>
              <a:t>Global Initiative for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Chronic Obstructive Lung Disease </a:t>
            </a:r>
            <a:r>
              <a:rPr lang="cs-CZ" sz="2000" dirty="0">
                <a:solidFill>
                  <a:srgbClr val="C00000"/>
                </a:solidFill>
              </a:rPr>
              <a:t>(G</a:t>
            </a:r>
            <a:r>
              <a:rPr lang="en-US" sz="2000" dirty="0">
                <a:solidFill>
                  <a:srgbClr val="C00000"/>
                </a:solidFill>
              </a:rPr>
              <a:t>OLD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6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HOPN </a:t>
            </a:r>
            <a:r>
              <a:rPr lang="cs-CZ" sz="6000" dirty="0">
                <a:solidFill>
                  <a:schemeClr val="tx2"/>
                </a:solidFill>
              </a:rPr>
              <a:t>je běžné, </a:t>
            </a:r>
            <a:r>
              <a:rPr lang="en-US" sz="6000" dirty="0" err="1">
                <a:solidFill>
                  <a:schemeClr val="tx2"/>
                </a:solidFill>
              </a:rPr>
              <a:t>preventab</a:t>
            </a:r>
            <a:r>
              <a:rPr lang="cs-CZ" sz="6000" dirty="0" err="1">
                <a:solidFill>
                  <a:schemeClr val="tx2"/>
                </a:solidFill>
              </a:rPr>
              <a:t>iní</a:t>
            </a:r>
            <a:r>
              <a:rPr lang="cs-CZ" sz="6000" dirty="0">
                <a:solidFill>
                  <a:schemeClr val="tx2"/>
                </a:solidFill>
              </a:rPr>
              <a:t> a léčitelné onemocnění</a:t>
            </a:r>
            <a:r>
              <a:rPr lang="en-US" sz="6000" dirty="0"/>
              <a:t> </a:t>
            </a:r>
            <a:endParaRPr lang="cs-CZ" sz="6000" dirty="0"/>
          </a:p>
          <a:p>
            <a:r>
              <a:rPr lang="cs-CZ" sz="6000" dirty="0" err="1"/>
              <a:t>c</a:t>
            </a:r>
            <a:r>
              <a:rPr lang="en-US" sz="6000" dirty="0" err="1"/>
              <a:t>hara</a:t>
            </a:r>
            <a:r>
              <a:rPr lang="cs-CZ" sz="6000" dirty="0"/>
              <a:t>k</a:t>
            </a:r>
            <a:r>
              <a:rPr lang="en-US" sz="6000" dirty="0" err="1"/>
              <a:t>teri</a:t>
            </a:r>
            <a:r>
              <a:rPr lang="cs-CZ" sz="6000" dirty="0" err="1"/>
              <a:t>zované</a:t>
            </a:r>
            <a:r>
              <a:rPr lang="cs-CZ" sz="6000" dirty="0"/>
              <a:t> </a:t>
            </a:r>
            <a:r>
              <a:rPr lang="cs-CZ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bronchiální obstrukcí                     </a:t>
            </a:r>
            <a:r>
              <a:rPr lang="cs-CZ" sz="6000" dirty="0">
                <a:solidFill>
                  <a:srgbClr val="FF0000"/>
                </a:solidFill>
              </a:rPr>
              <a:t>(=</a:t>
            </a:r>
            <a:r>
              <a:rPr lang="en-US" sz="6000" dirty="0">
                <a:solidFill>
                  <a:srgbClr val="FF0000"/>
                </a:solidFill>
              </a:rPr>
              <a:t>airflow limitation</a:t>
            </a:r>
            <a:r>
              <a:rPr lang="cs-CZ" sz="6000" dirty="0">
                <a:solidFill>
                  <a:srgbClr val="FF0000"/>
                </a:solidFill>
              </a:rPr>
              <a:t>)</a:t>
            </a:r>
          </a:p>
          <a:p>
            <a:r>
              <a:rPr lang="cs-CZ" sz="6000" dirty="0"/>
              <a:t>která 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</a:t>
            </a:r>
            <a:r>
              <a:rPr lang="cs-CZ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ení</a:t>
            </a:r>
            <a:r>
              <a:rPr lang="cs-CZ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plně </a:t>
            </a:r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rever</a:t>
            </a:r>
            <a:r>
              <a:rPr lang="cs-CZ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</a:t>
            </a:r>
            <a:r>
              <a:rPr lang="en-US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cs-CZ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ilní</a:t>
            </a:r>
            <a:r>
              <a:rPr lang="cs-CZ" sz="6000" dirty="0"/>
              <a:t>,</a:t>
            </a:r>
            <a:r>
              <a:rPr lang="en-US" sz="6000" dirty="0"/>
              <a:t> </a:t>
            </a:r>
            <a:r>
              <a:rPr lang="cs-CZ" sz="6000" dirty="0"/>
              <a:t>je</a:t>
            </a:r>
          </a:p>
          <a:p>
            <a:r>
              <a:rPr lang="en-US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</a:t>
            </a:r>
            <a:r>
              <a:rPr lang="cs-CZ" sz="6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ivní</a:t>
            </a:r>
            <a:r>
              <a:rPr lang="en-US" sz="6000" dirty="0"/>
              <a:t> a</a:t>
            </a:r>
            <a:r>
              <a:rPr lang="cs-CZ" sz="6000" dirty="0"/>
              <a:t> je spojena se</a:t>
            </a:r>
            <a:r>
              <a:rPr lang="en-US" sz="6000" dirty="0"/>
              <a:t> </a:t>
            </a:r>
            <a:endParaRPr lang="cs-CZ" sz="6000" dirty="0"/>
          </a:p>
          <a:p>
            <a:r>
              <a:rPr lang="cs-CZ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zánět</a:t>
            </a:r>
            <a:r>
              <a:rPr lang="cs-CZ" sz="6000" dirty="0"/>
              <a:t>livou</a:t>
            </a:r>
            <a:r>
              <a:rPr lang="cs-C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6000" dirty="0"/>
              <a:t>odpovědí plic na </a:t>
            </a:r>
          </a:p>
          <a:p>
            <a:r>
              <a:rPr lang="cs-CZ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inhalaci</a:t>
            </a:r>
            <a:r>
              <a:rPr lang="cs-CZ" sz="6000" u="sng" dirty="0">
                <a:solidFill>
                  <a:srgbClr val="FF0000"/>
                </a:solidFill>
              </a:rPr>
              <a:t> </a:t>
            </a:r>
            <a:r>
              <a:rPr lang="cs-CZ" sz="6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škodlivých částic nebo plynů</a:t>
            </a:r>
            <a:r>
              <a:rPr lang="en-US" sz="6000" dirty="0"/>
              <a:t>.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539552" y="2780928"/>
            <a:ext cx="7562978" cy="194421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AB01A6D-A8AF-4242-A9C7-16FD83FB5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04"/>
    </mc:Choice>
    <mc:Fallback xmlns="">
      <p:transition spd="slow" advTm="5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Rizikové faktory CHOPN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5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90%</a:t>
            </a:r>
            <a:r>
              <a:rPr lang="cs-CZ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případů CHOPN</a:t>
            </a:r>
          </a:p>
          <a:p>
            <a:pPr marL="0" indent="0" algn="ctr">
              <a:buNone/>
            </a:pPr>
            <a:r>
              <a:rPr lang="cs-CZ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kouření tabáku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 </a:t>
            </a:r>
            <a:r>
              <a:rPr lang="cs-CZ" sz="2800" dirty="0">
                <a:latin typeface="+mj-lt"/>
                <a:cs typeface="Aharoni" panose="02010803020104030203" pitchFamily="2" charset="-79"/>
              </a:rPr>
              <a:t>[včetně pasivního kouření</a:t>
            </a:r>
            <a:r>
              <a:rPr lang="en-US" sz="2800" dirty="0">
                <a:latin typeface="+mj-lt"/>
                <a:cs typeface="Aharoni" panose="02010803020104030203" pitchFamily="2" charset="-79"/>
              </a:rPr>
              <a:t>] </a:t>
            </a:r>
            <a:endParaRPr lang="cs-CZ" sz="4000" dirty="0">
              <a:latin typeface="+mj-lt"/>
              <a:cs typeface="Aharoni" panose="02010803020104030203" pitchFamily="2" charset="-79"/>
            </a:endParaRPr>
          </a:p>
          <a:p>
            <a:endParaRPr lang="cs-CZ" sz="5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27028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Výsledek obrázku pro tobacco smoking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58789"/>
            <a:ext cx="2000250" cy="199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76F99D9-5CEE-43A4-B7C0-EFEC9DD6A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5"/>
    </mc:Choice>
    <mc:Fallback xmlns="">
      <p:transition spd="slow" advTm="9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Kouření: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/>
            </a:r>
            <a:b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kolik a jak dlouho?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8347"/>
            <a:ext cx="8229600" cy="45259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pack years smoked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 („</a:t>
            </a:r>
            <a:r>
              <a:rPr lang="cs-CZ" sz="40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balíčkoroky</a:t>
            </a:r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“) :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20 </a:t>
            </a: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cigaret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/d</a:t>
            </a: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en po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 20 </a:t>
            </a: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let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 = </a:t>
            </a:r>
            <a:endParaRPr lang="cs-CZ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ndalus" panose="02020603050405020304" pitchFamily="18" charset="-78"/>
            </a:endParaRPr>
          </a:p>
          <a:p>
            <a:pPr marL="0" indent="0" algn="ctr">
              <a:buNone/>
            </a:pPr>
            <a:r>
              <a:rPr lang="en-US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20 </a:t>
            </a:r>
            <a:r>
              <a:rPr lang="cs-CZ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„</a:t>
            </a:r>
            <a:r>
              <a:rPr lang="cs-CZ" b="1" u="sng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balíčkoroků</a:t>
            </a:r>
            <a:r>
              <a:rPr lang="cs-CZ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“ </a:t>
            </a:r>
            <a:r>
              <a:rPr lang="cs-CZ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=</a:t>
            </a:r>
          </a:p>
          <a:p>
            <a:pPr marL="0" indent="0" algn="ctr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ndalus" panose="02020603050405020304" pitchFamily="18" charset="-78"/>
              </a:rPr>
              <a:t>= 150 000 cigaret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8CB2AE2-8110-4437-9D4E-56C6A6A16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71"/>
    </mc:Choice>
    <mc:Fallback xmlns="">
      <p:transition spd="slow" advTm="2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Jiné rizikové faktory CHOPN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Profesionální expozice</a:t>
            </a:r>
            <a:r>
              <a:rPr lang="en-US" dirty="0"/>
              <a:t> </a:t>
            </a:r>
            <a:r>
              <a:rPr lang="cs-CZ" dirty="0"/>
              <a:t>prachům, chemikáliím</a:t>
            </a:r>
            <a:endParaRPr lang="en-US" dirty="0"/>
          </a:p>
          <a:p>
            <a:r>
              <a:rPr lang="en-US" dirty="0"/>
              <a:t>Miner</a:t>
            </a:r>
            <a:r>
              <a:rPr lang="cs-CZ" dirty="0" err="1"/>
              <a:t>ální</a:t>
            </a:r>
            <a:r>
              <a:rPr lang="cs-CZ" dirty="0"/>
              <a:t> prachy</a:t>
            </a:r>
            <a:r>
              <a:rPr lang="en-US" dirty="0"/>
              <a:t> (</a:t>
            </a:r>
            <a:r>
              <a:rPr lang="cs-CZ" dirty="0"/>
              <a:t>SiO2, uhelný prach</a:t>
            </a:r>
            <a:r>
              <a:rPr lang="en-US" dirty="0"/>
              <a:t>) </a:t>
            </a:r>
          </a:p>
          <a:p>
            <a:r>
              <a:rPr lang="en-US" dirty="0"/>
              <a:t>Organic</a:t>
            </a:r>
            <a:r>
              <a:rPr lang="cs-CZ" dirty="0" err="1"/>
              <a:t>ké</a:t>
            </a:r>
            <a:r>
              <a:rPr lang="cs-CZ" dirty="0"/>
              <a:t> prachy</a:t>
            </a:r>
            <a:r>
              <a:rPr lang="en-US" dirty="0"/>
              <a:t> (</a:t>
            </a:r>
            <a:r>
              <a:rPr lang="cs-CZ" dirty="0"/>
              <a:t>mouka…</a:t>
            </a:r>
            <a:r>
              <a:rPr lang="en-US" dirty="0"/>
              <a:t>)</a:t>
            </a:r>
          </a:p>
          <a:p>
            <a:r>
              <a:rPr lang="cs-CZ" dirty="0"/>
              <a:t>Znečištění ovzduší</a:t>
            </a:r>
          </a:p>
          <a:p>
            <a:r>
              <a:rPr lang="cs-CZ" dirty="0" err="1"/>
              <a:t>Indoor</a:t>
            </a:r>
            <a:r>
              <a:rPr lang="cs-CZ" dirty="0"/>
              <a:t> air </a:t>
            </a:r>
            <a:r>
              <a:rPr lang="cs-CZ" dirty="0" err="1"/>
              <a:t>pollution</a:t>
            </a:r>
            <a:r>
              <a:rPr lang="cs-CZ" dirty="0"/>
              <a:t> (spalování biomasy)</a:t>
            </a:r>
          </a:p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Socioe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onomic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status </a:t>
            </a:r>
            <a:r>
              <a:rPr lang="en-US" dirty="0"/>
              <a:t>–</a:t>
            </a:r>
            <a:r>
              <a:rPr lang="cs-CZ" dirty="0"/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inver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zní vztah </a:t>
            </a:r>
          </a:p>
          <a:p>
            <a:pPr marL="0" indent="0">
              <a:buNone/>
            </a:pP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k vývoji CHOPN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3A8D4D5-9019-48B1-8B5E-5C827842A4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0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01"/>
    </mc:Choice>
    <mc:Fallback xmlns="">
      <p:transition spd="slow" advTm="20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Vrozené rizikové faktory CHOPN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</a:t>
            </a:r>
            <a:r>
              <a:rPr lang="cs-C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f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a-1 antitrypsin (AAT</a:t>
            </a:r>
            <a:r>
              <a:rPr lang="cs-CZ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)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dirty="0" err="1">
                <a:solidFill>
                  <a:srgbClr val="FF0000"/>
                </a:solidFill>
              </a:rPr>
              <a:t>protei</a:t>
            </a:r>
            <a:r>
              <a:rPr lang="en-US" dirty="0">
                <a:solidFill>
                  <a:srgbClr val="FF0000"/>
                </a:solidFill>
              </a:rPr>
              <a:t>n </a:t>
            </a:r>
            <a:r>
              <a:rPr lang="en-US" dirty="0" err="1">
                <a:solidFill>
                  <a:srgbClr val="FF0000"/>
                </a:solidFill>
              </a:rPr>
              <a:t>produkov</a:t>
            </a:r>
            <a:r>
              <a:rPr lang="cs-CZ" dirty="0">
                <a:solidFill>
                  <a:srgbClr val="FF0000"/>
                </a:solidFill>
              </a:rPr>
              <a:t>a</a:t>
            </a:r>
            <a:r>
              <a:rPr lang="en-US" dirty="0" err="1">
                <a:solidFill>
                  <a:srgbClr val="FF0000"/>
                </a:solidFill>
              </a:rPr>
              <a:t>ný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hlavně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játr</a:t>
            </a:r>
            <a:r>
              <a:rPr lang="cs-CZ" dirty="0">
                <a:solidFill>
                  <a:srgbClr val="FF0000"/>
                </a:solidFill>
              </a:rPr>
              <a:t>y – i</a:t>
            </a:r>
            <a:r>
              <a:rPr lang="en-US" dirty="0" err="1">
                <a:solidFill>
                  <a:srgbClr val="FF0000"/>
                </a:solidFill>
              </a:rPr>
              <a:t>nhibitor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proteáz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hlavně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elastázy</a:t>
            </a:r>
            <a:r>
              <a:rPr lang="en-US" dirty="0">
                <a:solidFill>
                  <a:srgbClr val="FF0000"/>
                </a:solidFill>
              </a:rPr>
              <a:t> z </a:t>
            </a:r>
            <a:r>
              <a:rPr lang="en-US" dirty="0" err="1">
                <a:solidFill>
                  <a:srgbClr val="FF0000"/>
                </a:solidFill>
              </a:rPr>
              <a:t>neutrofilů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Dědičný deficit (homozygotní deficit): </a:t>
            </a:r>
            <a:r>
              <a:rPr lang="cs-CZ" sz="3600" dirty="0"/>
              <a:t>abnormální</a:t>
            </a:r>
            <a:r>
              <a:rPr lang="en-US" sz="3600" dirty="0"/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Z-AT gen</a:t>
            </a:r>
            <a:endParaRPr lang="cs-CZ" sz="3600" dirty="0"/>
          </a:p>
          <a:p>
            <a:r>
              <a:rPr lang="cs-CZ" dirty="0"/>
              <a:t>hladina A</a:t>
            </a:r>
            <a:r>
              <a:rPr lang="en-US" dirty="0"/>
              <a:t>AT </a:t>
            </a:r>
            <a:r>
              <a:rPr lang="cs-CZ" dirty="0"/>
              <a:t>pouze 10-</a:t>
            </a:r>
            <a:r>
              <a:rPr lang="en-US" dirty="0"/>
              <a:t>20 % </a:t>
            </a:r>
            <a:r>
              <a:rPr lang="cs-CZ" dirty="0"/>
              <a:t>náležité hladiny</a:t>
            </a:r>
          </a:p>
          <a:p>
            <a:endParaRPr lang="en-US" dirty="0"/>
          </a:p>
          <a:p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F5657D54-A16D-4778-9189-2DE829A4B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1"/>
    </mc:Choice>
    <mc:Fallback xmlns="">
      <p:transition spd="slow" advTm="4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Alpha-1 antitrypsin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deficiency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</a:t>
            </a: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(AATD)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Nejvyšší prevalence Litva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4%</a:t>
            </a:r>
          </a:p>
          <a:p>
            <a:pPr marL="0" indent="0" algn="ctr">
              <a:buNone/>
            </a:pPr>
            <a:endParaRPr lang="en-US" dirty="0"/>
          </a:p>
          <a:p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</a:t>
            </a:r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AAT</a:t>
            </a:r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/>
              <a:t>u všech dospělých pacientů s bronchiální </a:t>
            </a:r>
            <a:r>
              <a:rPr lang="en-US" sz="3600" dirty="0" err="1"/>
              <a:t>obstru</a:t>
            </a:r>
            <a:r>
              <a:rPr lang="cs-CZ" sz="3600" dirty="0" err="1"/>
              <a:t>kcí</a:t>
            </a:r>
            <a:r>
              <a:rPr lang="cs-CZ" sz="3600" dirty="0"/>
              <a:t>, zvláště u</a:t>
            </a:r>
            <a:endParaRPr lang="cs-CZ" dirty="0"/>
          </a:p>
          <a:p>
            <a:r>
              <a:rPr lang="cs-CZ" sz="3600" dirty="0" err="1">
                <a:solidFill>
                  <a:srgbClr val="FF0000"/>
                </a:solidFill>
              </a:rPr>
              <a:t>emfyzematiků</a:t>
            </a:r>
            <a:r>
              <a:rPr lang="en-US" sz="3600" dirty="0">
                <a:solidFill>
                  <a:srgbClr val="FF0000"/>
                </a:solidFill>
              </a:rPr>
              <a:t> (≤45 </a:t>
            </a:r>
            <a:r>
              <a:rPr lang="cs-CZ" sz="3600" dirty="0">
                <a:solidFill>
                  <a:srgbClr val="FF0000"/>
                </a:solidFill>
              </a:rPr>
              <a:t>let</a:t>
            </a:r>
            <a:r>
              <a:rPr lang="en-US" sz="3600" dirty="0">
                <a:solidFill>
                  <a:srgbClr val="FF0000"/>
                </a:solidFill>
              </a:rPr>
              <a:t>),</a:t>
            </a:r>
            <a:r>
              <a:rPr lang="en-US" sz="3600" dirty="0"/>
              <a:t> </a:t>
            </a:r>
            <a:endParaRPr lang="cs-CZ" sz="3600" dirty="0"/>
          </a:p>
          <a:p>
            <a:r>
              <a:rPr lang="cs-CZ" sz="3600" dirty="0">
                <a:solidFill>
                  <a:srgbClr val="FF0000"/>
                </a:solidFill>
              </a:rPr>
              <a:t>e</a:t>
            </a:r>
            <a:r>
              <a:rPr lang="en-US" sz="3600" dirty="0">
                <a:solidFill>
                  <a:srgbClr val="FF0000"/>
                </a:solidFill>
              </a:rPr>
              <a:t>m</a:t>
            </a:r>
            <a:r>
              <a:rPr lang="cs-CZ" sz="3600" dirty="0">
                <a:solidFill>
                  <a:srgbClr val="FF0000"/>
                </a:solidFill>
              </a:rPr>
              <a:t>f</a:t>
            </a:r>
            <a:r>
              <a:rPr lang="en-US" sz="3600" dirty="0">
                <a:solidFill>
                  <a:srgbClr val="FF0000"/>
                </a:solidFill>
              </a:rPr>
              <a:t>y</a:t>
            </a:r>
            <a:r>
              <a:rPr lang="cs-CZ" sz="3600" dirty="0" err="1">
                <a:solidFill>
                  <a:srgbClr val="FF0000"/>
                </a:solidFill>
              </a:rPr>
              <a:t>zematiků</a:t>
            </a:r>
            <a:r>
              <a:rPr lang="cs-CZ" sz="3600" dirty="0">
                <a:solidFill>
                  <a:srgbClr val="FF0000"/>
                </a:solidFill>
              </a:rPr>
              <a:t>-</a:t>
            </a:r>
            <a:r>
              <a:rPr lang="en-US" sz="3600" dirty="0">
                <a:solidFill>
                  <a:srgbClr val="FF0000"/>
                </a:solidFill>
              </a:rPr>
              <a:t>n</a:t>
            </a:r>
            <a:r>
              <a:rPr lang="cs-CZ" sz="3600" dirty="0" err="1">
                <a:solidFill>
                  <a:srgbClr val="FF0000"/>
                </a:solidFill>
              </a:rPr>
              <a:t>ekuřáků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cs-CZ" sz="3600" dirty="0">
              <a:solidFill>
                <a:srgbClr val="FF0000"/>
              </a:solidFill>
            </a:endParaRPr>
          </a:p>
          <a:p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Vyšetřit i rodinné příslušníky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cs-CZ" sz="36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EC9B3A6-81B0-47D3-9FFF-A9D9DAE9F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3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87"/>
    </mc:Choice>
    <mc:Fallback xmlns="">
      <p:transition spd="slow" advTm="3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Substituční léčba α1AT</a:t>
            </a:r>
          </a:p>
        </p:txBody>
      </p:sp>
      <p:sp>
        <p:nvSpPr>
          <p:cNvPr id="17412" name="Obdélník 3"/>
          <p:cNvSpPr>
            <a:spLocks noChangeArrowheads="1"/>
          </p:cNvSpPr>
          <p:nvPr/>
        </p:nvSpPr>
        <p:spPr bwMode="auto">
          <a:xfrm>
            <a:off x="2195513" y="1989138"/>
            <a:ext cx="457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cs-CZ" altLang="cs-CZ" sz="2400" dirty="0"/>
              <a:t>v ČR dostupná od roku 2007 (Thomayerova </a:t>
            </a:r>
            <a:r>
              <a:rPr lang="cs-CZ" altLang="cs-CZ" sz="2400" dirty="0" err="1"/>
              <a:t>nem</a:t>
            </a:r>
            <a:r>
              <a:rPr lang="cs-CZ" altLang="cs-CZ" sz="2400" dirty="0"/>
              <a:t>. Praha-Krč) </a:t>
            </a:r>
          </a:p>
          <a:p>
            <a:endParaRPr lang="cs-CZ" altLang="cs-CZ" sz="2000" dirty="0"/>
          </a:p>
          <a:p>
            <a:r>
              <a:rPr lang="cs-CZ" altLang="cs-CZ" sz="2800" dirty="0"/>
              <a:t>Cena </a:t>
            </a:r>
            <a:r>
              <a:rPr lang="cs-CZ" altLang="cs-CZ" sz="2800" dirty="0">
                <a:solidFill>
                  <a:srgbClr val="FF0000"/>
                </a:solidFill>
              </a:rPr>
              <a:t>2 miliony Kč/ rok</a:t>
            </a:r>
            <a:endParaRPr lang="cs-CZ" altLang="cs-CZ" sz="2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98C3097-734A-4912-8A8B-769E1998B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8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49"/>
    </mc:Choice>
    <mc:Fallback xmlns="">
      <p:transition spd="slow" advTm="11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Pacienti s CHOPN </a:t>
            </a:r>
            <a:b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přicházejí pro: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1.</a:t>
            </a:r>
            <a:r>
              <a:rPr lang="cs-CZ" sz="6600" dirty="0">
                <a:solidFill>
                  <a:schemeClr val="tx2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cs-CZ" sz="6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Symptomy</a:t>
            </a:r>
          </a:p>
          <a:p>
            <a:pPr marL="0" indent="0" algn="ctr">
              <a:buNone/>
            </a:pPr>
            <a:r>
              <a:rPr lang="cs-CZ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2. Exacerbaci</a:t>
            </a:r>
          </a:p>
          <a:p>
            <a:pPr marL="0" indent="0" algn="ctr">
              <a:buNone/>
            </a:pPr>
            <a:r>
              <a:rPr lang="cs-CZ" sz="6600" dirty="0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3. </a:t>
            </a:r>
            <a:r>
              <a:rPr lang="cs-CZ" sz="66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haroni" panose="02010803020104030203" pitchFamily="2" charset="-79"/>
              </a:rPr>
              <a:t>Oligosymptomatičtí</a:t>
            </a:r>
            <a:endParaRPr lang="cs-CZ" sz="66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0CA1A9F-146C-4AF2-9F8F-8E99DF8998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5976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1.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Pa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ient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i se </a:t>
            </a:r>
            <a:r>
              <a:rPr lang="en-US" sz="72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symptom</a:t>
            </a:r>
            <a:r>
              <a:rPr lang="cs-CZ" sz="72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y</a:t>
            </a:r>
            <a:r>
              <a:rPr lang="en-US" sz="60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 </a:t>
            </a:r>
            <a:endParaRPr lang="cs-CZ" sz="4900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</a:t>
            </a:r>
            <a:r>
              <a:rPr lang="en-US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ronic</a:t>
            </a:r>
            <a:r>
              <a:rPr lang="cs-CZ" sz="36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ký</a:t>
            </a:r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produktivní kašel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:</a:t>
            </a:r>
            <a:r>
              <a:rPr lang="en-US" dirty="0"/>
              <a:t> </a:t>
            </a:r>
            <a:r>
              <a:rPr lang="cs-CZ" dirty="0"/>
              <a:t>plíživý nástup – nejdříve ráno, později i během dne: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„</a:t>
            </a:r>
            <a:r>
              <a:rPr lang="cs-CZ" dirty="0">
                <a:solidFill>
                  <a:srgbClr val="FF0000"/>
                </a:solidFill>
              </a:rPr>
              <a:t>kuřácký kašel“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cs-CZ" dirty="0"/>
              <a:t>Sputum zpravidla </a:t>
            </a:r>
            <a:r>
              <a:rPr lang="en-US" dirty="0"/>
              <a:t>mu</a:t>
            </a:r>
            <a:r>
              <a:rPr lang="cs-CZ" dirty="0"/>
              <a:t>k</a:t>
            </a:r>
            <a:r>
              <a:rPr lang="en-US" dirty="0" err="1"/>
              <a:t>oid</a:t>
            </a:r>
            <a:r>
              <a:rPr lang="cs-CZ" dirty="0"/>
              <a:t>ní</a:t>
            </a:r>
            <a:r>
              <a:rPr lang="en-US" dirty="0"/>
              <a:t>, </a:t>
            </a:r>
            <a:r>
              <a:rPr lang="cs-CZ" dirty="0"/>
              <a:t>v době</a:t>
            </a:r>
            <a:r>
              <a:rPr lang="en-US" dirty="0"/>
              <a:t> </a:t>
            </a:r>
            <a:r>
              <a:rPr lang="en-US" dirty="0" err="1"/>
              <a:t>exacerbací</a:t>
            </a:r>
            <a:r>
              <a:rPr lang="cs-CZ" dirty="0"/>
              <a:t> </a:t>
            </a:r>
            <a:r>
              <a:rPr lang="en-US" dirty="0"/>
              <a:t>purulent</a:t>
            </a:r>
            <a:r>
              <a:rPr lang="cs-CZ" dirty="0"/>
              <a:t>ní</a:t>
            </a:r>
          </a:p>
          <a:p>
            <a:r>
              <a:rPr lang="cs-CZ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Dušnost</a:t>
            </a:r>
            <a:r>
              <a:rPr lang="en-US" sz="3600" dirty="0"/>
              <a:t> </a:t>
            </a:r>
            <a:r>
              <a:rPr lang="cs-CZ" dirty="0"/>
              <a:t>zpočátku pouze</a:t>
            </a:r>
            <a:r>
              <a:rPr lang="en-US" dirty="0"/>
              <a:t> </a:t>
            </a:r>
            <a:r>
              <a:rPr lang="cs-CZ" dirty="0"/>
              <a:t>námahová, postupně i klidová.</a:t>
            </a:r>
          </a:p>
        </p:txBody>
      </p:sp>
    </p:spTree>
    <p:extLst>
      <p:ext uri="{BB962C8B-B14F-4D97-AF65-F5344CB8AC3E}">
        <p14:creationId xmlns:p14="http://schemas.microsoft.com/office/powerpoint/2010/main" val="251500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54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2. </a:t>
            </a:r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EXACERBÁTOŘI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sz="2000" dirty="0"/>
          </a:p>
          <a:p>
            <a:r>
              <a:rPr lang="en-US" sz="2800" dirty="0"/>
              <a:t>P</a:t>
            </a:r>
            <a:r>
              <a:rPr lang="cs-CZ" sz="2800" dirty="0" err="1"/>
              <a:t>řicházejí</a:t>
            </a:r>
            <a:r>
              <a:rPr lang="cs-CZ" sz="2800" dirty="0"/>
              <a:t> až s </a:t>
            </a:r>
            <a:r>
              <a:rPr lang="cs-CZ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exacerbací </a:t>
            </a:r>
            <a:r>
              <a:rPr lang="cs-CZ" sz="2800" dirty="0"/>
              <a:t>= </a:t>
            </a:r>
            <a:r>
              <a:rPr lang="en-US" sz="2800" dirty="0" err="1"/>
              <a:t>epi</a:t>
            </a:r>
            <a:r>
              <a:rPr lang="cs-CZ" sz="2800" dirty="0" err="1"/>
              <a:t>zodou</a:t>
            </a:r>
            <a:r>
              <a:rPr lang="en-US" sz="2800" dirty="0"/>
              <a:t> </a:t>
            </a:r>
            <a:r>
              <a:rPr lang="cs-CZ" sz="2800" dirty="0"/>
              <a:t>zhoršeného kašle</a:t>
            </a:r>
            <a:r>
              <a:rPr lang="en-US" sz="2800" dirty="0"/>
              <a:t>, purulent</a:t>
            </a:r>
            <a:r>
              <a:rPr lang="cs-CZ" sz="2800" dirty="0" err="1"/>
              <a:t>ního</a:t>
            </a:r>
            <a:r>
              <a:rPr lang="en-US" sz="2800" dirty="0"/>
              <a:t> </a:t>
            </a:r>
            <a:r>
              <a:rPr lang="en-US" sz="2800" dirty="0" err="1"/>
              <a:t>sput</a:t>
            </a:r>
            <a:r>
              <a:rPr lang="cs-CZ" sz="2800" dirty="0"/>
              <a:t>a</a:t>
            </a:r>
            <a:r>
              <a:rPr lang="en-US" sz="2800" dirty="0"/>
              <a:t>, </a:t>
            </a:r>
            <a:r>
              <a:rPr lang="cs-CZ" sz="2800" dirty="0"/>
              <a:t>pískotů</a:t>
            </a:r>
            <a:r>
              <a:rPr lang="en-US" sz="2800" dirty="0"/>
              <a:t>, d</a:t>
            </a:r>
            <a:r>
              <a:rPr lang="cs-CZ" sz="2800" dirty="0" err="1"/>
              <a:t>ušnosti</a:t>
            </a:r>
            <a:r>
              <a:rPr lang="cs-CZ" sz="2800" dirty="0"/>
              <a:t>, případně horečky: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800" dirty="0"/>
              <a:t>Interval mezi</a:t>
            </a:r>
            <a:r>
              <a:rPr lang="en-US" sz="2800" dirty="0"/>
              <a:t> </a:t>
            </a:r>
            <a:r>
              <a:rPr lang="en-US" sz="2800" dirty="0" err="1"/>
              <a:t>exacerba</a:t>
            </a:r>
            <a:r>
              <a:rPr lang="cs-CZ" sz="2800" dirty="0" err="1"/>
              <a:t>cemi</a:t>
            </a:r>
            <a:r>
              <a:rPr lang="cs-CZ" sz="2800" dirty="0"/>
              <a:t> se s tíží CHOPN zkracuje</a:t>
            </a:r>
            <a:r>
              <a:rPr lang="en-US" sz="2800" dirty="0"/>
              <a:t>.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12489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3. </a:t>
            </a:r>
            <a:r>
              <a:rPr lang="cs-CZ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Oligosymptomatičtí</a:t>
            </a:r>
            <a:r>
              <a:rPr lang="cs-CZ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pacienti</a:t>
            </a:r>
            <a:endParaRPr lang="cs-CZ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Patienti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extrémně sedavého životního stylu  </a:t>
            </a:r>
            <a:r>
              <a:rPr lang="cs-CZ" sz="3600" dirty="0"/>
              <a:t>&gt;  bezděčně limitují aktivitu, vyhýbají se námahové  dušnosti,  nestěžují si.</a:t>
            </a:r>
          </a:p>
          <a:p>
            <a:r>
              <a:rPr lang="cs-CZ" sz="3600" dirty="0"/>
              <a:t>Nejsou si vědomi rozsahu svých potíží nebo je nepokládají za respirační. </a:t>
            </a:r>
          </a:p>
          <a:p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Hlásí jen únavu</a:t>
            </a:r>
            <a:r>
              <a:rPr lang="cs-CZ" sz="3600" dirty="0"/>
              <a:t>. </a:t>
            </a:r>
          </a:p>
          <a:p>
            <a:r>
              <a:rPr lang="cs-CZ" sz="3600" dirty="0"/>
              <a:t>Nutno se jich pečlivě ptát.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378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381000"/>
            <a:ext cx="77724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eaLnBrk="1" hangingPunct="1">
              <a:buNone/>
            </a:pPr>
            <a:r>
              <a:rPr lang="en-US" altLang="cs-CZ" dirty="0" err="1">
                <a:solidFill>
                  <a:srgbClr val="FF0000"/>
                </a:solidFill>
                <a:latin typeface="Candara" pitchFamily="34" charset="0"/>
              </a:rPr>
              <a:t>Traje</a:t>
            </a:r>
            <a:r>
              <a:rPr lang="cs-CZ" altLang="cs-CZ" dirty="0">
                <a:solidFill>
                  <a:srgbClr val="FF0000"/>
                </a:solidFill>
                <a:latin typeface="Candara" pitchFamily="34" charset="0"/>
              </a:rPr>
              <a:t>k</a:t>
            </a:r>
            <a:r>
              <a:rPr lang="en-US" altLang="cs-CZ" dirty="0">
                <a:solidFill>
                  <a:srgbClr val="FF0000"/>
                </a:solidFill>
                <a:latin typeface="Candara" pitchFamily="34" charset="0"/>
              </a:rPr>
              <a:t>tor</a:t>
            </a:r>
            <a:r>
              <a:rPr lang="cs-CZ" altLang="cs-CZ" dirty="0" err="1">
                <a:solidFill>
                  <a:srgbClr val="FF0000"/>
                </a:solidFill>
                <a:latin typeface="Candara" pitchFamily="34" charset="0"/>
              </a:rPr>
              <a:t>ie</a:t>
            </a:r>
            <a:r>
              <a:rPr lang="cs-CZ" altLang="cs-CZ" dirty="0">
                <a:solidFill>
                  <a:srgbClr val="FF0000"/>
                </a:solidFill>
                <a:latin typeface="Candara" pitchFamily="34" charset="0"/>
              </a:rPr>
              <a:t> pacientů s CHOPN:  progrese</a:t>
            </a:r>
            <a:endParaRPr lang="en-US" altLang="cs-CZ" dirty="0">
              <a:solidFill>
                <a:srgbClr val="FF0000"/>
              </a:solidFill>
              <a:latin typeface="Candara" pitchFamily="34" charset="0"/>
            </a:endParaRPr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1031875" y="2133600"/>
            <a:ext cx="7278688" cy="3424238"/>
            <a:chOff x="553" y="1359"/>
            <a:chExt cx="4585" cy="2157"/>
          </a:xfrm>
        </p:grpSpPr>
        <p:sp>
          <p:nvSpPr>
            <p:cNvPr id="26629" name="Rectangle 4"/>
            <p:cNvSpPr>
              <a:spLocks noChangeArrowheads="1"/>
            </p:cNvSpPr>
            <p:nvPr/>
          </p:nvSpPr>
          <p:spPr bwMode="auto">
            <a:xfrm>
              <a:off x="553" y="3493"/>
              <a:ext cx="4231" cy="7"/>
            </a:xfrm>
            <a:prstGeom prst="rect">
              <a:avLst/>
            </a:prstGeom>
            <a:solidFill>
              <a:srgbClr val="1F1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endParaRPr lang="cs-CZ" altLang="cs-CZ" sz="1800"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sp>
          <p:nvSpPr>
            <p:cNvPr id="23557" name="Freeform 5"/>
            <p:cNvSpPr>
              <a:spLocks/>
            </p:cNvSpPr>
            <p:nvPr/>
          </p:nvSpPr>
          <p:spPr bwMode="auto">
            <a:xfrm>
              <a:off x="4786" y="3475"/>
              <a:ext cx="33" cy="41"/>
            </a:xfrm>
            <a:custGeom>
              <a:avLst/>
              <a:gdLst>
                <a:gd name="T0" fmla="*/ 0 w 33"/>
                <a:gd name="T1" fmla="*/ 0 h 41"/>
                <a:gd name="T2" fmla="*/ 33 w 33"/>
                <a:gd name="T3" fmla="*/ 20 h 41"/>
                <a:gd name="T4" fmla="*/ 0 w 33"/>
                <a:gd name="T5" fmla="*/ 41 h 41"/>
                <a:gd name="T6" fmla="*/ 0 w 33"/>
                <a:gd name="T7" fmla="*/ 0 h 41"/>
                <a:gd name="T8" fmla="*/ 33 w 33"/>
                <a:gd name="T9" fmla="*/ 21 h 41"/>
                <a:gd name="T10" fmla="*/ 0 w 33"/>
                <a:gd name="T11" fmla="*/ 0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0" y="0"/>
                  </a:moveTo>
                  <a:lnTo>
                    <a:pt x="33" y="20"/>
                  </a:lnTo>
                  <a:lnTo>
                    <a:pt x="0" y="41"/>
                  </a:lnTo>
                  <a:lnTo>
                    <a:pt x="0" y="0"/>
                  </a:lnTo>
                  <a:lnTo>
                    <a:pt x="33" y="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58" name="Freeform 6"/>
            <p:cNvSpPr>
              <a:spLocks/>
            </p:cNvSpPr>
            <p:nvPr/>
          </p:nvSpPr>
          <p:spPr bwMode="auto">
            <a:xfrm>
              <a:off x="645" y="1595"/>
              <a:ext cx="1000" cy="23"/>
            </a:xfrm>
            <a:custGeom>
              <a:avLst/>
              <a:gdLst>
                <a:gd name="T0" fmla="*/ 1000 w 1000"/>
                <a:gd name="T1" fmla="*/ 6 h 23"/>
                <a:gd name="T2" fmla="*/ 988 w 1000"/>
                <a:gd name="T3" fmla="*/ 0 h 23"/>
                <a:gd name="T4" fmla="*/ 0 w 1000"/>
                <a:gd name="T5" fmla="*/ 0 h 23"/>
                <a:gd name="T6" fmla="*/ 0 w 1000"/>
                <a:gd name="T7" fmla="*/ 23 h 23"/>
                <a:gd name="T8" fmla="*/ 988 w 1000"/>
                <a:gd name="T9" fmla="*/ 23 h 23"/>
                <a:gd name="T10" fmla="*/ 1000 w 1000"/>
                <a:gd name="T11" fmla="*/ 6 h 23"/>
                <a:gd name="T12" fmla="*/ 1000 w 1000"/>
                <a:gd name="T13" fmla="*/ 6 h 23"/>
                <a:gd name="T14" fmla="*/ 996 w 1000"/>
                <a:gd name="T15" fmla="*/ 0 h 23"/>
                <a:gd name="T16" fmla="*/ 988 w 1000"/>
                <a:gd name="T17" fmla="*/ 0 h 23"/>
                <a:gd name="T18" fmla="*/ 1000 w 1000"/>
                <a:gd name="T19" fmla="*/ 6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00"/>
                <a:gd name="T31" fmla="*/ 0 h 23"/>
                <a:gd name="T32" fmla="*/ 1000 w 1000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00" h="23">
                  <a:moveTo>
                    <a:pt x="1000" y="6"/>
                  </a:moveTo>
                  <a:lnTo>
                    <a:pt x="988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988" y="23"/>
                  </a:lnTo>
                  <a:lnTo>
                    <a:pt x="1000" y="6"/>
                  </a:lnTo>
                  <a:lnTo>
                    <a:pt x="996" y="0"/>
                  </a:lnTo>
                  <a:lnTo>
                    <a:pt x="988" y="0"/>
                  </a:lnTo>
                  <a:lnTo>
                    <a:pt x="1000" y="6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auto">
            <a:xfrm>
              <a:off x="1624" y="1601"/>
              <a:ext cx="209" cy="387"/>
            </a:xfrm>
            <a:custGeom>
              <a:avLst/>
              <a:gdLst>
                <a:gd name="T0" fmla="*/ 207 w 209"/>
                <a:gd name="T1" fmla="*/ 372 h 387"/>
                <a:gd name="T2" fmla="*/ 209 w 209"/>
                <a:gd name="T3" fmla="*/ 358 h 387"/>
                <a:gd name="T4" fmla="*/ 21 w 209"/>
                <a:gd name="T5" fmla="*/ 0 h 387"/>
                <a:gd name="T6" fmla="*/ 0 w 209"/>
                <a:gd name="T7" fmla="*/ 11 h 387"/>
                <a:gd name="T8" fmla="*/ 188 w 209"/>
                <a:gd name="T9" fmla="*/ 370 h 387"/>
                <a:gd name="T10" fmla="*/ 207 w 209"/>
                <a:gd name="T11" fmla="*/ 372 h 387"/>
                <a:gd name="T12" fmla="*/ 188 w 209"/>
                <a:gd name="T13" fmla="*/ 370 h 387"/>
                <a:gd name="T14" fmla="*/ 195 w 209"/>
                <a:gd name="T15" fmla="*/ 387 h 387"/>
                <a:gd name="T16" fmla="*/ 207 w 209"/>
                <a:gd name="T17" fmla="*/ 372 h 38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9"/>
                <a:gd name="T28" fmla="*/ 0 h 387"/>
                <a:gd name="T29" fmla="*/ 209 w 209"/>
                <a:gd name="T30" fmla="*/ 387 h 38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9" h="387">
                  <a:moveTo>
                    <a:pt x="207" y="372"/>
                  </a:moveTo>
                  <a:lnTo>
                    <a:pt x="209" y="358"/>
                  </a:lnTo>
                  <a:lnTo>
                    <a:pt x="21" y="0"/>
                  </a:lnTo>
                  <a:lnTo>
                    <a:pt x="0" y="11"/>
                  </a:lnTo>
                  <a:lnTo>
                    <a:pt x="188" y="370"/>
                  </a:lnTo>
                  <a:lnTo>
                    <a:pt x="207" y="372"/>
                  </a:lnTo>
                  <a:lnTo>
                    <a:pt x="188" y="370"/>
                  </a:lnTo>
                  <a:lnTo>
                    <a:pt x="195" y="387"/>
                  </a:lnTo>
                  <a:lnTo>
                    <a:pt x="207" y="372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0" name="Freeform 8"/>
            <p:cNvSpPr>
              <a:spLocks/>
            </p:cNvSpPr>
            <p:nvPr/>
          </p:nvSpPr>
          <p:spPr bwMode="auto">
            <a:xfrm>
              <a:off x="1812" y="1727"/>
              <a:ext cx="199" cy="246"/>
            </a:xfrm>
            <a:custGeom>
              <a:avLst/>
              <a:gdLst>
                <a:gd name="T0" fmla="*/ 192 w 199"/>
                <a:gd name="T1" fmla="*/ 2 h 246"/>
                <a:gd name="T2" fmla="*/ 180 w 199"/>
                <a:gd name="T3" fmla="*/ 6 h 246"/>
                <a:gd name="T4" fmla="*/ 0 w 199"/>
                <a:gd name="T5" fmla="*/ 230 h 246"/>
                <a:gd name="T6" fmla="*/ 19 w 199"/>
                <a:gd name="T7" fmla="*/ 246 h 246"/>
                <a:gd name="T8" fmla="*/ 199 w 199"/>
                <a:gd name="T9" fmla="*/ 21 h 246"/>
                <a:gd name="T10" fmla="*/ 192 w 199"/>
                <a:gd name="T11" fmla="*/ 2 h 246"/>
                <a:gd name="T12" fmla="*/ 192 w 199"/>
                <a:gd name="T13" fmla="*/ 2 h 246"/>
                <a:gd name="T14" fmla="*/ 186 w 199"/>
                <a:gd name="T15" fmla="*/ 0 h 246"/>
                <a:gd name="T16" fmla="*/ 180 w 199"/>
                <a:gd name="T17" fmla="*/ 6 h 246"/>
                <a:gd name="T18" fmla="*/ 192 w 199"/>
                <a:gd name="T19" fmla="*/ 2 h 2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9"/>
                <a:gd name="T31" fmla="*/ 0 h 246"/>
                <a:gd name="T32" fmla="*/ 199 w 199"/>
                <a:gd name="T33" fmla="*/ 246 h 2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9" h="246">
                  <a:moveTo>
                    <a:pt x="192" y="2"/>
                  </a:moveTo>
                  <a:lnTo>
                    <a:pt x="180" y="6"/>
                  </a:lnTo>
                  <a:lnTo>
                    <a:pt x="0" y="230"/>
                  </a:lnTo>
                  <a:lnTo>
                    <a:pt x="19" y="246"/>
                  </a:lnTo>
                  <a:lnTo>
                    <a:pt x="199" y="21"/>
                  </a:lnTo>
                  <a:lnTo>
                    <a:pt x="192" y="2"/>
                  </a:lnTo>
                  <a:lnTo>
                    <a:pt x="186" y="0"/>
                  </a:lnTo>
                  <a:lnTo>
                    <a:pt x="180" y="6"/>
                  </a:lnTo>
                  <a:lnTo>
                    <a:pt x="192" y="2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1" name="Freeform 9"/>
            <p:cNvSpPr>
              <a:spLocks/>
            </p:cNvSpPr>
            <p:nvPr/>
          </p:nvSpPr>
          <p:spPr bwMode="auto">
            <a:xfrm>
              <a:off x="1998" y="1729"/>
              <a:ext cx="589" cy="165"/>
            </a:xfrm>
            <a:custGeom>
              <a:avLst/>
              <a:gdLst>
                <a:gd name="T0" fmla="*/ 589 w 589"/>
                <a:gd name="T1" fmla="*/ 150 h 165"/>
                <a:gd name="T2" fmla="*/ 581 w 589"/>
                <a:gd name="T3" fmla="*/ 142 h 165"/>
                <a:gd name="T4" fmla="*/ 6 w 589"/>
                <a:gd name="T5" fmla="*/ 0 h 165"/>
                <a:gd name="T6" fmla="*/ 0 w 589"/>
                <a:gd name="T7" fmla="*/ 23 h 165"/>
                <a:gd name="T8" fmla="*/ 576 w 589"/>
                <a:gd name="T9" fmla="*/ 165 h 165"/>
                <a:gd name="T10" fmla="*/ 589 w 589"/>
                <a:gd name="T11" fmla="*/ 150 h 165"/>
                <a:gd name="T12" fmla="*/ 589 w 589"/>
                <a:gd name="T13" fmla="*/ 150 h 165"/>
                <a:gd name="T14" fmla="*/ 587 w 589"/>
                <a:gd name="T15" fmla="*/ 144 h 165"/>
                <a:gd name="T16" fmla="*/ 581 w 589"/>
                <a:gd name="T17" fmla="*/ 142 h 165"/>
                <a:gd name="T18" fmla="*/ 589 w 589"/>
                <a:gd name="T19" fmla="*/ 150 h 1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9"/>
                <a:gd name="T31" fmla="*/ 0 h 165"/>
                <a:gd name="T32" fmla="*/ 589 w 589"/>
                <a:gd name="T33" fmla="*/ 165 h 1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9" h="165">
                  <a:moveTo>
                    <a:pt x="589" y="150"/>
                  </a:moveTo>
                  <a:lnTo>
                    <a:pt x="581" y="142"/>
                  </a:lnTo>
                  <a:lnTo>
                    <a:pt x="6" y="0"/>
                  </a:lnTo>
                  <a:lnTo>
                    <a:pt x="0" y="23"/>
                  </a:lnTo>
                  <a:lnTo>
                    <a:pt x="576" y="165"/>
                  </a:lnTo>
                  <a:lnTo>
                    <a:pt x="589" y="150"/>
                  </a:lnTo>
                  <a:lnTo>
                    <a:pt x="587" y="144"/>
                  </a:lnTo>
                  <a:lnTo>
                    <a:pt x="581" y="142"/>
                  </a:lnTo>
                  <a:lnTo>
                    <a:pt x="589" y="150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2" name="Freeform 10"/>
            <p:cNvSpPr>
              <a:spLocks/>
            </p:cNvSpPr>
            <p:nvPr/>
          </p:nvSpPr>
          <p:spPr bwMode="auto">
            <a:xfrm>
              <a:off x="2566" y="1879"/>
              <a:ext cx="211" cy="572"/>
            </a:xfrm>
            <a:custGeom>
              <a:avLst/>
              <a:gdLst>
                <a:gd name="T0" fmla="*/ 209 w 211"/>
                <a:gd name="T1" fmla="*/ 549 h 572"/>
                <a:gd name="T2" fmla="*/ 211 w 211"/>
                <a:gd name="T3" fmla="*/ 539 h 572"/>
                <a:gd name="T4" fmla="*/ 21 w 211"/>
                <a:gd name="T5" fmla="*/ 0 h 572"/>
                <a:gd name="T6" fmla="*/ 0 w 211"/>
                <a:gd name="T7" fmla="*/ 7 h 572"/>
                <a:gd name="T8" fmla="*/ 188 w 211"/>
                <a:gd name="T9" fmla="*/ 547 h 572"/>
                <a:gd name="T10" fmla="*/ 209 w 211"/>
                <a:gd name="T11" fmla="*/ 549 h 572"/>
                <a:gd name="T12" fmla="*/ 188 w 211"/>
                <a:gd name="T13" fmla="*/ 547 h 572"/>
                <a:gd name="T14" fmla="*/ 196 w 211"/>
                <a:gd name="T15" fmla="*/ 572 h 572"/>
                <a:gd name="T16" fmla="*/ 209 w 211"/>
                <a:gd name="T17" fmla="*/ 549 h 57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1"/>
                <a:gd name="T28" fmla="*/ 0 h 572"/>
                <a:gd name="T29" fmla="*/ 211 w 211"/>
                <a:gd name="T30" fmla="*/ 572 h 57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1" h="572">
                  <a:moveTo>
                    <a:pt x="209" y="549"/>
                  </a:moveTo>
                  <a:lnTo>
                    <a:pt x="211" y="539"/>
                  </a:lnTo>
                  <a:lnTo>
                    <a:pt x="21" y="0"/>
                  </a:lnTo>
                  <a:lnTo>
                    <a:pt x="0" y="7"/>
                  </a:lnTo>
                  <a:lnTo>
                    <a:pt x="188" y="547"/>
                  </a:lnTo>
                  <a:lnTo>
                    <a:pt x="209" y="549"/>
                  </a:lnTo>
                  <a:lnTo>
                    <a:pt x="188" y="547"/>
                  </a:lnTo>
                  <a:lnTo>
                    <a:pt x="196" y="572"/>
                  </a:lnTo>
                  <a:lnTo>
                    <a:pt x="209" y="549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3" name="Freeform 11"/>
            <p:cNvSpPr>
              <a:spLocks/>
            </p:cNvSpPr>
            <p:nvPr/>
          </p:nvSpPr>
          <p:spPr bwMode="auto">
            <a:xfrm>
              <a:off x="2754" y="2013"/>
              <a:ext cx="246" cy="415"/>
            </a:xfrm>
            <a:custGeom>
              <a:avLst/>
              <a:gdLst>
                <a:gd name="T0" fmla="*/ 238 w 246"/>
                <a:gd name="T1" fmla="*/ 2 h 415"/>
                <a:gd name="T2" fmla="*/ 224 w 246"/>
                <a:gd name="T3" fmla="*/ 8 h 415"/>
                <a:gd name="T4" fmla="*/ 0 w 246"/>
                <a:gd name="T5" fmla="*/ 403 h 415"/>
                <a:gd name="T6" fmla="*/ 21 w 246"/>
                <a:gd name="T7" fmla="*/ 415 h 415"/>
                <a:gd name="T8" fmla="*/ 246 w 246"/>
                <a:gd name="T9" fmla="*/ 19 h 415"/>
                <a:gd name="T10" fmla="*/ 238 w 246"/>
                <a:gd name="T11" fmla="*/ 2 h 415"/>
                <a:gd name="T12" fmla="*/ 238 w 246"/>
                <a:gd name="T13" fmla="*/ 2 h 415"/>
                <a:gd name="T14" fmla="*/ 230 w 246"/>
                <a:gd name="T15" fmla="*/ 0 h 415"/>
                <a:gd name="T16" fmla="*/ 224 w 246"/>
                <a:gd name="T17" fmla="*/ 8 h 415"/>
                <a:gd name="T18" fmla="*/ 238 w 246"/>
                <a:gd name="T19" fmla="*/ 2 h 4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6"/>
                <a:gd name="T31" fmla="*/ 0 h 415"/>
                <a:gd name="T32" fmla="*/ 246 w 246"/>
                <a:gd name="T33" fmla="*/ 415 h 41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6" h="415">
                  <a:moveTo>
                    <a:pt x="238" y="2"/>
                  </a:moveTo>
                  <a:lnTo>
                    <a:pt x="224" y="8"/>
                  </a:lnTo>
                  <a:lnTo>
                    <a:pt x="0" y="403"/>
                  </a:lnTo>
                  <a:lnTo>
                    <a:pt x="21" y="415"/>
                  </a:lnTo>
                  <a:lnTo>
                    <a:pt x="246" y="19"/>
                  </a:lnTo>
                  <a:lnTo>
                    <a:pt x="238" y="2"/>
                  </a:lnTo>
                  <a:lnTo>
                    <a:pt x="230" y="0"/>
                  </a:lnTo>
                  <a:lnTo>
                    <a:pt x="224" y="8"/>
                  </a:lnTo>
                  <a:lnTo>
                    <a:pt x="238" y="2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4" name="Freeform 12"/>
            <p:cNvSpPr>
              <a:spLocks/>
            </p:cNvSpPr>
            <p:nvPr/>
          </p:nvSpPr>
          <p:spPr bwMode="auto">
            <a:xfrm>
              <a:off x="2986" y="2015"/>
              <a:ext cx="501" cy="129"/>
            </a:xfrm>
            <a:custGeom>
              <a:avLst/>
              <a:gdLst>
                <a:gd name="T0" fmla="*/ 501 w 501"/>
                <a:gd name="T1" fmla="*/ 113 h 129"/>
                <a:gd name="T2" fmla="*/ 491 w 501"/>
                <a:gd name="T3" fmla="*/ 104 h 129"/>
                <a:gd name="T4" fmla="*/ 6 w 501"/>
                <a:gd name="T5" fmla="*/ 0 h 129"/>
                <a:gd name="T6" fmla="*/ 0 w 501"/>
                <a:gd name="T7" fmla="*/ 23 h 129"/>
                <a:gd name="T8" fmla="*/ 486 w 501"/>
                <a:gd name="T9" fmla="*/ 129 h 129"/>
                <a:gd name="T10" fmla="*/ 501 w 501"/>
                <a:gd name="T11" fmla="*/ 113 h 129"/>
                <a:gd name="T12" fmla="*/ 501 w 501"/>
                <a:gd name="T13" fmla="*/ 113 h 129"/>
                <a:gd name="T14" fmla="*/ 499 w 501"/>
                <a:gd name="T15" fmla="*/ 106 h 129"/>
                <a:gd name="T16" fmla="*/ 491 w 501"/>
                <a:gd name="T17" fmla="*/ 104 h 129"/>
                <a:gd name="T18" fmla="*/ 501 w 501"/>
                <a:gd name="T19" fmla="*/ 113 h 12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01"/>
                <a:gd name="T31" fmla="*/ 0 h 129"/>
                <a:gd name="T32" fmla="*/ 501 w 501"/>
                <a:gd name="T33" fmla="*/ 129 h 12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01" h="129">
                  <a:moveTo>
                    <a:pt x="501" y="113"/>
                  </a:moveTo>
                  <a:lnTo>
                    <a:pt x="491" y="104"/>
                  </a:lnTo>
                  <a:lnTo>
                    <a:pt x="6" y="0"/>
                  </a:lnTo>
                  <a:lnTo>
                    <a:pt x="0" y="23"/>
                  </a:lnTo>
                  <a:lnTo>
                    <a:pt x="486" y="129"/>
                  </a:lnTo>
                  <a:lnTo>
                    <a:pt x="501" y="113"/>
                  </a:lnTo>
                  <a:lnTo>
                    <a:pt x="499" y="106"/>
                  </a:lnTo>
                  <a:lnTo>
                    <a:pt x="491" y="104"/>
                  </a:lnTo>
                  <a:lnTo>
                    <a:pt x="501" y="113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5" name="Freeform 13"/>
            <p:cNvSpPr>
              <a:spLocks/>
            </p:cNvSpPr>
            <p:nvPr/>
          </p:nvSpPr>
          <p:spPr bwMode="auto">
            <a:xfrm>
              <a:off x="3464" y="2128"/>
              <a:ext cx="140" cy="601"/>
            </a:xfrm>
            <a:custGeom>
              <a:avLst/>
              <a:gdLst>
                <a:gd name="T0" fmla="*/ 138 w 140"/>
                <a:gd name="T1" fmla="*/ 601 h 601"/>
                <a:gd name="T2" fmla="*/ 140 w 140"/>
                <a:gd name="T3" fmla="*/ 593 h 601"/>
                <a:gd name="T4" fmla="*/ 23 w 140"/>
                <a:gd name="T5" fmla="*/ 0 h 601"/>
                <a:gd name="T6" fmla="*/ 0 w 140"/>
                <a:gd name="T7" fmla="*/ 6 h 601"/>
                <a:gd name="T8" fmla="*/ 115 w 140"/>
                <a:gd name="T9" fmla="*/ 599 h 601"/>
                <a:gd name="T10" fmla="*/ 138 w 140"/>
                <a:gd name="T11" fmla="*/ 601 h 6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0"/>
                <a:gd name="T19" fmla="*/ 0 h 601"/>
                <a:gd name="T20" fmla="*/ 140 w 140"/>
                <a:gd name="T21" fmla="*/ 601 h 60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0" h="601">
                  <a:moveTo>
                    <a:pt x="138" y="601"/>
                  </a:moveTo>
                  <a:lnTo>
                    <a:pt x="140" y="593"/>
                  </a:lnTo>
                  <a:lnTo>
                    <a:pt x="23" y="0"/>
                  </a:lnTo>
                  <a:lnTo>
                    <a:pt x="0" y="6"/>
                  </a:lnTo>
                  <a:lnTo>
                    <a:pt x="115" y="599"/>
                  </a:lnTo>
                  <a:lnTo>
                    <a:pt x="138" y="601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6" name="Freeform 14"/>
            <p:cNvSpPr>
              <a:spLocks/>
            </p:cNvSpPr>
            <p:nvPr/>
          </p:nvSpPr>
          <p:spPr bwMode="auto">
            <a:xfrm>
              <a:off x="3581" y="2266"/>
              <a:ext cx="192" cy="463"/>
            </a:xfrm>
            <a:custGeom>
              <a:avLst/>
              <a:gdLst>
                <a:gd name="T0" fmla="*/ 190 w 192"/>
                <a:gd name="T1" fmla="*/ 16 h 463"/>
                <a:gd name="T2" fmla="*/ 171 w 192"/>
                <a:gd name="T3" fmla="*/ 20 h 463"/>
                <a:gd name="T4" fmla="*/ 0 w 192"/>
                <a:gd name="T5" fmla="*/ 453 h 463"/>
                <a:gd name="T6" fmla="*/ 21 w 192"/>
                <a:gd name="T7" fmla="*/ 463 h 463"/>
                <a:gd name="T8" fmla="*/ 192 w 192"/>
                <a:gd name="T9" fmla="*/ 27 h 463"/>
                <a:gd name="T10" fmla="*/ 190 w 192"/>
                <a:gd name="T11" fmla="*/ 16 h 463"/>
                <a:gd name="T12" fmla="*/ 190 w 192"/>
                <a:gd name="T13" fmla="*/ 16 h 463"/>
                <a:gd name="T14" fmla="*/ 177 w 192"/>
                <a:gd name="T15" fmla="*/ 0 h 463"/>
                <a:gd name="T16" fmla="*/ 171 w 192"/>
                <a:gd name="T17" fmla="*/ 20 h 463"/>
                <a:gd name="T18" fmla="*/ 190 w 192"/>
                <a:gd name="T19" fmla="*/ 16 h 4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2"/>
                <a:gd name="T31" fmla="*/ 0 h 463"/>
                <a:gd name="T32" fmla="*/ 192 w 192"/>
                <a:gd name="T33" fmla="*/ 463 h 4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2" h="463">
                  <a:moveTo>
                    <a:pt x="190" y="16"/>
                  </a:moveTo>
                  <a:lnTo>
                    <a:pt x="171" y="20"/>
                  </a:lnTo>
                  <a:lnTo>
                    <a:pt x="0" y="453"/>
                  </a:lnTo>
                  <a:lnTo>
                    <a:pt x="21" y="463"/>
                  </a:lnTo>
                  <a:lnTo>
                    <a:pt x="192" y="27"/>
                  </a:lnTo>
                  <a:lnTo>
                    <a:pt x="190" y="16"/>
                  </a:lnTo>
                  <a:lnTo>
                    <a:pt x="177" y="0"/>
                  </a:lnTo>
                  <a:lnTo>
                    <a:pt x="171" y="20"/>
                  </a:lnTo>
                  <a:lnTo>
                    <a:pt x="190" y="16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567" name="Freeform 15"/>
            <p:cNvSpPr>
              <a:spLocks/>
            </p:cNvSpPr>
            <p:nvPr/>
          </p:nvSpPr>
          <p:spPr bwMode="auto">
            <a:xfrm>
              <a:off x="3754" y="2282"/>
              <a:ext cx="1023" cy="1138"/>
            </a:xfrm>
            <a:custGeom>
              <a:avLst/>
              <a:gdLst>
                <a:gd name="T0" fmla="*/ 1023 w 1023"/>
                <a:gd name="T1" fmla="*/ 1122 h 1138"/>
                <a:gd name="T2" fmla="*/ 17 w 1023"/>
                <a:gd name="T3" fmla="*/ 0 h 1138"/>
                <a:gd name="T4" fmla="*/ 0 w 1023"/>
                <a:gd name="T5" fmla="*/ 15 h 1138"/>
                <a:gd name="T6" fmla="*/ 1005 w 1023"/>
                <a:gd name="T7" fmla="*/ 1138 h 1138"/>
                <a:gd name="T8" fmla="*/ 1023 w 1023"/>
                <a:gd name="T9" fmla="*/ 1122 h 1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3"/>
                <a:gd name="T16" fmla="*/ 0 h 1138"/>
                <a:gd name="T17" fmla="*/ 1023 w 1023"/>
                <a:gd name="T18" fmla="*/ 1138 h 1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3" h="1138">
                  <a:moveTo>
                    <a:pt x="1023" y="1122"/>
                  </a:moveTo>
                  <a:lnTo>
                    <a:pt x="17" y="0"/>
                  </a:lnTo>
                  <a:lnTo>
                    <a:pt x="0" y="15"/>
                  </a:lnTo>
                  <a:lnTo>
                    <a:pt x="1005" y="1138"/>
                  </a:lnTo>
                  <a:lnTo>
                    <a:pt x="1023" y="1122"/>
                  </a:lnTo>
                  <a:close/>
                </a:path>
              </a:pathLst>
            </a:custGeom>
            <a:solidFill>
              <a:srgbClr val="DA251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6641" name="Rectangle 16"/>
            <p:cNvSpPr>
              <a:spLocks noChangeArrowheads="1"/>
            </p:cNvSpPr>
            <p:nvPr/>
          </p:nvSpPr>
          <p:spPr bwMode="auto">
            <a:xfrm>
              <a:off x="695" y="1359"/>
              <a:ext cx="72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cs-CZ" sz="1900" dirty="0">
                  <a:solidFill>
                    <a:schemeClr val="hlink"/>
                  </a:solidFill>
                  <a:effectLst/>
                  <a:latin typeface="Arial" charset="0"/>
                </a:rPr>
                <a:t>Symptom</a:t>
              </a:r>
              <a:r>
                <a:rPr lang="cs-CZ" altLang="cs-CZ" sz="1900" dirty="0">
                  <a:solidFill>
                    <a:schemeClr val="hlink"/>
                  </a:solidFill>
                  <a:effectLst/>
                  <a:latin typeface="Arial" charset="0"/>
                </a:rPr>
                <a:t>y</a:t>
              </a:r>
              <a:endParaRPr lang="en-US" altLang="cs-CZ" sz="2400" dirty="0"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642" name="Rectangle 17"/>
            <p:cNvSpPr>
              <a:spLocks noChangeArrowheads="1"/>
            </p:cNvSpPr>
            <p:nvPr/>
          </p:nvSpPr>
          <p:spPr bwMode="auto">
            <a:xfrm>
              <a:off x="1368" y="2035"/>
              <a:ext cx="81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Exacerba</a:t>
              </a:r>
              <a:r>
                <a:rPr lang="cs-CZ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ce</a:t>
              </a:r>
              <a:endParaRPr lang="en-US" altLang="cs-CZ" sz="190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643" name="Rectangle 18"/>
            <p:cNvSpPr>
              <a:spLocks noChangeArrowheads="1"/>
            </p:cNvSpPr>
            <p:nvPr/>
          </p:nvSpPr>
          <p:spPr bwMode="auto">
            <a:xfrm>
              <a:off x="2230" y="2501"/>
              <a:ext cx="81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Exacerba</a:t>
              </a:r>
              <a:r>
                <a:rPr lang="cs-CZ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ce</a:t>
              </a:r>
              <a:endParaRPr lang="en-US" altLang="cs-CZ" sz="190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644" name="Rectangle 19"/>
            <p:cNvSpPr>
              <a:spLocks noChangeArrowheads="1"/>
            </p:cNvSpPr>
            <p:nvPr/>
          </p:nvSpPr>
          <p:spPr bwMode="auto">
            <a:xfrm>
              <a:off x="3130" y="2796"/>
              <a:ext cx="81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Exacerba</a:t>
              </a:r>
              <a:r>
                <a:rPr lang="cs-CZ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ce</a:t>
              </a:r>
              <a:endParaRPr lang="en-US" altLang="cs-CZ" sz="1900" dirty="0"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645" name="Rectangle 20"/>
            <p:cNvSpPr>
              <a:spLocks noChangeArrowheads="1"/>
            </p:cNvSpPr>
            <p:nvPr/>
          </p:nvSpPr>
          <p:spPr bwMode="auto">
            <a:xfrm>
              <a:off x="4341" y="2662"/>
              <a:ext cx="79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Deteriora</a:t>
              </a:r>
              <a:r>
                <a:rPr lang="cs-CZ" altLang="cs-CZ" sz="1900" dirty="0" err="1">
                  <a:solidFill>
                    <a:schemeClr val="tx1"/>
                  </a:solidFill>
                  <a:effectLst/>
                  <a:latin typeface="Arial" charset="0"/>
                </a:rPr>
                <a:t>ce</a:t>
              </a:r>
              <a:endParaRPr lang="en-US" altLang="cs-CZ" sz="2400" dirty="0"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646" name="Rectangle 21"/>
            <p:cNvSpPr>
              <a:spLocks noChangeArrowheads="1"/>
            </p:cNvSpPr>
            <p:nvPr/>
          </p:nvSpPr>
          <p:spPr bwMode="auto">
            <a:xfrm>
              <a:off x="4899" y="3301"/>
              <a:ext cx="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1pPr>
              <a:lvl2pPr marL="742950" indent="-28575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2pPr>
              <a:lvl3pPr marL="11430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3pPr>
              <a:lvl4pPr marL="16002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4pPr>
              <a:lvl5pPr marL="2057400" indent="-228600" eaLnBrk="0" hangingPunct="0"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4FD952"/>
                  </a:solidFill>
                  <a:latin typeface="Candara" pitchFamily="34" charset="0"/>
                  <a:cs typeface="Arial" charset="0"/>
                </a:defRPr>
              </a:lvl9pPr>
            </a:lstStyle>
            <a:p>
              <a:pPr eaLnBrk="1" hangingPunct="1"/>
              <a:endParaRPr lang="en-US" altLang="cs-CZ" sz="1900" dirty="0">
                <a:solidFill>
                  <a:schemeClr val="hlink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D75A85-E0CF-4B01-9867-3350BC487E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"/>
    </mc:Choice>
    <mc:Fallback xmlns="">
      <p:transition spd="slow" advTm="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KOMORBIDITY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bronchogenní karcinom</a:t>
            </a:r>
            <a:r>
              <a:rPr lang="en-US" dirty="0"/>
              <a:t> </a:t>
            </a:r>
            <a:endParaRPr lang="cs-CZ" dirty="0"/>
          </a:p>
          <a:p>
            <a:r>
              <a:rPr lang="en-US" dirty="0" err="1"/>
              <a:t>bronchie</a:t>
            </a:r>
            <a:r>
              <a:rPr lang="cs-CZ" dirty="0" err="1"/>
              <a:t>ktazie</a:t>
            </a:r>
            <a:endParaRPr lang="cs-CZ" dirty="0"/>
          </a:p>
          <a:p>
            <a:r>
              <a:rPr lang="cs-CZ" dirty="0"/>
              <a:t>kardiovaskulární nemoci</a:t>
            </a:r>
          </a:p>
          <a:p>
            <a:r>
              <a:rPr lang="en-US" dirty="0" err="1"/>
              <a:t>osteopor</a:t>
            </a:r>
            <a:r>
              <a:rPr lang="cs-CZ" dirty="0" err="1"/>
              <a:t>óza</a:t>
            </a:r>
            <a:endParaRPr lang="cs-CZ" dirty="0"/>
          </a:p>
          <a:p>
            <a:r>
              <a:rPr lang="en-US" dirty="0"/>
              <a:t>metabolic</a:t>
            </a:r>
            <a:r>
              <a:rPr lang="cs-CZ" dirty="0" err="1"/>
              <a:t>ký</a:t>
            </a:r>
            <a:r>
              <a:rPr lang="en-US" dirty="0"/>
              <a:t> </a:t>
            </a:r>
            <a:r>
              <a:rPr lang="en-US" dirty="0" err="1"/>
              <a:t>syndrom</a:t>
            </a:r>
            <a:endParaRPr lang="cs-CZ" dirty="0"/>
          </a:p>
          <a:p>
            <a:r>
              <a:rPr lang="cs-CZ" dirty="0"/>
              <a:t>úzkost, </a:t>
            </a:r>
            <a:r>
              <a:rPr lang="en-US" dirty="0" err="1"/>
              <a:t>depres</a:t>
            </a:r>
            <a:r>
              <a:rPr lang="cs-CZ" dirty="0"/>
              <a:t>e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k</a:t>
            </a:r>
            <a:r>
              <a:rPr lang="en-US" dirty="0" err="1"/>
              <a:t>ognitiv</a:t>
            </a:r>
            <a:r>
              <a:rPr lang="cs-CZ" dirty="0"/>
              <a:t>ní </a:t>
            </a:r>
            <a:r>
              <a:rPr lang="en-US" dirty="0" err="1"/>
              <a:t>dysfun</a:t>
            </a:r>
            <a:r>
              <a:rPr lang="cs-CZ" dirty="0" err="1"/>
              <a:t>kce</a:t>
            </a:r>
            <a:endParaRPr lang="cs-CZ" dirty="0"/>
          </a:p>
          <a:p>
            <a:endParaRPr lang="cs-CZ" dirty="0"/>
          </a:p>
          <a:p>
            <a:r>
              <a:rPr lang="cs-C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Váha plus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en-US" sz="3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většina</a:t>
            </a:r>
            <a:r>
              <a:rPr 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400" dirty="0"/>
              <a:t>(</a:t>
            </a:r>
            <a:r>
              <a:rPr lang="en-US" sz="3400" dirty="0" err="1"/>
              <a:t>limita</a:t>
            </a:r>
            <a:r>
              <a:rPr lang="cs-CZ" sz="3400" dirty="0" err="1"/>
              <a:t>ce</a:t>
            </a:r>
            <a:r>
              <a:rPr lang="cs-CZ" sz="3400" dirty="0"/>
              <a:t> aktivity</a:t>
            </a:r>
            <a:r>
              <a:rPr lang="en-US" sz="3400" dirty="0"/>
              <a:t>)</a:t>
            </a:r>
          </a:p>
          <a:p>
            <a:r>
              <a:rPr lang="cs-CZ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Váha minus </a:t>
            </a:r>
            <a:r>
              <a:rPr lang="cs-CZ" sz="3400" dirty="0"/>
              <a:t>(dyspnoe?)</a:t>
            </a:r>
            <a:endParaRPr lang="en-US" sz="3400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0832904-0948-42ED-AEDF-2DE6D470E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"/>
    </mc:Choice>
    <mc:Fallback xmlns="">
      <p:transition spd="slow" advTm="2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Klinické vyšetření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Prodloužené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exspirium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Pískoty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Soudkovitý hrudník</a:t>
            </a:r>
          </a:p>
          <a:p>
            <a:endParaRPr lang="cs-CZ" sz="26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360477E-A6A5-4A47-B372-B6C0916B8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0"/>
    </mc:Choice>
    <mc:Fallback xmlns="">
      <p:transition spd="slow" advTm="1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SOUDKOVITÝ HRUDNÍK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40795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1.bp.blogspot.com/-xlF-SJywRA4/T-Kdo62H88I/AAAAAAAAAAg/UKPJ8QYJMvc/s1600/Adean+Native+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2"/>
          <a:stretch>
            <a:fillRect/>
          </a:stretch>
        </p:blipFill>
        <p:spPr bwMode="auto">
          <a:xfrm>
            <a:off x="683568" y="1124744"/>
            <a:ext cx="32321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AAE8A1A-5273-42F8-8CA9-840C461CF2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0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0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Klinika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Úlevová pozice „</a:t>
            </a:r>
            <a:r>
              <a:rPr lang="cs-CZ" sz="2800" dirty="0" err="1"/>
              <a:t>tripod</a:t>
            </a:r>
            <a:r>
              <a:rPr lang="cs-CZ" sz="2800" dirty="0"/>
              <a:t>“ </a:t>
            </a:r>
          </a:p>
          <a:p>
            <a:r>
              <a:rPr lang="en-US" sz="2800" dirty="0"/>
              <a:t>A</a:t>
            </a:r>
            <a:r>
              <a:rPr lang="cs-CZ" sz="2800" dirty="0"/>
              <a:t>k</a:t>
            </a:r>
            <a:r>
              <a:rPr lang="en-US" sz="2800" dirty="0" err="1"/>
              <a:t>cesor</a:t>
            </a:r>
            <a:r>
              <a:rPr lang="cs-CZ" sz="2800" dirty="0"/>
              <a:t>ní dýchací svalstvo </a:t>
            </a:r>
          </a:p>
          <a:p>
            <a:pPr marL="0" indent="0">
              <a:buNone/>
            </a:pPr>
            <a:r>
              <a:rPr lang="cs-CZ" sz="2800" dirty="0"/>
              <a:t>pletence  pažního</a:t>
            </a:r>
          </a:p>
          <a:p>
            <a:r>
              <a:rPr lang="en-US" sz="2800" dirty="0"/>
              <a:t>Ex</a:t>
            </a:r>
            <a:r>
              <a:rPr lang="cs-CZ" sz="2800" dirty="0"/>
              <a:t>s</a:t>
            </a:r>
            <a:r>
              <a:rPr lang="en-US" sz="2800" dirty="0" err="1"/>
              <a:t>pir</a:t>
            </a:r>
            <a:r>
              <a:rPr lang="cs-CZ" sz="2800" dirty="0"/>
              <a:t>ují sešpuleným</a:t>
            </a:r>
            <a:r>
              <a:rPr lang="en-US" sz="2800" dirty="0" err="1"/>
              <a:t>i</a:t>
            </a:r>
            <a:r>
              <a:rPr lang="cs-CZ" sz="2800" dirty="0"/>
              <a:t> rty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228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781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60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Klinika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Žluté skvrny na prstech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1386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60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Klinika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Centrální cyanóza</a:t>
            </a:r>
          </a:p>
          <a:p>
            <a:endParaRPr lang="cs-CZ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Paličkovité prsty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28800"/>
            <a:ext cx="165893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65104"/>
            <a:ext cx="22860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756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60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Klinika</a:t>
            </a:r>
            <a:endParaRPr lang="cs-CZ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Známky </a:t>
            </a:r>
            <a:r>
              <a:rPr lang="cs-CZ" dirty="0" err="1"/>
              <a:t>cor</a:t>
            </a:r>
            <a:r>
              <a:rPr lang="cs-CZ" dirty="0"/>
              <a:t> </a:t>
            </a:r>
            <a:r>
              <a:rPr lang="cs-CZ" dirty="0" err="1"/>
              <a:t>pulmonale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 err="1"/>
              <a:t>decomp</a:t>
            </a:r>
            <a:r>
              <a:rPr lang="cs-CZ" dirty="0"/>
              <a:t>.: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Edém</a:t>
            </a:r>
          </a:p>
          <a:p>
            <a:r>
              <a:rPr lang="cs-CZ" dirty="0"/>
              <a:t>Hepatomegalie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Distenze krčních žil</a:t>
            </a:r>
          </a:p>
          <a:p>
            <a:r>
              <a:rPr lang="cs-CZ" dirty="0" err="1"/>
              <a:t>Hepato</a:t>
            </a:r>
            <a:r>
              <a:rPr lang="cs-CZ" dirty="0"/>
              <a:t>-jugulární reflux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42124"/>
            <a:ext cx="23590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4005064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046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Klinika: </a:t>
            </a:r>
            <a:br>
              <a:rPr lang="cs-CZ" sz="36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</a:br>
            <a:r>
              <a:rPr lang="cs-CZ" sz="3600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známky COR PULMONALE </a:t>
            </a:r>
            <a:r>
              <a:rPr lang="cs-CZ" sz="3600" dirty="0" err="1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decomp</a:t>
            </a:r>
            <a:endParaRPr lang="cs-CZ" sz="3600" dirty="0">
              <a:solidFill>
                <a:srgbClr val="FF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695" y="1700808"/>
            <a:ext cx="57626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19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>
                <a:solidFill>
                  <a:srgbClr val="FF7C8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PINK PUFFER  </a:t>
            </a:r>
            <a:r>
              <a:rPr lang="en-US" sz="3600" dirty="0">
                <a:latin typeface="Arial Rounded MT Bold" panose="020F0704030504030204" pitchFamily="34" charset="0"/>
                <a:cs typeface="Aharoni" panose="02010803020104030203" pitchFamily="2" charset="-79"/>
              </a:rPr>
              <a:t>X  </a:t>
            </a:r>
            <a:r>
              <a:rPr lang="en-US" sz="3600" dirty="0">
                <a:solidFill>
                  <a:schemeClr val="accent4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BLUE BLOATER</a:t>
            </a:r>
            <a:endParaRPr lang="cs-CZ" sz="3600" dirty="0">
              <a:solidFill>
                <a:schemeClr val="accent4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 descr="\\fnbrno.cz\tree\Home\1560\My Pictures\COPD%20airways%20graph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09750"/>
            <a:ext cx="76200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8"/>
          <a:stretch>
            <a:fillRect/>
          </a:stretch>
        </p:blipFill>
        <p:spPr bwMode="ltGray">
          <a:xfrm>
            <a:off x="830263" y="1741488"/>
            <a:ext cx="7780337" cy="4624387"/>
          </a:xfrm>
          <a:prstGeom prst="rect">
            <a:avLst/>
          </a:prstGeom>
          <a:noFill/>
          <a:ln w="19050">
            <a:solidFill>
              <a:srgbClr val="FFD728"/>
            </a:solidFill>
            <a:miter lim="800000"/>
            <a:headEnd/>
            <a:tailEnd/>
          </a:ln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AFB9039-158B-446B-B32E-6DC68B0B5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5"/>
    </mc:Choice>
    <mc:Fallback xmlns="">
      <p:transition spd="slow" advTm="10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Mismatch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ventilace/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perfuze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&gt; </a:t>
            </a:r>
            <a:b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</a:br>
            <a:r>
              <a:rPr lang="cs-CZ" dirty="0">
                <a:solidFill>
                  <a:srgbClr val="FF0000"/>
                </a:solidFill>
                <a:latin typeface="Arial Rounded MT Bold" panose="020F0704030504030204" pitchFamily="34" charset="0"/>
              </a:rPr>
              <a:t>hlavní zdroj </a:t>
            </a:r>
            <a:r>
              <a:rPr lang="cs-CZ" dirty="0" err="1">
                <a:solidFill>
                  <a:srgbClr val="FF0000"/>
                </a:solidFill>
                <a:latin typeface="Arial Rounded MT Bold" panose="020F0704030504030204" pitchFamily="34" charset="0"/>
              </a:rPr>
              <a:t>hypoxemie</a:t>
            </a:r>
            <a:endParaRPr lang="cs-CZ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\\fnbrno.cz\tree\Home\1560\My Pictures\gano24_c035f012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705" y="1600200"/>
            <a:ext cx="562258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0B052E9-C308-40F0-A6C3-67EC92E71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98"/>
    </mc:Choice>
    <mc:Fallback xmlns="">
      <p:transition spd="slow" advTm="66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CHRONICKÁ  BRONCHITIDA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cs-CZ" dirty="0">
                <a:latin typeface="Arial Rounded MT Bold" panose="020F0704030504030204" pitchFamily="34" charset="0"/>
              </a:rPr>
              <a:t>Definována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klinicky</a:t>
            </a:r>
            <a:r>
              <a:rPr lang="cs-CZ" dirty="0">
                <a:latin typeface="+mj-lt"/>
              </a:rPr>
              <a:t>:</a:t>
            </a:r>
          </a:p>
          <a:p>
            <a:pPr algn="ctr"/>
            <a:r>
              <a:rPr lang="cs-CZ" sz="6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KAŠEL, EXPEKTORACE  </a:t>
            </a:r>
          </a:p>
          <a:p>
            <a:pPr marL="0" indent="0" algn="ctr">
              <a:buNone/>
            </a:pPr>
            <a:r>
              <a:rPr lang="cs-CZ" sz="3000" b="1" dirty="0">
                <a:latin typeface="+mj-lt"/>
                <a:cs typeface="Aharoni" panose="02010803020104030203" pitchFamily="2" charset="-79"/>
              </a:rPr>
              <a:t>po většinu dní </a:t>
            </a:r>
          </a:p>
          <a:p>
            <a:pPr algn="ctr"/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3 měsíce </a:t>
            </a:r>
          </a:p>
          <a:p>
            <a:pPr algn="ctr"/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rPr>
              <a:t>2 roky po sobě</a:t>
            </a:r>
          </a:p>
          <a:p>
            <a:pPr marL="0" indent="0" algn="ctr">
              <a:buNone/>
            </a:pPr>
            <a:r>
              <a:rPr lang="cs-CZ" sz="4800" dirty="0">
                <a:solidFill>
                  <a:srgbClr val="0EA235"/>
                </a:solidFill>
                <a:latin typeface="+mj-lt"/>
                <a:cs typeface="Aharoni" panose="02010803020104030203" pitchFamily="2" charset="-79"/>
              </a:rPr>
              <a:t>(ještě </a:t>
            </a:r>
            <a:r>
              <a:rPr lang="cs-CZ" sz="4800" dirty="0">
                <a:solidFill>
                  <a:srgbClr val="0EA23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ne </a:t>
            </a:r>
            <a:r>
              <a:rPr lang="cs-CZ" sz="5200" b="1" u="sng" dirty="0">
                <a:solidFill>
                  <a:srgbClr val="0EA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O</a:t>
            </a:r>
            <a:r>
              <a:rPr lang="cs-CZ" sz="4800" dirty="0">
                <a:solidFill>
                  <a:srgbClr val="0EA235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BSTRUKCE</a:t>
            </a:r>
            <a:r>
              <a:rPr lang="cs-CZ" sz="4800" dirty="0">
                <a:solidFill>
                  <a:srgbClr val="0EA235"/>
                </a:solidFill>
                <a:latin typeface="+mj-lt"/>
                <a:cs typeface="Aharoni" panose="02010803020104030203" pitchFamily="2" charset="-79"/>
              </a:rPr>
              <a:t>)</a:t>
            </a:r>
          </a:p>
          <a:p>
            <a:pPr algn="ctr"/>
            <a:r>
              <a:rPr lang="cs-CZ" dirty="0">
                <a:latin typeface="+mj-lt"/>
              </a:rPr>
              <a:t>SYMPTOMY se zlepší, přestanou-li kouřit </a:t>
            </a:r>
          </a:p>
          <a:p>
            <a:pPr algn="ctr"/>
            <a:r>
              <a:rPr lang="cs-CZ" dirty="0">
                <a:latin typeface="+mj-lt"/>
              </a:rPr>
              <a:t>MORTALITA není zvýšena(dokud není obstrukce)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01C3E65-C643-40DB-A1A4-D4FAB1A95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0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68"/>
    </mc:Choice>
    <mc:Fallback xmlns="">
      <p:transition spd="slow" advTm="4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BLUE BLOATER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Bronchitický typ (MOHUTNÁ EXPEKTORACE!)</a:t>
            </a:r>
          </a:p>
          <a:p>
            <a:r>
              <a:rPr lang="cs-CZ" dirty="0"/>
              <a:t>↓ ALVEOLÁRNÍ VENTILACE</a:t>
            </a:r>
          </a:p>
          <a:p>
            <a:r>
              <a:rPr lang="cs-CZ" dirty="0"/>
              <a:t>NÍZKÝ PaO</a:t>
            </a:r>
            <a:r>
              <a:rPr lang="cs-CZ" baseline="-25000" dirty="0"/>
              <a:t>2</a:t>
            </a:r>
            <a:r>
              <a:rPr lang="cs-CZ" dirty="0"/>
              <a:t>, VYSOKÝ PaCO</a:t>
            </a:r>
            <a:r>
              <a:rPr lang="cs-CZ" baseline="-25000" dirty="0"/>
              <a:t>2</a:t>
            </a:r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CYANÓZA</a:t>
            </a:r>
          </a:p>
          <a:p>
            <a:r>
              <a:rPr lang="cs-CZ" dirty="0"/>
              <a:t>PROGRESE DO COR PULMONALE</a:t>
            </a:r>
          </a:p>
          <a:p>
            <a:r>
              <a:rPr lang="cs-CZ" dirty="0"/>
              <a:t>RESPIRAČNÍ CENTRA RELATIVNĚ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MÁLO</a:t>
            </a:r>
            <a:r>
              <a:rPr lang="cs-CZ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SENZITIVNÍ k CO</a:t>
            </a:r>
            <a:r>
              <a:rPr lang="cs-CZ" b="1" cap="small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cs-CZ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/>
              <a:t>, SPOLÉHAJÍ SE NA HYPOXICKÝ DRIVE &gt; OXYGENOTERAPIE OPATRNĚ!</a:t>
            </a:r>
          </a:p>
        </p:txBody>
      </p:sp>
    </p:spTree>
    <p:extLst>
      <p:ext uri="{BB962C8B-B14F-4D97-AF65-F5344CB8AC3E}">
        <p14:creationId xmlns:p14="http://schemas.microsoft.com/office/powerpoint/2010/main" val="3259533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7200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PINK PUFFER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Non-bronchitický (emfyzematický) typ</a:t>
            </a:r>
          </a:p>
          <a:p>
            <a:r>
              <a:rPr lang="cs-CZ" dirty="0"/>
              <a:t>Téměř normální </a:t>
            </a:r>
            <a:r>
              <a:rPr lang="en-US" dirty="0"/>
              <a:t>PaO2</a:t>
            </a:r>
          </a:p>
          <a:p>
            <a:r>
              <a:rPr lang="cs-CZ" dirty="0"/>
              <a:t>Normální (nebo</a:t>
            </a:r>
            <a:r>
              <a:rPr lang="en-US" dirty="0"/>
              <a:t> ↓</a:t>
            </a:r>
            <a:r>
              <a:rPr lang="cs-CZ" dirty="0"/>
              <a:t>) </a:t>
            </a:r>
            <a:r>
              <a:rPr lang="en-US" dirty="0"/>
              <a:t>PaCO2</a:t>
            </a:r>
          </a:p>
          <a:p>
            <a:r>
              <a:rPr lang="cs-CZ" dirty="0"/>
              <a:t>Dušní, ale ne cyanotičtí</a:t>
            </a:r>
            <a:endParaRPr lang="en-US" dirty="0"/>
          </a:p>
          <a:p>
            <a:r>
              <a:rPr lang="en-US" dirty="0"/>
              <a:t>M</a:t>
            </a:r>
            <a:r>
              <a:rPr lang="cs-CZ" dirty="0" err="1"/>
              <a:t>ohou</a:t>
            </a:r>
            <a:r>
              <a:rPr lang="cs-CZ" dirty="0"/>
              <a:t> progredovat do </a:t>
            </a:r>
            <a:r>
              <a:rPr lang="cs-CZ" dirty="0" err="1"/>
              <a:t>hypoxemické</a:t>
            </a:r>
            <a:r>
              <a:rPr lang="cs-CZ" dirty="0"/>
              <a:t> respirační insuficience 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2A459005-D262-4952-A844-4B1898585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0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30"/>
    </mc:Choice>
    <mc:Fallback xmlns="">
      <p:transition spd="slow" advTm="45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Laboratoř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Žádný </a:t>
            </a:r>
            <a:r>
              <a:rPr lang="en-US" dirty="0" err="1"/>
              <a:t>laborator</a:t>
            </a:r>
            <a:r>
              <a:rPr lang="cs-CZ" dirty="0"/>
              <a:t>ní </a:t>
            </a:r>
            <a:r>
              <a:rPr lang="en-US" dirty="0"/>
              <a:t>test </a:t>
            </a:r>
            <a:r>
              <a:rPr lang="cs-CZ" dirty="0"/>
              <a:t>není </a:t>
            </a:r>
            <a:r>
              <a:rPr lang="en-US" dirty="0"/>
              <a:t>diagnostic</a:t>
            </a:r>
            <a:r>
              <a:rPr lang="cs-CZ" dirty="0" err="1"/>
              <a:t>ký</a:t>
            </a:r>
            <a:endParaRPr lang="en-US" dirty="0"/>
          </a:p>
          <a:p>
            <a:r>
              <a:rPr lang="cs-CZ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Polyglobulie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9B381AA-E761-40AB-B094-4CCE2256A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"/>
    </mc:Choice>
    <mc:Fallback xmlns="">
      <p:transition spd="slow" advTm="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Vyšetření plicní funkce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je pro</a:t>
            </a:r>
            <a:r>
              <a:rPr lang="en-US" dirty="0"/>
              <a:t> </a:t>
            </a:r>
            <a:r>
              <a:rPr lang="en-US" dirty="0" err="1"/>
              <a:t>diagn</a:t>
            </a:r>
            <a:r>
              <a:rPr lang="cs-CZ" dirty="0" err="1"/>
              <a:t>ózu</a:t>
            </a:r>
            <a:r>
              <a:rPr lang="cs-CZ" dirty="0"/>
              <a:t> CHOPN klíčové:</a:t>
            </a:r>
          </a:p>
          <a:p>
            <a:pPr marL="0" indent="0" algn="ctr">
              <a:buNone/>
            </a:pPr>
            <a:r>
              <a:rPr lang="cs-CZ" dirty="0"/>
              <a:t> </a:t>
            </a:r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stanovení tíže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obstrukce </a:t>
            </a:r>
            <a:r>
              <a:rPr lang="cs-CZ" dirty="0"/>
              <a:t>(a</a:t>
            </a:r>
            <a:r>
              <a:rPr lang="en-US" dirty="0" err="1"/>
              <a:t>irflow</a:t>
            </a:r>
            <a:r>
              <a:rPr lang="en-US" dirty="0"/>
              <a:t> limitation</a:t>
            </a:r>
            <a:r>
              <a:rPr lang="cs-CZ" dirty="0"/>
              <a:t>)</a:t>
            </a:r>
            <a:r>
              <a:rPr lang="en-US" dirty="0"/>
              <a:t>,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odpověď</a:t>
            </a:r>
            <a:r>
              <a:rPr lang="en-US" dirty="0"/>
              <a:t> </a:t>
            </a:r>
            <a:r>
              <a:rPr lang="cs-CZ" dirty="0"/>
              <a:t>na</a:t>
            </a:r>
            <a:r>
              <a:rPr lang="en-US" dirty="0"/>
              <a:t> </a:t>
            </a:r>
            <a:r>
              <a:rPr lang="en-US" dirty="0" err="1"/>
              <a:t>medi</a:t>
            </a:r>
            <a:r>
              <a:rPr lang="cs-CZ" dirty="0" err="1"/>
              <a:t>kaci</a:t>
            </a:r>
            <a:r>
              <a:rPr lang="en-US" dirty="0"/>
              <a:t>, 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sledování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cs-CZ" dirty="0"/>
              <a:t>nemoci</a:t>
            </a:r>
            <a:r>
              <a:rPr lang="en-US" dirty="0"/>
              <a:t>.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A1E7733-93BC-45DD-905C-C2ADB9E6B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21"/>
    </mc:Choice>
    <mc:Fallback xmlns="">
      <p:transition spd="slow" advTm="15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SPIROMETRIE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 descr="\\fnbrno.cz\tree\home\1560\My Pictures\klinika\20170410_0636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19616" cy="683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B4C999D-15FC-4E17-9D4F-A277CC911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1"/>
    </mc:Choice>
    <mc:Fallback xmlns="">
      <p:transition spd="slow" advTm="1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6" y="196786"/>
            <a:ext cx="8872347" cy="666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66FBA25-52F7-4654-B2F1-D8594DDBE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73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0"/>
    </mc:Choice>
    <mc:Fallback xmlns="">
      <p:transition spd="slow" advTm="2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35937"/>
            <a:ext cx="8229600" cy="11430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Tahoma" pitchFamily="34" charset="0"/>
              </a:rPr>
              <a:t>Spirometrie - typy křivek</a:t>
            </a:r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342900" indent="-342900">
              <a:defRPr sz="4400">
                <a:solidFill>
                  <a:schemeClr val="tx2"/>
                </a:solidFill>
                <a:latin typeface="Arial" charset="0"/>
              </a:defRPr>
            </a:lvl1pPr>
            <a:lvl2pPr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1">
              <a:defRPr/>
            </a:pPr>
            <a:fld id="{4CAE35BE-3E19-421E-9F4A-08315B5ADD20}" type="slidenum">
              <a:rPr lang="en-US" altLang="cs-CZ" smtClean="0"/>
              <a:pPr lvl="1">
                <a:defRPr/>
              </a:pPr>
              <a:t>46</a:t>
            </a:fld>
            <a:endParaRPr lang="en-US" altLang="cs-CZ">
              <a:latin typeface="Corbel" pitchFamily="34" charset="0"/>
            </a:endParaRPr>
          </a:p>
        </p:txBody>
      </p:sp>
      <p:pic>
        <p:nvPicPr>
          <p:cNvPr id="43013" name="Picture 2" descr="http://www.frca.co.uk/images/flow_volu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25988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1E89201-87DE-4D47-A125-30E4EA865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3"/>
    </mc:Choice>
    <mc:Fallback xmlns="">
      <p:transition spd="slow" advTm="27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Nejdůležitější </a:t>
            </a:r>
            <a:br>
              <a:rPr lang="cs-CZ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</a:br>
            <a:r>
              <a:rPr lang="cs-CZ" dirty="0">
                <a:solidFill>
                  <a:srgbClr val="00206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spirometrické parametry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FEV1</a:t>
            </a:r>
            <a:r>
              <a:rPr lang="cs-CZ" sz="3600" dirty="0"/>
              <a:t> – </a:t>
            </a:r>
            <a:r>
              <a:rPr lang="cs-CZ" sz="3600" dirty="0" err="1"/>
              <a:t>fo</a:t>
            </a:r>
            <a:r>
              <a:rPr lang="en-US" sz="3600" dirty="0" err="1"/>
              <a:t>rced</a:t>
            </a:r>
            <a:r>
              <a:rPr lang="en-US" sz="3600" dirty="0"/>
              <a:t> expiratory volume in one second </a:t>
            </a:r>
            <a:endParaRPr lang="cs-CZ" sz="3600" dirty="0"/>
          </a:p>
          <a:p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VC – </a:t>
            </a:r>
            <a:r>
              <a:rPr lang="cs-CZ" sz="3600" dirty="0"/>
              <a:t>v</a:t>
            </a:r>
            <a:r>
              <a:rPr lang="en-US" sz="3600" dirty="0" err="1"/>
              <a:t>ital</a:t>
            </a:r>
            <a:r>
              <a:rPr lang="en-US" sz="3600" dirty="0"/>
              <a:t> capacity (</a:t>
            </a:r>
            <a:r>
              <a:rPr lang="cs-CZ" sz="3600" dirty="0"/>
              <a:t>IVC, FVC, SVC </a:t>
            </a:r>
            <a:r>
              <a:rPr lang="en-US" sz="3600" dirty="0"/>
              <a:t>‘</a:t>
            </a:r>
            <a:r>
              <a:rPr lang="cs-CZ" sz="3600" dirty="0" err="1"/>
              <a:t>slow</a:t>
            </a:r>
            <a:r>
              <a:rPr lang="en-US" sz="3600" dirty="0"/>
              <a:t>’</a:t>
            </a:r>
            <a:r>
              <a:rPr lang="cs-CZ" sz="3600" dirty="0"/>
              <a:t>)</a:t>
            </a:r>
          </a:p>
          <a:p>
            <a:r>
              <a:rPr lang="cs-CZ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US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tbronchodilat</a:t>
            </a:r>
            <a:r>
              <a:rPr lang="cs-CZ" sz="3600" b="1" dirty="0" err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ační</a:t>
            </a:r>
            <a:r>
              <a:rPr lang="cs-CZ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poměr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FEV1/VC</a:t>
            </a:r>
            <a:r>
              <a:rPr lang="cs-CZ" sz="3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(„index </a:t>
            </a:r>
            <a:r>
              <a:rPr lang="cs-CZ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Tiffenau</a:t>
            </a:r>
            <a:r>
              <a:rPr lang="cs-CZ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“) 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ZDA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/>
              <a:t>je přítomna obstrukce</a:t>
            </a:r>
            <a:r>
              <a:rPr lang="en-US" sz="3600" dirty="0"/>
              <a:t> </a:t>
            </a:r>
            <a:endParaRPr lang="cs-CZ" sz="3600" dirty="0"/>
          </a:p>
          <a:p>
            <a:r>
              <a:rPr lang="cs-CZ" sz="36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tbronchodilat</a:t>
            </a:r>
            <a:r>
              <a:rPr lang="cs-CZ" sz="36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ační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FEV1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sz="3600" dirty="0"/>
              <a:t>(%</a:t>
            </a:r>
            <a:r>
              <a:rPr lang="en-US" sz="3600" dirty="0"/>
              <a:t> </a:t>
            </a:r>
            <a:r>
              <a:rPr lang="en-US" sz="3600" dirty="0" err="1"/>
              <a:t>predi</a:t>
            </a:r>
            <a:r>
              <a:rPr lang="cs-CZ" sz="3600" dirty="0"/>
              <a:t>k.): </a:t>
            </a:r>
            <a:r>
              <a:rPr lang="cs-CZ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 TĚŽKÁ</a:t>
            </a:r>
            <a:r>
              <a:rPr lang="cs-CZ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3600" dirty="0"/>
              <a:t>je obstrukce</a:t>
            </a:r>
            <a:r>
              <a:rPr lang="en-US" sz="3600" dirty="0"/>
              <a:t> </a:t>
            </a:r>
            <a:endParaRPr lang="cs-CZ" sz="36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F4881F9-048B-4210-8FC9-F219BBAAF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0"/>
    </mc:Choice>
    <mc:Fallback xmlns="">
      <p:transition spd="slow" advTm="2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4800" dirty="0" err="1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Brochodilatační</a:t>
            </a:r>
            <a:r>
              <a:rPr lang="cs-CZ" sz="4800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test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800" dirty="0"/>
              <a:t>(</a:t>
            </a:r>
            <a:r>
              <a:rPr lang="cs-CZ" sz="3800" dirty="0"/>
              <a:t>např. inhalace</a:t>
            </a:r>
            <a:r>
              <a:rPr lang="en-US" sz="3800" dirty="0"/>
              <a:t> </a:t>
            </a:r>
            <a:r>
              <a:rPr lang="cs-CZ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albut</a:t>
            </a:r>
            <a:r>
              <a:rPr lang="cs-CZ" sz="3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amol</a:t>
            </a:r>
            <a:r>
              <a:rPr lang="cs-CZ" sz="3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800" dirty="0"/>
              <a:t>400µg) </a:t>
            </a:r>
            <a:endParaRPr lang="cs-CZ" sz="3800" dirty="0"/>
          </a:p>
          <a:p>
            <a:pPr marL="0" indent="0" algn="ctr">
              <a:buNone/>
            </a:pPr>
            <a:endParaRPr lang="cs-CZ" sz="3800" dirty="0"/>
          </a:p>
          <a:p>
            <a:pPr marL="0" indent="0" algn="ctr">
              <a:buNone/>
            </a:pPr>
            <a:r>
              <a:rPr lang="cs-CZ" sz="4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Bronchodilatační test</a:t>
            </a:r>
            <a:r>
              <a:rPr lang="cs-CZ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</a:t>
            </a:r>
          </a:p>
          <a:p>
            <a:pPr marL="0" indent="0" algn="ctr">
              <a:buNone/>
            </a:pPr>
            <a:r>
              <a:rPr lang="cs-CZ" sz="3800" dirty="0"/>
              <a:t>pozitivní, když </a:t>
            </a:r>
            <a:r>
              <a:rPr lang="cs-CZ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FEV1</a:t>
            </a:r>
            <a:r>
              <a:rPr lang="cs-CZ" sz="3800" dirty="0"/>
              <a:t> stoupne o </a:t>
            </a:r>
            <a:r>
              <a:rPr lang="cs-CZ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 12% </a:t>
            </a:r>
          </a:p>
          <a:p>
            <a:pPr marL="0" indent="0" algn="ctr">
              <a:buNone/>
            </a:pPr>
            <a:r>
              <a:rPr lang="cs-CZ" sz="3800" u="sng" dirty="0"/>
              <a:t>a zároveň o</a:t>
            </a:r>
            <a:r>
              <a:rPr lang="cs-CZ" sz="3800" dirty="0"/>
              <a:t> </a:t>
            </a:r>
            <a:r>
              <a:rPr lang="cs-CZ" sz="3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≥ 200ml</a:t>
            </a:r>
            <a:r>
              <a:rPr lang="cs-CZ" sz="3800" dirty="0">
                <a:solidFill>
                  <a:srgbClr val="002060"/>
                </a:solidFill>
              </a:rPr>
              <a:t> </a:t>
            </a:r>
            <a:r>
              <a:rPr lang="en-US" sz="3800" dirty="0"/>
              <a:t>. </a:t>
            </a:r>
            <a:endParaRPr lang="cs-CZ" sz="3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8B1EC2E-095F-4EA0-BDE6-35169388E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3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2"/>
    </mc:Choice>
    <mc:Fallback xmlns="">
      <p:transition spd="slow" advTm="20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Plicní objemy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800" dirty="0"/>
              <a:t>Je-li </a:t>
            </a:r>
            <a:r>
              <a:rPr lang="en-US" sz="4800" dirty="0" err="1"/>
              <a:t>postbronchodilat</a:t>
            </a:r>
            <a:r>
              <a:rPr lang="cs-CZ" sz="4800" dirty="0" err="1"/>
              <a:t>ační</a:t>
            </a:r>
            <a:r>
              <a:rPr lang="cs-CZ" sz="4800" dirty="0"/>
              <a:t> </a:t>
            </a:r>
            <a:r>
              <a:rPr lang="cs-CZ" sz="4800" b="1" dirty="0">
                <a:solidFill>
                  <a:srgbClr val="FF0000"/>
                </a:solidFill>
              </a:rPr>
              <a:t>vitální kapacita snížena</a:t>
            </a:r>
            <a:r>
              <a:rPr lang="cs-CZ" sz="4800" dirty="0"/>
              <a:t>,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plethysmogra</a:t>
            </a:r>
            <a:r>
              <a:rPr lang="cs-CZ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/>
              <a:t>u</a:t>
            </a:r>
            <a:r>
              <a:rPr lang="cs-CZ" sz="4800" dirty="0" err="1"/>
              <a:t>rčí</a:t>
            </a:r>
            <a:r>
              <a:rPr lang="cs-CZ" sz="4800" dirty="0"/>
              <a:t>, zda je</a:t>
            </a:r>
            <a:r>
              <a:rPr lang="en-US" sz="4800" dirty="0"/>
              <a:t> </a:t>
            </a:r>
            <a:r>
              <a:rPr lang="en-US" sz="4800" dirty="0" err="1"/>
              <a:t>redu</a:t>
            </a:r>
            <a:r>
              <a:rPr lang="cs-CZ" sz="4800" dirty="0" err="1"/>
              <a:t>kce</a:t>
            </a:r>
            <a:r>
              <a:rPr lang="cs-CZ" sz="4800" dirty="0"/>
              <a:t> dána</a:t>
            </a:r>
            <a:r>
              <a:rPr lang="en-US" sz="4800" dirty="0"/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hyperinfla</a:t>
            </a:r>
            <a:r>
              <a:rPr lang="cs-CZ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cí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cs-CZ" sz="4800" dirty="0"/>
              <a:t>neb</a:t>
            </a:r>
            <a:r>
              <a:rPr lang="en-US" sz="4800" dirty="0"/>
              <a:t>o </a:t>
            </a:r>
            <a:r>
              <a:rPr lang="cs-CZ" sz="4800" dirty="0" err="1"/>
              <a:t>konkomitantní</a:t>
            </a:r>
            <a:r>
              <a:rPr lang="cs-CZ" sz="4800" dirty="0"/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</a:t>
            </a:r>
            <a:r>
              <a:rPr lang="cs-CZ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kční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ventila</a:t>
            </a:r>
            <a:r>
              <a:rPr lang="cs-CZ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ční poruchou</a:t>
            </a:r>
            <a:r>
              <a:rPr lang="en-US" sz="4800" dirty="0"/>
              <a:t>. </a:t>
            </a:r>
            <a:endParaRPr lang="cs-CZ" sz="4800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82FF0584-64AB-4029-855E-E12581D11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4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6"/>
    </mc:Choice>
    <mc:Fallback xmlns="">
      <p:transition spd="slow" advTm="39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  <a:ln>
            <a:solidFill>
              <a:srgbClr val="FFFF00"/>
            </a:solidFill>
          </a:ln>
        </p:spPr>
        <p:txBody>
          <a:bodyPr>
            <a:noAutofit/>
          </a:bodyPr>
          <a:lstStyle/>
          <a:p>
            <a:r>
              <a:rPr lang="cs-CZ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EMFYZÉM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/>
              <a:t>definován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HISTOLOGICKY</a:t>
            </a:r>
            <a:r>
              <a:rPr lang="cs-CZ" dirty="0"/>
              <a:t> :</a:t>
            </a:r>
          </a:p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ZVĚTŠENÍ VZDUŠNÝCH PROSTORŮ DISTÁLNĚ OD TERMINÁLNÍCH BRONCHIOLŮ  </a:t>
            </a:r>
            <a:r>
              <a:rPr lang="cs-CZ" sz="2400" dirty="0"/>
              <a:t>(respirační bronchioly, </a:t>
            </a:r>
            <a:r>
              <a:rPr lang="cs-CZ" sz="2400" dirty="0" err="1"/>
              <a:t>ductus</a:t>
            </a:r>
            <a:r>
              <a:rPr lang="cs-CZ" sz="2400" dirty="0"/>
              <a:t> </a:t>
            </a:r>
            <a:r>
              <a:rPr lang="cs-CZ" sz="2400" dirty="0" err="1"/>
              <a:t>alveolares</a:t>
            </a:r>
            <a:r>
              <a:rPr lang="cs-CZ" sz="2400" dirty="0"/>
              <a:t>, alveoly;  souhrnně „acinus“)</a:t>
            </a:r>
          </a:p>
          <a:p>
            <a:pPr marL="0" indent="0" algn="ctr">
              <a:buNone/>
            </a:pPr>
            <a:r>
              <a:rPr lang="cs-CZ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84984"/>
            <a:ext cx="4442174" cy="32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76261AC0-21E9-4FFE-9F55-A52D756E2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99"/>
    </mc:Choice>
    <mc:Fallback xmlns="">
      <p:transition spd="slow" advTm="34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95288" y="4652963"/>
            <a:ext cx="5616575" cy="936625"/>
          </a:xfrm>
          <a:prstGeom prst="rect">
            <a:avLst/>
          </a:prstGeom>
          <a:pattFill prst="pct80">
            <a:fgClr>
              <a:srgbClr val="99CCFF"/>
            </a:fgClr>
            <a:bgClr>
              <a:schemeClr val="tx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95288" y="2276475"/>
            <a:ext cx="5616575" cy="1871663"/>
          </a:xfrm>
          <a:prstGeom prst="rect">
            <a:avLst/>
          </a:prstGeom>
          <a:pattFill prst="pct90">
            <a:fgClr>
              <a:srgbClr val="FFCCCC"/>
            </a:fgClr>
            <a:bgClr>
              <a:schemeClr val="tx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288" y="4148138"/>
            <a:ext cx="5616575" cy="504825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395288" y="4652963"/>
            <a:ext cx="554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395288" y="4148138"/>
            <a:ext cx="554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466725" y="5588000"/>
            <a:ext cx="54737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395288" y="2276475"/>
            <a:ext cx="5545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466725" y="6308725"/>
            <a:ext cx="5400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87450" y="4148138"/>
            <a:ext cx="1074738" cy="504825"/>
            <a:chOff x="884" y="2160"/>
            <a:chExt cx="908" cy="318"/>
          </a:xfrm>
        </p:grpSpPr>
        <p:grpSp>
          <p:nvGrpSpPr>
            <p:cNvPr id="5156" name="Group 11"/>
            <p:cNvGrpSpPr>
              <a:grpSpLocks/>
            </p:cNvGrpSpPr>
            <p:nvPr/>
          </p:nvGrpSpPr>
          <p:grpSpPr bwMode="auto">
            <a:xfrm>
              <a:off x="884" y="2160"/>
              <a:ext cx="454" cy="318"/>
              <a:chOff x="884" y="2160"/>
              <a:chExt cx="454" cy="318"/>
            </a:xfrm>
          </p:grpSpPr>
          <p:sp>
            <p:nvSpPr>
              <p:cNvPr id="3084" name="Arc 12"/>
              <p:cNvSpPr>
                <a:spLocks/>
              </p:cNvSpPr>
              <p:nvPr/>
            </p:nvSpPr>
            <p:spPr bwMode="auto">
              <a:xfrm>
                <a:off x="884" y="2160"/>
                <a:ext cx="228" cy="18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2 w 43200"/>
                  <a:gd name="T1" fmla="*/ 22310 h 22310"/>
                  <a:gd name="T2" fmla="*/ 43200 w 43200"/>
                  <a:gd name="T3" fmla="*/ 21600 h 22310"/>
                  <a:gd name="T4" fmla="*/ 21600 w 43200"/>
                  <a:gd name="T5" fmla="*/ 21600 h 2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10" fill="none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310" stroke="0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5" name="Arc 13"/>
              <p:cNvSpPr>
                <a:spLocks/>
              </p:cNvSpPr>
              <p:nvPr/>
            </p:nvSpPr>
            <p:spPr bwMode="auto">
              <a:xfrm rot="10800000">
                <a:off x="1112" y="2341"/>
                <a:ext cx="228" cy="1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2 w 43200"/>
                  <a:gd name="T1" fmla="*/ 22310 h 22310"/>
                  <a:gd name="T2" fmla="*/ 43200 w 43200"/>
                  <a:gd name="T3" fmla="*/ 21600 h 22310"/>
                  <a:gd name="T4" fmla="*/ 21600 w 43200"/>
                  <a:gd name="T5" fmla="*/ 21600 h 2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10" fill="none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310" stroke="0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5157" name="Group 14"/>
            <p:cNvGrpSpPr>
              <a:grpSpLocks/>
            </p:cNvGrpSpPr>
            <p:nvPr/>
          </p:nvGrpSpPr>
          <p:grpSpPr bwMode="auto">
            <a:xfrm>
              <a:off x="1338" y="2160"/>
              <a:ext cx="454" cy="318"/>
              <a:chOff x="884" y="2160"/>
              <a:chExt cx="454" cy="318"/>
            </a:xfrm>
          </p:grpSpPr>
          <p:sp>
            <p:nvSpPr>
              <p:cNvPr id="3087" name="Arc 15"/>
              <p:cNvSpPr>
                <a:spLocks/>
              </p:cNvSpPr>
              <p:nvPr/>
            </p:nvSpPr>
            <p:spPr bwMode="auto">
              <a:xfrm>
                <a:off x="886" y="2160"/>
                <a:ext cx="227" cy="18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2 w 43200"/>
                  <a:gd name="T1" fmla="*/ 22310 h 22310"/>
                  <a:gd name="T2" fmla="*/ 43200 w 43200"/>
                  <a:gd name="T3" fmla="*/ 21600 h 22310"/>
                  <a:gd name="T4" fmla="*/ 21600 w 43200"/>
                  <a:gd name="T5" fmla="*/ 21600 h 2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10" fill="none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310" stroke="0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88" name="Arc 16"/>
              <p:cNvSpPr>
                <a:spLocks/>
              </p:cNvSpPr>
              <p:nvPr/>
            </p:nvSpPr>
            <p:spPr bwMode="auto">
              <a:xfrm rot="10800000">
                <a:off x="1111" y="2341"/>
                <a:ext cx="227" cy="1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2 w 43200"/>
                  <a:gd name="T1" fmla="*/ 22310 h 22310"/>
                  <a:gd name="T2" fmla="*/ 43200 w 43200"/>
                  <a:gd name="T3" fmla="*/ 21600 h 22310"/>
                  <a:gd name="T4" fmla="*/ 21600 w 43200"/>
                  <a:gd name="T5" fmla="*/ 21600 h 2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10" fill="none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310" stroke="0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089" name="Arc 17"/>
          <p:cNvSpPr>
            <a:spLocks/>
          </p:cNvSpPr>
          <p:nvPr/>
        </p:nvSpPr>
        <p:spPr bwMode="auto">
          <a:xfrm>
            <a:off x="2262188" y="2276475"/>
            <a:ext cx="1193800" cy="2232025"/>
          </a:xfrm>
          <a:custGeom>
            <a:avLst/>
            <a:gdLst>
              <a:gd name="G0" fmla="+- 21589 0 0"/>
              <a:gd name="G1" fmla="+- 21600 0 0"/>
              <a:gd name="G2" fmla="+- 21600 0 0"/>
              <a:gd name="T0" fmla="*/ 0 w 43143"/>
              <a:gd name="T1" fmla="*/ 20897 h 21600"/>
              <a:gd name="T2" fmla="*/ 43143 w 43143"/>
              <a:gd name="T3" fmla="*/ 20190 h 21600"/>
              <a:gd name="T4" fmla="*/ 21589 w 43143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43" h="21600" fill="none" extrusionOk="0">
                <a:moveTo>
                  <a:pt x="0" y="20897"/>
                </a:moveTo>
                <a:cubicBezTo>
                  <a:pt x="379" y="9247"/>
                  <a:pt x="9933" y="-1"/>
                  <a:pt x="21589" y="0"/>
                </a:cubicBezTo>
                <a:cubicBezTo>
                  <a:pt x="32970" y="0"/>
                  <a:pt x="42399" y="8832"/>
                  <a:pt x="43142" y="20190"/>
                </a:cubicBezTo>
              </a:path>
              <a:path w="43143" h="21600" stroke="0" extrusionOk="0">
                <a:moveTo>
                  <a:pt x="0" y="20897"/>
                </a:moveTo>
                <a:cubicBezTo>
                  <a:pt x="379" y="9247"/>
                  <a:pt x="9933" y="-1"/>
                  <a:pt x="21589" y="0"/>
                </a:cubicBezTo>
                <a:cubicBezTo>
                  <a:pt x="32970" y="0"/>
                  <a:pt x="42399" y="8832"/>
                  <a:pt x="43142" y="20190"/>
                </a:cubicBezTo>
                <a:lnTo>
                  <a:pt x="21589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3457575" y="4148138"/>
            <a:ext cx="1114425" cy="1439862"/>
            <a:chOff x="2178" y="2205"/>
            <a:chExt cx="702" cy="907"/>
          </a:xfrm>
        </p:grpSpPr>
        <p:sp>
          <p:nvSpPr>
            <p:cNvPr id="3091" name="Arc 19"/>
            <p:cNvSpPr>
              <a:spLocks/>
            </p:cNvSpPr>
            <p:nvPr/>
          </p:nvSpPr>
          <p:spPr bwMode="auto">
            <a:xfrm rot="10800000">
              <a:off x="2178" y="2296"/>
              <a:ext cx="363" cy="816"/>
            </a:xfrm>
            <a:custGeom>
              <a:avLst/>
              <a:gdLst>
                <a:gd name="G0" fmla="+- 21471 0 0"/>
                <a:gd name="G1" fmla="+- 21600 0 0"/>
                <a:gd name="G2" fmla="+- 21600 0 0"/>
                <a:gd name="T0" fmla="*/ 0 w 43025"/>
                <a:gd name="T1" fmla="*/ 19241 h 21600"/>
                <a:gd name="T2" fmla="*/ 43025 w 43025"/>
                <a:gd name="T3" fmla="*/ 20190 h 21600"/>
                <a:gd name="T4" fmla="*/ 21471 w 43025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025" h="21600" fill="none" extrusionOk="0">
                  <a:moveTo>
                    <a:pt x="0" y="19241"/>
                  </a:moveTo>
                  <a:cubicBezTo>
                    <a:pt x="1203" y="8290"/>
                    <a:pt x="10454" y="-1"/>
                    <a:pt x="21471" y="0"/>
                  </a:cubicBezTo>
                  <a:cubicBezTo>
                    <a:pt x="32852" y="0"/>
                    <a:pt x="42281" y="8832"/>
                    <a:pt x="43024" y="20190"/>
                  </a:cubicBezTo>
                </a:path>
                <a:path w="43025" h="21600" stroke="0" extrusionOk="0">
                  <a:moveTo>
                    <a:pt x="0" y="19241"/>
                  </a:moveTo>
                  <a:cubicBezTo>
                    <a:pt x="1203" y="8290"/>
                    <a:pt x="10454" y="-1"/>
                    <a:pt x="21471" y="0"/>
                  </a:cubicBezTo>
                  <a:cubicBezTo>
                    <a:pt x="32852" y="0"/>
                    <a:pt x="42281" y="8832"/>
                    <a:pt x="43024" y="20190"/>
                  </a:cubicBezTo>
                  <a:lnTo>
                    <a:pt x="21471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153" name="Group 20"/>
            <p:cNvGrpSpPr>
              <a:grpSpLocks/>
            </p:cNvGrpSpPr>
            <p:nvPr/>
          </p:nvGrpSpPr>
          <p:grpSpPr bwMode="auto">
            <a:xfrm>
              <a:off x="2542" y="2205"/>
              <a:ext cx="338" cy="318"/>
              <a:chOff x="884" y="2160"/>
              <a:chExt cx="454" cy="318"/>
            </a:xfrm>
          </p:grpSpPr>
          <p:sp>
            <p:nvSpPr>
              <p:cNvPr id="3093" name="Arc 21"/>
              <p:cNvSpPr>
                <a:spLocks/>
              </p:cNvSpPr>
              <p:nvPr/>
            </p:nvSpPr>
            <p:spPr bwMode="auto">
              <a:xfrm>
                <a:off x="884" y="2160"/>
                <a:ext cx="227" cy="181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2 w 43200"/>
                  <a:gd name="T1" fmla="*/ 22310 h 22310"/>
                  <a:gd name="T2" fmla="*/ 43200 w 43200"/>
                  <a:gd name="T3" fmla="*/ 21600 h 22310"/>
                  <a:gd name="T4" fmla="*/ 21600 w 43200"/>
                  <a:gd name="T5" fmla="*/ 21600 h 2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10" fill="none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310" stroke="0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94" name="Arc 22"/>
              <p:cNvSpPr>
                <a:spLocks/>
              </p:cNvSpPr>
              <p:nvPr/>
            </p:nvSpPr>
            <p:spPr bwMode="auto">
              <a:xfrm rot="10800000">
                <a:off x="1111" y="2341"/>
                <a:ext cx="227" cy="1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2 w 43200"/>
                  <a:gd name="T1" fmla="*/ 22310 h 22310"/>
                  <a:gd name="T2" fmla="*/ 43200 w 43200"/>
                  <a:gd name="T3" fmla="*/ 21600 h 22310"/>
                  <a:gd name="T4" fmla="*/ 21600 w 43200"/>
                  <a:gd name="T5" fmla="*/ 21600 h 22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2310" fill="none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310" stroke="0" extrusionOk="0">
                    <a:moveTo>
                      <a:pt x="11" y="22310"/>
                    </a:moveTo>
                    <a:cubicBezTo>
                      <a:pt x="3" y="22073"/>
                      <a:pt x="0" y="21836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cs-CZ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6226175" y="3573463"/>
            <a:ext cx="268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2800" dirty="0" err="1">
                <a:solidFill>
                  <a:srgbClr val="2FC0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Tidal</a:t>
            </a:r>
            <a:r>
              <a:rPr lang="cs-CZ" sz="2800" dirty="0">
                <a:solidFill>
                  <a:srgbClr val="2FC0B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volume</a:t>
            </a:r>
            <a:endParaRPr lang="cs-CZ" dirty="0">
              <a:solidFill>
                <a:srgbClr val="2FC0BD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5134" name="WordArt 24"/>
          <p:cNvSpPr>
            <a:spLocks noChangeArrowheads="1" noChangeShapeType="1" noTextEdit="1"/>
          </p:cNvSpPr>
          <p:nvPr/>
        </p:nvSpPr>
        <p:spPr bwMode="auto">
          <a:xfrm>
            <a:off x="468313" y="476250"/>
            <a:ext cx="53276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cs-CZ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LUNG VOLUMES</a:t>
            </a: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6118225" y="2132013"/>
            <a:ext cx="27701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2400" dirty="0" err="1">
                <a:solidFill>
                  <a:srgbClr val="FF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Inspiratory</a:t>
            </a:r>
            <a:r>
              <a:rPr lang="cs-CZ" sz="2400" dirty="0">
                <a:solidFill>
                  <a:srgbClr val="FF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</a:p>
          <a:p>
            <a:pPr algn="r">
              <a:defRPr/>
            </a:pPr>
            <a:r>
              <a:rPr lang="cs-CZ" sz="2400" dirty="0" err="1">
                <a:solidFill>
                  <a:srgbClr val="FF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reserve</a:t>
            </a:r>
            <a:r>
              <a:rPr lang="cs-CZ" sz="2400" dirty="0">
                <a:solidFill>
                  <a:srgbClr val="FF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volume</a:t>
            </a:r>
            <a:endParaRPr lang="cs-CZ" sz="1800" dirty="0">
              <a:solidFill>
                <a:srgbClr val="FF9999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6103938" y="4652963"/>
            <a:ext cx="27701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2400" dirty="0" err="1">
                <a:solidFill>
                  <a:srgbClr val="6D9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Expiratory</a:t>
            </a:r>
            <a:r>
              <a:rPr lang="cs-CZ" sz="2400" dirty="0">
                <a:solidFill>
                  <a:srgbClr val="6D9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  </a:t>
            </a:r>
          </a:p>
          <a:p>
            <a:pPr algn="r">
              <a:defRPr/>
            </a:pPr>
            <a:r>
              <a:rPr lang="cs-CZ" sz="2400" dirty="0" err="1">
                <a:solidFill>
                  <a:srgbClr val="6D9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reserve</a:t>
            </a:r>
            <a:r>
              <a:rPr lang="cs-CZ" sz="2400" dirty="0">
                <a:solidFill>
                  <a:srgbClr val="6D9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volume</a:t>
            </a:r>
            <a:endParaRPr lang="cs-CZ" sz="1800" dirty="0">
              <a:solidFill>
                <a:srgbClr val="6D90FF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  <p:sp>
        <p:nvSpPr>
          <p:cNvPr id="3099" name="Rectangle 27"/>
          <p:cNvSpPr>
            <a:spLocks noChangeArrowheads="1"/>
          </p:cNvSpPr>
          <p:nvPr/>
        </p:nvSpPr>
        <p:spPr bwMode="auto">
          <a:xfrm>
            <a:off x="395288" y="5589588"/>
            <a:ext cx="5616575" cy="719137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660066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0" name="Text Box 28"/>
          <p:cNvSpPr txBox="1">
            <a:spLocks noChangeArrowheads="1"/>
          </p:cNvSpPr>
          <p:nvPr/>
        </p:nvSpPr>
        <p:spPr bwMode="auto">
          <a:xfrm>
            <a:off x="5999163" y="5805488"/>
            <a:ext cx="2936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cs-CZ" sz="2400" dirty="0" err="1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Residual</a:t>
            </a:r>
            <a:r>
              <a:rPr lang="cs-CZ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volume</a:t>
            </a:r>
            <a:endParaRPr lang="cs-CZ" sz="1800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5435600" y="2276475"/>
            <a:ext cx="431800" cy="3313113"/>
          </a:xfrm>
          <a:prstGeom prst="upDownArrow">
            <a:avLst>
              <a:gd name="adj1" fmla="val 33824"/>
              <a:gd name="adj2" fmla="val 3648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2" name="Line 30"/>
          <p:cNvSpPr>
            <a:spLocks noChangeShapeType="1"/>
          </p:cNvSpPr>
          <p:nvPr/>
        </p:nvSpPr>
        <p:spPr bwMode="auto">
          <a:xfrm>
            <a:off x="1979613" y="5589588"/>
            <a:ext cx="0" cy="719137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 type="stealth" w="med" len="med"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6227763" y="260350"/>
            <a:ext cx="2665412" cy="1439863"/>
            <a:chOff x="3923" y="164"/>
            <a:chExt cx="1679" cy="907"/>
          </a:xfrm>
        </p:grpSpPr>
        <p:sp>
          <p:nvSpPr>
            <p:cNvPr id="3104" name="AutoShape 32"/>
            <p:cNvSpPr>
              <a:spLocks noChangeArrowheads="1"/>
            </p:cNvSpPr>
            <p:nvPr/>
          </p:nvSpPr>
          <p:spPr bwMode="auto">
            <a:xfrm>
              <a:off x="3923" y="164"/>
              <a:ext cx="1679" cy="907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51" name="WordArt 33"/>
            <p:cNvSpPr>
              <a:spLocks noChangeArrowheads="1" noChangeShapeType="1" noTextEdit="1"/>
            </p:cNvSpPr>
            <p:nvPr/>
          </p:nvSpPr>
          <p:spPr bwMode="auto">
            <a:xfrm>
              <a:off x="4059" y="300"/>
              <a:ext cx="1452" cy="6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cs-CZ" sz="3600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Vital capacity</a:t>
              </a:r>
            </a:p>
          </p:txBody>
        </p:sp>
      </p:grpSp>
      <p:sp>
        <p:nvSpPr>
          <p:cNvPr id="3106" name="Freeform 34"/>
          <p:cNvSpPr>
            <a:spLocks noChangeAspect="1"/>
          </p:cNvSpPr>
          <p:nvPr/>
        </p:nvSpPr>
        <p:spPr bwMode="auto">
          <a:xfrm>
            <a:off x="179388" y="1700213"/>
            <a:ext cx="1800225" cy="1944687"/>
          </a:xfrm>
          <a:custGeom>
            <a:avLst/>
            <a:gdLst/>
            <a:ahLst/>
            <a:cxnLst>
              <a:cxn ang="0">
                <a:pos x="680" y="325"/>
              </a:cxn>
              <a:cxn ang="0">
                <a:pos x="589" y="143"/>
              </a:cxn>
              <a:cxn ang="0">
                <a:pos x="317" y="98"/>
              </a:cxn>
              <a:cxn ang="0">
                <a:pos x="45" y="280"/>
              </a:cxn>
              <a:cxn ang="0">
                <a:pos x="45" y="597"/>
              </a:cxn>
              <a:cxn ang="0">
                <a:pos x="181" y="869"/>
              </a:cxn>
              <a:cxn ang="0">
                <a:pos x="226" y="1187"/>
              </a:cxn>
              <a:cxn ang="0">
                <a:pos x="453" y="1323"/>
              </a:cxn>
              <a:cxn ang="0">
                <a:pos x="589" y="1187"/>
              </a:cxn>
              <a:cxn ang="0">
                <a:pos x="680" y="733"/>
              </a:cxn>
              <a:cxn ang="0">
                <a:pos x="771" y="597"/>
              </a:cxn>
              <a:cxn ang="0">
                <a:pos x="816" y="1141"/>
              </a:cxn>
              <a:cxn ang="0">
                <a:pos x="998" y="1277"/>
              </a:cxn>
              <a:cxn ang="0">
                <a:pos x="1270" y="1141"/>
              </a:cxn>
              <a:cxn ang="0">
                <a:pos x="1497" y="688"/>
              </a:cxn>
              <a:cxn ang="0">
                <a:pos x="1406" y="143"/>
              </a:cxn>
              <a:cxn ang="0">
                <a:pos x="1088" y="7"/>
              </a:cxn>
              <a:cxn ang="0">
                <a:pos x="771" y="98"/>
              </a:cxn>
              <a:cxn ang="0">
                <a:pos x="680" y="370"/>
              </a:cxn>
              <a:cxn ang="0">
                <a:pos x="680" y="325"/>
              </a:cxn>
            </a:cxnLst>
            <a:rect l="0" t="0" r="r" b="b"/>
            <a:pathLst>
              <a:path w="1520" h="1323">
                <a:moveTo>
                  <a:pt x="680" y="325"/>
                </a:moveTo>
                <a:cubicBezTo>
                  <a:pt x="665" y="287"/>
                  <a:pt x="649" y="181"/>
                  <a:pt x="589" y="143"/>
                </a:cubicBezTo>
                <a:cubicBezTo>
                  <a:pt x="529" y="105"/>
                  <a:pt x="408" y="75"/>
                  <a:pt x="317" y="98"/>
                </a:cubicBezTo>
                <a:cubicBezTo>
                  <a:pt x="226" y="121"/>
                  <a:pt x="90" y="197"/>
                  <a:pt x="45" y="280"/>
                </a:cubicBezTo>
                <a:cubicBezTo>
                  <a:pt x="0" y="363"/>
                  <a:pt x="22" y="499"/>
                  <a:pt x="45" y="597"/>
                </a:cubicBezTo>
                <a:cubicBezTo>
                  <a:pt x="68" y="695"/>
                  <a:pt x="151" y="771"/>
                  <a:pt x="181" y="869"/>
                </a:cubicBezTo>
                <a:cubicBezTo>
                  <a:pt x="211" y="967"/>
                  <a:pt x="181" y="1111"/>
                  <a:pt x="226" y="1187"/>
                </a:cubicBezTo>
                <a:cubicBezTo>
                  <a:pt x="271" y="1263"/>
                  <a:pt x="393" y="1323"/>
                  <a:pt x="453" y="1323"/>
                </a:cubicBezTo>
                <a:cubicBezTo>
                  <a:pt x="513" y="1323"/>
                  <a:pt x="551" y="1285"/>
                  <a:pt x="589" y="1187"/>
                </a:cubicBezTo>
                <a:cubicBezTo>
                  <a:pt x="627" y="1089"/>
                  <a:pt x="650" y="831"/>
                  <a:pt x="680" y="733"/>
                </a:cubicBezTo>
                <a:cubicBezTo>
                  <a:pt x="710" y="635"/>
                  <a:pt x="748" y="529"/>
                  <a:pt x="771" y="597"/>
                </a:cubicBezTo>
                <a:cubicBezTo>
                  <a:pt x="794" y="665"/>
                  <a:pt x="778" y="1028"/>
                  <a:pt x="816" y="1141"/>
                </a:cubicBezTo>
                <a:cubicBezTo>
                  <a:pt x="854" y="1254"/>
                  <a:pt x="922" y="1277"/>
                  <a:pt x="998" y="1277"/>
                </a:cubicBezTo>
                <a:cubicBezTo>
                  <a:pt x="1074" y="1277"/>
                  <a:pt x="1187" y="1239"/>
                  <a:pt x="1270" y="1141"/>
                </a:cubicBezTo>
                <a:cubicBezTo>
                  <a:pt x="1353" y="1043"/>
                  <a:pt x="1474" y="854"/>
                  <a:pt x="1497" y="688"/>
                </a:cubicBezTo>
                <a:cubicBezTo>
                  <a:pt x="1520" y="522"/>
                  <a:pt x="1474" y="257"/>
                  <a:pt x="1406" y="143"/>
                </a:cubicBezTo>
                <a:cubicBezTo>
                  <a:pt x="1338" y="29"/>
                  <a:pt x="1194" y="14"/>
                  <a:pt x="1088" y="7"/>
                </a:cubicBezTo>
                <a:cubicBezTo>
                  <a:pt x="982" y="0"/>
                  <a:pt x="839" y="37"/>
                  <a:pt x="771" y="98"/>
                </a:cubicBezTo>
                <a:cubicBezTo>
                  <a:pt x="703" y="159"/>
                  <a:pt x="695" y="332"/>
                  <a:pt x="680" y="370"/>
                </a:cubicBezTo>
                <a:cubicBezTo>
                  <a:pt x="665" y="408"/>
                  <a:pt x="695" y="363"/>
                  <a:pt x="680" y="325"/>
                </a:cubicBezTo>
                <a:close/>
              </a:path>
            </a:pathLst>
          </a:custGeom>
          <a:pattFill prst="pct90">
            <a:fgClr>
              <a:srgbClr val="FF9999"/>
            </a:fgClr>
            <a:bgClr>
              <a:schemeClr val="tx2"/>
            </a:bgClr>
          </a:pattFill>
          <a:ln w="9525">
            <a:solidFill>
              <a:srgbClr val="9933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7" name="Freeform 35"/>
          <p:cNvSpPr>
            <a:spLocks noChangeAspect="1"/>
          </p:cNvSpPr>
          <p:nvPr/>
        </p:nvSpPr>
        <p:spPr bwMode="auto">
          <a:xfrm>
            <a:off x="539750" y="1989138"/>
            <a:ext cx="1084263" cy="1116012"/>
          </a:xfrm>
          <a:custGeom>
            <a:avLst/>
            <a:gdLst/>
            <a:ahLst/>
            <a:cxnLst>
              <a:cxn ang="0">
                <a:pos x="680" y="325"/>
              </a:cxn>
              <a:cxn ang="0">
                <a:pos x="589" y="143"/>
              </a:cxn>
              <a:cxn ang="0">
                <a:pos x="317" y="98"/>
              </a:cxn>
              <a:cxn ang="0">
                <a:pos x="45" y="280"/>
              </a:cxn>
              <a:cxn ang="0">
                <a:pos x="45" y="597"/>
              </a:cxn>
              <a:cxn ang="0">
                <a:pos x="181" y="869"/>
              </a:cxn>
              <a:cxn ang="0">
                <a:pos x="226" y="1187"/>
              </a:cxn>
              <a:cxn ang="0">
                <a:pos x="453" y="1323"/>
              </a:cxn>
              <a:cxn ang="0">
                <a:pos x="589" y="1187"/>
              </a:cxn>
              <a:cxn ang="0">
                <a:pos x="680" y="733"/>
              </a:cxn>
              <a:cxn ang="0">
                <a:pos x="771" y="597"/>
              </a:cxn>
              <a:cxn ang="0">
                <a:pos x="816" y="1141"/>
              </a:cxn>
              <a:cxn ang="0">
                <a:pos x="998" y="1277"/>
              </a:cxn>
              <a:cxn ang="0">
                <a:pos x="1270" y="1141"/>
              </a:cxn>
              <a:cxn ang="0">
                <a:pos x="1497" y="688"/>
              </a:cxn>
              <a:cxn ang="0">
                <a:pos x="1406" y="143"/>
              </a:cxn>
              <a:cxn ang="0">
                <a:pos x="1088" y="7"/>
              </a:cxn>
              <a:cxn ang="0">
                <a:pos x="771" y="98"/>
              </a:cxn>
              <a:cxn ang="0">
                <a:pos x="680" y="370"/>
              </a:cxn>
              <a:cxn ang="0">
                <a:pos x="680" y="325"/>
              </a:cxn>
            </a:cxnLst>
            <a:rect l="0" t="0" r="r" b="b"/>
            <a:pathLst>
              <a:path w="1520" h="1323">
                <a:moveTo>
                  <a:pt x="680" y="325"/>
                </a:moveTo>
                <a:cubicBezTo>
                  <a:pt x="665" y="287"/>
                  <a:pt x="649" y="181"/>
                  <a:pt x="589" y="143"/>
                </a:cubicBezTo>
                <a:cubicBezTo>
                  <a:pt x="529" y="105"/>
                  <a:pt x="408" y="75"/>
                  <a:pt x="317" y="98"/>
                </a:cubicBezTo>
                <a:cubicBezTo>
                  <a:pt x="226" y="121"/>
                  <a:pt x="90" y="197"/>
                  <a:pt x="45" y="280"/>
                </a:cubicBezTo>
                <a:cubicBezTo>
                  <a:pt x="0" y="363"/>
                  <a:pt x="22" y="499"/>
                  <a:pt x="45" y="597"/>
                </a:cubicBezTo>
                <a:cubicBezTo>
                  <a:pt x="68" y="695"/>
                  <a:pt x="151" y="771"/>
                  <a:pt x="181" y="869"/>
                </a:cubicBezTo>
                <a:cubicBezTo>
                  <a:pt x="211" y="967"/>
                  <a:pt x="181" y="1111"/>
                  <a:pt x="226" y="1187"/>
                </a:cubicBezTo>
                <a:cubicBezTo>
                  <a:pt x="271" y="1263"/>
                  <a:pt x="393" y="1323"/>
                  <a:pt x="453" y="1323"/>
                </a:cubicBezTo>
                <a:cubicBezTo>
                  <a:pt x="513" y="1323"/>
                  <a:pt x="551" y="1285"/>
                  <a:pt x="589" y="1187"/>
                </a:cubicBezTo>
                <a:cubicBezTo>
                  <a:pt x="627" y="1089"/>
                  <a:pt x="650" y="831"/>
                  <a:pt x="680" y="733"/>
                </a:cubicBezTo>
                <a:cubicBezTo>
                  <a:pt x="710" y="635"/>
                  <a:pt x="748" y="529"/>
                  <a:pt x="771" y="597"/>
                </a:cubicBezTo>
                <a:cubicBezTo>
                  <a:pt x="794" y="665"/>
                  <a:pt x="778" y="1028"/>
                  <a:pt x="816" y="1141"/>
                </a:cubicBezTo>
                <a:cubicBezTo>
                  <a:pt x="854" y="1254"/>
                  <a:pt x="922" y="1277"/>
                  <a:pt x="998" y="1277"/>
                </a:cubicBezTo>
                <a:cubicBezTo>
                  <a:pt x="1074" y="1277"/>
                  <a:pt x="1187" y="1239"/>
                  <a:pt x="1270" y="1141"/>
                </a:cubicBezTo>
                <a:cubicBezTo>
                  <a:pt x="1353" y="1043"/>
                  <a:pt x="1474" y="854"/>
                  <a:pt x="1497" y="688"/>
                </a:cubicBezTo>
                <a:cubicBezTo>
                  <a:pt x="1520" y="522"/>
                  <a:pt x="1474" y="257"/>
                  <a:pt x="1406" y="143"/>
                </a:cubicBezTo>
                <a:cubicBezTo>
                  <a:pt x="1338" y="29"/>
                  <a:pt x="1194" y="14"/>
                  <a:pt x="1088" y="7"/>
                </a:cubicBezTo>
                <a:cubicBezTo>
                  <a:pt x="982" y="0"/>
                  <a:pt x="839" y="37"/>
                  <a:pt x="771" y="98"/>
                </a:cubicBezTo>
                <a:cubicBezTo>
                  <a:pt x="703" y="159"/>
                  <a:pt x="695" y="332"/>
                  <a:pt x="680" y="370"/>
                </a:cubicBezTo>
                <a:cubicBezTo>
                  <a:pt x="665" y="408"/>
                  <a:pt x="695" y="363"/>
                  <a:pt x="680" y="325"/>
                </a:cubicBezTo>
                <a:close/>
              </a:path>
            </a:pathLst>
          </a:custGeom>
          <a:solidFill>
            <a:srgbClr val="33CCCC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8" name="Freeform 36" descr="Šikmá jemná mřížka"/>
          <p:cNvSpPr>
            <a:spLocks/>
          </p:cNvSpPr>
          <p:nvPr/>
        </p:nvSpPr>
        <p:spPr bwMode="auto">
          <a:xfrm>
            <a:off x="684213" y="2133600"/>
            <a:ext cx="685800" cy="717550"/>
          </a:xfrm>
          <a:custGeom>
            <a:avLst/>
            <a:gdLst/>
            <a:ahLst/>
            <a:cxnLst>
              <a:cxn ang="0">
                <a:pos x="680" y="325"/>
              </a:cxn>
              <a:cxn ang="0">
                <a:pos x="589" y="143"/>
              </a:cxn>
              <a:cxn ang="0">
                <a:pos x="317" y="98"/>
              </a:cxn>
              <a:cxn ang="0">
                <a:pos x="45" y="280"/>
              </a:cxn>
              <a:cxn ang="0">
                <a:pos x="45" y="597"/>
              </a:cxn>
              <a:cxn ang="0">
                <a:pos x="181" y="869"/>
              </a:cxn>
              <a:cxn ang="0">
                <a:pos x="226" y="1187"/>
              </a:cxn>
              <a:cxn ang="0">
                <a:pos x="453" y="1323"/>
              </a:cxn>
              <a:cxn ang="0">
                <a:pos x="589" y="1187"/>
              </a:cxn>
              <a:cxn ang="0">
                <a:pos x="680" y="733"/>
              </a:cxn>
              <a:cxn ang="0">
                <a:pos x="771" y="597"/>
              </a:cxn>
              <a:cxn ang="0">
                <a:pos x="816" y="1141"/>
              </a:cxn>
              <a:cxn ang="0">
                <a:pos x="998" y="1277"/>
              </a:cxn>
              <a:cxn ang="0">
                <a:pos x="1270" y="1141"/>
              </a:cxn>
              <a:cxn ang="0">
                <a:pos x="1497" y="688"/>
              </a:cxn>
              <a:cxn ang="0">
                <a:pos x="1406" y="143"/>
              </a:cxn>
              <a:cxn ang="0">
                <a:pos x="1088" y="7"/>
              </a:cxn>
              <a:cxn ang="0">
                <a:pos x="771" y="98"/>
              </a:cxn>
              <a:cxn ang="0">
                <a:pos x="680" y="370"/>
              </a:cxn>
              <a:cxn ang="0">
                <a:pos x="680" y="325"/>
              </a:cxn>
            </a:cxnLst>
            <a:rect l="0" t="0" r="r" b="b"/>
            <a:pathLst>
              <a:path w="1520" h="1323">
                <a:moveTo>
                  <a:pt x="680" y="325"/>
                </a:moveTo>
                <a:cubicBezTo>
                  <a:pt x="665" y="287"/>
                  <a:pt x="649" y="181"/>
                  <a:pt x="589" y="143"/>
                </a:cubicBezTo>
                <a:cubicBezTo>
                  <a:pt x="529" y="105"/>
                  <a:pt x="408" y="75"/>
                  <a:pt x="317" y="98"/>
                </a:cubicBezTo>
                <a:cubicBezTo>
                  <a:pt x="226" y="121"/>
                  <a:pt x="90" y="197"/>
                  <a:pt x="45" y="280"/>
                </a:cubicBezTo>
                <a:cubicBezTo>
                  <a:pt x="0" y="363"/>
                  <a:pt x="22" y="499"/>
                  <a:pt x="45" y="597"/>
                </a:cubicBezTo>
                <a:cubicBezTo>
                  <a:pt x="68" y="695"/>
                  <a:pt x="151" y="771"/>
                  <a:pt x="181" y="869"/>
                </a:cubicBezTo>
                <a:cubicBezTo>
                  <a:pt x="211" y="967"/>
                  <a:pt x="181" y="1111"/>
                  <a:pt x="226" y="1187"/>
                </a:cubicBezTo>
                <a:cubicBezTo>
                  <a:pt x="271" y="1263"/>
                  <a:pt x="393" y="1323"/>
                  <a:pt x="453" y="1323"/>
                </a:cubicBezTo>
                <a:cubicBezTo>
                  <a:pt x="513" y="1323"/>
                  <a:pt x="551" y="1285"/>
                  <a:pt x="589" y="1187"/>
                </a:cubicBezTo>
                <a:cubicBezTo>
                  <a:pt x="627" y="1089"/>
                  <a:pt x="650" y="831"/>
                  <a:pt x="680" y="733"/>
                </a:cubicBezTo>
                <a:cubicBezTo>
                  <a:pt x="710" y="635"/>
                  <a:pt x="748" y="529"/>
                  <a:pt x="771" y="597"/>
                </a:cubicBezTo>
                <a:cubicBezTo>
                  <a:pt x="794" y="665"/>
                  <a:pt x="778" y="1028"/>
                  <a:pt x="816" y="1141"/>
                </a:cubicBezTo>
                <a:cubicBezTo>
                  <a:pt x="854" y="1254"/>
                  <a:pt x="922" y="1277"/>
                  <a:pt x="998" y="1277"/>
                </a:cubicBezTo>
                <a:cubicBezTo>
                  <a:pt x="1074" y="1277"/>
                  <a:pt x="1187" y="1239"/>
                  <a:pt x="1270" y="1141"/>
                </a:cubicBezTo>
                <a:cubicBezTo>
                  <a:pt x="1353" y="1043"/>
                  <a:pt x="1474" y="854"/>
                  <a:pt x="1497" y="688"/>
                </a:cubicBezTo>
                <a:cubicBezTo>
                  <a:pt x="1520" y="522"/>
                  <a:pt x="1474" y="257"/>
                  <a:pt x="1406" y="143"/>
                </a:cubicBezTo>
                <a:cubicBezTo>
                  <a:pt x="1338" y="29"/>
                  <a:pt x="1194" y="14"/>
                  <a:pt x="1088" y="7"/>
                </a:cubicBezTo>
                <a:cubicBezTo>
                  <a:pt x="982" y="0"/>
                  <a:pt x="839" y="37"/>
                  <a:pt x="771" y="98"/>
                </a:cubicBezTo>
                <a:cubicBezTo>
                  <a:pt x="703" y="159"/>
                  <a:pt x="695" y="332"/>
                  <a:pt x="680" y="370"/>
                </a:cubicBezTo>
                <a:cubicBezTo>
                  <a:pt x="665" y="408"/>
                  <a:pt x="695" y="363"/>
                  <a:pt x="680" y="325"/>
                </a:cubicBezTo>
                <a:close/>
              </a:path>
            </a:pathLst>
          </a:custGeom>
          <a:pattFill prst="trellis">
            <a:fgClr>
              <a:srgbClr val="6D90FF"/>
            </a:fgClr>
            <a:bgClr>
              <a:srgbClr val="000099"/>
            </a:bgClr>
          </a:patt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09" name="Freeform 37"/>
          <p:cNvSpPr>
            <a:spLocks/>
          </p:cNvSpPr>
          <p:nvPr/>
        </p:nvSpPr>
        <p:spPr bwMode="auto">
          <a:xfrm>
            <a:off x="755650" y="2205038"/>
            <a:ext cx="485775" cy="500062"/>
          </a:xfrm>
          <a:custGeom>
            <a:avLst/>
            <a:gdLst/>
            <a:ahLst/>
            <a:cxnLst>
              <a:cxn ang="0">
                <a:pos x="680" y="325"/>
              </a:cxn>
              <a:cxn ang="0">
                <a:pos x="589" y="143"/>
              </a:cxn>
              <a:cxn ang="0">
                <a:pos x="317" y="98"/>
              </a:cxn>
              <a:cxn ang="0">
                <a:pos x="45" y="280"/>
              </a:cxn>
              <a:cxn ang="0">
                <a:pos x="45" y="597"/>
              </a:cxn>
              <a:cxn ang="0">
                <a:pos x="181" y="869"/>
              </a:cxn>
              <a:cxn ang="0">
                <a:pos x="226" y="1187"/>
              </a:cxn>
              <a:cxn ang="0">
                <a:pos x="453" y="1323"/>
              </a:cxn>
              <a:cxn ang="0">
                <a:pos x="589" y="1187"/>
              </a:cxn>
              <a:cxn ang="0">
                <a:pos x="680" y="733"/>
              </a:cxn>
              <a:cxn ang="0">
                <a:pos x="771" y="597"/>
              </a:cxn>
              <a:cxn ang="0">
                <a:pos x="816" y="1141"/>
              </a:cxn>
              <a:cxn ang="0">
                <a:pos x="998" y="1277"/>
              </a:cxn>
              <a:cxn ang="0">
                <a:pos x="1270" y="1141"/>
              </a:cxn>
              <a:cxn ang="0">
                <a:pos x="1497" y="688"/>
              </a:cxn>
              <a:cxn ang="0">
                <a:pos x="1406" y="143"/>
              </a:cxn>
              <a:cxn ang="0">
                <a:pos x="1088" y="7"/>
              </a:cxn>
              <a:cxn ang="0">
                <a:pos x="771" y="98"/>
              </a:cxn>
              <a:cxn ang="0">
                <a:pos x="680" y="370"/>
              </a:cxn>
              <a:cxn ang="0">
                <a:pos x="680" y="325"/>
              </a:cxn>
            </a:cxnLst>
            <a:rect l="0" t="0" r="r" b="b"/>
            <a:pathLst>
              <a:path w="1520" h="1323">
                <a:moveTo>
                  <a:pt x="680" y="325"/>
                </a:moveTo>
                <a:cubicBezTo>
                  <a:pt x="665" y="287"/>
                  <a:pt x="649" y="181"/>
                  <a:pt x="589" y="143"/>
                </a:cubicBezTo>
                <a:cubicBezTo>
                  <a:pt x="529" y="105"/>
                  <a:pt x="408" y="75"/>
                  <a:pt x="317" y="98"/>
                </a:cubicBezTo>
                <a:cubicBezTo>
                  <a:pt x="226" y="121"/>
                  <a:pt x="90" y="197"/>
                  <a:pt x="45" y="280"/>
                </a:cubicBezTo>
                <a:cubicBezTo>
                  <a:pt x="0" y="363"/>
                  <a:pt x="22" y="499"/>
                  <a:pt x="45" y="597"/>
                </a:cubicBezTo>
                <a:cubicBezTo>
                  <a:pt x="68" y="695"/>
                  <a:pt x="151" y="771"/>
                  <a:pt x="181" y="869"/>
                </a:cubicBezTo>
                <a:cubicBezTo>
                  <a:pt x="211" y="967"/>
                  <a:pt x="181" y="1111"/>
                  <a:pt x="226" y="1187"/>
                </a:cubicBezTo>
                <a:cubicBezTo>
                  <a:pt x="271" y="1263"/>
                  <a:pt x="393" y="1323"/>
                  <a:pt x="453" y="1323"/>
                </a:cubicBezTo>
                <a:cubicBezTo>
                  <a:pt x="513" y="1323"/>
                  <a:pt x="551" y="1285"/>
                  <a:pt x="589" y="1187"/>
                </a:cubicBezTo>
                <a:cubicBezTo>
                  <a:pt x="627" y="1089"/>
                  <a:pt x="650" y="831"/>
                  <a:pt x="680" y="733"/>
                </a:cubicBezTo>
                <a:cubicBezTo>
                  <a:pt x="710" y="635"/>
                  <a:pt x="748" y="529"/>
                  <a:pt x="771" y="597"/>
                </a:cubicBezTo>
                <a:cubicBezTo>
                  <a:pt x="794" y="665"/>
                  <a:pt x="778" y="1028"/>
                  <a:pt x="816" y="1141"/>
                </a:cubicBezTo>
                <a:cubicBezTo>
                  <a:pt x="854" y="1254"/>
                  <a:pt x="922" y="1277"/>
                  <a:pt x="998" y="1277"/>
                </a:cubicBezTo>
                <a:cubicBezTo>
                  <a:pt x="1074" y="1277"/>
                  <a:pt x="1187" y="1239"/>
                  <a:pt x="1270" y="1141"/>
                </a:cubicBezTo>
                <a:cubicBezTo>
                  <a:pt x="1353" y="1043"/>
                  <a:pt x="1474" y="854"/>
                  <a:pt x="1497" y="688"/>
                </a:cubicBezTo>
                <a:cubicBezTo>
                  <a:pt x="1520" y="522"/>
                  <a:pt x="1474" y="257"/>
                  <a:pt x="1406" y="143"/>
                </a:cubicBezTo>
                <a:cubicBezTo>
                  <a:pt x="1338" y="29"/>
                  <a:pt x="1194" y="14"/>
                  <a:pt x="1088" y="7"/>
                </a:cubicBezTo>
                <a:cubicBezTo>
                  <a:pt x="982" y="0"/>
                  <a:pt x="839" y="37"/>
                  <a:pt x="771" y="98"/>
                </a:cubicBezTo>
                <a:cubicBezTo>
                  <a:pt x="703" y="159"/>
                  <a:pt x="695" y="332"/>
                  <a:pt x="680" y="370"/>
                </a:cubicBezTo>
                <a:cubicBezTo>
                  <a:pt x="665" y="408"/>
                  <a:pt x="695" y="363"/>
                  <a:pt x="680" y="325"/>
                </a:cubicBezTo>
                <a:close/>
              </a:path>
            </a:pathLst>
          </a:custGeom>
          <a:pattFill prst="shingle">
            <a:fgClr>
              <a:schemeClr val="tx1"/>
            </a:fgClr>
            <a:bgClr>
              <a:srgbClr val="660066"/>
            </a:bgClr>
          </a:pattFill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0" name="Text Box 38"/>
          <p:cNvSpPr txBox="1">
            <a:spLocks noChangeArrowheads="1"/>
          </p:cNvSpPr>
          <p:nvPr/>
        </p:nvSpPr>
        <p:spPr bwMode="auto">
          <a:xfrm>
            <a:off x="4356100" y="2997200"/>
            <a:ext cx="111601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~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3000 ml</a:t>
            </a:r>
            <a:endPara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1" name="Text Box 39"/>
          <p:cNvSpPr txBox="1">
            <a:spLocks noChangeArrowheads="1"/>
          </p:cNvSpPr>
          <p:nvPr/>
        </p:nvSpPr>
        <p:spPr bwMode="auto">
          <a:xfrm>
            <a:off x="4645025" y="4221163"/>
            <a:ext cx="827088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5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00 ml</a:t>
            </a:r>
            <a:endPara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2" name="Text Box 40"/>
          <p:cNvSpPr txBox="1">
            <a:spLocks noChangeArrowheads="1"/>
          </p:cNvSpPr>
          <p:nvPr/>
        </p:nvSpPr>
        <p:spPr bwMode="auto">
          <a:xfrm>
            <a:off x="4468813" y="4941888"/>
            <a:ext cx="100330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~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 ml</a:t>
            </a:r>
            <a:endPara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13" name="Text Box 41"/>
          <p:cNvSpPr txBox="1">
            <a:spLocks noChangeArrowheads="1"/>
          </p:cNvSpPr>
          <p:nvPr/>
        </p:nvSpPr>
        <p:spPr bwMode="auto">
          <a:xfrm>
            <a:off x="4356100" y="5734050"/>
            <a:ext cx="111601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~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cs-CZ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1100 ml</a:t>
            </a:r>
            <a:endParaRPr lang="en-US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92D716-E849-4EFE-918A-2B3D61BDB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62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40"/>
    </mc:Choice>
    <mc:Fallback xmlns="">
      <p:transition spd="slow" advTm="11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4" grpId="0" animBg="1"/>
      <p:bldP spid="3075" grpId="0" animBg="1"/>
      <p:bldP spid="3095" grpId="0"/>
      <p:bldP spid="3097" grpId="0"/>
      <p:bldP spid="3098" grpId="0"/>
      <p:bldP spid="3099" grpId="0" animBg="1"/>
      <p:bldP spid="3100" grpId="0"/>
      <p:bldP spid="3101" grpId="0" animBg="1"/>
      <p:bldP spid="3110" grpId="0" animBg="1"/>
      <p:bldP spid="3111" grpId="0" animBg="1"/>
      <p:bldP spid="3112" grpId="0" animBg="1"/>
      <p:bldP spid="31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11578" cy="6615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6DB12DF-FF8F-42BC-A27A-A14C6A920E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6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"/>
    </mc:Choice>
    <mc:Fallback xmlns="">
      <p:transition spd="slow" advTm="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000" dirty="0" err="1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Bodypletysmograf</a:t>
            </a:r>
            <a:endParaRPr lang="cs-CZ" sz="6000" dirty="0">
              <a:solidFill>
                <a:srgbClr val="FF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21506" name="Picture 2" descr="\\fnbrno.cz\tree\home\1560\My Pictures\klinika\20170410_06400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F399AB5-3C45-4952-A40B-E95000175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5"/>
    </mc:Choice>
    <mc:Fallback xmlns="">
      <p:transition spd="slow" advTm="4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HYPERINFLACE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Snížená</a:t>
            </a:r>
            <a:r>
              <a:rPr lang="en-US" dirty="0"/>
              <a:t> </a:t>
            </a:r>
            <a:r>
              <a:rPr lang="en-US" dirty="0" err="1"/>
              <a:t>inspira</a:t>
            </a:r>
            <a:r>
              <a:rPr lang="cs-CZ" dirty="0"/>
              <a:t>ční k</a:t>
            </a:r>
            <a:r>
              <a:rPr lang="en-US" dirty="0" err="1"/>
              <a:t>apacit</a:t>
            </a:r>
            <a:r>
              <a:rPr lang="cs-CZ" dirty="0"/>
              <a:t>a</a:t>
            </a:r>
            <a:r>
              <a:rPr lang="en-US" dirty="0"/>
              <a:t> (IC) a </a:t>
            </a:r>
            <a:r>
              <a:rPr lang="en-US" dirty="0" err="1"/>
              <a:t>vit</a:t>
            </a:r>
            <a:r>
              <a:rPr lang="cs-CZ" dirty="0" err="1"/>
              <a:t>ální</a:t>
            </a:r>
            <a:r>
              <a:rPr lang="cs-CZ" dirty="0"/>
              <a:t> k</a:t>
            </a:r>
            <a:r>
              <a:rPr lang="en-US" dirty="0" err="1"/>
              <a:t>apacit</a:t>
            </a:r>
            <a:r>
              <a:rPr lang="cs-CZ" dirty="0"/>
              <a:t>a </a:t>
            </a:r>
            <a:r>
              <a:rPr lang="en-US" dirty="0"/>
              <a:t>(VC), </a:t>
            </a:r>
            <a:r>
              <a:rPr lang="cs-CZ" dirty="0"/>
              <a:t>zvýšená celková plicní kapacita</a:t>
            </a:r>
            <a:r>
              <a:rPr lang="en-US" dirty="0"/>
              <a:t> (TLC)</a:t>
            </a:r>
            <a:endParaRPr lang="cs-CZ" dirty="0"/>
          </a:p>
          <a:p>
            <a:r>
              <a:rPr lang="cs-CZ" dirty="0"/>
              <a:t>Zvýšená </a:t>
            </a:r>
            <a:r>
              <a:rPr lang="en-US" dirty="0"/>
              <a:t>fun</a:t>
            </a:r>
            <a:r>
              <a:rPr lang="cs-CZ" dirty="0" err="1"/>
              <a:t>kční</a:t>
            </a:r>
            <a:r>
              <a:rPr lang="cs-CZ" dirty="0"/>
              <a:t> reziduální k</a:t>
            </a:r>
            <a:r>
              <a:rPr lang="en-US" dirty="0" err="1"/>
              <a:t>apacit</a:t>
            </a:r>
            <a:r>
              <a:rPr lang="cs-CZ" dirty="0"/>
              <a:t>a</a:t>
            </a:r>
            <a:r>
              <a:rPr lang="en-US" dirty="0"/>
              <a:t> (FRC) a</a:t>
            </a:r>
            <a:r>
              <a:rPr lang="cs-CZ" dirty="0"/>
              <a:t> </a:t>
            </a:r>
            <a:r>
              <a:rPr lang="en-US" dirty="0"/>
              <a:t> re</a:t>
            </a:r>
            <a:r>
              <a:rPr lang="cs-CZ" dirty="0" err="1"/>
              <a:t>ziduální</a:t>
            </a:r>
            <a:r>
              <a:rPr lang="cs-CZ" dirty="0"/>
              <a:t> objem </a:t>
            </a:r>
            <a:r>
              <a:rPr lang="en-US" dirty="0"/>
              <a:t>(RV)</a:t>
            </a:r>
            <a:endParaRPr lang="cs-CZ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801809" cy="360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12F0F5B-5A91-45FA-8069-20206826E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4"/>
    </mc:Choice>
    <mc:Fallback xmlns="">
      <p:transition spd="slow" advTm="39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cs-CZ" sz="4000" dirty="0">
                <a:solidFill>
                  <a:srgbClr val="FF0000"/>
                </a:solidFill>
                <a:cs typeface="Aharoni" panose="02010803020104030203" pitchFamily="2" charset="-79"/>
              </a:rPr>
              <a:t>Hyperinflace &gt; soudkovitý hrudník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8"/>
            <a:ext cx="407959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1.bp.blogspot.com/-xlF-SJywRA4/T-Kdo62H88I/AAAAAAAAAAg/UKPJ8QYJMvc/s1600/Adean+Native+m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2"/>
          <a:stretch>
            <a:fillRect/>
          </a:stretch>
        </p:blipFill>
        <p:spPr bwMode="auto">
          <a:xfrm>
            <a:off x="683568" y="1500188"/>
            <a:ext cx="323215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2CE6F6-94A6-4F07-9F06-E0EF529D52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4"/>
    </mc:Choice>
    <mc:Fallback xmlns="">
      <p:transition spd="slow" advTm="3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Respirační insuficience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Hypoxemická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Bernard MT Condensed" panose="02050806060905020404" pitchFamily="18" charset="0"/>
              </a:rPr>
              <a:t>(Type I)</a:t>
            </a:r>
          </a:p>
          <a:p>
            <a:endParaRPr lang="cs-CZ" dirty="0">
              <a:latin typeface="Bernard MT Condensed" panose="02050806060905020404" pitchFamily="18" charset="0"/>
            </a:endParaRPr>
          </a:p>
          <a:p>
            <a:r>
              <a:rPr lang="cs-CZ" dirty="0">
                <a:latin typeface="Bernard MT Condensed" panose="02050806060905020404" pitchFamily="18" charset="0"/>
              </a:rPr>
              <a:t>PaO2 &lt;8kpa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hypoxemie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r>
              <a:rPr lang="cs-CZ" dirty="0">
                <a:latin typeface="Bernard MT Condensed" panose="02050806060905020404" pitchFamily="18" charset="0"/>
              </a:rPr>
              <a:t>PaCO2 </a:t>
            </a:r>
            <a:r>
              <a:rPr lang="cs-CZ" dirty="0" err="1">
                <a:latin typeface="Bernard MT Condensed" panose="02050806060905020404" pitchFamily="18" charset="0"/>
              </a:rPr>
              <a:t>normokapnie</a:t>
            </a:r>
            <a:endParaRPr lang="cs-CZ" dirty="0">
              <a:latin typeface="Bernard MT Condensed" panose="02050806060905020404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Hyperkapnická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cs-CZ" dirty="0">
                <a:solidFill>
                  <a:srgbClr val="FF0000"/>
                </a:solidFill>
                <a:latin typeface="Bernard MT Condensed" panose="02050806060905020404" pitchFamily="18" charset="0"/>
              </a:rPr>
              <a:t>(Type II)</a:t>
            </a:r>
          </a:p>
          <a:p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PaO2 &lt;8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kPa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hypoxemie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PaCO2 &gt;6kPa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hyper-   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</a:rPr>
              <a:t>kapnie</a:t>
            </a:r>
            <a:endParaRPr lang="cs-CZ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324E753-64D6-4DF5-9722-09EF8A87B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5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8"/>
    </mc:Choice>
    <mc:Fallback xmlns="">
      <p:transition spd="slow" advTm="8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86765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F8D0FD9-98E7-45A0-A1BE-1389FABF0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8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4"/>
    </mc:Choice>
    <mc:Fallback xmlns="">
      <p:transition spd="slow" advTm="8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36713"/>
            <a:ext cx="8900160" cy="50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E2B9F2E-0952-4DC8-B03B-41EFF46E8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4"/>
    </mc:Choice>
    <mc:Fallback xmlns="">
      <p:transition spd="slow" advTm="8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\\fnbrno.cz\tree\home\1560\My Pictures\klinika\20170410_06354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CE807E7-4C94-4E74-98D4-D11CC3589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5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"/>
    </mc:Choice>
    <mc:Fallback xmlns="">
      <p:transition spd="slow" advTm="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Pul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zní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oximetr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ie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Aharoni" panose="02010803020104030203" pitchFamily="2" charset="-79"/>
              </a:rPr>
              <a:t>: SaO2</a:t>
            </a:r>
            <a:endParaRPr lang="cs-CZ" sz="3600" dirty="0">
              <a:solidFill>
                <a:srgbClr val="FF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4038600" cy="277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6"/>
            <a:ext cx="2496163" cy="249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CA9EFF9-E654-47E5-BD9B-B3CDCFCAA3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8"/>
    </mc:Choice>
    <mc:Fallback xmlns="">
      <p:transition spd="slow" advTm="1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575"/>
            <a:ext cx="8229600" cy="1252538"/>
          </a:xfrm>
        </p:spPr>
        <p:txBody>
          <a:bodyPr/>
          <a:lstStyle/>
          <a:p>
            <a:pPr algn="r">
              <a:defRPr/>
            </a:pPr>
            <a:r>
              <a:rPr lang="cs-CZ" dirty="0">
                <a:solidFill>
                  <a:srgbClr val="FF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Emfyzém</a:t>
            </a:r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None/>
            </a:pPr>
            <a:fld id="{90208E65-6D80-4DCC-8296-BE2A2015830A}" type="slidenum">
              <a:rPr lang="en-US" altLang="cs-CZ" sz="2000"/>
              <a:pPr lvl="1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cs-CZ" sz="2000">
              <a:latin typeface="Corbel" pitchFamily="34" charset="0"/>
            </a:endParaRPr>
          </a:p>
        </p:txBody>
      </p:sp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09173"/>
            <a:ext cx="6480175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altLang="cs-CZ" dirty="0"/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5301"/>
            <a:ext cx="3879221" cy="247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FB51694-793D-446D-A25E-E41C55AC13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62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3"/>
    </mc:Choice>
    <mc:Fallback xmlns="">
      <p:transition spd="slow" advTm="13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DIAGNÓZA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ymptom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C</a:t>
            </a:r>
            <a:r>
              <a:rPr lang="cs-CZ" dirty="0"/>
              <a:t>H</a:t>
            </a:r>
            <a:r>
              <a:rPr lang="en-US" dirty="0"/>
              <a:t>OP</a:t>
            </a:r>
            <a:r>
              <a:rPr lang="cs-CZ" dirty="0"/>
              <a:t>N</a:t>
            </a:r>
            <a:r>
              <a:rPr lang="en-US" dirty="0"/>
              <a:t> </a:t>
            </a:r>
            <a:endParaRPr lang="cs-CZ" dirty="0"/>
          </a:p>
          <a:p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Anamnéza</a:t>
            </a:r>
            <a:r>
              <a:rPr lang="cs-CZ" dirty="0"/>
              <a:t> expozice</a:t>
            </a:r>
          </a:p>
          <a:p>
            <a:r>
              <a:rPr lang="cs-CZ" dirty="0"/>
              <a:t>Potvrzení </a:t>
            </a:r>
            <a:r>
              <a:rPr lang="cs-CZ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pirometr</a:t>
            </a:r>
            <a:r>
              <a:rPr lang="cs-CZ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ií</a:t>
            </a:r>
            <a:r>
              <a:rPr lang="en-US" dirty="0"/>
              <a:t> </a:t>
            </a:r>
            <a:r>
              <a:rPr lang="cs-CZ" dirty="0"/>
              <a:t> &gt; </a:t>
            </a:r>
            <a:r>
              <a:rPr lang="en-US" dirty="0"/>
              <a:t>airflow limitation</a:t>
            </a: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89F11BC-4993-4F8C-B333-3BA9F882B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6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"/>
    </mc:Choice>
    <mc:Fallback xmlns="">
      <p:transition spd="slow" advTm="2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Spirometrie - typy křivek</a:t>
            </a:r>
          </a:p>
        </p:txBody>
      </p:sp>
      <p:sp>
        <p:nvSpPr>
          <p:cNvPr id="430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342900" indent="-342900">
              <a:defRPr sz="4400">
                <a:solidFill>
                  <a:schemeClr val="tx2"/>
                </a:solidFill>
                <a:latin typeface="Arial" charset="0"/>
              </a:defRPr>
            </a:lvl1pPr>
            <a:lvl2pPr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1">
              <a:defRPr/>
            </a:pPr>
            <a:fld id="{4CAE35BE-3E19-421E-9F4A-08315B5ADD20}" type="slidenum">
              <a:rPr lang="en-US" altLang="cs-CZ" smtClean="0"/>
              <a:pPr lvl="1">
                <a:defRPr/>
              </a:pPr>
              <a:t>61</a:t>
            </a:fld>
            <a:endParaRPr lang="en-US" altLang="cs-CZ">
              <a:latin typeface="Corbel" pitchFamily="34" charset="0"/>
            </a:endParaRPr>
          </a:p>
        </p:txBody>
      </p:sp>
      <p:pic>
        <p:nvPicPr>
          <p:cNvPr id="43013" name="Picture 2" descr="http://www.frca.co.uk/images/flow_volum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259888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ABEEE62-118F-4403-9811-C92F40967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1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"/>
    </mc:Choice>
    <mc:Fallback xmlns="">
      <p:transition spd="slow" advTm="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85728"/>
            <a:ext cx="80803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Klasifikace CHOPN dle spirometrie </a:t>
            </a:r>
          </a:p>
        </p:txBody>
      </p:sp>
      <p:graphicFrame>
        <p:nvGraphicFramePr>
          <p:cNvPr id="6" name="Group 71"/>
          <p:cNvGraphicFramePr>
            <a:graphicFrameLocks/>
          </p:cNvGraphicFramePr>
          <p:nvPr/>
        </p:nvGraphicFramePr>
        <p:xfrm>
          <a:off x="0" y="1557338"/>
          <a:ext cx="9144000" cy="530066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7199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24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2994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I. lehké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FEV1/FVC </a:t>
                      </a:r>
                      <a:r>
                        <a:rPr kumimoji="0" lang="en-US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FEV1 </a:t>
                      </a:r>
                      <a:r>
                        <a:rPr kumimoji="0" lang="en-US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&gt;</a:t>
                      </a: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80% NH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18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II. středně těžké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FEV1/FVC </a:t>
                      </a:r>
                      <a:r>
                        <a:rPr kumimoji="0" lang="en-US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FEV1 50-80% NH    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708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III. těžké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FEV1/FVC </a:t>
                      </a:r>
                      <a:r>
                        <a:rPr kumimoji="0" lang="en-US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FEV1 30-50% NH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181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IV. velmi těžké</a:t>
                      </a:r>
                      <a:endParaRPr kumimoji="0" lang="cs-CZ" alt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FEV1/FVC </a:t>
                      </a:r>
                      <a:r>
                        <a:rPr kumimoji="0" lang="en-US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&lt;</a:t>
                      </a: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FEV1 </a:t>
                      </a:r>
                      <a:r>
                        <a:rPr kumimoji="0" lang="en-US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&lt;</a:t>
                      </a:r>
                      <a:r>
                        <a:rPr kumimoji="0" lang="cs-CZ" altLang="cs-CZ" sz="2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30% NH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2" marB="4604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02FF9AA-0B10-470D-B897-ABC797B59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4"/>
    </mc:Choice>
    <mc:Fallback xmlns="">
      <p:transition spd="slow" advTm="2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85728"/>
            <a:ext cx="8080375" cy="11430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Klasifikace CHOPN dle GOLD 2011</a:t>
            </a:r>
          </a:p>
        </p:txBody>
      </p:sp>
      <p:sp>
        <p:nvSpPr>
          <p:cNvPr id="20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lvl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5060" name="Zástupný symbol pro tabulku 4"/>
          <p:cNvSpPr>
            <a:spLocks noGrp="1" noTextEdit="1"/>
          </p:cNvSpPr>
          <p:nvPr>
            <p:ph type="tbl" idx="1"/>
          </p:nvPr>
        </p:nvSpPr>
        <p:spPr>
          <a:xfrm>
            <a:off x="0" y="1428750"/>
            <a:ext cx="9144000" cy="4667250"/>
          </a:xfrm>
        </p:spPr>
      </p:sp>
      <p:pic>
        <p:nvPicPr>
          <p:cNvPr id="45061" name="Picture 2" descr="http://img.mf.cz/974/241/2-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3"/>
          <a:stretch>
            <a:fillRect/>
          </a:stretch>
        </p:blipFill>
        <p:spPr bwMode="auto">
          <a:xfrm>
            <a:off x="0" y="1500188"/>
            <a:ext cx="91440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6D7A6D-BF05-4525-AEAB-06984FE1B9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9"/>
    </mc:Choice>
    <mc:Fallback xmlns="">
      <p:transition spd="slow" advTm="2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588"/>
            <a:ext cx="8229600" cy="1139825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dirty="0" err="1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Guidelines</a:t>
            </a:r>
            <a:r>
              <a:rPr lang="cs-CZ" altLang="cs-CZ" dirty="0">
                <a:solidFill>
                  <a:srgbClr val="FFCC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ČPFS 2013</a:t>
            </a:r>
          </a:p>
        </p:txBody>
      </p:sp>
      <p:pic>
        <p:nvPicPr>
          <p:cNvPr id="46083" name="Picture 2" descr="http://img.mf.cz/974/241/2-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5" t="16022" r="49800" b="22575"/>
          <a:stretch>
            <a:fillRect/>
          </a:stretch>
        </p:blipFill>
        <p:spPr bwMode="auto">
          <a:xfrm>
            <a:off x="5867400" y="1773238"/>
            <a:ext cx="3276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575" name="Group 71"/>
          <p:cNvGraphicFramePr>
            <a:graphicFrameLocks noGrp="1"/>
          </p:cNvGraphicFramePr>
          <p:nvPr>
            <p:ph idx="1"/>
          </p:nvPr>
        </p:nvGraphicFramePr>
        <p:xfrm>
          <a:off x="0" y="1773238"/>
          <a:ext cx="5003800" cy="3392487"/>
        </p:xfrm>
        <a:graphic>
          <a:graphicData uri="http://schemas.openxmlformats.org/drawingml/2006/table">
            <a:tbl>
              <a:tblPr/>
              <a:tblGrid>
                <a:gridCol w="2582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431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I. lehké</a:t>
                      </a:r>
                    </a:p>
                  </a:txBody>
                  <a:tcPr marL="92075" marR="92075" marT="46047" marB="460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FEV1/FVC </a:t>
                      </a:r>
                      <a:r>
                        <a:rPr kumimoji="0" lang="en-US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 </a:t>
                      </a:r>
                      <a:r>
                        <a:rPr kumimoji="0" lang="en-US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&gt;</a:t>
                      </a: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80% NH</a:t>
                      </a:r>
                    </a:p>
                  </a:txBody>
                  <a:tcPr marL="92075" marR="92075" marT="46047" marB="460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II. středně těžké</a:t>
                      </a:r>
                    </a:p>
                  </a:txBody>
                  <a:tcPr marL="92075" marR="92075" marT="46047" marB="460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FEV1/FVC </a:t>
                      </a:r>
                      <a:r>
                        <a:rPr kumimoji="0" lang="en-US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 50-80% NH    </a:t>
                      </a:r>
                    </a:p>
                  </a:txBody>
                  <a:tcPr marL="92075" marR="92075" marT="46047" marB="460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7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III. těžké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altLang="cs-CZ" sz="24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2075" marR="92075" marT="46047" marB="460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FEV1/FVC </a:t>
                      </a:r>
                      <a:r>
                        <a:rPr kumimoji="0" lang="en-US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 30-50% NH</a:t>
                      </a:r>
                    </a:p>
                  </a:txBody>
                  <a:tcPr marL="92075" marR="92075" marT="46047" marB="460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IV. velmi těžké</a:t>
                      </a:r>
                    </a:p>
                  </a:txBody>
                  <a:tcPr marL="92075" marR="92075" marT="46047" marB="460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FEV1/FVC </a:t>
                      </a:r>
                      <a:r>
                        <a:rPr kumimoji="0" lang="en-US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 70%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FEV1 </a:t>
                      </a:r>
                      <a:r>
                        <a:rPr kumimoji="0" lang="en-US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&lt;</a:t>
                      </a:r>
                      <a:r>
                        <a:rPr kumimoji="0" lang="cs-CZ" altLang="cs-CZ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pitchFamily="18" charset="0"/>
                        </a:rPr>
                        <a:t> 30%NH</a:t>
                      </a:r>
                    </a:p>
                  </a:txBody>
                  <a:tcPr marL="92075" marR="92075" marT="46047" marB="460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6098" name="AutoShape 72"/>
          <p:cNvSpPr>
            <a:spLocks noChangeArrowheads="1"/>
          </p:cNvSpPr>
          <p:nvPr/>
        </p:nvSpPr>
        <p:spPr bwMode="auto">
          <a:xfrm>
            <a:off x="5076825" y="2924175"/>
            <a:ext cx="719138" cy="720725"/>
          </a:xfrm>
          <a:prstGeom prst="plus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itchFamily="34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cs-CZ" altLang="cs-CZ" sz="1800">
              <a:latin typeface="Verdana" pitchFamily="34" charset="0"/>
            </a:endParaRPr>
          </a:p>
        </p:txBody>
      </p:sp>
      <p:sp>
        <p:nvSpPr>
          <p:cNvPr id="46099" name="AutoShape 73"/>
          <p:cNvSpPr>
            <a:spLocks noChangeArrowheads="1"/>
          </p:cNvSpPr>
          <p:nvPr/>
        </p:nvSpPr>
        <p:spPr bwMode="auto">
          <a:xfrm>
            <a:off x="2627313" y="5661025"/>
            <a:ext cx="719137" cy="720725"/>
          </a:xfrm>
          <a:prstGeom prst="plus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itchFamily="34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cs-CZ" altLang="cs-CZ" sz="1800">
              <a:latin typeface="Verdana" pitchFamily="34" charset="0"/>
            </a:endParaRPr>
          </a:p>
        </p:txBody>
      </p:sp>
      <p:sp>
        <p:nvSpPr>
          <p:cNvPr id="46100" name="Rectangle 74"/>
          <p:cNvSpPr>
            <a:spLocks noChangeArrowheads="1"/>
          </p:cNvSpPr>
          <p:nvPr/>
        </p:nvSpPr>
        <p:spPr bwMode="auto">
          <a:xfrm>
            <a:off x="2843213" y="5589588"/>
            <a:ext cx="53641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itchFamily="34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cs-CZ" altLang="cs-CZ" sz="2800" b="1">
                <a:latin typeface="Arial Unicode MS" pitchFamily="34" charset="-128"/>
              </a:rPr>
              <a:t>Klinický fenotyp CHOPN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37D065A-1A32-44AB-AA47-BA5210DDD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"/>
    </mc:Choice>
    <mc:Fallback xmlns="">
      <p:transition spd="slow" advTm="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pPr algn="ctr">
              <a:defRPr/>
            </a:pPr>
            <a:r>
              <a:rPr lang="cs-CZ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Klinické fenotypy CHOPN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342900" indent="-342900">
              <a:defRPr sz="4400">
                <a:solidFill>
                  <a:schemeClr val="tx2"/>
                </a:solidFill>
                <a:latin typeface="Arial" charset="0"/>
              </a:defRPr>
            </a:lvl1pPr>
            <a:lvl2pPr>
              <a:defRPr sz="44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defRPr sz="4400">
                <a:solidFill>
                  <a:schemeClr val="tx2"/>
                </a:solidFill>
                <a:latin typeface="Arial" charset="0"/>
              </a:defRPr>
            </a:lvl3pPr>
            <a:lvl4pPr marL="1600200" indent="-228600">
              <a:defRPr sz="4400">
                <a:solidFill>
                  <a:schemeClr val="tx2"/>
                </a:solidFill>
                <a:latin typeface="Arial" charset="0"/>
              </a:defRPr>
            </a:lvl4pPr>
            <a:lvl5pPr marL="2057400" indent="-228600">
              <a:defRPr sz="4400">
                <a:solidFill>
                  <a:schemeClr val="tx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lvl="1">
              <a:defRPr/>
            </a:pPr>
            <a:fld id="{DB60FCF1-F6E6-4B65-94E7-477D7B5B73D8}" type="slidenum">
              <a:rPr lang="en-US" altLang="cs-CZ" smtClean="0"/>
              <a:pPr lvl="1">
                <a:defRPr/>
              </a:pPr>
              <a:t>65</a:t>
            </a:fld>
            <a:endParaRPr lang="en-US" altLang="cs-CZ">
              <a:latin typeface="Corbel" pitchFamily="34" charset="0"/>
            </a:endParaRPr>
          </a:p>
        </p:txBody>
      </p:sp>
      <p:pic>
        <p:nvPicPr>
          <p:cNvPr id="4710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13300" r="28732" b="8301"/>
          <a:stretch>
            <a:fillRect/>
          </a:stretch>
        </p:blipFill>
        <p:spPr bwMode="auto">
          <a:xfrm>
            <a:off x="971550" y="908050"/>
            <a:ext cx="74168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BF4BF85-45BB-4580-B671-DEDCE27A9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82"/>
    </mc:Choice>
    <mc:Fallback xmlns="">
      <p:transition spd="slow" advTm="56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73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</a:t>
            </a:r>
            <a:r>
              <a:rPr lang="cs-CZ" dirty="0"/>
              <a:t> 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cs-CZ" dirty="0" err="1">
                <a:solidFill>
                  <a:srgbClr val="C00000"/>
                </a:solidFill>
              </a:rPr>
              <a:t>sthma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dirty="0">
                <a:solidFill>
                  <a:srgbClr val="C00000"/>
                </a:solidFill>
              </a:rPr>
              <a:t>OPD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cs-CZ" dirty="0" err="1">
                <a:solidFill>
                  <a:srgbClr val="C00000"/>
                </a:solidFill>
              </a:rPr>
              <a:t>verlap</a:t>
            </a:r>
            <a:r>
              <a:rPr lang="cs-CZ" dirty="0"/>
              <a:t/>
            </a:r>
            <a:br>
              <a:rPr lang="cs-CZ" dirty="0"/>
            </a:br>
            <a:r>
              <a:rPr lang="cs-CZ" sz="2000" dirty="0"/>
              <a:t>7-20% obstrukcí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Výrazně pozitivní </a:t>
            </a:r>
            <a:r>
              <a:rPr lang="cs-CZ" dirty="0">
                <a:solidFill>
                  <a:srgbClr val="C00000"/>
                </a:solidFill>
              </a:rPr>
              <a:t>bronchodilatační test</a:t>
            </a:r>
          </a:p>
          <a:p>
            <a:r>
              <a:rPr lang="cs-CZ" dirty="0"/>
              <a:t>Pozitivní </a:t>
            </a:r>
            <a:r>
              <a:rPr lang="cs-CZ" dirty="0">
                <a:solidFill>
                  <a:srgbClr val="C00000"/>
                </a:solidFill>
              </a:rPr>
              <a:t>bronchokonstrikční test</a:t>
            </a:r>
          </a:p>
          <a:p>
            <a:r>
              <a:rPr lang="cs-CZ" dirty="0">
                <a:solidFill>
                  <a:srgbClr val="C00000"/>
                </a:solidFill>
              </a:rPr>
              <a:t>Eozinofilů</a:t>
            </a:r>
            <a:r>
              <a:rPr lang="cs-CZ" dirty="0"/>
              <a:t> ve sputu &gt;3%</a:t>
            </a:r>
          </a:p>
          <a:p>
            <a:r>
              <a:rPr lang="cs-CZ" dirty="0" err="1">
                <a:solidFill>
                  <a:srgbClr val="C00000"/>
                </a:solidFill>
              </a:rPr>
              <a:t>FeNO</a:t>
            </a:r>
            <a:r>
              <a:rPr lang="cs-CZ" dirty="0">
                <a:solidFill>
                  <a:srgbClr val="C00000"/>
                </a:solidFill>
              </a:rPr>
              <a:t> </a:t>
            </a:r>
            <a:r>
              <a:rPr lang="cs-CZ" dirty="0"/>
              <a:t>nad 45 </a:t>
            </a:r>
            <a:r>
              <a:rPr lang="cs-CZ" dirty="0" err="1"/>
              <a:t>ppb</a:t>
            </a:r>
            <a:endParaRPr lang="cs-CZ" dirty="0"/>
          </a:p>
          <a:p>
            <a:r>
              <a:rPr lang="cs-CZ" dirty="0">
                <a:solidFill>
                  <a:srgbClr val="C00000"/>
                </a:solidFill>
              </a:rPr>
              <a:t>Astma </a:t>
            </a:r>
            <a:r>
              <a:rPr lang="cs-CZ" dirty="0"/>
              <a:t>v anamnéze</a:t>
            </a:r>
          </a:p>
          <a:p>
            <a:endParaRPr lang="cs-CZ" dirty="0"/>
          </a:p>
          <a:p>
            <a:r>
              <a:rPr lang="cs-CZ" dirty="0"/>
              <a:t>Vedlejší kritéria: zvýšení celkového  </a:t>
            </a:r>
            <a:r>
              <a:rPr lang="cs-CZ" dirty="0" err="1">
                <a:solidFill>
                  <a:srgbClr val="C00000"/>
                </a:solidFill>
              </a:rPr>
              <a:t>IgE</a:t>
            </a:r>
            <a:r>
              <a:rPr lang="cs-CZ" dirty="0"/>
              <a:t>, anamnéza </a:t>
            </a:r>
            <a:r>
              <a:rPr lang="cs-CZ" dirty="0">
                <a:solidFill>
                  <a:srgbClr val="C00000"/>
                </a:solidFill>
              </a:rPr>
              <a:t>atopie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39180A5-89F0-411D-B784-5E2DD0FA5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94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5"/>
    </mc:Choice>
    <mc:Fallback xmlns="">
      <p:transition spd="slow" advTm="35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357166"/>
            <a:ext cx="8080375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err="1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Dif.dg.CHOPN</a:t>
            </a: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 x ASTHMA</a:t>
            </a:r>
          </a:p>
        </p:txBody>
      </p:sp>
      <p:pic>
        <p:nvPicPr>
          <p:cNvPr id="49155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3" t="16211" r="27031" b="33427"/>
          <a:stretch>
            <a:fillRect/>
          </a:stretch>
        </p:blipFill>
        <p:spPr bwMode="auto">
          <a:xfrm>
            <a:off x="820738" y="1477963"/>
            <a:ext cx="7488237" cy="538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F977432-BCE5-443E-8061-9B32CBA463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2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"/>
    </mc:Choice>
    <mc:Fallback xmlns="">
      <p:transition spd="slow" advTm="4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1" t="22133" r="10541" b="15334"/>
          <a:stretch/>
        </p:blipFill>
        <p:spPr bwMode="auto">
          <a:xfrm>
            <a:off x="35496" y="1556792"/>
            <a:ext cx="9073008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LÉČBA CHOPN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BAB6893-F8DA-45D0-9135-595C4598D4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9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15"/>
    </mc:Choice>
    <mc:Fallback xmlns="">
      <p:transition spd="slow" advTm="2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LÉČBA - Doporučení ČPFS 2013</a:t>
            </a: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CustomShape 2"/>
          <p:cNvSpPr>
            <a:spLocks noChangeArrowheads="1"/>
          </p:cNvSpPr>
          <p:nvPr/>
        </p:nvSpPr>
        <p:spPr bwMode="auto">
          <a:xfrm>
            <a:off x="34925" y="2447925"/>
            <a:ext cx="4752975" cy="3860800"/>
          </a:xfrm>
          <a:prstGeom prst="roundRect">
            <a:avLst>
              <a:gd name="adj" fmla="val 16667"/>
            </a:avLst>
          </a:prstGeom>
          <a:noFill/>
          <a:ln w="25560" cap="rnd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itchFamily="34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endParaRPr lang="cs-CZ" altLang="cs-CZ" sz="1800">
              <a:latin typeface="Verdana" pitchFamily="34" charset="0"/>
            </a:endParaRPr>
          </a:p>
        </p:txBody>
      </p:sp>
      <p:sp>
        <p:nvSpPr>
          <p:cNvPr id="52229" name="CustomShape 3"/>
          <p:cNvSpPr>
            <a:spLocks noChangeArrowheads="1"/>
          </p:cNvSpPr>
          <p:nvPr/>
        </p:nvSpPr>
        <p:spPr bwMode="auto">
          <a:xfrm>
            <a:off x="271463" y="6308725"/>
            <a:ext cx="42227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>
              <a:buClr>
                <a:schemeClr val="accent1"/>
              </a:buClr>
              <a:buSzPct val="80000"/>
              <a:buFont typeface="Wingdings 2" pitchFamily="18" charset="2"/>
              <a:buChar char=""/>
              <a:defRPr sz="3200">
                <a:solidFill>
                  <a:schemeClr val="tx1"/>
                </a:solidFill>
                <a:latin typeface="Corbe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  <a:defRPr sz="2800">
                <a:solidFill>
                  <a:schemeClr val="tx1"/>
                </a:solidFill>
                <a:latin typeface="Corbel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E66C7D"/>
              </a:buClr>
              <a:buFont typeface="Arial" pitchFamily="34" charset="0"/>
              <a:buChar char="▪"/>
              <a:defRPr sz="2400">
                <a:solidFill>
                  <a:schemeClr val="tx1"/>
                </a:solidFill>
                <a:latin typeface="Corbel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6BB76D"/>
              </a:buClr>
              <a:buFont typeface="Arial" pitchFamily="34" charset="0"/>
              <a:buChar char="▪"/>
              <a:defRPr sz="2000">
                <a:solidFill>
                  <a:schemeClr val="tx1"/>
                </a:solidFill>
                <a:latin typeface="Corbel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8651"/>
              </a:buClr>
              <a:buFont typeface="Wingdings 3" pitchFamily="18" charset="2"/>
              <a:buChar char=""/>
              <a:defRPr sz="2000">
                <a:solidFill>
                  <a:schemeClr val="tx1"/>
                </a:solidFill>
                <a:latin typeface="Corbel" pitchFamily="34" charset="0"/>
              </a:defRPr>
            </a:lvl9pPr>
          </a:lstStyle>
          <a:p>
            <a:pPr eaLnBrk="1" hangingPunct="1">
              <a:buClrTx/>
              <a:buSzTx/>
              <a:buFontTx/>
              <a:buNone/>
            </a:pPr>
            <a:r>
              <a:rPr lang="cs-CZ" altLang="cs-CZ" sz="2800">
                <a:solidFill>
                  <a:srgbClr val="FF99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* pro všechny symptomatické pacienty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79ACD02-E9AF-4C08-AD0C-257AFAF88E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1"/>
    </mc:Choice>
    <mc:Fallback xmlns="">
      <p:transition spd="slow" advTm="3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Skiagram hrudníku</a:t>
            </a:r>
            <a:r>
              <a:rPr lang="cs-CZ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/>
            </a:r>
            <a:br>
              <a:rPr lang="cs-CZ" sz="4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cs-CZ" sz="2700" dirty="0">
                <a:solidFill>
                  <a:srgbClr val="FF0000"/>
                </a:solidFill>
                <a:cs typeface="Aharoni" panose="02010803020104030203" pitchFamily="2" charset="-79"/>
              </a:rPr>
              <a:t>bazální skríningový test v rámci</a:t>
            </a:r>
            <a:br>
              <a:rPr lang="cs-CZ" sz="2700" dirty="0">
                <a:solidFill>
                  <a:srgbClr val="FF0000"/>
                </a:solidFill>
                <a:cs typeface="Aharoni" panose="02010803020104030203" pitchFamily="2" charset="-79"/>
              </a:rPr>
            </a:br>
            <a:r>
              <a:rPr lang="cs-CZ" sz="2700" dirty="0">
                <a:solidFill>
                  <a:srgbClr val="FF0000"/>
                </a:solidFill>
                <a:cs typeface="Aharoni" panose="02010803020104030203" pitchFamily="2" charset="-79"/>
              </a:rPr>
              <a:t>úvodní diferenciální diagnostiky</a:t>
            </a:r>
            <a:endParaRPr lang="cs-CZ" sz="3100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/>
              <a:t>Na </a:t>
            </a:r>
            <a:r>
              <a:rPr lang="en-US" dirty="0"/>
              <a:t>front</a:t>
            </a:r>
            <a:r>
              <a:rPr lang="cs-CZ" dirty="0" err="1"/>
              <a:t>álním</a:t>
            </a:r>
            <a:r>
              <a:rPr lang="cs-CZ" dirty="0"/>
              <a:t> snímku</a:t>
            </a:r>
            <a:endParaRPr lang="en-US" dirty="0"/>
          </a:p>
          <a:p>
            <a:r>
              <a:rPr lang="cs-CZ" dirty="0"/>
              <a:t>zvýšená </a:t>
            </a:r>
            <a:r>
              <a:rPr lang="cs-CZ" dirty="0" err="1"/>
              <a:t>transpare</a:t>
            </a:r>
            <a:r>
              <a:rPr lang="en-US" dirty="0" err="1"/>
              <a:t>nc</a:t>
            </a:r>
            <a:r>
              <a:rPr lang="cs-CZ" dirty="0"/>
              <a:t>e</a:t>
            </a:r>
            <a:r>
              <a:rPr lang="en-US" dirty="0"/>
              <a:t> </a:t>
            </a:r>
            <a:r>
              <a:rPr lang="cs-CZ" dirty="0"/>
              <a:t>plic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oploštěná bránice</a:t>
            </a:r>
          </a:p>
          <a:p>
            <a:r>
              <a:rPr lang="cs-CZ" dirty="0"/>
              <a:t>kapkovitý srdeční stín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05064"/>
            <a:ext cx="3619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F001A4D-14B0-4988-8A01-BDF0B339D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7"/>
    </mc:Choice>
    <mc:Fallback xmlns="">
      <p:transition spd="slow" advTm="24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k-SK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1.KROK - </a:t>
            </a:r>
            <a:r>
              <a:rPr lang="sk-SK" dirty="0" err="1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Eliminace</a:t>
            </a:r>
            <a:r>
              <a:rPr lang="sk-SK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sk-SK" dirty="0" err="1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rizik</a:t>
            </a:r>
            <a:endParaRPr lang="sk-SK" dirty="0">
              <a:solidFill>
                <a:schemeClr val="accent1">
                  <a:satMod val="1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3251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sk-SK" altLang="cs-CZ" dirty="0"/>
          </a:p>
          <a:p>
            <a:pPr eaLnBrk="1" hangingPunct="1"/>
            <a:r>
              <a:rPr lang="sk-SK" altLang="cs-CZ" dirty="0" err="1"/>
              <a:t>protikuřácká</a:t>
            </a:r>
            <a:r>
              <a:rPr lang="sk-SK" altLang="cs-CZ" dirty="0"/>
              <a:t> </a:t>
            </a:r>
            <a:r>
              <a:rPr lang="sk-SK" altLang="cs-CZ" dirty="0" err="1"/>
              <a:t>intervence</a:t>
            </a:r>
            <a:r>
              <a:rPr lang="sk-SK" altLang="cs-CZ" dirty="0"/>
              <a:t> (i </a:t>
            </a:r>
            <a:r>
              <a:rPr lang="sk-SK" altLang="cs-CZ" dirty="0" err="1"/>
              <a:t>pasivní</a:t>
            </a:r>
            <a:r>
              <a:rPr lang="sk-SK" altLang="cs-CZ" dirty="0"/>
              <a:t> </a:t>
            </a:r>
            <a:r>
              <a:rPr lang="sk-SK" altLang="cs-CZ" dirty="0" err="1"/>
              <a:t>kouření</a:t>
            </a:r>
            <a:r>
              <a:rPr lang="sk-SK" altLang="cs-CZ" dirty="0"/>
              <a:t>)</a:t>
            </a:r>
          </a:p>
          <a:p>
            <a:pPr eaLnBrk="1" hangingPunct="1"/>
            <a:endParaRPr lang="sk-SK" altLang="cs-CZ" dirty="0"/>
          </a:p>
          <a:p>
            <a:pPr eaLnBrk="1" hangingPunct="1"/>
            <a:r>
              <a:rPr lang="sk-SK" altLang="cs-CZ" dirty="0" err="1"/>
              <a:t>snížení</a:t>
            </a:r>
            <a:r>
              <a:rPr lang="sk-SK" altLang="cs-CZ" dirty="0"/>
              <a:t> </a:t>
            </a:r>
            <a:r>
              <a:rPr lang="sk-SK" altLang="cs-CZ" dirty="0" err="1"/>
              <a:t>expozice</a:t>
            </a:r>
            <a:r>
              <a:rPr lang="sk-SK" altLang="cs-CZ" dirty="0"/>
              <a:t> </a:t>
            </a:r>
            <a:r>
              <a:rPr lang="sk-SK" altLang="cs-CZ" dirty="0" err="1"/>
              <a:t>profesním</a:t>
            </a:r>
            <a:r>
              <a:rPr lang="sk-SK" altLang="cs-CZ" dirty="0"/>
              <a:t> škodlivinám (</a:t>
            </a:r>
            <a:r>
              <a:rPr lang="sk-SK" altLang="cs-CZ" dirty="0" err="1"/>
              <a:t>používání</a:t>
            </a:r>
            <a:r>
              <a:rPr lang="sk-SK" altLang="cs-CZ" dirty="0"/>
              <a:t> </a:t>
            </a:r>
            <a:r>
              <a:rPr lang="sk-SK" altLang="cs-CZ" dirty="0" err="1"/>
              <a:t>osobních</a:t>
            </a:r>
            <a:r>
              <a:rPr lang="sk-SK" altLang="cs-CZ" dirty="0"/>
              <a:t> ochranných </a:t>
            </a:r>
            <a:r>
              <a:rPr lang="sk-SK" altLang="cs-CZ" dirty="0" err="1"/>
              <a:t>pomůcek</a:t>
            </a:r>
            <a:r>
              <a:rPr lang="sk-SK" altLang="cs-CZ" dirty="0"/>
              <a:t>)</a:t>
            </a:r>
          </a:p>
          <a:p>
            <a:pPr eaLnBrk="1" hangingPunct="1"/>
            <a:endParaRPr lang="sk-SK" altLang="cs-CZ" dirty="0"/>
          </a:p>
          <a:p>
            <a:pPr eaLnBrk="1" hangingPunct="1"/>
            <a:r>
              <a:rPr lang="sk-SK" altLang="cs-CZ" dirty="0" err="1"/>
              <a:t>snížení</a:t>
            </a:r>
            <a:r>
              <a:rPr lang="sk-SK" altLang="cs-CZ" dirty="0"/>
              <a:t> </a:t>
            </a:r>
            <a:r>
              <a:rPr lang="sk-SK" altLang="cs-CZ" dirty="0" err="1"/>
              <a:t>expozice</a:t>
            </a:r>
            <a:r>
              <a:rPr lang="sk-SK" altLang="cs-CZ" dirty="0"/>
              <a:t> škodlivinám v </a:t>
            </a:r>
            <a:r>
              <a:rPr lang="sk-SK" altLang="cs-CZ" dirty="0" err="1"/>
              <a:t>domácím</a:t>
            </a:r>
            <a:r>
              <a:rPr lang="sk-SK" altLang="cs-CZ" dirty="0"/>
              <a:t> </a:t>
            </a:r>
            <a:r>
              <a:rPr lang="sk-SK" altLang="cs-CZ" dirty="0" err="1"/>
              <a:t>prostředí</a:t>
            </a:r>
            <a:endParaRPr lang="sk-SK" altLang="cs-CZ" dirty="0"/>
          </a:p>
          <a:p>
            <a:pPr eaLnBrk="1" hangingPunct="1"/>
            <a:endParaRPr lang="sk-SK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AC2F035-FD0A-4552-B6E1-736AB5B875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4665"/>
      </p:ext>
    </p:extLst>
  </p:cSld>
  <p:clrMapOvr>
    <a:masterClrMapping/>
  </p:clrMapOvr>
  <p:transition advTm="14202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  <a:t>2. KROK  </a:t>
            </a:r>
            <a:r>
              <a:rPr lang="cs-CZ" b="1" dirty="0">
                <a:solidFill>
                  <a:srgbClr val="0EA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Farmakoterapie</a:t>
            </a:r>
            <a:r>
              <a:rPr lang="cs-CZ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cs-CZ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</a:br>
            <a:r>
              <a:rPr lang="pt-BR" sz="3100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  <a:t>Preferuje se inhalační podání léků</a:t>
            </a:r>
            <a:endParaRPr lang="cs-CZ" dirty="0">
              <a:solidFill>
                <a:srgbClr val="0EA235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74825"/>
            <a:ext cx="8686800" cy="5083175"/>
          </a:xfrm>
        </p:spPr>
        <p:txBody>
          <a:bodyPr rtlCol="0">
            <a:normAutofit fontScale="92500" lnSpcReduction="10000"/>
          </a:bodyPr>
          <a:lstStyle/>
          <a:p>
            <a:pPr marL="118872" indent="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cs-CZ" sz="3500" u="sng" dirty="0"/>
              <a:t>Krátkodobě působící  (SA) </a:t>
            </a:r>
            <a:r>
              <a:rPr lang="cs-CZ" sz="3500" dirty="0"/>
              <a:t>= úlevová léčba</a:t>
            </a:r>
          </a:p>
          <a:p>
            <a:pPr marL="118872" indent="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cs-CZ" sz="3500" dirty="0"/>
          </a:p>
          <a:p>
            <a:pPr marL="118872" indent="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cs-CZ" sz="3500" u="sng" dirty="0"/>
              <a:t>Dlouhodobě působící (LA) </a:t>
            </a:r>
            <a:r>
              <a:rPr lang="cs-CZ" sz="3500" dirty="0"/>
              <a:t>= udržovací léčba</a:t>
            </a: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3500" dirty="0"/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2800" b="1" dirty="0"/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b="1" dirty="0"/>
              <a:t>1.  </a:t>
            </a:r>
            <a:r>
              <a:rPr lang="cs-CZ" sz="2800" b="1" dirty="0" err="1"/>
              <a:t>anticholinergika</a:t>
            </a:r>
            <a:endParaRPr lang="cs-CZ" sz="2800" b="1" dirty="0"/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b="1" dirty="0"/>
              <a:t>        </a:t>
            </a:r>
            <a:r>
              <a:rPr lang="cs-CZ" sz="2800" dirty="0"/>
              <a:t>- </a:t>
            </a:r>
            <a:r>
              <a:rPr lang="cs-CZ" sz="2800" u="sng" dirty="0"/>
              <a:t>krátkodobě působící</a:t>
            </a:r>
            <a:r>
              <a:rPr lang="cs-CZ" sz="2800" dirty="0"/>
              <a:t> (SAMA) - </a:t>
            </a:r>
            <a:r>
              <a:rPr lang="cs-CZ" sz="2800" dirty="0" err="1">
                <a:solidFill>
                  <a:srgbClr val="C00000"/>
                </a:solidFill>
              </a:rPr>
              <a:t>ipratropium</a:t>
            </a:r>
            <a:endParaRPr lang="cs-CZ" sz="2800" dirty="0">
              <a:solidFill>
                <a:srgbClr val="C00000"/>
              </a:solidFill>
            </a:endParaRP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        - </a:t>
            </a:r>
            <a:r>
              <a:rPr lang="cs-CZ" sz="2800" u="sng" dirty="0"/>
              <a:t>dlouhodobě               </a:t>
            </a:r>
            <a:r>
              <a:rPr lang="cs-CZ" sz="2800" dirty="0"/>
              <a:t> (LAMA)        </a:t>
            </a:r>
            <a:r>
              <a:rPr lang="cs-CZ" sz="2800" b="1" dirty="0" err="1">
                <a:solidFill>
                  <a:srgbClr val="C00000"/>
                </a:solidFill>
              </a:rPr>
              <a:t>tiotropium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C00000"/>
                </a:solidFill>
              </a:rPr>
              <a:t>                                                                      </a:t>
            </a:r>
            <a:r>
              <a:rPr lang="cs-CZ" sz="2800" dirty="0" err="1">
                <a:solidFill>
                  <a:srgbClr val="C00000"/>
                </a:solidFill>
              </a:rPr>
              <a:t>glykopyronium</a:t>
            </a:r>
            <a:endParaRPr lang="cs-CZ" sz="2800" dirty="0">
              <a:solidFill>
                <a:srgbClr val="C00000"/>
              </a:solidFill>
            </a:endParaRP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C00000"/>
                </a:solidFill>
              </a:rPr>
              <a:t>                                                                      </a:t>
            </a:r>
            <a:r>
              <a:rPr lang="cs-CZ" sz="2800" b="1" dirty="0" err="1">
                <a:solidFill>
                  <a:srgbClr val="C00000"/>
                </a:solidFill>
              </a:rPr>
              <a:t>aclidinium</a:t>
            </a:r>
            <a:r>
              <a:rPr lang="cs-CZ" sz="2800" b="1" dirty="0">
                <a:solidFill>
                  <a:srgbClr val="C00000"/>
                </a:solidFill>
              </a:rPr>
              <a:t> bromid</a:t>
            </a: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AutoNum type="arabicPeriod"/>
              <a:defRPr/>
            </a:pPr>
            <a:endParaRPr lang="cs-CZ" sz="2800" b="1" dirty="0"/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b="1" dirty="0"/>
              <a:t>2.  beta 2-mimetika</a:t>
            </a: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        - </a:t>
            </a:r>
            <a:r>
              <a:rPr lang="cs-CZ" sz="2800" u="sng" dirty="0"/>
              <a:t>krátkodobě působící</a:t>
            </a:r>
            <a:r>
              <a:rPr lang="cs-CZ" sz="2800" dirty="0"/>
              <a:t> (SABA)- </a:t>
            </a:r>
            <a:r>
              <a:rPr lang="cs-CZ" sz="2800" dirty="0" err="1">
                <a:solidFill>
                  <a:srgbClr val="C00000"/>
                </a:solidFill>
              </a:rPr>
              <a:t>salbutamol</a:t>
            </a:r>
            <a:r>
              <a:rPr lang="cs-CZ" sz="2800" dirty="0">
                <a:solidFill>
                  <a:srgbClr val="C00000"/>
                </a:solidFill>
              </a:rPr>
              <a:t>, </a:t>
            </a:r>
            <a:r>
              <a:rPr lang="cs-CZ" sz="2800" dirty="0" err="1">
                <a:solidFill>
                  <a:srgbClr val="C00000"/>
                </a:solidFill>
              </a:rPr>
              <a:t>fenoterol</a:t>
            </a:r>
            <a:r>
              <a:rPr lang="cs-CZ" sz="2800" dirty="0">
                <a:solidFill>
                  <a:srgbClr val="C00000"/>
                </a:solidFill>
              </a:rPr>
              <a:t>                                                                        </a:t>
            </a: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        - </a:t>
            </a:r>
            <a:r>
              <a:rPr lang="cs-CZ" sz="2800" u="sng" dirty="0"/>
              <a:t>dlouhodobě    (LABA)</a:t>
            </a:r>
            <a:r>
              <a:rPr lang="cs-CZ" sz="2800" dirty="0"/>
              <a:t> -  </a:t>
            </a:r>
            <a:r>
              <a:rPr lang="cs-CZ" sz="2800" b="1" dirty="0" err="1">
                <a:solidFill>
                  <a:srgbClr val="C00000"/>
                </a:solidFill>
              </a:rPr>
              <a:t>salmeterol</a:t>
            </a:r>
            <a:r>
              <a:rPr lang="cs-CZ" sz="2800" b="1" dirty="0">
                <a:solidFill>
                  <a:srgbClr val="C00000"/>
                </a:solidFill>
              </a:rPr>
              <a:t>, </a:t>
            </a:r>
            <a:r>
              <a:rPr lang="cs-CZ" sz="2800" b="1" dirty="0" err="1">
                <a:solidFill>
                  <a:srgbClr val="C00000"/>
                </a:solidFill>
              </a:rPr>
              <a:t>formoterol</a:t>
            </a:r>
            <a:endParaRPr lang="cs-CZ" sz="2800" b="1" dirty="0">
              <a:solidFill>
                <a:srgbClr val="C00000"/>
              </a:solidFill>
            </a:endParaRP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/>
              <a:t>        - </a:t>
            </a:r>
            <a:r>
              <a:rPr lang="cs-CZ" sz="2800" u="sng" dirty="0"/>
              <a:t>ultra-dlouhodobě (U-LABA) </a:t>
            </a:r>
            <a:r>
              <a:rPr lang="cs-CZ" sz="2800" dirty="0"/>
              <a:t>– </a:t>
            </a:r>
            <a:r>
              <a:rPr lang="cs-CZ" sz="2800" dirty="0" err="1">
                <a:solidFill>
                  <a:srgbClr val="C00000"/>
                </a:solidFill>
              </a:rPr>
              <a:t>indacaterol</a:t>
            </a:r>
            <a:endParaRPr lang="cs-CZ" sz="2800" dirty="0">
              <a:solidFill>
                <a:srgbClr val="C00000"/>
              </a:solidFill>
            </a:endParaRP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cs-CZ" sz="2800" b="1" dirty="0"/>
          </a:p>
          <a:p>
            <a:pPr marL="438912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marL="438912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C58EC4-AFD9-4EAF-ADF9-5EEF177C3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71"/>
    </mc:Choice>
    <mc:Fallback xmlns="">
      <p:transition spd="slow" advTm="4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  <a:t>3. KROK  </a:t>
            </a:r>
            <a:r>
              <a:rPr lang="cs-CZ" b="1" dirty="0">
                <a:solidFill>
                  <a:srgbClr val="0EA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Farmakoterapie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866900"/>
            <a:ext cx="9096375" cy="4868863"/>
          </a:xfrm>
        </p:spPr>
        <p:txBody>
          <a:bodyPr rtlCol="0">
            <a:normAutofit/>
          </a:bodyPr>
          <a:lstStyle/>
          <a:p>
            <a:pPr marL="633222" indent="-514350"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7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ACO  :</a:t>
            </a:r>
            <a:endParaRPr lang="cs-CZ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b="1" dirty="0"/>
              <a:t>kortikosteroidy </a:t>
            </a:r>
            <a:r>
              <a:rPr lang="cs-CZ" sz="2800" dirty="0"/>
              <a:t> </a:t>
            </a:r>
            <a:r>
              <a:rPr lang="cs-CZ" sz="2800" u="sng" dirty="0"/>
              <a:t>inhalační</a:t>
            </a:r>
            <a:r>
              <a:rPr lang="cs-CZ" sz="2800" dirty="0"/>
              <a:t> (IKS)</a:t>
            </a: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dirty="0">
                <a:solidFill>
                  <a:srgbClr val="C00000"/>
                </a:solidFill>
              </a:rPr>
              <a:t>             </a:t>
            </a:r>
            <a:r>
              <a:rPr lang="cs-CZ" sz="2800" dirty="0" err="1">
                <a:solidFill>
                  <a:srgbClr val="C00000"/>
                </a:solidFill>
              </a:rPr>
              <a:t>budesonid</a:t>
            </a:r>
            <a:r>
              <a:rPr lang="cs-CZ" sz="2800" dirty="0">
                <a:solidFill>
                  <a:srgbClr val="C00000"/>
                </a:solidFill>
              </a:rPr>
              <a:t>, </a:t>
            </a:r>
            <a:r>
              <a:rPr lang="cs-CZ" sz="2800" dirty="0" err="1">
                <a:solidFill>
                  <a:srgbClr val="C00000"/>
                </a:solidFill>
              </a:rPr>
              <a:t>fluticason</a:t>
            </a:r>
            <a:r>
              <a:rPr lang="cs-CZ" sz="2800" dirty="0">
                <a:solidFill>
                  <a:srgbClr val="C00000"/>
                </a:solidFill>
              </a:rPr>
              <a:t>, </a:t>
            </a:r>
            <a:r>
              <a:rPr lang="cs-CZ" sz="2800" dirty="0" err="1">
                <a:solidFill>
                  <a:srgbClr val="C00000"/>
                </a:solidFill>
              </a:rPr>
              <a:t>beklometason</a:t>
            </a:r>
            <a:endParaRPr lang="cs-CZ" sz="2800" dirty="0">
              <a:solidFill>
                <a:srgbClr val="C00000"/>
              </a:solidFill>
            </a:endParaRPr>
          </a:p>
          <a:p>
            <a:pPr marL="633222" indent="-51435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cs-CZ" sz="2800" dirty="0">
                <a:solidFill>
                  <a:srgbClr val="C00000"/>
                </a:solidFill>
              </a:rPr>
              <a:t>             </a:t>
            </a:r>
            <a:r>
              <a:rPr lang="cs-CZ" sz="2800" u="sng" dirty="0">
                <a:solidFill>
                  <a:srgbClr val="C00000"/>
                </a:solidFill>
              </a:rPr>
              <a:t>kombinované preparáty IKS + LABA </a:t>
            </a:r>
          </a:p>
          <a:p>
            <a:pPr marL="633222" indent="-514350">
              <a:lnSpc>
                <a:spcPct val="80000"/>
              </a:lnSpc>
              <a:spcBef>
                <a:spcPts val="0"/>
              </a:spcBef>
              <a:buNone/>
              <a:defRPr/>
            </a:pPr>
            <a:endParaRPr lang="cs-CZ" sz="2800" dirty="0">
              <a:solidFill>
                <a:srgbClr val="C00000"/>
              </a:solidFill>
            </a:endParaRPr>
          </a:p>
          <a:p>
            <a:pPr marL="633222" indent="-51435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cs-CZ" sz="2800" u="sng" dirty="0"/>
              <a:t>systémové kortikoidy</a:t>
            </a:r>
            <a:r>
              <a:rPr lang="cs-CZ" sz="2800" dirty="0"/>
              <a:t> jen krátkodobě – 14 dní</a:t>
            </a:r>
          </a:p>
          <a:p>
            <a:pPr marL="438912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/>
              <a:t>          </a:t>
            </a:r>
          </a:p>
          <a:p>
            <a:pPr marL="438912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marL="438912" indent="-320040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5EF4059-C47D-4F9E-A96E-EAB206361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5"/>
    </mc:Choice>
    <mc:Fallback xmlns="">
      <p:transition spd="slow" advTm="22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774825"/>
            <a:ext cx="8893175" cy="5083175"/>
          </a:xfrm>
        </p:spPr>
        <p:txBody>
          <a:bodyPr>
            <a:normAutofit fontScale="92500" lnSpcReduction="10000"/>
          </a:bodyPr>
          <a:lstStyle/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cs-CZ" altLang="cs-CZ" b="1" dirty="0"/>
          </a:p>
          <a:p>
            <a:pPr marL="631825" indent="-514350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b="1" dirty="0"/>
              <a:t> </a:t>
            </a:r>
            <a:r>
              <a:rPr lang="cs-CZ" altLang="cs-CZ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BRONCHITICKÝ FENOTYP</a:t>
            </a:r>
          </a:p>
          <a:p>
            <a:pPr marL="631825" indent="-514350" algn="ctr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sz="5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BRONCHIEKTATICKÝ FENOTYP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cs-CZ" altLang="cs-CZ" b="1" dirty="0"/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b="1" dirty="0">
                <a:solidFill>
                  <a:srgbClr val="0EA235"/>
                </a:solidFill>
              </a:rPr>
              <a:t>Moderní </a:t>
            </a:r>
            <a:r>
              <a:rPr lang="cs-CZ" altLang="cs-CZ" b="1" dirty="0" err="1">
                <a:solidFill>
                  <a:srgbClr val="0EA235"/>
                </a:solidFill>
              </a:rPr>
              <a:t>mukolytika</a:t>
            </a:r>
            <a:r>
              <a:rPr lang="cs-CZ" altLang="cs-CZ" b="1" dirty="0">
                <a:solidFill>
                  <a:srgbClr val="0EA235"/>
                </a:solidFill>
              </a:rPr>
              <a:t> </a:t>
            </a:r>
            <a:endParaRPr lang="cs-CZ" altLang="cs-CZ" b="1" dirty="0"/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dirty="0">
                <a:solidFill>
                  <a:srgbClr val="C00000"/>
                </a:solidFill>
              </a:rPr>
              <a:t>(n-</a:t>
            </a:r>
            <a:r>
              <a:rPr lang="cs-CZ" altLang="cs-CZ" dirty="0" err="1">
                <a:solidFill>
                  <a:srgbClr val="C00000"/>
                </a:solidFill>
              </a:rPr>
              <a:t>acetylcystein,erdostein</a:t>
            </a:r>
            <a:r>
              <a:rPr lang="cs-CZ" altLang="cs-CZ" dirty="0">
                <a:solidFill>
                  <a:srgbClr val="C00000"/>
                </a:solidFill>
              </a:rPr>
              <a:t>)  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b="1" dirty="0"/>
              <a:t>       </a:t>
            </a:r>
            <a:endParaRPr lang="cs-CZ" altLang="cs-CZ" u="sng" dirty="0"/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b="1" dirty="0">
                <a:solidFill>
                  <a:srgbClr val="0EA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ANTIBIOTIKA</a:t>
            </a:r>
            <a:r>
              <a:rPr lang="cs-CZ" altLang="cs-CZ" b="1" dirty="0"/>
              <a:t> 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dirty="0">
                <a:solidFill>
                  <a:srgbClr val="C00000"/>
                </a:solidFill>
              </a:rPr>
              <a:t>(amoxicilin, </a:t>
            </a:r>
            <a:r>
              <a:rPr lang="cs-CZ" altLang="cs-CZ" dirty="0" err="1">
                <a:solidFill>
                  <a:srgbClr val="C00000"/>
                </a:solidFill>
              </a:rPr>
              <a:t>makrolidy</a:t>
            </a:r>
            <a:r>
              <a:rPr lang="cs-CZ" altLang="cs-CZ" dirty="0">
                <a:solidFill>
                  <a:srgbClr val="C00000"/>
                </a:solidFill>
              </a:rPr>
              <a:t>, doxycyklin…)</a:t>
            </a:r>
          </a:p>
          <a:p>
            <a:pPr marL="117475" indent="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cs-CZ" altLang="cs-CZ" dirty="0">
              <a:solidFill>
                <a:srgbClr val="C00000"/>
              </a:solidFill>
            </a:endParaRP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b="1" dirty="0"/>
              <a:t>       </a:t>
            </a:r>
            <a:endParaRPr lang="cs-CZ" altLang="cs-CZ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  <a:t>3. KROK </a:t>
            </a:r>
            <a:r>
              <a:rPr lang="cs-CZ" b="1" dirty="0">
                <a:solidFill>
                  <a:srgbClr val="0EA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Farmakoterapie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5BCAD14-6BE9-41A8-8264-4041F6DA28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0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6"/>
    </mc:Choice>
    <mc:Fallback xmlns="">
      <p:transition spd="slow" advTm="32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628775"/>
            <a:ext cx="8893175" cy="5083175"/>
          </a:xfrm>
        </p:spPr>
        <p:txBody>
          <a:bodyPr/>
          <a:lstStyle/>
          <a:p>
            <a:pPr marL="631825" indent="-51435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Fenotyp četných exacerbací, </a:t>
            </a:r>
          </a:p>
          <a:p>
            <a:pPr marL="631825" indent="-51435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bronchitický, </a:t>
            </a:r>
          </a:p>
          <a:p>
            <a:pPr marL="631825" indent="-514350" algn="ctr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FF0000"/>
                </a:solidFill>
              </a:rPr>
              <a:t>bronchiektatický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</a:pPr>
            <a:endParaRPr lang="cs-CZ" altLang="cs-CZ" b="1" dirty="0"/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</a:pPr>
            <a:endParaRPr lang="cs-CZ" altLang="cs-CZ" b="1" dirty="0"/>
          </a:p>
          <a:p>
            <a:pPr marL="631825" indent="-514350" algn="ctr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cs-CZ" altLang="cs-CZ" sz="5400" b="1" dirty="0" err="1">
                <a:solidFill>
                  <a:srgbClr val="10A01E"/>
                </a:solidFill>
              </a:rPr>
              <a:t>Metylxantiny</a:t>
            </a:r>
            <a:r>
              <a:rPr lang="cs-CZ" altLang="cs-CZ" b="1" dirty="0"/>
              <a:t> </a:t>
            </a:r>
            <a:r>
              <a:rPr lang="cs-CZ" altLang="cs-CZ" b="1" dirty="0">
                <a:solidFill>
                  <a:srgbClr val="C00000"/>
                </a:solidFill>
              </a:rPr>
              <a:t> </a:t>
            </a:r>
            <a:r>
              <a:rPr lang="cs-CZ" altLang="cs-CZ" dirty="0">
                <a:solidFill>
                  <a:srgbClr val="C00000"/>
                </a:solidFill>
              </a:rPr>
              <a:t>teofylin 5-20 mg/l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cs-CZ" altLang="cs-CZ" dirty="0"/>
              <a:t>       - stimulace dechového centra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cs-CZ" altLang="cs-CZ" dirty="0"/>
              <a:t>       - bronchodilatační účinek </a:t>
            </a:r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cs-CZ" altLang="cs-CZ" dirty="0"/>
              <a:t>       - neselektivní inhibice </a:t>
            </a:r>
            <a:r>
              <a:rPr lang="cs-CZ" altLang="cs-CZ" dirty="0" err="1"/>
              <a:t>fosfodiesterázy</a:t>
            </a:r>
            <a:endParaRPr lang="cs-CZ" altLang="cs-CZ" dirty="0"/>
          </a:p>
          <a:p>
            <a:pPr marL="631825" indent="-514350" eaLnBrk="1" hangingPunct="1">
              <a:lnSpc>
                <a:spcPct val="80000"/>
              </a:lnSpc>
              <a:buFont typeface="Wingdings 2" pitchFamily="18" charset="2"/>
              <a:buNone/>
            </a:pP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dirty="0">
                <a:solidFill>
                  <a:srgbClr val="0EA235"/>
                </a:solidFill>
                <a:latin typeface="Tahoma" pitchFamily="34" charset="0"/>
                <a:cs typeface="Tahoma" pitchFamily="34" charset="0"/>
              </a:rPr>
              <a:t>3. KROK  </a:t>
            </a:r>
            <a:r>
              <a:rPr lang="cs-CZ" b="1" dirty="0">
                <a:solidFill>
                  <a:srgbClr val="0EA2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Farmakoterapie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19F362-6F18-44E3-AEB3-61AFEC6BF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66"/>
    </mc:Choice>
    <mc:Fallback xmlns="">
      <p:transition spd="slow" advTm="20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10A01E"/>
                </a:solidFill>
                <a:latin typeface="Tahoma" pitchFamily="34" charset="0"/>
                <a:cs typeface="Tahoma" pitchFamily="34" charset="0"/>
              </a:rPr>
              <a:t>3.KROK - Chirurgická léčba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Emfyzematický fenotyp,  </a:t>
            </a:r>
            <a:r>
              <a:rPr lang="cs-CZ" altLang="cs-CZ" b="1" dirty="0" err="1">
                <a:solidFill>
                  <a:srgbClr val="FF0000"/>
                </a:solidFill>
              </a:rPr>
              <a:t>predominantně</a:t>
            </a:r>
            <a:r>
              <a:rPr lang="cs-CZ" altLang="cs-CZ" b="1" dirty="0">
                <a:solidFill>
                  <a:srgbClr val="FF0000"/>
                </a:solidFill>
              </a:rPr>
              <a:t> horní laloky </a:t>
            </a:r>
            <a:endParaRPr lang="cs-CZ" altLang="cs-CZ" b="1" dirty="0"/>
          </a:p>
          <a:p>
            <a:pPr eaLnBrk="1" hangingPunct="1">
              <a:defRPr/>
            </a:pPr>
            <a:r>
              <a:rPr lang="cs-CZ" altLang="cs-CZ" b="1" dirty="0" err="1"/>
              <a:t>bulektomie</a:t>
            </a:r>
            <a:endParaRPr lang="cs-CZ" altLang="cs-CZ" b="1" dirty="0"/>
          </a:p>
          <a:p>
            <a:pPr>
              <a:defRPr/>
            </a:pPr>
            <a:r>
              <a:rPr lang="cs-CZ" altLang="cs-CZ" b="1" dirty="0" err="1"/>
              <a:t>volumredukční</a:t>
            </a:r>
            <a:r>
              <a:rPr lang="cs-CZ" altLang="cs-CZ" b="1" dirty="0"/>
              <a:t> operace (</a:t>
            </a:r>
            <a:r>
              <a:rPr lang="en-US" altLang="cs-CZ" b="1" dirty="0"/>
              <a:t>lung volume reduction surgery – LVRS</a:t>
            </a:r>
            <a:r>
              <a:rPr lang="cs-CZ" altLang="cs-CZ" b="1" dirty="0"/>
              <a:t>)</a:t>
            </a:r>
          </a:p>
          <a:p>
            <a:pPr eaLnBrk="1" hangingPunct="1">
              <a:defRPr/>
            </a:pPr>
            <a:r>
              <a:rPr lang="cs-CZ" altLang="cs-CZ" b="1" dirty="0"/>
              <a:t>bronchoskopická </a:t>
            </a:r>
            <a:r>
              <a:rPr lang="cs-CZ" altLang="cs-CZ" b="1" dirty="0" err="1"/>
              <a:t>volumredukce</a:t>
            </a:r>
            <a:r>
              <a:rPr lang="cs-CZ" altLang="cs-CZ" b="1" dirty="0"/>
              <a:t> (BVR)</a:t>
            </a:r>
          </a:p>
          <a:p>
            <a:pPr eaLnBrk="1" hangingPunct="1">
              <a:defRPr/>
            </a:pPr>
            <a:endParaRPr lang="cs-CZ" altLang="cs-CZ" b="1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C2076AE-3D86-4476-BDE0-3DC1A8E0D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8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6"/>
    </mc:Choice>
    <mc:Fallback xmlns="">
      <p:transition spd="slow" advTm="191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1618F773-ECDA-4441-B6D7-09A318319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5575"/>
            <a:ext cx="9144000" cy="1252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CHIRURGICKÁ LÉČBA</a:t>
            </a:r>
          </a:p>
        </p:txBody>
      </p:sp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F06B6DB4-AAF6-4425-B9B5-6F4B3EF9BB1A}"/>
              </a:ext>
            </a:extLst>
          </p:cNvPr>
          <p:cNvSpPr txBox="1">
            <a:spLocks/>
          </p:cNvSpPr>
          <p:nvPr/>
        </p:nvSpPr>
        <p:spPr bwMode="auto">
          <a:xfrm>
            <a:off x="457200" y="1773238"/>
            <a:ext cx="8686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chemeClr val="tx1"/>
              </a:buClr>
              <a:buSzPct val="80000"/>
              <a:buFont typeface="Wingdings" pitchFamily="2" charset="2"/>
              <a:buChar char="§"/>
              <a:defRPr/>
            </a:pPr>
            <a:r>
              <a:rPr lang="cs-CZ" b="1" kern="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bulektomie</a:t>
            </a:r>
            <a:r>
              <a:rPr lang="cs-CZ" b="1" kern="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cs-CZ" b="1" kern="0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volumredukční</a:t>
            </a:r>
            <a:r>
              <a:rPr lang="cs-CZ" b="1" kern="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operace</a:t>
            </a:r>
          </a:p>
          <a:p>
            <a:pPr>
              <a:buClr>
                <a:schemeClr val="tx1"/>
              </a:buClr>
              <a:defRPr/>
            </a:pPr>
            <a:endParaRPr lang="cs-CZ" kern="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cs-CZ" kern="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   </a:t>
            </a:r>
          </a:p>
        </p:txBody>
      </p:sp>
      <p:pic>
        <p:nvPicPr>
          <p:cNvPr id="34820" name="Picture 7">
            <a:extLst>
              <a:ext uri="{FF2B5EF4-FFF2-40B4-BE49-F238E27FC236}">
                <a16:creationId xmlns:a16="http://schemas.microsoft.com/office/drawing/2014/main" id="{48833B6E-6F5D-4608-8C95-CECF82B9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3" t="23225" r="26453" b="4517"/>
          <a:stretch>
            <a:fillRect/>
          </a:stretch>
        </p:blipFill>
        <p:spPr bwMode="auto">
          <a:xfrm>
            <a:off x="0" y="2492375"/>
            <a:ext cx="4500563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8">
            <a:extLst>
              <a:ext uri="{FF2B5EF4-FFF2-40B4-BE49-F238E27FC236}">
                <a16:creationId xmlns:a16="http://schemas.microsoft.com/office/drawing/2014/main" id="{84735D5E-E76E-46CE-968F-D86463B05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492375"/>
            <a:ext cx="4643437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2FCB426-4FC8-40FA-93C3-51FBC4449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"/>
    </mc:Choice>
    <mc:Fallback xmlns="">
      <p:transition spd="slow" advTm="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C733EC6A-9635-4F05-8227-501B2A162B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155575"/>
            <a:ext cx="8642350" cy="12525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3.KROK – BSK </a:t>
            </a:r>
            <a:r>
              <a:rPr lang="cs-CZ" dirty="0" err="1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volumredukce</a:t>
            </a: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35843" name="Picture 2" descr="http://www.floridamd.com/wp-content/uploads/2013/02/pulm-1-Small.jpg">
            <a:extLst>
              <a:ext uri="{FF2B5EF4-FFF2-40B4-BE49-F238E27FC236}">
                <a16:creationId xmlns:a16="http://schemas.microsoft.com/office/drawing/2014/main" id="{11E48A9D-2CF4-45DD-BD84-66B357F7D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3828" r="4961" b="4373"/>
          <a:stretch>
            <a:fillRect/>
          </a:stretch>
        </p:blipFill>
        <p:spPr bwMode="auto">
          <a:xfrm>
            <a:off x="0" y="1052513"/>
            <a:ext cx="3983038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7" descr="Výsledek obrázku pro endobronchial volume reduction coils">
            <a:extLst>
              <a:ext uri="{FF2B5EF4-FFF2-40B4-BE49-F238E27FC236}">
                <a16:creationId xmlns:a16="http://schemas.microsoft.com/office/drawing/2014/main" id="{E0D257C3-A4FA-496C-971A-BCA6E0786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38" y="1052513"/>
            <a:ext cx="51609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AutoShape 9" descr="Výsledek obrázku pro endobronchial volume reduction coils">
            <a:extLst>
              <a:ext uri="{FF2B5EF4-FFF2-40B4-BE49-F238E27FC236}">
                <a16:creationId xmlns:a16="http://schemas.microsoft.com/office/drawing/2014/main" id="{38B15C39-095D-4F9D-B62C-E83206F6C8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7650" y="-33496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5846" name="AutoShape 11" descr="Výsledek obrázku pro endobronchial volume reduction coils">
            <a:extLst>
              <a:ext uri="{FF2B5EF4-FFF2-40B4-BE49-F238E27FC236}">
                <a16:creationId xmlns:a16="http://schemas.microsoft.com/office/drawing/2014/main" id="{0AAFF77F-27CA-468A-B159-90E52F250A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0050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4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5847" name="Picture 13" descr="http://jtd.amegroups.com/article/viewFile/3159/html/21846">
            <a:extLst>
              <a:ext uri="{FF2B5EF4-FFF2-40B4-BE49-F238E27FC236}">
                <a16:creationId xmlns:a16="http://schemas.microsoft.com/office/drawing/2014/main" id="{25D72CD3-023F-4DBB-B762-663E236B7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398303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5" descr="http://www.interventionalbronchoscopy.co.uk/Research/Entries/2013/6/3_RESET_STUDY_files/shapeimage_1.png">
            <a:extLst>
              <a:ext uri="{FF2B5EF4-FFF2-40B4-BE49-F238E27FC236}">
                <a16:creationId xmlns:a16="http://schemas.microsoft.com/office/drawing/2014/main" id="{D53E5E35-529C-4512-A9F8-7CB45C7C4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3760788"/>
            <a:ext cx="515143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>
            <a:extLst>
              <a:ext uri="{FF2B5EF4-FFF2-40B4-BE49-F238E27FC236}">
                <a16:creationId xmlns:a16="http://schemas.microsoft.com/office/drawing/2014/main" id="{FD9A0467-1477-4A1E-BA04-D9A481A4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22269" r="28549" b="13884"/>
          <a:stretch>
            <a:fillRect/>
          </a:stretch>
        </p:blipFill>
        <p:spPr bwMode="auto">
          <a:xfrm>
            <a:off x="0" y="981075"/>
            <a:ext cx="925195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D368538-DF63-48F3-8A4C-4B79995689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4"/>
    </mc:Choice>
    <mc:Fallback xmlns="">
      <p:transition spd="slow" advTm="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3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55448"/>
            <a:ext cx="8640960" cy="1252728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3.KROK – BSK </a:t>
            </a:r>
            <a:r>
              <a:rPr lang="cs-CZ" dirty="0" err="1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volumredukce</a:t>
            </a: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61443" name="Picture 2" descr="http://www.floridamd.com/wp-content/uploads/2013/02/pulm-1-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3828" r="4961" b="4373"/>
          <a:stretch>
            <a:fillRect/>
          </a:stretch>
        </p:blipFill>
        <p:spPr bwMode="auto">
          <a:xfrm>
            <a:off x="14288" y="1443038"/>
            <a:ext cx="39687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http://journal.publications.chestnet.org/data/journals/chest/22088/m_091822fig01.jpe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4143375"/>
            <a:ext cx="3962400" cy="2706688"/>
          </a:xfrm>
          <a:noFill/>
        </p:spPr>
      </p:pic>
      <p:pic>
        <p:nvPicPr>
          <p:cNvPr id="61445" name="Picture 6" descr="http://www.jwatch.org/sites/default/files/static/general-medicine/articles/JO20101026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501" r="4068" b="1097"/>
          <a:stretch>
            <a:fillRect/>
          </a:stretch>
        </p:blipFill>
        <p:spPr bwMode="auto">
          <a:xfrm>
            <a:off x="3989388" y="1443038"/>
            <a:ext cx="515461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F9706D-18C4-45CE-8B4E-E38645B56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"/>
    </mc:Choice>
    <mc:Fallback xmlns="">
      <p:transition spd="slow" advTm="1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4000" dirty="0">
                <a:solidFill>
                  <a:srgbClr val="10A01E"/>
                </a:solidFill>
                <a:latin typeface="Tahoma" pitchFamily="34" charset="0"/>
                <a:cs typeface="Tahoma" pitchFamily="34" charset="0"/>
              </a:rPr>
              <a:t>4. KROK – Léčba respiračního selhání:  </a:t>
            </a:r>
            <a:r>
              <a:rPr lang="cs-CZ" b="1" dirty="0">
                <a:solidFill>
                  <a:srgbClr val="10A0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Oxygenoterapie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229600" cy="5000625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cs-CZ" sz="2800" b="1" dirty="0"/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defRPr/>
            </a:pPr>
            <a:r>
              <a:rPr lang="cs-CZ" sz="2800" b="1" dirty="0"/>
              <a:t>krátkodobá za hospitalizace 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  <a:defRPr/>
            </a:pPr>
            <a:r>
              <a:rPr lang="cs-CZ" sz="2800" dirty="0"/>
              <a:t>Průtok kyslíku udržovat nízký (1-3 l/min); jejich respirační centra jsou relativně </a:t>
            </a:r>
            <a:r>
              <a:rPr lang="cs-CZ" sz="2800" dirty="0" err="1"/>
              <a:t>insenzitivní</a:t>
            </a:r>
            <a:r>
              <a:rPr lang="cs-CZ" sz="2800" dirty="0"/>
              <a:t> k </a:t>
            </a:r>
            <a:r>
              <a:rPr lang="en-US" sz="2800" dirty="0"/>
              <a:t>CO</a:t>
            </a:r>
            <a:r>
              <a:rPr lang="cs-CZ" sz="2800" dirty="0"/>
              <a:t>2 – spoléhají spíše na hypoxický drive  </a:t>
            </a:r>
            <a:r>
              <a:rPr lang="en-US" sz="2800" dirty="0"/>
              <a:t>&gt; </a:t>
            </a:r>
            <a:r>
              <a:rPr lang="cs-CZ" sz="2800" dirty="0"/>
              <a:t>hrozí útlum dechového centra s následnou </a:t>
            </a:r>
            <a:r>
              <a:rPr lang="cs-CZ" sz="2800" dirty="0" err="1"/>
              <a:t>hyperkapnií</a:t>
            </a:r>
            <a:r>
              <a:rPr lang="cs-CZ" sz="2800" dirty="0"/>
              <a:t>, respirační acidózou, </a:t>
            </a:r>
            <a:r>
              <a:rPr lang="cs-CZ" sz="2800" dirty="0" err="1"/>
              <a:t>komatem</a:t>
            </a:r>
            <a:r>
              <a:rPr lang="cs-CZ" sz="2800" dirty="0"/>
              <a:t> …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 2"/>
              <a:buChar char=""/>
              <a:defRPr/>
            </a:pPr>
            <a:endParaRPr lang="cs-CZ" sz="2800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 2"/>
              <a:buChar char=""/>
              <a:defRPr/>
            </a:pPr>
            <a:r>
              <a:rPr lang="cs-CZ" sz="2800" b="1" dirty="0"/>
              <a:t>dlouhodobá domácí </a:t>
            </a:r>
            <a:r>
              <a:rPr lang="cs-CZ" sz="2800" b="1" dirty="0" err="1"/>
              <a:t>oxygenoterapie</a:t>
            </a:r>
            <a:r>
              <a:rPr lang="cs-CZ" sz="2800" dirty="0"/>
              <a:t> (DDOT)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 2"/>
              <a:buChar char=""/>
              <a:defRPr/>
            </a:pPr>
            <a:endParaRPr lang="cs-CZ" sz="2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166E677-5A32-42EA-B562-E1486AB4A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3"/>
    </mc:Choice>
    <mc:Fallback xmlns="">
      <p:transition spd="slow" advTm="23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5400" dirty="0">
                <a:solidFill>
                  <a:srgbClr val="FF0000"/>
                </a:solidFill>
                <a:cs typeface="Aharoni" panose="02010803020104030203" pitchFamily="2" charset="-79"/>
              </a:rPr>
              <a:t>Laterální radiogram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Zvětšený </a:t>
            </a:r>
            <a:r>
              <a:rPr lang="en-US" dirty="0" err="1"/>
              <a:t>retrostern</a:t>
            </a:r>
            <a:r>
              <a:rPr lang="cs-CZ" dirty="0" err="1"/>
              <a:t>ální</a:t>
            </a:r>
            <a:r>
              <a:rPr lang="cs-CZ" dirty="0"/>
              <a:t>  prostor</a:t>
            </a:r>
          </a:p>
        </p:txBody>
      </p:sp>
      <p:pic>
        <p:nvPicPr>
          <p:cNvPr id="4" name="Picture 2" descr="H:\~ OFFICE_files\295571-297664-10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420888"/>
            <a:ext cx="5486400" cy="3528392"/>
          </a:xfrm>
          <a:prstGeom prst="rect">
            <a:avLst/>
          </a:prstGeom>
          <a:noFill/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25584C5-EB19-498E-8E9F-791DBCBF8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96"/>
    </mc:Choice>
    <mc:Fallback xmlns="">
      <p:transition spd="slow" advTm="6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10A01E"/>
                </a:solidFill>
                <a:latin typeface="Tahoma" pitchFamily="34" charset="0"/>
                <a:cs typeface="Tahoma" pitchFamily="34" charset="0"/>
              </a:rPr>
              <a:t>4. KROK – Léčba respir. selhání Oxygenoterapie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229600" cy="5000625"/>
          </a:xfrm>
        </p:spPr>
        <p:txBody>
          <a:bodyPr rtlCol="0">
            <a:normAutofit/>
          </a:bodyPr>
          <a:lstStyle/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2800" b="1" dirty="0"/>
              <a:t>INDIKACE DDOT (nejčastější)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2800" b="1" dirty="0"/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CHOPN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CHOPN + spánková apnoe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Intersticiální plicní procesy (plicní fibróza)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Cystická fibróza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Deformity hrudní stěny (kyfoskolióza)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Alveolární hypoventilace (obezita)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lang="cs-CZ" sz="2800" dirty="0"/>
              <a:t>CHSS</a:t>
            </a:r>
          </a:p>
          <a:p>
            <a:pPr marL="633222" indent="-51435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cs-CZ" sz="28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036CD91-3605-4D83-A4C3-430586FDF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4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4"/>
    </mc:Choice>
    <mc:Fallback xmlns="">
      <p:transition spd="slow" advTm="11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10A01E"/>
                </a:solidFill>
                <a:latin typeface="Tahoma" pitchFamily="34" charset="0"/>
                <a:cs typeface="Tahoma" pitchFamily="34" charset="0"/>
              </a:rPr>
              <a:t>4. KROK – Léčba respir. selhání Oxygenoterapie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435975" cy="5000625"/>
          </a:xfrm>
        </p:spPr>
        <p:txBody>
          <a:bodyPr rtlCol="0">
            <a:normAutofit fontScale="92500" lnSpcReduction="20000"/>
          </a:bodyPr>
          <a:lstStyle/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cs-CZ" sz="3000" b="1" dirty="0"/>
              <a:t>INDIKAČNÍ KRITÉRIA</a:t>
            </a:r>
          </a:p>
          <a:p>
            <a:pPr marL="118872"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cs-CZ" sz="3000" b="1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/>
              <a:t> - </a:t>
            </a:r>
            <a:r>
              <a:rPr lang="cs-CZ" sz="3000" u="sng" dirty="0"/>
              <a:t>ABSOLUTNÍ</a:t>
            </a:r>
            <a:r>
              <a:rPr lang="cs-CZ" sz="3000" dirty="0"/>
              <a:t> - </a:t>
            </a:r>
            <a:r>
              <a:rPr lang="cs-CZ" sz="3000" dirty="0">
                <a:solidFill>
                  <a:srgbClr val="C00000"/>
                </a:solidFill>
              </a:rPr>
              <a:t>pO2 &lt; 7.3 </a:t>
            </a:r>
            <a:r>
              <a:rPr lang="cs-CZ" sz="3000" dirty="0" err="1">
                <a:solidFill>
                  <a:srgbClr val="C00000"/>
                </a:solidFill>
              </a:rPr>
              <a:t>kPa</a:t>
            </a:r>
            <a:endParaRPr lang="cs-CZ" sz="3000" dirty="0">
              <a:solidFill>
                <a:srgbClr val="C00000"/>
              </a:solidFill>
            </a:endParaRP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/>
              <a:t> 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/>
              <a:t> - </a:t>
            </a:r>
            <a:r>
              <a:rPr lang="cs-CZ" sz="3000" u="sng" dirty="0"/>
              <a:t>RELATIVNÍ </a:t>
            </a:r>
            <a:r>
              <a:rPr lang="cs-CZ" sz="3000" dirty="0"/>
              <a:t>- </a:t>
            </a:r>
            <a:r>
              <a:rPr lang="cs-CZ" sz="3000" dirty="0">
                <a:solidFill>
                  <a:srgbClr val="C00000"/>
                </a:solidFill>
              </a:rPr>
              <a:t>pO2 7,3-8 </a:t>
            </a:r>
            <a:r>
              <a:rPr lang="cs-CZ" sz="3000" dirty="0" err="1">
                <a:solidFill>
                  <a:srgbClr val="C00000"/>
                </a:solidFill>
              </a:rPr>
              <a:t>kPa</a:t>
            </a:r>
            <a:r>
              <a:rPr lang="cs-CZ" sz="3000" dirty="0">
                <a:solidFill>
                  <a:srgbClr val="C00000"/>
                </a:solidFill>
              </a:rPr>
              <a:t>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3000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/>
              <a:t>     - polyglobulie (</a:t>
            </a:r>
            <a:r>
              <a:rPr lang="cs-CZ" sz="3000" b="1" dirty="0" err="1"/>
              <a:t>Htk</a:t>
            </a:r>
            <a:r>
              <a:rPr lang="cs-CZ" sz="3000" b="1" dirty="0"/>
              <a:t> &gt; 55%)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/>
              <a:t>     - zn. plicní hypertenze nebo hypertrofie PK (RTG, CT  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dirty="0"/>
              <a:t>       ECHO, EKG, katetrizace)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/>
              <a:t>     - </a:t>
            </a:r>
            <a:r>
              <a:rPr lang="cs-CZ" sz="3000" b="1" dirty="0" err="1"/>
              <a:t>desaturace</a:t>
            </a:r>
            <a:r>
              <a:rPr lang="cs-CZ" sz="3000" b="1" dirty="0"/>
              <a:t> &lt; SAT 90% v průběhu spánku po dobu 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3000" b="1" dirty="0"/>
              <a:t>        &gt;30% spánku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endParaRPr lang="cs-CZ" sz="2800" dirty="0"/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800" dirty="0"/>
              <a:t>   </a:t>
            </a:r>
            <a:endParaRPr lang="cs-CZ" sz="28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8FE4711-E9A4-45C6-B221-0ADF006299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7"/>
    </mc:Choice>
    <mc:Fallback xmlns="">
      <p:transition spd="slow" advTm="6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rgbClr val="10A01E"/>
                </a:solidFill>
                <a:latin typeface="Tahoma" pitchFamily="34" charset="0"/>
                <a:cs typeface="Tahoma" pitchFamily="34" charset="0"/>
              </a:rPr>
              <a:t>4. KROK – Léčba respir. selhání Oxygenoterapie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3063"/>
            <a:ext cx="8435975" cy="5000625"/>
          </a:xfrm>
        </p:spPr>
        <p:txBody>
          <a:bodyPr rtlCol="0">
            <a:normAutofit lnSpcReduction="10000"/>
          </a:bodyPr>
          <a:lstStyle/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cs-CZ" sz="2800" dirty="0"/>
              <a:t>nutný </a:t>
            </a:r>
            <a:r>
              <a:rPr lang="cs-CZ" sz="2800" u="sng" dirty="0"/>
              <a:t>pozitivní kyslíkový test</a:t>
            </a:r>
            <a:r>
              <a:rPr lang="cs-CZ" sz="2800" dirty="0"/>
              <a:t>, event. </a:t>
            </a:r>
            <a:r>
              <a:rPr lang="cs-CZ" sz="2800" u="sng" dirty="0"/>
              <a:t>6-MWT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/>
              <a:t>Kontraindikace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/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800" dirty="0"/>
              <a:t>Negativní kyslíkový test, 6-MWT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800" dirty="0"/>
              <a:t>Vzestup pCO2 při kyslíkovém testu 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800" dirty="0"/>
              <a:t>Kuřák, asociál</a:t>
            </a:r>
          </a:p>
          <a:p>
            <a:pPr marL="119062" indent="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cs-CZ" altLang="cs-CZ" sz="2800" dirty="0"/>
          </a:p>
          <a:p>
            <a:pPr marL="119062" indent="0"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r>
              <a:rPr lang="cs-CZ" altLang="cs-CZ" sz="2800" b="1" dirty="0"/>
              <a:t>Možnosti DDOT</a:t>
            </a:r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sz="2800" b="1" u="sng" dirty="0"/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800" dirty="0"/>
              <a:t>Stacionární kyslíkový koncentrátor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800" dirty="0"/>
              <a:t>Tekutý kyslík- přenosný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800" dirty="0"/>
          </a:p>
          <a:p>
            <a:pPr marL="576072" indent="-4572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cs-CZ" sz="2800" b="1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ACB01D9-C3F0-4C88-A0EE-82C1D8380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5"/>
    </mc:Choice>
    <mc:Fallback xmlns="">
      <p:transition spd="slow" advTm="2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rgbClr val="10A01E"/>
                </a:solidFill>
                <a:latin typeface="Tahoma" pitchFamily="34" charset="0"/>
                <a:cs typeface="Tahoma" pitchFamily="34" charset="0"/>
              </a:rPr>
              <a:t>4. KROK – Léčba respir. selhání Oxygenoterapie</a:t>
            </a: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8350" y="-7443788"/>
            <a:ext cx="26200100" cy="147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56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63A500D-3AD8-44BE-9197-AE414AF75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6"/>
    </mc:Choice>
    <mc:Fallback xmlns="">
      <p:transition spd="slow" advTm="21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Koncentrátor kyslíku</a:t>
            </a:r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00188"/>
            <a:ext cx="3446463" cy="3132137"/>
          </a:xfrm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929063"/>
            <a:ext cx="2476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1500188"/>
            <a:ext cx="3071812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A306D45-32F9-499A-BA90-D9AD878A9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"/>
    </mc:Choice>
    <mc:Fallback xmlns="">
      <p:transition spd="slow" advTm="1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2510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accent1">
                    <a:satMod val="150000"/>
                  </a:schemeClr>
                </a:solidFill>
                <a:latin typeface="Tahoma" pitchFamily="34" charset="0"/>
                <a:cs typeface="Tahoma" pitchFamily="34" charset="0"/>
              </a:rPr>
              <a:t>Kapalný kyslík</a:t>
            </a:r>
          </a:p>
        </p:txBody>
      </p:sp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8" r="3508"/>
          <a:stretch>
            <a:fillRect/>
          </a:stretch>
        </p:blipFill>
        <p:spPr bwMode="auto">
          <a:xfrm>
            <a:off x="5969000" y="2500313"/>
            <a:ext cx="317500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00"/>
          <a:stretch>
            <a:fillRect/>
          </a:stretch>
        </p:blipFill>
        <p:spPr bwMode="auto">
          <a:xfrm>
            <a:off x="0" y="2357438"/>
            <a:ext cx="30003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6" t="4922" r="14915" b="11401"/>
          <a:stretch>
            <a:fillRect/>
          </a:stretch>
        </p:blipFill>
        <p:spPr bwMode="auto">
          <a:xfrm>
            <a:off x="3143250" y="1722438"/>
            <a:ext cx="2643188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18DBF15-4D59-4394-916D-EAA1EC5444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9"/>
    </mc:Choice>
    <mc:Fallback xmlns="">
      <p:transition spd="slow" advTm="3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cs-CZ" sz="6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Buly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Projasnění &gt; 2cm &gt; až </a:t>
            </a:r>
            <a:r>
              <a:rPr lang="cs-CZ" dirty="0" err="1"/>
              <a:t>va</a:t>
            </a:r>
            <a:r>
              <a:rPr lang="en-US" dirty="0"/>
              <a:t>n</a:t>
            </a:r>
            <a:r>
              <a:rPr lang="cs-CZ" dirty="0" err="1"/>
              <a:t>ishing</a:t>
            </a:r>
            <a:r>
              <a:rPr lang="cs-CZ" dirty="0"/>
              <a:t> </a:t>
            </a:r>
            <a:r>
              <a:rPr lang="cs-CZ" dirty="0" err="1"/>
              <a:t>lung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57150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64D5D0AA-527D-4683-AC35-8872DBB9D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92"/>
    </mc:Choice>
    <mc:Fallback xmlns="">
      <p:transition spd="slow" advTm="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.1|0.6|0.9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5595</TotalTime>
  <Words>2130</Words>
  <Application>Microsoft Office PowerPoint</Application>
  <PresentationFormat>Předvádění na obrazovce (4:3)</PresentationFormat>
  <Paragraphs>401</Paragraphs>
  <Slides>85</Slides>
  <Notes>2</Notes>
  <HiddenSlides>0</HiddenSlides>
  <MMClips>76</MMClips>
  <ScaleCrop>false</ScaleCrop>
  <HeadingPairs>
    <vt:vector size="6" baseType="variant">
      <vt:variant>
        <vt:lpstr>Použitá písma</vt:lpstr>
      </vt:variant>
      <vt:variant>
        <vt:i4>17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85</vt:i4>
      </vt:variant>
    </vt:vector>
  </HeadingPairs>
  <TitlesOfParts>
    <vt:vector size="103" baseType="lpstr">
      <vt:lpstr>Aharoni</vt:lpstr>
      <vt:lpstr>Andalus</vt:lpstr>
      <vt:lpstr>Arial</vt:lpstr>
      <vt:lpstr>Arial Black</vt:lpstr>
      <vt:lpstr>Arial Rounded MT Bold</vt:lpstr>
      <vt:lpstr>Arial Unicode MS</vt:lpstr>
      <vt:lpstr>Bernard MT Condensed</vt:lpstr>
      <vt:lpstr>Calibri</vt:lpstr>
      <vt:lpstr>Candara</vt:lpstr>
      <vt:lpstr>Corbel</vt:lpstr>
      <vt:lpstr>Garamond</vt:lpstr>
      <vt:lpstr>Impact</vt:lpstr>
      <vt:lpstr>Tahoma</vt:lpstr>
      <vt:lpstr>Times New Roman</vt:lpstr>
      <vt:lpstr>Verdana</vt:lpstr>
      <vt:lpstr>Wingdings</vt:lpstr>
      <vt:lpstr>Wingdings 2</vt:lpstr>
      <vt:lpstr>Motiv systému Office</vt:lpstr>
      <vt:lpstr>Zdeněk Merta Klinika nemocí plicních a TB</vt:lpstr>
      <vt:lpstr>DEFINICE  CHOPN Global Initiative for Chronic Obstructive Lung Disease (GOLD)</vt:lpstr>
      <vt:lpstr>Trajektorie pacientů s CHOPN:  progrese</vt:lpstr>
      <vt:lpstr>CHRONICKÁ  BRONCHITIDA</vt:lpstr>
      <vt:lpstr>EMFYZÉM</vt:lpstr>
      <vt:lpstr>Emfyzém</vt:lpstr>
      <vt:lpstr>Skiagram hrudníku bazální skríningový test v rámci úvodní diferenciální diagnostiky</vt:lpstr>
      <vt:lpstr>Laterální radiogram</vt:lpstr>
      <vt:lpstr>Buly </vt:lpstr>
      <vt:lpstr>PATOLOGIE </vt:lpstr>
      <vt:lpstr> Abnormality dýchacích cest  u CHOPN  </vt:lpstr>
      <vt:lpstr>Abnormality plicního parenchymu  u CHOPN </vt:lpstr>
      <vt:lpstr>Abnormality plicní vaskulatury u CHOPN</vt:lpstr>
      <vt:lpstr>COR  PULMONALE</vt:lpstr>
      <vt:lpstr>Plicní hypertenze a cor pulmonale</vt:lpstr>
      <vt:lpstr>P O V A H A   Z Á N Ě T U CHOPN vs ASTMA</vt:lpstr>
      <vt:lpstr>Prezentace aplikace PowerPoint</vt:lpstr>
      <vt:lpstr>EPIDEMIOLOGIE  CHOPN</vt:lpstr>
      <vt:lpstr> Příčiny úmrtí 2019 celosvětově: CHOPN třetí nejčastější příčina úmrtí </vt:lpstr>
      <vt:lpstr>Rizikové faktory CHOPN</vt:lpstr>
      <vt:lpstr>Kouření: kolik a jak dlouho?</vt:lpstr>
      <vt:lpstr>Jiné rizikové faktory CHOPN</vt:lpstr>
      <vt:lpstr>Vrozené rizikové faktory CHOPN</vt:lpstr>
      <vt:lpstr>Alpha-1 antitrypsin deficiency  (AATD) </vt:lpstr>
      <vt:lpstr>Substituční léčba α1AT</vt:lpstr>
      <vt:lpstr>Pacienti s CHOPN  přicházejí pro:</vt:lpstr>
      <vt:lpstr>1. Pacienti se symptomy </vt:lpstr>
      <vt:lpstr>2. EXACERBÁTOŘI</vt:lpstr>
      <vt:lpstr>3. Oligosymptomatičtí pacienti</vt:lpstr>
      <vt:lpstr>KOMORBIDITY</vt:lpstr>
      <vt:lpstr>Klinické vyšetření</vt:lpstr>
      <vt:lpstr>SOUDKOVITÝ HRUDNÍK</vt:lpstr>
      <vt:lpstr>Klinika</vt:lpstr>
      <vt:lpstr>Klinika</vt:lpstr>
      <vt:lpstr>Klinika</vt:lpstr>
      <vt:lpstr>Klinika</vt:lpstr>
      <vt:lpstr>Klinika:  známky COR PULMONALE decomp</vt:lpstr>
      <vt:lpstr>PINK PUFFER  X  BLUE BLOATER</vt:lpstr>
      <vt:lpstr>Mismatch ventilace/perfuze &gt;  hlavní zdroj hypoxemie</vt:lpstr>
      <vt:lpstr>BLUE BLOATER </vt:lpstr>
      <vt:lpstr>PINK PUFFER </vt:lpstr>
      <vt:lpstr>Laboratoř</vt:lpstr>
      <vt:lpstr>Vyšetření plicní funkce</vt:lpstr>
      <vt:lpstr>SPIROMETRIE</vt:lpstr>
      <vt:lpstr>Prezentace aplikace PowerPoint</vt:lpstr>
      <vt:lpstr>Spirometrie - typy křivek</vt:lpstr>
      <vt:lpstr>Nejdůležitější  spirometrické parametry</vt:lpstr>
      <vt:lpstr>Brochodilatační test</vt:lpstr>
      <vt:lpstr>Plicní objemy</vt:lpstr>
      <vt:lpstr>Prezentace aplikace PowerPoint</vt:lpstr>
      <vt:lpstr>Prezentace aplikace PowerPoint</vt:lpstr>
      <vt:lpstr>Bodypletysmograf</vt:lpstr>
      <vt:lpstr>HYPERINFLACE</vt:lpstr>
      <vt:lpstr>Hyperinflace &gt; soudkovitý hrudník</vt:lpstr>
      <vt:lpstr>Respirační insuficience</vt:lpstr>
      <vt:lpstr>Prezentace aplikace PowerPoint</vt:lpstr>
      <vt:lpstr>Prezentace aplikace PowerPoint</vt:lpstr>
      <vt:lpstr>Prezentace aplikace PowerPoint</vt:lpstr>
      <vt:lpstr>Pulzní oximetrie: SaO2</vt:lpstr>
      <vt:lpstr>DIAGNÓZA</vt:lpstr>
      <vt:lpstr>Spirometrie - typy křivek</vt:lpstr>
      <vt:lpstr>Klasifikace CHOPN dle spirometrie </vt:lpstr>
      <vt:lpstr>Klasifikace CHOPN dle GOLD 2011</vt:lpstr>
      <vt:lpstr>Guidelines ČPFS 2013</vt:lpstr>
      <vt:lpstr>Klinické fenotypy CHOPN</vt:lpstr>
      <vt:lpstr>ACO  Asthma COPD Overlap 7-20% obstrukcí</vt:lpstr>
      <vt:lpstr>Dif.dg.CHOPN x ASTHMA</vt:lpstr>
      <vt:lpstr>LÉČBA CHOPN</vt:lpstr>
      <vt:lpstr>LÉČBA - Doporučení ČPFS 2013</vt:lpstr>
      <vt:lpstr>1.KROK - Eliminace rizik</vt:lpstr>
      <vt:lpstr>2. KROK  Farmakoterapie Preferuje se inhalační podání léků</vt:lpstr>
      <vt:lpstr>3. KROK  Farmakoterapie</vt:lpstr>
      <vt:lpstr>3. KROK  Farmakoterapie</vt:lpstr>
      <vt:lpstr> 3. KROK  Farmakoterapie</vt:lpstr>
      <vt:lpstr>3.KROK - Chirurgická léčba </vt:lpstr>
      <vt:lpstr>CHIRURGICKÁ LÉČBA</vt:lpstr>
      <vt:lpstr>3.KROK – BSK volumredukce </vt:lpstr>
      <vt:lpstr>3.KROK – BSK volumredukce </vt:lpstr>
      <vt:lpstr>4. KROK – Léčba respiračního selhání:  Oxygenoterapie</vt:lpstr>
      <vt:lpstr>4. KROK – Léčba respir. selhání Oxygenoterapie</vt:lpstr>
      <vt:lpstr>4. KROK – Léčba respir. selhání Oxygenoterapie</vt:lpstr>
      <vt:lpstr>4. KROK – Léčba respir. selhání Oxygenoterapie</vt:lpstr>
      <vt:lpstr>4. KROK – Léčba respir. selhání Oxygenoterapie</vt:lpstr>
      <vt:lpstr>Koncentrátor kyslíku</vt:lpstr>
      <vt:lpstr>Kapalný kyslík</vt:lpstr>
    </vt:vector>
  </TitlesOfParts>
  <Company>FN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COPD</dc:title>
  <dc:creator>Merta Zdenek</dc:creator>
  <cp:lastModifiedBy>Doubková Martina</cp:lastModifiedBy>
  <cp:revision>141</cp:revision>
  <dcterms:created xsi:type="dcterms:W3CDTF">2017-04-21T12:10:17Z</dcterms:created>
  <dcterms:modified xsi:type="dcterms:W3CDTF">2021-03-10T13:36:38Z</dcterms:modified>
</cp:coreProperties>
</file>