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CB23-72E8-4993-B1B0-81931D469CC9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B73A-271E-46E8-A01A-5BE25C9AD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86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CB23-72E8-4993-B1B0-81931D469CC9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B73A-271E-46E8-A01A-5BE25C9AD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12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CB23-72E8-4993-B1B0-81931D469CC9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B73A-271E-46E8-A01A-5BE25C9AD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334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CB23-72E8-4993-B1B0-81931D469CC9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B73A-271E-46E8-A01A-5BE25C9AD1ED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371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CB23-72E8-4993-B1B0-81931D469CC9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B73A-271E-46E8-A01A-5BE25C9AD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599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CB23-72E8-4993-B1B0-81931D469CC9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B73A-271E-46E8-A01A-5BE25C9AD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51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CB23-72E8-4993-B1B0-81931D469CC9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B73A-271E-46E8-A01A-5BE25C9AD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776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CB23-72E8-4993-B1B0-81931D469CC9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B73A-271E-46E8-A01A-5BE25C9AD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690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CB23-72E8-4993-B1B0-81931D469CC9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B73A-271E-46E8-A01A-5BE25C9AD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44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CB23-72E8-4993-B1B0-81931D469CC9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B73A-271E-46E8-A01A-5BE25C9AD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39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CB23-72E8-4993-B1B0-81931D469CC9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B73A-271E-46E8-A01A-5BE25C9AD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06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CB23-72E8-4993-B1B0-81931D469CC9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B73A-271E-46E8-A01A-5BE25C9AD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29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CB23-72E8-4993-B1B0-81931D469CC9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B73A-271E-46E8-A01A-5BE25C9AD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5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CB23-72E8-4993-B1B0-81931D469CC9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B73A-271E-46E8-A01A-5BE25C9AD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62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CB23-72E8-4993-B1B0-81931D469CC9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B73A-271E-46E8-A01A-5BE25C9AD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66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CB23-72E8-4993-B1B0-81931D469CC9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B73A-271E-46E8-A01A-5BE25C9AD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06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CB23-72E8-4993-B1B0-81931D469CC9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B73A-271E-46E8-A01A-5BE25C9AD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47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757CB23-72E8-4993-B1B0-81931D469CC9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DB73A-271E-46E8-A01A-5BE25C9AD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417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245870" y="1333500"/>
            <a:ext cx="8825658" cy="2297723"/>
          </a:xfrm>
        </p:spPr>
        <p:txBody>
          <a:bodyPr anchor="ctr"/>
          <a:lstStyle/>
          <a:p>
            <a:pPr algn="ctr"/>
            <a:r>
              <a:rPr lang="cs-CZ" sz="4400" b="1" dirty="0" smtClean="0"/>
              <a:t>COVID-19 </a:t>
            </a:r>
            <a:r>
              <a:rPr lang="cs-CZ" sz="4400" b="1" dirty="0" err="1" smtClean="0"/>
              <a:t>through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the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eyes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of</a:t>
            </a:r>
            <a:r>
              <a:rPr lang="cs-CZ" sz="4400" b="1" dirty="0" smtClean="0"/>
              <a:t> a </a:t>
            </a:r>
            <a:r>
              <a:rPr lang="cs-CZ" sz="4400" b="1" dirty="0" err="1" smtClean="0"/>
              <a:t>pneumologist</a:t>
            </a:r>
            <a:r>
              <a:rPr lang="cs-CZ" sz="4400" b="1" dirty="0" smtClean="0"/>
              <a:t> </a:t>
            </a:r>
            <a:br>
              <a:rPr lang="cs-CZ" sz="4400" b="1" dirty="0" smtClean="0"/>
            </a:br>
            <a:r>
              <a:rPr lang="cs-CZ" sz="4400" b="1" dirty="0" smtClean="0"/>
              <a:t>-</a:t>
            </a:r>
            <a:r>
              <a:rPr lang="cs-CZ" sz="4400" b="1" dirty="0" err="1" smtClean="0"/>
              <a:t>series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of</a:t>
            </a:r>
            <a:r>
              <a:rPr lang="cs-CZ" sz="4400" b="1" dirty="0" smtClean="0"/>
              <a:t> case </a:t>
            </a:r>
            <a:r>
              <a:rPr lang="cs-CZ" sz="4400" b="1" dirty="0" err="1" smtClean="0"/>
              <a:t>studies</a:t>
            </a:r>
            <a:r>
              <a:rPr lang="cs-CZ" sz="4400" b="1" dirty="0"/>
              <a:t>-</a:t>
            </a:r>
            <a:endParaRPr lang="cs-CZ" sz="4400" b="1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1245870" y="4340582"/>
            <a:ext cx="8825658" cy="480420"/>
          </a:xfrm>
        </p:spPr>
        <p:txBody>
          <a:bodyPr/>
          <a:lstStyle/>
          <a:p>
            <a:pPr algn="ctr"/>
            <a:r>
              <a:rPr lang="cs-CZ" cap="none" dirty="0" smtClean="0"/>
              <a:t>…</a:t>
            </a:r>
            <a:r>
              <a:rPr lang="cs-CZ" cap="none" dirty="0" err="1" smtClean="0"/>
              <a:t>we</a:t>
            </a:r>
            <a:r>
              <a:rPr lang="cs-CZ" cap="none" dirty="0" smtClean="0"/>
              <a:t> are </a:t>
            </a:r>
            <a:r>
              <a:rPr lang="cs-CZ" cap="none" dirty="0" err="1" smtClean="0"/>
              <a:t>starting</a:t>
            </a:r>
            <a:r>
              <a:rPr lang="cs-CZ" cap="none" dirty="0" smtClean="0"/>
              <a:t> to miss </a:t>
            </a:r>
            <a:r>
              <a:rPr lang="cs-CZ" cap="none" dirty="0" err="1" smtClean="0"/>
              <a:t>the</a:t>
            </a:r>
            <a:r>
              <a:rPr lang="cs-CZ" cap="none" dirty="0" smtClean="0"/>
              <a:t> </a:t>
            </a:r>
            <a:r>
              <a:rPr lang="cs-CZ" cap="none" dirty="0" err="1" smtClean="0"/>
              <a:t>good</a:t>
            </a:r>
            <a:r>
              <a:rPr lang="cs-CZ" cap="none" dirty="0" smtClean="0"/>
              <a:t> </a:t>
            </a:r>
            <a:r>
              <a:rPr lang="cs-CZ" cap="none" dirty="0" err="1" smtClean="0"/>
              <a:t>old</a:t>
            </a:r>
            <a:r>
              <a:rPr lang="cs-CZ" cap="none" dirty="0" smtClean="0"/>
              <a:t> </a:t>
            </a:r>
            <a:r>
              <a:rPr lang="cs-CZ" dirty="0" smtClean="0"/>
              <a:t>COPD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592257" y="5530362"/>
            <a:ext cx="8132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MUDr. Ondřej Venclíček</a:t>
            </a:r>
          </a:p>
          <a:p>
            <a:pPr algn="ctr"/>
            <a:r>
              <a:rPr lang="cs-CZ" dirty="0" smtClean="0"/>
              <a:t>ICU </a:t>
            </a:r>
            <a:r>
              <a:rPr lang="cs-CZ" dirty="0" err="1" smtClean="0"/>
              <a:t>of</a:t>
            </a:r>
            <a:r>
              <a:rPr lang="cs-CZ" dirty="0" smtClean="0"/>
              <a:t> D</a:t>
            </a:r>
            <a:r>
              <a:rPr lang="en-US" dirty="0" err="1" smtClean="0"/>
              <a:t>epartment</a:t>
            </a:r>
            <a:r>
              <a:rPr lang="en-US" dirty="0" smtClean="0"/>
              <a:t> </a:t>
            </a:r>
            <a:r>
              <a:rPr lang="en-US" dirty="0"/>
              <a:t>of Respiratory Diseases</a:t>
            </a:r>
            <a:r>
              <a:rPr lang="en-US" dirty="0" smtClean="0"/>
              <a:t>, </a:t>
            </a:r>
            <a:r>
              <a:rPr lang="en-US" dirty="0"/>
              <a:t>University Hospital </a:t>
            </a:r>
            <a:r>
              <a:rPr lang="en-US" dirty="0" smtClean="0"/>
              <a:t>Brno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31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Case no. 1: R. 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386841"/>
            <a:ext cx="6400800" cy="5471160"/>
          </a:xfrm>
        </p:spPr>
        <p:txBody>
          <a:bodyPr>
            <a:normAutofit/>
          </a:bodyPr>
          <a:lstStyle/>
          <a:p>
            <a:r>
              <a:rPr lang="cs-CZ" dirty="0" smtClean="0"/>
              <a:t>52 </a:t>
            </a:r>
            <a:r>
              <a:rPr lang="cs-CZ" dirty="0" err="1" smtClean="0"/>
              <a:t>years</a:t>
            </a:r>
            <a:r>
              <a:rPr lang="cs-CZ" dirty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 man, 194 cm, 160 kg</a:t>
            </a:r>
          </a:p>
          <a:p>
            <a:r>
              <a:rPr lang="cs-CZ" dirty="0" smtClean="0"/>
              <a:t>Obesity, diabetes, </a:t>
            </a:r>
            <a:r>
              <a:rPr lang="cs-CZ" dirty="0" err="1" smtClean="0"/>
              <a:t>hypertension</a:t>
            </a:r>
            <a:r>
              <a:rPr lang="cs-CZ" dirty="0" smtClean="0"/>
              <a:t>, </a:t>
            </a:r>
            <a:r>
              <a:rPr lang="cs-CZ" dirty="0" err="1" smtClean="0"/>
              <a:t>hyperlipidemia</a:t>
            </a:r>
            <a:endParaRPr lang="cs-CZ" dirty="0" smtClean="0"/>
          </a:p>
          <a:p>
            <a:r>
              <a:rPr lang="cs-CZ" dirty="0" err="1" smtClean="0"/>
              <a:t>Former</a:t>
            </a:r>
            <a:r>
              <a:rPr lang="cs-CZ" dirty="0" smtClean="0"/>
              <a:t> </a:t>
            </a:r>
            <a:r>
              <a:rPr lang="cs-CZ" dirty="0" err="1" smtClean="0"/>
              <a:t>smoker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Hospitalization</a:t>
            </a:r>
            <a:r>
              <a:rPr lang="cs-CZ" dirty="0" smtClean="0"/>
              <a:t> 12.10.20</a:t>
            </a:r>
          </a:p>
          <a:p>
            <a:r>
              <a:rPr lang="cs-CZ" dirty="0" err="1"/>
              <a:t>Therapy</a:t>
            </a:r>
            <a:r>
              <a:rPr lang="cs-CZ" dirty="0"/>
              <a:t>: </a:t>
            </a:r>
            <a:r>
              <a:rPr lang="cs-CZ" dirty="0" err="1" smtClean="0"/>
              <a:t>dexamethason</a:t>
            </a:r>
            <a:r>
              <a:rPr lang="cs-CZ" dirty="0" smtClean="0"/>
              <a:t>, LMWH, ATB…</a:t>
            </a:r>
          </a:p>
          <a:p>
            <a:r>
              <a:rPr lang="cs-CZ" dirty="0" smtClean="0"/>
              <a:t>HFNO </a:t>
            </a:r>
            <a:r>
              <a:rPr lang="cs-CZ" dirty="0" err="1" smtClean="0"/>
              <a:t>with</a:t>
            </a:r>
            <a:r>
              <a:rPr lang="cs-CZ" dirty="0" smtClean="0"/>
              <a:t> limited </a:t>
            </a:r>
            <a:r>
              <a:rPr lang="cs-CZ" dirty="0" err="1" smtClean="0"/>
              <a:t>efect</a:t>
            </a:r>
            <a:r>
              <a:rPr lang="cs-CZ" dirty="0" smtClean="0"/>
              <a:t>, NIV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endParaRPr lang="cs-CZ" dirty="0" smtClean="0"/>
          </a:p>
          <a:p>
            <a:r>
              <a:rPr lang="cs-CZ" dirty="0" err="1" smtClean="0"/>
              <a:t>Intubated</a:t>
            </a:r>
            <a:r>
              <a:rPr lang="cs-CZ" dirty="0" smtClean="0"/>
              <a:t> 14.10.20, </a:t>
            </a:r>
            <a:r>
              <a:rPr lang="cs-CZ" dirty="0" err="1" smtClean="0"/>
              <a:t>tracheostomy</a:t>
            </a:r>
            <a:r>
              <a:rPr lang="cs-CZ" dirty="0" smtClean="0"/>
              <a:t> 21.10.20</a:t>
            </a:r>
          </a:p>
          <a:p>
            <a:r>
              <a:rPr lang="cs-CZ" dirty="0" err="1" smtClean="0"/>
              <a:t>Succeful</a:t>
            </a:r>
            <a:r>
              <a:rPr lang="cs-CZ" dirty="0" smtClean="0"/>
              <a:t> </a:t>
            </a:r>
            <a:r>
              <a:rPr lang="cs-CZ" dirty="0" err="1" smtClean="0"/>
              <a:t>weaning</a:t>
            </a:r>
            <a:r>
              <a:rPr lang="cs-CZ" dirty="0" smtClean="0"/>
              <a:t> 27.10.20</a:t>
            </a:r>
          </a:p>
          <a:p>
            <a:r>
              <a:rPr lang="cs-CZ" dirty="0" err="1" smtClean="0"/>
              <a:t>Sudden</a:t>
            </a:r>
            <a:r>
              <a:rPr lang="cs-CZ" dirty="0" smtClean="0"/>
              <a:t> overal </a:t>
            </a:r>
            <a:r>
              <a:rPr lang="cs-CZ" dirty="0" err="1" smtClean="0"/>
              <a:t>worsening</a:t>
            </a:r>
            <a:r>
              <a:rPr lang="cs-CZ" dirty="0" smtClean="0"/>
              <a:t> and </a:t>
            </a:r>
            <a:r>
              <a:rPr lang="cs-CZ" dirty="0" err="1" smtClean="0"/>
              <a:t>subsequent</a:t>
            </a:r>
            <a:r>
              <a:rPr lang="cs-CZ" dirty="0" smtClean="0"/>
              <a:t> </a:t>
            </a:r>
            <a:r>
              <a:rPr lang="cs-CZ" dirty="0" err="1" smtClean="0"/>
              <a:t>death</a:t>
            </a:r>
            <a:r>
              <a:rPr lang="cs-CZ" dirty="0" smtClean="0"/>
              <a:t> 29.10.20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6125" t="22807" r="26375" b="6579"/>
          <a:stretch/>
        </p:blipFill>
        <p:spPr>
          <a:xfrm>
            <a:off x="6400801" y="1386841"/>
            <a:ext cx="5791200" cy="49072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5375" t="23556" r="25250" b="7111"/>
          <a:stretch/>
        </p:blipFill>
        <p:spPr>
          <a:xfrm>
            <a:off x="6385562" y="1386841"/>
            <a:ext cx="5806439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4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Case no. </a:t>
            </a:r>
            <a:r>
              <a:rPr lang="cs-CZ" dirty="0"/>
              <a:t>2</a:t>
            </a:r>
            <a:r>
              <a:rPr lang="cs-CZ" dirty="0" smtClean="0"/>
              <a:t>: J. H.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853248"/>
            <a:ext cx="6492240" cy="5004752"/>
          </a:xfrm>
        </p:spPr>
        <p:txBody>
          <a:bodyPr>
            <a:normAutofit/>
          </a:bodyPr>
          <a:lstStyle/>
          <a:p>
            <a:r>
              <a:rPr lang="cs-CZ" dirty="0" smtClean="0"/>
              <a:t>61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woman</a:t>
            </a:r>
            <a:r>
              <a:rPr lang="cs-CZ" dirty="0" smtClean="0"/>
              <a:t>, 160 cm, 67 kg</a:t>
            </a:r>
          </a:p>
          <a:p>
            <a:r>
              <a:rPr lang="cs-CZ" dirty="0" smtClean="0"/>
              <a:t>UIP-IPF, </a:t>
            </a:r>
            <a:r>
              <a:rPr lang="cs-CZ" dirty="0" err="1" smtClean="0"/>
              <a:t>lung</a:t>
            </a:r>
            <a:r>
              <a:rPr lang="cs-CZ" dirty="0" smtClean="0"/>
              <a:t> </a:t>
            </a:r>
            <a:r>
              <a:rPr lang="cs-CZ" dirty="0" err="1" smtClean="0"/>
              <a:t>Tx</a:t>
            </a:r>
            <a:r>
              <a:rPr lang="cs-CZ" dirty="0" smtClean="0"/>
              <a:t> 5/2020, diabetes, </a:t>
            </a:r>
            <a:r>
              <a:rPr lang="cs-CZ" dirty="0" err="1" smtClean="0"/>
              <a:t>nefropathy</a:t>
            </a:r>
            <a:r>
              <a:rPr lang="cs-CZ" dirty="0" smtClean="0"/>
              <a:t>, </a:t>
            </a:r>
            <a:r>
              <a:rPr lang="cs-CZ" dirty="0" err="1" smtClean="0"/>
              <a:t>hypertension</a:t>
            </a:r>
            <a:r>
              <a:rPr lang="cs-CZ" dirty="0" smtClean="0"/>
              <a:t>, </a:t>
            </a:r>
            <a:r>
              <a:rPr lang="cs-CZ" dirty="0" err="1" smtClean="0"/>
              <a:t>hepatopathy</a:t>
            </a:r>
            <a:endParaRPr lang="cs-CZ" dirty="0" smtClean="0"/>
          </a:p>
          <a:p>
            <a:r>
              <a:rPr lang="cs-CZ" dirty="0" err="1" smtClean="0"/>
              <a:t>Hospitalised</a:t>
            </a:r>
            <a:r>
              <a:rPr lang="cs-CZ" dirty="0" smtClean="0"/>
              <a:t> 26.10.20</a:t>
            </a:r>
          </a:p>
          <a:p>
            <a:r>
              <a:rPr lang="cs-CZ" dirty="0" err="1" smtClean="0"/>
              <a:t>Therapy</a:t>
            </a:r>
            <a:r>
              <a:rPr lang="cs-CZ" dirty="0" smtClean="0"/>
              <a:t>: </a:t>
            </a:r>
            <a:r>
              <a:rPr lang="cs-CZ" dirty="0" err="1" smtClean="0"/>
              <a:t>remdesivir</a:t>
            </a:r>
            <a:r>
              <a:rPr lang="cs-CZ" dirty="0" smtClean="0"/>
              <a:t>, </a:t>
            </a:r>
            <a:r>
              <a:rPr lang="cs-CZ" dirty="0" err="1" smtClean="0"/>
              <a:t>dexamethason</a:t>
            </a:r>
            <a:r>
              <a:rPr lang="cs-CZ" dirty="0" smtClean="0"/>
              <a:t>, LMWH, ATB…</a:t>
            </a:r>
          </a:p>
          <a:p>
            <a:r>
              <a:rPr lang="cs-CZ" dirty="0" err="1" smtClean="0"/>
              <a:t>Oxynotherapy</a:t>
            </a:r>
            <a:r>
              <a:rPr lang="cs-CZ" dirty="0" smtClean="0"/>
              <a:t> </a:t>
            </a:r>
            <a:r>
              <a:rPr lang="cs-CZ" dirty="0" err="1" smtClean="0"/>
              <a:t>insuficient</a:t>
            </a:r>
            <a:r>
              <a:rPr lang="cs-CZ" dirty="0" smtClean="0"/>
              <a:t>,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efect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HFNO (3.-10.11.2020), no </a:t>
            </a:r>
            <a:r>
              <a:rPr lang="cs-CZ" dirty="0" err="1" smtClean="0"/>
              <a:t>need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intubation</a:t>
            </a:r>
            <a:endParaRPr lang="cs-CZ" dirty="0" smtClean="0"/>
          </a:p>
          <a:p>
            <a:r>
              <a:rPr lang="cs-CZ" dirty="0" err="1" smtClean="0"/>
              <a:t>Complicated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DIC</a:t>
            </a:r>
          </a:p>
          <a:p>
            <a:r>
              <a:rPr lang="cs-CZ" dirty="0" smtClean="0"/>
              <a:t>24.11.20 </a:t>
            </a:r>
            <a:r>
              <a:rPr lang="cs-CZ" dirty="0" err="1" smtClean="0"/>
              <a:t>released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ICU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9500" t="24444" r="30000" b="8445"/>
          <a:stretch/>
        </p:blipFill>
        <p:spPr>
          <a:xfrm>
            <a:off x="6949440" y="1524000"/>
            <a:ext cx="4937760" cy="46024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0126" t="30222" r="31749" b="8000"/>
          <a:stretch/>
        </p:blipFill>
        <p:spPr>
          <a:xfrm>
            <a:off x="6954758" y="1524000"/>
            <a:ext cx="4932442" cy="46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Case no. </a:t>
            </a:r>
            <a:r>
              <a:rPr lang="cs-CZ" dirty="0"/>
              <a:t>3</a:t>
            </a:r>
            <a:r>
              <a:rPr lang="cs-CZ" dirty="0" smtClean="0"/>
              <a:t>: J. 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853248"/>
            <a:ext cx="6339840" cy="5004752"/>
          </a:xfrm>
        </p:spPr>
        <p:txBody>
          <a:bodyPr>
            <a:normAutofit/>
          </a:bodyPr>
          <a:lstStyle/>
          <a:p>
            <a:r>
              <a:rPr lang="cs-CZ" dirty="0" smtClean="0"/>
              <a:t>48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 man, 182 cm, 180 kg</a:t>
            </a:r>
          </a:p>
          <a:p>
            <a:r>
              <a:rPr lang="cs-CZ" dirty="0" err="1" smtClean="0"/>
              <a:t>Obestity</a:t>
            </a:r>
            <a:r>
              <a:rPr lang="cs-CZ" dirty="0" smtClean="0"/>
              <a:t>, diabetes, </a:t>
            </a:r>
            <a:r>
              <a:rPr lang="cs-CZ" dirty="0" err="1" smtClean="0"/>
              <a:t>hypertension</a:t>
            </a:r>
            <a:r>
              <a:rPr lang="cs-CZ" dirty="0" smtClean="0"/>
              <a:t>, </a:t>
            </a:r>
            <a:r>
              <a:rPr lang="cs-CZ" dirty="0" err="1" smtClean="0"/>
              <a:t>hyperlipidemia</a:t>
            </a:r>
            <a:r>
              <a:rPr lang="cs-CZ" dirty="0" smtClean="0"/>
              <a:t>, COPD, </a:t>
            </a:r>
            <a:r>
              <a:rPr lang="cs-CZ" dirty="0" err="1" smtClean="0"/>
              <a:t>nefropathy</a:t>
            </a:r>
            <a:endParaRPr lang="cs-CZ" dirty="0" smtClean="0"/>
          </a:p>
          <a:p>
            <a:r>
              <a:rPr lang="cs-CZ" dirty="0" err="1" smtClean="0"/>
              <a:t>Hospitalised</a:t>
            </a:r>
            <a:r>
              <a:rPr lang="cs-CZ" dirty="0" smtClean="0"/>
              <a:t> 10.11.20</a:t>
            </a:r>
          </a:p>
          <a:p>
            <a:r>
              <a:rPr lang="cs-CZ" dirty="0" err="1" smtClean="0"/>
              <a:t>Therapy</a:t>
            </a:r>
            <a:r>
              <a:rPr lang="cs-CZ" dirty="0" smtClean="0"/>
              <a:t>: </a:t>
            </a:r>
            <a:r>
              <a:rPr lang="cs-CZ" dirty="0" err="1" smtClean="0"/>
              <a:t>convalescent</a:t>
            </a:r>
            <a:r>
              <a:rPr lang="cs-CZ" dirty="0" smtClean="0"/>
              <a:t> plasma, LMWH, ATB…</a:t>
            </a:r>
          </a:p>
          <a:p>
            <a:r>
              <a:rPr lang="cs-CZ" dirty="0" err="1" smtClean="0"/>
              <a:t>Oxygenotherapy</a:t>
            </a:r>
            <a:r>
              <a:rPr lang="cs-CZ" dirty="0" smtClean="0"/>
              <a:t> and HFNO </a:t>
            </a:r>
            <a:r>
              <a:rPr lang="cs-CZ" dirty="0" err="1" smtClean="0"/>
              <a:t>insufficient</a:t>
            </a:r>
            <a:r>
              <a:rPr lang="cs-CZ" dirty="0" smtClean="0"/>
              <a:t>, NIV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. </a:t>
            </a:r>
            <a:r>
              <a:rPr lang="cs-CZ" dirty="0" err="1" smtClean="0"/>
              <a:t>Intubated</a:t>
            </a:r>
            <a:r>
              <a:rPr lang="cs-CZ" dirty="0"/>
              <a:t> </a:t>
            </a:r>
            <a:r>
              <a:rPr lang="cs-CZ" dirty="0" smtClean="0"/>
              <a:t>15.11.20.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</a:t>
            </a:r>
            <a:r>
              <a:rPr lang="cs-CZ" dirty="0" err="1" smtClean="0"/>
              <a:t>cardiac</a:t>
            </a:r>
            <a:r>
              <a:rPr lang="cs-CZ" dirty="0" smtClean="0"/>
              <a:t> </a:t>
            </a:r>
            <a:r>
              <a:rPr lang="cs-CZ" dirty="0" err="1" smtClean="0"/>
              <a:t>arrest</a:t>
            </a:r>
            <a:r>
              <a:rPr lang="cs-CZ" dirty="0" smtClean="0"/>
              <a:t>, 1 </a:t>
            </a:r>
            <a:r>
              <a:rPr lang="cs-CZ" dirty="0" err="1" smtClean="0"/>
              <a:t>minute</a:t>
            </a:r>
            <a:r>
              <a:rPr lang="cs-CZ" dirty="0" smtClean="0"/>
              <a:t> </a:t>
            </a:r>
            <a:r>
              <a:rPr lang="cs-CZ" dirty="0" err="1" smtClean="0"/>
              <a:t>succesful</a:t>
            </a:r>
            <a:r>
              <a:rPr lang="cs-CZ" dirty="0" smtClean="0"/>
              <a:t> CPR.</a:t>
            </a:r>
          </a:p>
          <a:p>
            <a:r>
              <a:rPr lang="cs-CZ" dirty="0" err="1" smtClean="0"/>
              <a:t>Even</a:t>
            </a:r>
            <a:r>
              <a:rPr lang="cs-CZ" dirty="0" smtClean="0"/>
              <a:t> </a:t>
            </a:r>
            <a:r>
              <a:rPr lang="cs-CZ" dirty="0" err="1" smtClean="0"/>
              <a:t>mechanical</a:t>
            </a:r>
            <a:r>
              <a:rPr lang="cs-CZ" dirty="0" smtClean="0"/>
              <a:t> </a:t>
            </a:r>
            <a:r>
              <a:rPr lang="cs-CZ" dirty="0" err="1" smtClean="0"/>
              <a:t>ventilation</a:t>
            </a:r>
            <a:r>
              <a:rPr lang="cs-CZ" dirty="0" smtClean="0"/>
              <a:t> </a:t>
            </a:r>
            <a:r>
              <a:rPr lang="cs-CZ" dirty="0" err="1" smtClean="0"/>
              <a:t>insufficient</a:t>
            </a:r>
            <a:r>
              <a:rPr lang="cs-CZ" dirty="0" smtClean="0"/>
              <a:t>, transfer to ECMO. </a:t>
            </a:r>
            <a:r>
              <a:rPr lang="cs-CZ" dirty="0" err="1" smtClean="0"/>
              <a:t>Dies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2000" t="26001" r="31625" b="8888"/>
          <a:stretch/>
        </p:blipFill>
        <p:spPr>
          <a:xfrm>
            <a:off x="7208520" y="1853248"/>
            <a:ext cx="4434840" cy="44653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7625" t="35111" r="27375" b="9111"/>
          <a:stretch/>
        </p:blipFill>
        <p:spPr>
          <a:xfrm>
            <a:off x="6339841" y="1853248"/>
            <a:ext cx="5852158" cy="44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0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Case no. </a:t>
            </a:r>
            <a:r>
              <a:rPr lang="cs-CZ" dirty="0"/>
              <a:t>4</a:t>
            </a:r>
            <a:r>
              <a:rPr lang="cs-CZ" dirty="0" smtClean="0"/>
              <a:t>: J. H.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853248"/>
            <a:ext cx="6568440" cy="5172392"/>
          </a:xfrm>
        </p:spPr>
        <p:txBody>
          <a:bodyPr/>
          <a:lstStyle/>
          <a:p>
            <a:r>
              <a:rPr lang="cs-CZ" dirty="0" smtClean="0"/>
              <a:t>55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 man, 185 cm, 150 kg</a:t>
            </a:r>
          </a:p>
          <a:p>
            <a:r>
              <a:rPr lang="cs-CZ" dirty="0" smtClean="0"/>
              <a:t>Obesity, </a:t>
            </a:r>
            <a:r>
              <a:rPr lang="cs-CZ" dirty="0" err="1" smtClean="0"/>
              <a:t>hypertension</a:t>
            </a:r>
            <a:r>
              <a:rPr lang="cs-CZ" dirty="0" smtClean="0"/>
              <a:t>, diabetes, </a:t>
            </a:r>
            <a:r>
              <a:rPr lang="cs-CZ" dirty="0" err="1" smtClean="0"/>
              <a:t>nefropathy</a:t>
            </a:r>
            <a:endParaRPr lang="cs-CZ" dirty="0" smtClean="0"/>
          </a:p>
          <a:p>
            <a:r>
              <a:rPr lang="cs-CZ" dirty="0" err="1" smtClean="0"/>
              <a:t>Hospitalised</a:t>
            </a:r>
            <a:r>
              <a:rPr lang="cs-CZ" dirty="0" smtClean="0"/>
              <a:t> 22.10.20</a:t>
            </a:r>
          </a:p>
          <a:p>
            <a:r>
              <a:rPr lang="cs-CZ" dirty="0" err="1" smtClean="0"/>
              <a:t>Therapy</a:t>
            </a:r>
            <a:r>
              <a:rPr lang="cs-CZ" dirty="0" smtClean="0"/>
              <a:t>: </a:t>
            </a:r>
            <a:r>
              <a:rPr lang="cs-CZ" dirty="0" err="1" smtClean="0"/>
              <a:t>dexamethason</a:t>
            </a:r>
            <a:r>
              <a:rPr lang="cs-CZ" dirty="0" smtClean="0"/>
              <a:t>, LMWH, ATB…</a:t>
            </a:r>
          </a:p>
          <a:p>
            <a:r>
              <a:rPr lang="cs-CZ" dirty="0" err="1" smtClean="0"/>
              <a:t>Oxygenotherapy</a:t>
            </a:r>
            <a:r>
              <a:rPr lang="cs-CZ" dirty="0" smtClean="0"/>
              <a:t> and HFNO </a:t>
            </a:r>
            <a:r>
              <a:rPr lang="cs-CZ" dirty="0" err="1" smtClean="0"/>
              <a:t>insufficient</a:t>
            </a:r>
            <a:r>
              <a:rPr lang="cs-CZ" dirty="0" smtClean="0"/>
              <a:t>,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efect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NIV</a:t>
            </a:r>
          </a:p>
          <a:p>
            <a:r>
              <a:rPr lang="cs-CZ" dirty="0" err="1" smtClean="0"/>
              <a:t>Released</a:t>
            </a:r>
            <a:r>
              <a:rPr lang="cs-CZ" dirty="0" smtClean="0"/>
              <a:t> </a:t>
            </a:r>
            <a:r>
              <a:rPr lang="cs-CZ" dirty="0" err="1" smtClean="0"/>
              <a:t>home</a:t>
            </a:r>
            <a:r>
              <a:rPr lang="cs-CZ" dirty="0" smtClean="0"/>
              <a:t> 16.11.20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home</a:t>
            </a:r>
            <a:r>
              <a:rPr lang="cs-CZ" dirty="0" smtClean="0"/>
              <a:t> </a:t>
            </a:r>
            <a:r>
              <a:rPr lang="cs-CZ" dirty="0" err="1" smtClean="0"/>
              <a:t>oxygenator</a:t>
            </a:r>
            <a:endParaRPr lang="cs-CZ" dirty="0" smtClean="0"/>
          </a:p>
          <a:p>
            <a:r>
              <a:rPr lang="cs-CZ" dirty="0" err="1" smtClean="0"/>
              <a:t>Persistent</a:t>
            </a:r>
            <a:r>
              <a:rPr lang="cs-CZ" dirty="0" smtClean="0"/>
              <a:t> post-COVID </a:t>
            </a:r>
            <a:r>
              <a:rPr lang="cs-CZ" dirty="0" err="1" smtClean="0"/>
              <a:t>lung</a:t>
            </a:r>
            <a:r>
              <a:rPr lang="cs-CZ" dirty="0" smtClean="0"/>
              <a:t> </a:t>
            </a:r>
            <a:r>
              <a:rPr lang="cs-CZ" dirty="0" err="1" smtClean="0"/>
              <a:t>infiltration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9625" t="26889" r="29875" b="10000"/>
          <a:stretch/>
        </p:blipFill>
        <p:spPr>
          <a:xfrm>
            <a:off x="7254240" y="1853248"/>
            <a:ext cx="4937760" cy="43281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0375" t="25110" r="30250" b="7334"/>
          <a:stretch/>
        </p:blipFill>
        <p:spPr>
          <a:xfrm>
            <a:off x="7254240" y="1853248"/>
            <a:ext cx="4937760" cy="43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1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Case no. </a:t>
            </a:r>
            <a:r>
              <a:rPr lang="cs-CZ" dirty="0"/>
              <a:t>5</a:t>
            </a:r>
            <a:r>
              <a:rPr lang="cs-CZ" dirty="0" smtClean="0"/>
              <a:t>: J. N.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27" t="30772" r="27036" b="8374"/>
          <a:stretch/>
        </p:blipFill>
        <p:spPr>
          <a:xfrm>
            <a:off x="6497053" y="1853248"/>
            <a:ext cx="5694947" cy="4572001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" y="1853248"/>
            <a:ext cx="6568440" cy="5172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s-CZ" dirty="0" smtClean="0"/>
              <a:t>44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 man, 187 cm, 117 kg</a:t>
            </a:r>
          </a:p>
          <a:p>
            <a:r>
              <a:rPr lang="cs-CZ" dirty="0" smtClean="0"/>
              <a:t>Obesity, </a:t>
            </a:r>
            <a:r>
              <a:rPr lang="cs-CZ" dirty="0" err="1" smtClean="0"/>
              <a:t>hypertension</a:t>
            </a:r>
            <a:endParaRPr lang="cs-CZ" dirty="0" smtClean="0"/>
          </a:p>
          <a:p>
            <a:r>
              <a:rPr lang="cs-CZ" dirty="0" err="1" smtClean="0"/>
              <a:t>Hospitalised</a:t>
            </a:r>
            <a:r>
              <a:rPr lang="cs-CZ" dirty="0" smtClean="0"/>
              <a:t> 10.11.20</a:t>
            </a:r>
          </a:p>
          <a:p>
            <a:r>
              <a:rPr lang="cs-CZ" dirty="0" err="1" smtClean="0"/>
              <a:t>Therapy</a:t>
            </a:r>
            <a:r>
              <a:rPr lang="cs-CZ" dirty="0" smtClean="0"/>
              <a:t>: </a:t>
            </a:r>
            <a:r>
              <a:rPr lang="cs-CZ" dirty="0" err="1" smtClean="0"/>
              <a:t>dexamethason</a:t>
            </a:r>
            <a:r>
              <a:rPr lang="cs-CZ" dirty="0" smtClean="0"/>
              <a:t>, </a:t>
            </a:r>
            <a:r>
              <a:rPr lang="cs-CZ" dirty="0" err="1" smtClean="0"/>
              <a:t>remdesivir</a:t>
            </a:r>
            <a:r>
              <a:rPr lang="cs-CZ" dirty="0" smtClean="0"/>
              <a:t>, LMWH, ATB…</a:t>
            </a:r>
          </a:p>
          <a:p>
            <a:r>
              <a:rPr lang="cs-CZ" dirty="0" err="1" smtClean="0"/>
              <a:t>Oxygenotherapy</a:t>
            </a:r>
            <a:r>
              <a:rPr lang="cs-CZ" dirty="0" smtClean="0"/>
              <a:t> </a:t>
            </a:r>
            <a:r>
              <a:rPr lang="cs-CZ" dirty="0" err="1" smtClean="0"/>
              <a:t>insufficient</a:t>
            </a:r>
            <a:r>
              <a:rPr lang="cs-CZ" dirty="0" smtClean="0"/>
              <a:t>, HFNO </a:t>
            </a:r>
            <a:r>
              <a:rPr lang="cs-CZ" dirty="0" err="1" smtClean="0"/>
              <a:t>with</a:t>
            </a:r>
            <a:r>
              <a:rPr lang="cs-CZ" dirty="0" smtClean="0"/>
              <a:t> limited </a:t>
            </a:r>
            <a:r>
              <a:rPr lang="cs-CZ" dirty="0" err="1" smtClean="0"/>
              <a:t>effect</a:t>
            </a:r>
            <a:r>
              <a:rPr lang="cs-CZ" dirty="0" smtClean="0"/>
              <a:t>,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efect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NIV</a:t>
            </a:r>
          </a:p>
          <a:p>
            <a:r>
              <a:rPr lang="cs-CZ" dirty="0" err="1" smtClean="0"/>
              <a:t>Patient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much </a:t>
            </a:r>
            <a:r>
              <a:rPr lang="cs-CZ" dirty="0" err="1" smtClean="0"/>
              <a:t>better</a:t>
            </a:r>
            <a:r>
              <a:rPr lang="cs-CZ" dirty="0" smtClean="0"/>
              <a:t>, </a:t>
            </a:r>
            <a:r>
              <a:rPr lang="cs-CZ" dirty="0" err="1" smtClean="0"/>
              <a:t>scheduled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transfer to standard </a:t>
            </a:r>
            <a:r>
              <a:rPr lang="cs-CZ" dirty="0" err="1" smtClean="0"/>
              <a:t>ward</a:t>
            </a:r>
            <a:r>
              <a:rPr lang="cs-CZ" dirty="0" smtClean="0"/>
              <a:t>. Night </a:t>
            </a:r>
            <a:r>
              <a:rPr lang="cs-CZ" dirty="0" err="1" smtClean="0"/>
              <a:t>before</a:t>
            </a:r>
            <a:r>
              <a:rPr lang="cs-CZ" dirty="0" smtClean="0"/>
              <a:t> transfer </a:t>
            </a:r>
            <a:r>
              <a:rPr lang="cs-CZ" dirty="0" err="1" smtClean="0"/>
              <a:t>sudden</a:t>
            </a:r>
            <a:r>
              <a:rPr lang="cs-CZ" dirty="0" smtClean="0"/>
              <a:t> overal </a:t>
            </a:r>
            <a:r>
              <a:rPr lang="cs-CZ" dirty="0" err="1" smtClean="0"/>
              <a:t>worsening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, </a:t>
            </a:r>
            <a:r>
              <a:rPr lang="cs-CZ" dirty="0" err="1" smtClean="0"/>
              <a:t>intubation</a:t>
            </a:r>
            <a:r>
              <a:rPr lang="cs-CZ" dirty="0" smtClean="0"/>
              <a:t>, </a:t>
            </a:r>
            <a:r>
              <a:rPr lang="cs-CZ" dirty="0" err="1" smtClean="0"/>
              <a:t>cardiac</a:t>
            </a:r>
            <a:r>
              <a:rPr lang="cs-CZ" dirty="0" smtClean="0"/>
              <a:t> </a:t>
            </a:r>
            <a:r>
              <a:rPr lang="cs-CZ" dirty="0" err="1" smtClean="0"/>
              <a:t>arrest</a:t>
            </a:r>
            <a:r>
              <a:rPr lang="cs-CZ" dirty="0" smtClean="0"/>
              <a:t>, </a:t>
            </a:r>
            <a:r>
              <a:rPr lang="cs-CZ" dirty="0" err="1" smtClean="0"/>
              <a:t>unsuccesful</a:t>
            </a:r>
            <a:r>
              <a:rPr lang="cs-CZ" dirty="0" smtClean="0"/>
              <a:t> CPR. </a:t>
            </a:r>
            <a:r>
              <a:rPr lang="cs-CZ" dirty="0" err="1" smtClean="0"/>
              <a:t>Dies</a:t>
            </a:r>
            <a:r>
              <a:rPr lang="cs-CZ" dirty="0" smtClean="0"/>
              <a:t> 15.11.20.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97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</TotalTime>
  <Words>379</Words>
  <Application>Microsoft Office PowerPoint</Application>
  <PresentationFormat>Širokoúhlá obrazovka</PresentationFormat>
  <Paragraphs>49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COVID-19 through the eyes of a pneumologist  -series of case studies-</vt:lpstr>
      <vt:lpstr>Case no. 1: R. L.</vt:lpstr>
      <vt:lpstr>Case no. 2: J. H.</vt:lpstr>
      <vt:lpstr>Case no. 3: J. S.</vt:lpstr>
      <vt:lpstr>Case no. 4: J. H.</vt:lpstr>
      <vt:lpstr>Case no. 5: J. 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through the eyes of a pneumologist  -series of case studies-</dc:title>
  <dc:creator>Venclíček Ondřej</dc:creator>
  <cp:lastModifiedBy>Venclíček Ondřej</cp:lastModifiedBy>
  <cp:revision>1</cp:revision>
  <dcterms:created xsi:type="dcterms:W3CDTF">2021-03-04T13:26:17Z</dcterms:created>
  <dcterms:modified xsi:type="dcterms:W3CDTF">2021-03-04T13:32:20Z</dcterms:modified>
</cp:coreProperties>
</file>