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7" r:id="rId2"/>
    <p:sldId id="277" r:id="rId3"/>
    <p:sldId id="279" r:id="rId4"/>
    <p:sldId id="280" r:id="rId5"/>
    <p:sldId id="281" r:id="rId6"/>
    <p:sldId id="285" r:id="rId7"/>
    <p:sldId id="286" r:id="rId8"/>
    <p:sldId id="287" r:id="rId9"/>
    <p:sldId id="288" r:id="rId10"/>
    <p:sldId id="292" r:id="rId11"/>
    <p:sldId id="290" r:id="rId12"/>
    <p:sldId id="291" r:id="rId13"/>
    <p:sldId id="308" r:id="rId14"/>
    <p:sldId id="289" r:id="rId15"/>
    <p:sldId id="303" r:id="rId1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  <p15:guide id="11" orient="horz" pos="708">
          <p15:clr>
            <a:srgbClr val="A4A3A4"/>
          </p15:clr>
        </p15:guide>
        <p15:guide id="12" orient="horz" pos="33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5AC8AF"/>
    <a:srgbClr val="0000DC"/>
    <a:srgbClr val="F01928"/>
    <a:srgbClr val="9100DC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103" d="100"/>
          <a:sy n="103" d="100"/>
        </p:scale>
        <p:origin x="144" y="2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  <p:guide orient="horz" pos="708"/>
        <p:guide orient="horz" pos="330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388723"/>
            <a:ext cx="11361600" cy="1171580"/>
          </a:xfrm>
        </p:spPr>
        <p:txBody>
          <a:bodyPr/>
          <a:lstStyle/>
          <a:p>
            <a:r>
              <a:rPr lang="cs-CZ" dirty="0"/>
              <a:t>Palpační vyšetření tepu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Praktické cvičení z fyziologie (jarní semestr: 7. – 9. týden)</a:t>
            </a:r>
          </a:p>
        </p:txBody>
      </p:sp>
      <p:sp>
        <p:nvSpPr>
          <p:cNvPr id="6" name="Zástupný symbol pro zápatí 1"/>
          <p:cNvSpPr txBox="1">
            <a:spLocks/>
          </p:cNvSpPr>
          <p:nvPr/>
        </p:nvSpPr>
        <p:spPr bwMode="auto">
          <a:xfrm>
            <a:off x="434035" y="5622998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lang="cs-CZ" altLang="cs-CZ" sz="1200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cs-CZ" sz="1800" dirty="0"/>
              <a:t>Studijní materiály byly vytvořeny za podpory projektu MUNI/FR/1474/2018</a:t>
            </a:r>
          </a:p>
        </p:txBody>
      </p:sp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Sinusová respirační arytmie (RSA)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211265"/>
            <a:ext cx="11388172" cy="451462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dirty="0"/>
              <a:t>Mechanismy podílející se na vzniku RSA (není jasné, který je hlavní):</a:t>
            </a:r>
          </a:p>
          <a:p>
            <a:pPr lvl="1">
              <a:spcBef>
                <a:spcPts val="400"/>
              </a:spcBef>
            </a:pPr>
            <a:r>
              <a:rPr lang="cs-CZ" b="1" dirty="0"/>
              <a:t>Baroreflex</a:t>
            </a:r>
            <a:r>
              <a:rPr lang="cs-CZ" dirty="0"/>
              <a:t>: v </a:t>
            </a:r>
            <a:r>
              <a:rPr lang="cs-CZ" dirty="0" err="1"/>
              <a:t>inspiriu</a:t>
            </a:r>
            <a:r>
              <a:rPr lang="cs-CZ" dirty="0"/>
              <a:t> – pokles </a:t>
            </a:r>
            <a:r>
              <a:rPr lang="cs-CZ" dirty="0" err="1"/>
              <a:t>intratorakálního</a:t>
            </a:r>
            <a:r>
              <a:rPr lang="cs-CZ" dirty="0"/>
              <a:t> tlaku → ↑plnění srdce (zvýšení tlakového gradientu) → ↑systolický výdej → ↑TK (TK = SF * SV * TPR) → zaznamenají baroreceptory → přes baroreflex (zpoždění cca 2 s) → ↓SF (projeví se až ve výdechu) → ↓TK</a:t>
            </a:r>
          </a:p>
          <a:p>
            <a:pPr lvl="1">
              <a:spcBef>
                <a:spcPts val="400"/>
              </a:spcBef>
            </a:pPr>
            <a:r>
              <a:rPr lang="cs-CZ" b="1" dirty="0"/>
              <a:t>Centrální generátor</a:t>
            </a:r>
            <a:r>
              <a:rPr lang="cs-CZ" dirty="0"/>
              <a:t>: iradiace impulzů z respiračního do </a:t>
            </a:r>
            <a:r>
              <a:rPr lang="cs-CZ" dirty="0" err="1"/>
              <a:t>kardiomtorického</a:t>
            </a:r>
            <a:r>
              <a:rPr lang="cs-CZ" dirty="0"/>
              <a:t> centra v prodloužené míše</a:t>
            </a:r>
          </a:p>
          <a:p>
            <a:pPr lvl="1">
              <a:spcBef>
                <a:spcPts val="400"/>
              </a:spcBef>
            </a:pPr>
            <a:r>
              <a:rPr lang="cs-CZ" dirty="0" err="1"/>
              <a:t>Bainbridgeův</a:t>
            </a:r>
            <a:r>
              <a:rPr lang="cs-CZ" dirty="0"/>
              <a:t> reflex: zvýšení žilního návratu při nádechu – rozpětí síní – podráždění </a:t>
            </a:r>
            <a:r>
              <a:rPr lang="cs-CZ" dirty="0" err="1"/>
              <a:t>stretch</a:t>
            </a:r>
            <a:r>
              <a:rPr lang="cs-CZ" dirty="0"/>
              <a:t> receptorů – stimulace vagu – stimulace SA uzlu</a:t>
            </a:r>
          </a:p>
          <a:p>
            <a:pPr lvl="1">
              <a:spcBef>
                <a:spcPts val="400"/>
              </a:spcBef>
            </a:pPr>
            <a:r>
              <a:rPr lang="cs-CZ" dirty="0"/>
              <a:t>Lokální zdroj – mechanické napínání SA uzlu v nádechu urychluje jeho depolarizaci (slabá RSA přítomná i u transplantovaného srdce)</a:t>
            </a:r>
          </a:p>
          <a:p>
            <a:pPr lvl="1">
              <a:spcBef>
                <a:spcPts val="400"/>
              </a:spcBef>
            </a:pPr>
            <a:r>
              <a:rPr lang="cs-CZ" dirty="0"/>
              <a:t>Další: reflexy z plic ovlivňující aktivitu vagu, chemoreflex (oscilace pCO2, pO2, pH během dýchání)</a:t>
            </a:r>
          </a:p>
        </p:txBody>
      </p:sp>
      <p:sp>
        <p:nvSpPr>
          <p:cNvPr id="6" name="Zástupný symbol pro obsah 4"/>
          <p:cNvSpPr txBox="1">
            <a:spLocks/>
          </p:cNvSpPr>
          <p:nvPr/>
        </p:nvSpPr>
        <p:spPr>
          <a:xfrm>
            <a:off x="371649" y="4321640"/>
            <a:ext cx="11482893" cy="28629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0000"/>
              </a:lnSpc>
              <a:spcBef>
                <a:spcPts val="400"/>
              </a:spcBef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31310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Tepová frekvence při změnách polohy těla</a:t>
            </a:r>
            <a:br>
              <a:rPr lang="cs-CZ" dirty="0"/>
            </a:br>
            <a:r>
              <a:rPr lang="cs-CZ" sz="3200" b="0" dirty="0"/>
              <a:t>(demonstrace funkce baroreflexu)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589313"/>
            <a:ext cx="11482893" cy="475705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2400" dirty="0"/>
              <a:t>Při změnách polohy těla v gravitačním poli dochází k změnám TK v závislosti na poloze vůči srdci (efekt hydrostatického tlaku). Změny TK v horní polovině těla jsou minimalizovány pomocí krátkodobé regulace TK (baroreflexu).</a:t>
            </a:r>
          </a:p>
          <a:p>
            <a:pPr>
              <a:lnSpc>
                <a:spcPct val="100000"/>
              </a:lnSpc>
            </a:pPr>
            <a:r>
              <a:rPr lang="cs-CZ" sz="2400" dirty="0" err="1"/>
              <a:t>Klinostatická</a:t>
            </a:r>
            <a:r>
              <a:rPr lang="cs-CZ" sz="2400" dirty="0"/>
              <a:t> reakce – změna polohy ze stoje do lehu</a:t>
            </a:r>
            <a:br>
              <a:rPr lang="cs-CZ" sz="2400" dirty="0"/>
            </a:br>
            <a:r>
              <a:rPr lang="cs-CZ" sz="2000" dirty="0"/>
              <a:t>↑žilní návrat krve z dolní poloviny těla → ↑plnění srdce (</a:t>
            </a:r>
            <a:r>
              <a:rPr lang="cs-CZ" sz="2000" dirty="0" err="1"/>
              <a:t>preload</a:t>
            </a:r>
            <a:r>
              <a:rPr lang="cs-CZ" sz="2000" dirty="0"/>
              <a:t>) → ↑SV → ↑TK </a:t>
            </a:r>
            <a:br>
              <a:rPr lang="cs-CZ" sz="2000" dirty="0"/>
            </a:br>
            <a:r>
              <a:rPr lang="cs-CZ" sz="2000" dirty="0"/>
              <a:t>→ přes baroreflex  dojde k ↓SF a ↓TPR</a:t>
            </a:r>
          </a:p>
          <a:p>
            <a:pPr>
              <a:lnSpc>
                <a:spcPct val="100000"/>
              </a:lnSpc>
            </a:pPr>
            <a:r>
              <a:rPr lang="cs-CZ" sz="2400" dirty="0"/>
              <a:t>Ortostatická reakce – změna polohy z lehu do stoje</a:t>
            </a:r>
            <a:br>
              <a:rPr lang="cs-CZ" sz="2400" dirty="0"/>
            </a:br>
            <a:r>
              <a:rPr lang="cs-CZ" sz="2000" dirty="0"/>
              <a:t>↓žilní návrat krve z dolní poloviny těla → ↓plnění srdce (</a:t>
            </a:r>
            <a:r>
              <a:rPr lang="cs-CZ" sz="2000" dirty="0" err="1"/>
              <a:t>preload</a:t>
            </a:r>
            <a:r>
              <a:rPr lang="cs-CZ" sz="2000" dirty="0"/>
              <a:t>) → ↓SV → ↓TK </a:t>
            </a:r>
            <a:br>
              <a:rPr lang="cs-CZ" sz="2000" dirty="0"/>
            </a:br>
            <a:r>
              <a:rPr lang="cs-CZ" sz="2000" dirty="0"/>
              <a:t>→ přes baroreflex  dojde k ↑SF a ↑TPR</a:t>
            </a:r>
          </a:p>
          <a:p>
            <a:pPr>
              <a:lnSpc>
                <a:spcPct val="100000"/>
              </a:lnSpc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cs-CZ" sz="2000" dirty="0"/>
              <a:t>Odpověď srdeční větvě baroreflexu je rychlejší ale méně účinná– SF roste během 1 s od poklesu TK, zabrání poklesu </a:t>
            </a:r>
            <a:r>
              <a:rPr lang="cs-CZ" sz="2000" dirty="0" err="1"/>
              <a:t>perfúze</a:t>
            </a:r>
            <a:r>
              <a:rPr lang="cs-CZ" sz="2000" dirty="0"/>
              <a:t> mozku v prvních sekundách</a:t>
            </a:r>
          </a:p>
          <a:p>
            <a:pPr>
              <a:lnSpc>
                <a:spcPct val="100000"/>
              </a:lnSpc>
            </a:pPr>
            <a:r>
              <a:rPr lang="cs-CZ" sz="2000" dirty="0"/>
              <a:t>Periferní větev baroreflexu reaguje pomaleji ale je účinnější – TPR roste po cca 6 s, stabilizuje TK po další čas stání → v průběhu stání SF klesá na klidovou </a:t>
            </a:r>
            <a:r>
              <a:rPr lang="cs-CZ" sz="2400" dirty="0"/>
              <a:t>hodnotu</a:t>
            </a:r>
          </a:p>
        </p:txBody>
      </p:sp>
    </p:spTree>
    <p:extLst>
      <p:ext uri="{BB962C8B-B14F-4D97-AF65-F5344CB8AC3E}">
        <p14:creationId xmlns:p14="http://schemas.microsoft.com/office/powerpoint/2010/main" val="814005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19999" y="491394"/>
            <a:ext cx="11145429" cy="451576"/>
          </a:xfrm>
        </p:spPr>
        <p:txBody>
          <a:bodyPr/>
          <a:lstStyle/>
          <a:p>
            <a:r>
              <a:rPr lang="cs-CZ" dirty="0"/>
              <a:t>Změny tepové frekvence </a:t>
            </a:r>
            <a:r>
              <a:rPr lang="cs-CZ" sz="3600" dirty="0"/>
              <a:t>vlivem pracovní zátěže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72143" y="1135063"/>
            <a:ext cx="11821886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Pracující sval má zvýšené metabolické nároky – dochází k zvýšenému prokrvení (metabolická autoregulace krevního průtoku)</a:t>
            </a:r>
          </a:p>
          <a:p>
            <a:pPr>
              <a:lnSpc>
                <a:spcPct val="100000"/>
              </a:lnSpc>
            </a:pPr>
            <a:r>
              <a:rPr lang="cs-CZ" dirty="0"/>
              <a:t>Fyzická práce zvyšuje aktivitu sympatiku („</a:t>
            </a:r>
            <a:r>
              <a:rPr lang="cs-CZ" dirty="0" err="1"/>
              <a:t>ergotropní</a:t>
            </a:r>
            <a:r>
              <a:rPr lang="cs-CZ" dirty="0"/>
              <a:t> systém“) </a:t>
            </a:r>
            <a:r>
              <a:rPr lang="cs-CZ" sz="2400" dirty="0"/>
              <a:t>- anticipace</a:t>
            </a:r>
          </a:p>
          <a:p>
            <a:pPr lvl="1"/>
            <a:r>
              <a:rPr lang="cs-CZ" dirty="0"/>
              <a:t>Dochází ke kompenzační vazokonstrikci v cévách tkání, které zrovna nejsou metabolicky zatíženy (GIT, kůže). To zabezpečí redistribuci krve.</a:t>
            </a:r>
          </a:p>
          <a:p>
            <a:pPr>
              <a:lnSpc>
                <a:spcPct val="100000"/>
              </a:lnSpc>
            </a:pPr>
            <a:r>
              <a:rPr lang="cs-CZ" dirty="0"/>
              <a:t>To vše ovlivní srdeční činnost:</a:t>
            </a:r>
          </a:p>
          <a:p>
            <a:pPr lvl="1"/>
            <a:r>
              <a:rPr lang="cs-CZ" dirty="0"/>
              <a:t>Vazodilatace ve svalech → ↓TPR → ↓TK → baroreflex → ↑SF</a:t>
            </a:r>
          </a:p>
          <a:p>
            <a:pPr lvl="1"/>
            <a:r>
              <a:rPr lang="cs-CZ" dirty="0"/>
              <a:t>Sympatikus (může být aktivován přímo prací svalů): ↑SF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Sportovní srdce – adaptace na dlouhodobou zátěž – nižší klidová SF</a:t>
            </a:r>
          </a:p>
        </p:txBody>
      </p:sp>
    </p:spTree>
    <p:extLst>
      <p:ext uri="{BB962C8B-B14F-4D97-AF65-F5344CB8AC3E}">
        <p14:creationId xmlns:p14="http://schemas.microsoft.com/office/powerpoint/2010/main" val="814005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2388723"/>
            <a:ext cx="11361600" cy="1171580"/>
          </a:xfrm>
        </p:spPr>
        <p:txBody>
          <a:bodyPr/>
          <a:lstStyle/>
          <a:p>
            <a:r>
              <a:rPr lang="cs-CZ" dirty="0"/>
              <a:t>Srdeční ozvy</a:t>
            </a:r>
          </a:p>
        </p:txBody>
      </p:sp>
    </p:spTree>
    <p:extLst>
      <p:ext uri="{BB962C8B-B14F-4D97-AF65-F5344CB8AC3E}">
        <p14:creationId xmlns:p14="http://schemas.microsoft.com/office/powerpoint/2010/main" val="1803351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Srdeční ozvy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/>
              <a:t>Ozva I</a:t>
            </a:r>
            <a:r>
              <a:rPr lang="cs-CZ" dirty="0"/>
              <a:t>: uzavření chlopní síňokomorových chlopní – začátek systoly</a:t>
            </a:r>
          </a:p>
          <a:p>
            <a:pPr lvl="1"/>
            <a:r>
              <a:rPr lang="cs-CZ" dirty="0"/>
              <a:t>Ukončuje plnící fázi diastoly a začíná </a:t>
            </a:r>
            <a:r>
              <a:rPr lang="cs-CZ" dirty="0" err="1"/>
              <a:t>izovolumickou</a:t>
            </a:r>
            <a:r>
              <a:rPr lang="cs-CZ" dirty="0"/>
              <a:t> kontrakci</a:t>
            </a:r>
          </a:p>
          <a:p>
            <a:pPr>
              <a:lnSpc>
                <a:spcPct val="100000"/>
              </a:lnSpc>
            </a:pPr>
            <a:r>
              <a:rPr lang="cs-CZ" b="1" dirty="0"/>
              <a:t>Ozva II: </a:t>
            </a:r>
            <a:r>
              <a:rPr lang="cs-CZ" dirty="0"/>
              <a:t>uzavření aortální a pulmonální chlopně – začátek diastoly</a:t>
            </a:r>
          </a:p>
          <a:p>
            <a:pPr lvl="1"/>
            <a:r>
              <a:rPr lang="cs-CZ" dirty="0"/>
              <a:t>Ukončuje ejekční fázi systoly a začíná </a:t>
            </a:r>
            <a:r>
              <a:rPr lang="cs-CZ" dirty="0" err="1"/>
              <a:t>izovolumickou</a:t>
            </a:r>
            <a:r>
              <a:rPr lang="cs-CZ" dirty="0"/>
              <a:t> relaxaci</a:t>
            </a:r>
          </a:p>
          <a:p>
            <a:pPr>
              <a:lnSpc>
                <a:spcPct val="100000"/>
              </a:lnSpc>
            </a:pPr>
            <a:r>
              <a:rPr lang="cs-CZ" dirty="0"/>
              <a:t>Ozva III: slabší, méně slyšitelná, fyziologická jen u dětí a sportovců, jinak patologická</a:t>
            </a:r>
          </a:p>
          <a:p>
            <a:pPr lvl="1"/>
            <a:r>
              <a:rPr lang="cs-CZ" dirty="0"/>
              <a:t>Začátek rychlého plnění komor v diastole</a:t>
            </a:r>
          </a:p>
          <a:p>
            <a:pPr>
              <a:lnSpc>
                <a:spcPct val="100000"/>
              </a:lnSpc>
            </a:pPr>
            <a:r>
              <a:rPr lang="cs-CZ" dirty="0"/>
              <a:t>Ozva IV: slabá, patologická</a:t>
            </a:r>
          </a:p>
          <a:p>
            <a:pPr lvl="1"/>
            <a:r>
              <a:rPr lang="cs-CZ" dirty="0"/>
              <a:t>Způsobená systolou síní</a:t>
            </a:r>
          </a:p>
        </p:txBody>
      </p:sp>
      <p:sp>
        <p:nvSpPr>
          <p:cNvPr id="6" name="Volný tvar 5"/>
          <p:cNvSpPr/>
          <p:nvPr/>
        </p:nvSpPr>
        <p:spPr>
          <a:xfrm>
            <a:off x="1786330" y="4956734"/>
            <a:ext cx="6938457" cy="979244"/>
          </a:xfrm>
          <a:custGeom>
            <a:avLst/>
            <a:gdLst>
              <a:gd name="connsiteX0" fmla="*/ 0 w 2729603"/>
              <a:gd name="connsiteY0" fmla="*/ 10197 h 10197"/>
              <a:gd name="connsiteX1" fmla="*/ 2729603 w 2729603"/>
              <a:gd name="connsiteY1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2729603 w 2729603"/>
              <a:gd name="connsiteY2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2729603 w 2729603"/>
              <a:gd name="connsiteY2" fmla="*/ 0 h 10197"/>
              <a:gd name="connsiteX0" fmla="*/ 28036 w 2757639"/>
              <a:gd name="connsiteY0" fmla="*/ 10197 h 10197"/>
              <a:gd name="connsiteX1" fmla="*/ 143655 w 2757639"/>
              <a:gd name="connsiteY1" fmla="*/ 6781 h 10197"/>
              <a:gd name="connsiteX2" fmla="*/ 203187 w 2757639"/>
              <a:gd name="connsiteY2" fmla="*/ 2018 h 10197"/>
              <a:gd name="connsiteX3" fmla="*/ 2757639 w 2757639"/>
              <a:gd name="connsiteY3" fmla="*/ 0 h 10197"/>
              <a:gd name="connsiteX0" fmla="*/ 28036 w 2757639"/>
              <a:gd name="connsiteY0" fmla="*/ 10197 h 10197"/>
              <a:gd name="connsiteX1" fmla="*/ 143655 w 2757639"/>
              <a:gd name="connsiteY1" fmla="*/ 6781 h 10197"/>
              <a:gd name="connsiteX2" fmla="*/ 203187 w 2757639"/>
              <a:gd name="connsiteY2" fmla="*/ 2018 h 10197"/>
              <a:gd name="connsiteX3" fmla="*/ 2757639 w 2757639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99 h 10599"/>
              <a:gd name="connsiteX1" fmla="*/ 115619 w 2729603"/>
              <a:gd name="connsiteY1" fmla="*/ 7183 h 10599"/>
              <a:gd name="connsiteX2" fmla="*/ 175151 w 2729603"/>
              <a:gd name="connsiteY2" fmla="*/ 2420 h 10599"/>
              <a:gd name="connsiteX3" fmla="*/ 1320532 w 2729603"/>
              <a:gd name="connsiteY3" fmla="*/ 39 h 10599"/>
              <a:gd name="connsiteX4" fmla="*/ 1432451 w 2729603"/>
              <a:gd name="connsiteY4" fmla="*/ 2420 h 10599"/>
              <a:gd name="connsiteX5" fmla="*/ 2729603 w 2729603"/>
              <a:gd name="connsiteY5" fmla="*/ 402 h 10599"/>
              <a:gd name="connsiteX0" fmla="*/ 0 w 2729603"/>
              <a:gd name="connsiteY0" fmla="*/ 11045 h 11045"/>
              <a:gd name="connsiteX1" fmla="*/ 115619 w 2729603"/>
              <a:gd name="connsiteY1" fmla="*/ 7629 h 11045"/>
              <a:gd name="connsiteX2" fmla="*/ 175151 w 2729603"/>
              <a:gd name="connsiteY2" fmla="*/ 2866 h 11045"/>
              <a:gd name="connsiteX3" fmla="*/ 1320532 w 2729603"/>
              <a:gd name="connsiteY3" fmla="*/ 485 h 11045"/>
              <a:gd name="connsiteX4" fmla="*/ 1432451 w 2729603"/>
              <a:gd name="connsiteY4" fmla="*/ 2866 h 11045"/>
              <a:gd name="connsiteX5" fmla="*/ 2729603 w 2729603"/>
              <a:gd name="connsiteY5" fmla="*/ 848 h 11045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1320532 w 2729603"/>
              <a:gd name="connsiteY3" fmla="*/ 769 h 11329"/>
              <a:gd name="connsiteX4" fmla="*/ 1432451 w 2729603"/>
              <a:gd name="connsiteY4" fmla="*/ 3150 h 11329"/>
              <a:gd name="connsiteX5" fmla="*/ 2729603 w 2729603"/>
              <a:gd name="connsiteY5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31747"/>
              <a:gd name="connsiteX1" fmla="*/ 115619 w 2729603"/>
              <a:gd name="connsiteY1" fmla="*/ 7913 h 131747"/>
              <a:gd name="connsiteX2" fmla="*/ 175151 w 2729603"/>
              <a:gd name="connsiteY2" fmla="*/ 3150 h 131747"/>
              <a:gd name="connsiteX3" fmla="*/ 370413 w 2729603"/>
              <a:gd name="connsiteY3" fmla="*/ 770 h 131747"/>
              <a:gd name="connsiteX4" fmla="*/ 394226 w 2729603"/>
              <a:gd name="connsiteY4" fmla="*/ 131739 h 131747"/>
              <a:gd name="connsiteX5" fmla="*/ 560913 w 2729603"/>
              <a:gd name="connsiteY5" fmla="*/ 7914 h 131747"/>
              <a:gd name="connsiteX6" fmla="*/ 1320532 w 2729603"/>
              <a:gd name="connsiteY6" fmla="*/ 769 h 131747"/>
              <a:gd name="connsiteX7" fmla="*/ 1432451 w 2729603"/>
              <a:gd name="connsiteY7" fmla="*/ 3150 h 131747"/>
              <a:gd name="connsiteX8" fmla="*/ 2729603 w 2729603"/>
              <a:gd name="connsiteY8" fmla="*/ 1132 h 131747"/>
              <a:gd name="connsiteX0" fmla="*/ 0 w 2729603"/>
              <a:gd name="connsiteY0" fmla="*/ 197637 h 318341"/>
              <a:gd name="connsiteX1" fmla="*/ 115619 w 2729603"/>
              <a:gd name="connsiteY1" fmla="*/ 194221 h 318341"/>
              <a:gd name="connsiteX2" fmla="*/ 175151 w 2729603"/>
              <a:gd name="connsiteY2" fmla="*/ 189458 h 318341"/>
              <a:gd name="connsiteX3" fmla="*/ 370413 w 2729603"/>
              <a:gd name="connsiteY3" fmla="*/ 187078 h 318341"/>
              <a:gd name="connsiteX4" fmla="*/ 394226 w 2729603"/>
              <a:gd name="connsiteY4" fmla="*/ 318047 h 318341"/>
              <a:gd name="connsiteX5" fmla="*/ 432326 w 2729603"/>
              <a:gd name="connsiteY5" fmla="*/ 1340 h 318341"/>
              <a:gd name="connsiteX6" fmla="*/ 560913 w 2729603"/>
              <a:gd name="connsiteY6" fmla="*/ 194222 h 318341"/>
              <a:gd name="connsiteX7" fmla="*/ 1320532 w 2729603"/>
              <a:gd name="connsiteY7" fmla="*/ 187077 h 318341"/>
              <a:gd name="connsiteX8" fmla="*/ 1432451 w 2729603"/>
              <a:gd name="connsiteY8" fmla="*/ 189458 h 318341"/>
              <a:gd name="connsiteX9" fmla="*/ 2729603 w 2729603"/>
              <a:gd name="connsiteY9" fmla="*/ 187440 h 31834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560913 w 2729603"/>
              <a:gd name="connsiteY7" fmla="*/ 195102 h 319221"/>
              <a:gd name="connsiteX8" fmla="*/ 1320532 w 2729603"/>
              <a:gd name="connsiteY8" fmla="*/ 187957 h 319221"/>
              <a:gd name="connsiteX9" fmla="*/ 1432451 w 2729603"/>
              <a:gd name="connsiteY9" fmla="*/ 190338 h 319221"/>
              <a:gd name="connsiteX10" fmla="*/ 2729603 w 2729603"/>
              <a:gd name="connsiteY1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60913 w 2729603"/>
              <a:gd name="connsiteY8" fmla="*/ 195102 h 319221"/>
              <a:gd name="connsiteX9" fmla="*/ 1320532 w 2729603"/>
              <a:gd name="connsiteY9" fmla="*/ 187957 h 319221"/>
              <a:gd name="connsiteX10" fmla="*/ 1432451 w 2729603"/>
              <a:gd name="connsiteY10" fmla="*/ 190338 h 319221"/>
              <a:gd name="connsiteX11" fmla="*/ 2729603 w 2729603"/>
              <a:gd name="connsiteY1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60913 w 2729603"/>
              <a:gd name="connsiteY9" fmla="*/ 195102 h 319221"/>
              <a:gd name="connsiteX10" fmla="*/ 1320532 w 2729603"/>
              <a:gd name="connsiteY10" fmla="*/ 187957 h 319221"/>
              <a:gd name="connsiteX11" fmla="*/ 1432451 w 2729603"/>
              <a:gd name="connsiteY11" fmla="*/ 190338 h 319221"/>
              <a:gd name="connsiteX12" fmla="*/ 2729603 w 2729603"/>
              <a:gd name="connsiteY1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75151 w 2729603"/>
              <a:gd name="connsiteY3" fmla="*/ 190338 h 319221"/>
              <a:gd name="connsiteX4" fmla="*/ 370413 w 2729603"/>
              <a:gd name="connsiteY4" fmla="*/ 187958 h 319221"/>
              <a:gd name="connsiteX5" fmla="*/ 394226 w 2729603"/>
              <a:gd name="connsiteY5" fmla="*/ 318927 h 319221"/>
              <a:gd name="connsiteX6" fmla="*/ 432326 w 2729603"/>
              <a:gd name="connsiteY6" fmla="*/ 2220 h 319221"/>
              <a:gd name="connsiteX7" fmla="*/ 451376 w 2729603"/>
              <a:gd name="connsiteY7" fmla="*/ 268920 h 319221"/>
              <a:gd name="connsiteX8" fmla="*/ 477569 w 2729603"/>
              <a:gd name="connsiteY8" fmla="*/ 35558 h 319221"/>
              <a:gd name="connsiteX9" fmla="*/ 503763 w 2729603"/>
              <a:gd name="connsiteY9" fmla="*/ 273683 h 319221"/>
              <a:gd name="connsiteX10" fmla="*/ 525194 w 2729603"/>
              <a:gd name="connsiteY10" fmla="*/ 118902 h 319221"/>
              <a:gd name="connsiteX11" fmla="*/ 560913 w 2729603"/>
              <a:gd name="connsiteY11" fmla="*/ 195102 h 319221"/>
              <a:gd name="connsiteX12" fmla="*/ 599013 w 2729603"/>
              <a:gd name="connsiteY12" fmla="*/ 195102 h 319221"/>
              <a:gd name="connsiteX13" fmla="*/ 1320532 w 2729603"/>
              <a:gd name="connsiteY13" fmla="*/ 187957 h 319221"/>
              <a:gd name="connsiteX14" fmla="*/ 1432451 w 2729603"/>
              <a:gd name="connsiteY14" fmla="*/ 190338 h 319221"/>
              <a:gd name="connsiteX15" fmla="*/ 2729603 w 2729603"/>
              <a:gd name="connsiteY1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75151 w 2729603"/>
              <a:gd name="connsiteY4" fmla="*/ 190338 h 319221"/>
              <a:gd name="connsiteX5" fmla="*/ 370413 w 2729603"/>
              <a:gd name="connsiteY5" fmla="*/ 187958 h 319221"/>
              <a:gd name="connsiteX6" fmla="*/ 394226 w 2729603"/>
              <a:gd name="connsiteY6" fmla="*/ 318927 h 319221"/>
              <a:gd name="connsiteX7" fmla="*/ 432326 w 2729603"/>
              <a:gd name="connsiteY7" fmla="*/ 2220 h 319221"/>
              <a:gd name="connsiteX8" fmla="*/ 451376 w 2729603"/>
              <a:gd name="connsiteY8" fmla="*/ 268920 h 319221"/>
              <a:gd name="connsiteX9" fmla="*/ 477569 w 2729603"/>
              <a:gd name="connsiteY9" fmla="*/ 35558 h 319221"/>
              <a:gd name="connsiteX10" fmla="*/ 503763 w 2729603"/>
              <a:gd name="connsiteY10" fmla="*/ 273683 h 319221"/>
              <a:gd name="connsiteX11" fmla="*/ 525194 w 2729603"/>
              <a:gd name="connsiteY11" fmla="*/ 118902 h 319221"/>
              <a:gd name="connsiteX12" fmla="*/ 560913 w 2729603"/>
              <a:gd name="connsiteY12" fmla="*/ 195102 h 319221"/>
              <a:gd name="connsiteX13" fmla="*/ 599013 w 2729603"/>
              <a:gd name="connsiteY13" fmla="*/ 195102 h 319221"/>
              <a:gd name="connsiteX14" fmla="*/ 1320532 w 2729603"/>
              <a:gd name="connsiteY14" fmla="*/ 187957 h 319221"/>
              <a:gd name="connsiteX15" fmla="*/ 1432451 w 2729603"/>
              <a:gd name="connsiteY15" fmla="*/ 190338 h 319221"/>
              <a:gd name="connsiteX16" fmla="*/ 2729603 w 2729603"/>
              <a:gd name="connsiteY1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75151 w 2729603"/>
              <a:gd name="connsiteY5" fmla="*/ 190338 h 319221"/>
              <a:gd name="connsiteX6" fmla="*/ 370413 w 2729603"/>
              <a:gd name="connsiteY6" fmla="*/ 187958 h 319221"/>
              <a:gd name="connsiteX7" fmla="*/ 394226 w 2729603"/>
              <a:gd name="connsiteY7" fmla="*/ 318927 h 319221"/>
              <a:gd name="connsiteX8" fmla="*/ 432326 w 2729603"/>
              <a:gd name="connsiteY8" fmla="*/ 2220 h 319221"/>
              <a:gd name="connsiteX9" fmla="*/ 451376 w 2729603"/>
              <a:gd name="connsiteY9" fmla="*/ 268920 h 319221"/>
              <a:gd name="connsiteX10" fmla="*/ 477569 w 2729603"/>
              <a:gd name="connsiteY10" fmla="*/ 35558 h 319221"/>
              <a:gd name="connsiteX11" fmla="*/ 503763 w 2729603"/>
              <a:gd name="connsiteY11" fmla="*/ 273683 h 319221"/>
              <a:gd name="connsiteX12" fmla="*/ 525194 w 2729603"/>
              <a:gd name="connsiteY12" fmla="*/ 118902 h 319221"/>
              <a:gd name="connsiteX13" fmla="*/ 560913 w 2729603"/>
              <a:gd name="connsiteY13" fmla="*/ 195102 h 319221"/>
              <a:gd name="connsiteX14" fmla="*/ 599013 w 2729603"/>
              <a:gd name="connsiteY14" fmla="*/ 195102 h 319221"/>
              <a:gd name="connsiteX15" fmla="*/ 1320532 w 2729603"/>
              <a:gd name="connsiteY15" fmla="*/ 187957 h 319221"/>
              <a:gd name="connsiteX16" fmla="*/ 1432451 w 2729603"/>
              <a:gd name="connsiteY16" fmla="*/ 190338 h 319221"/>
              <a:gd name="connsiteX17" fmla="*/ 2729603 w 2729603"/>
              <a:gd name="connsiteY1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90338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32451 w 2729603"/>
              <a:gd name="connsiteY19" fmla="*/ 190338 h 319221"/>
              <a:gd name="connsiteX20" fmla="*/ 2729603 w 2729603"/>
              <a:gd name="connsiteY2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32451 w 2729603"/>
              <a:gd name="connsiteY19" fmla="*/ 190338 h 319221"/>
              <a:gd name="connsiteX20" fmla="*/ 2729603 w 2729603"/>
              <a:gd name="connsiteY2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32451 w 2729603"/>
              <a:gd name="connsiteY20" fmla="*/ 190338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46739 w 2729603"/>
              <a:gd name="connsiteY20" fmla="*/ 192720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46739 w 2729603"/>
              <a:gd name="connsiteY20" fmla="*/ 192720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25307 w 2729603"/>
              <a:gd name="connsiteY20" fmla="*/ 197483 h 319221"/>
              <a:gd name="connsiteX21" fmla="*/ 1446739 w 2729603"/>
              <a:gd name="connsiteY21" fmla="*/ 192720 h 319221"/>
              <a:gd name="connsiteX22" fmla="*/ 2729603 w 2729603"/>
              <a:gd name="connsiteY2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25307 w 2729603"/>
              <a:gd name="connsiteY20" fmla="*/ 197483 h 319221"/>
              <a:gd name="connsiteX21" fmla="*/ 1446739 w 2729603"/>
              <a:gd name="connsiteY21" fmla="*/ 192720 h 319221"/>
              <a:gd name="connsiteX22" fmla="*/ 2729603 w 2729603"/>
              <a:gd name="connsiteY2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75301 w 2729603"/>
              <a:gd name="connsiteY19" fmla="*/ 264158 h 319221"/>
              <a:gd name="connsiteX20" fmla="*/ 1401494 w 2729603"/>
              <a:gd name="connsiteY20" fmla="*/ 116520 h 319221"/>
              <a:gd name="connsiteX21" fmla="*/ 1425307 w 2729603"/>
              <a:gd name="connsiteY21" fmla="*/ 197483 h 319221"/>
              <a:gd name="connsiteX22" fmla="*/ 1446739 w 2729603"/>
              <a:gd name="connsiteY22" fmla="*/ 192720 h 319221"/>
              <a:gd name="connsiteX23" fmla="*/ 2729603 w 2729603"/>
              <a:gd name="connsiteY2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96732 w 2729603"/>
              <a:gd name="connsiteY19" fmla="*/ 266539 h 319221"/>
              <a:gd name="connsiteX20" fmla="*/ 1401494 w 2729603"/>
              <a:gd name="connsiteY20" fmla="*/ 116520 h 319221"/>
              <a:gd name="connsiteX21" fmla="*/ 1425307 w 2729603"/>
              <a:gd name="connsiteY21" fmla="*/ 197483 h 319221"/>
              <a:gd name="connsiteX22" fmla="*/ 1446739 w 2729603"/>
              <a:gd name="connsiteY22" fmla="*/ 192720 h 319221"/>
              <a:gd name="connsiteX23" fmla="*/ 2729603 w 2729603"/>
              <a:gd name="connsiteY2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75301 w 2729603"/>
              <a:gd name="connsiteY19" fmla="*/ 71277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2729603 w 2729603"/>
              <a:gd name="connsiteY2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2729603 w 2729603"/>
              <a:gd name="connsiteY2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94401 w 2729603"/>
              <a:gd name="connsiteY24" fmla="*/ 185577 h 319221"/>
              <a:gd name="connsiteX25" fmla="*/ 2729603 w 2729603"/>
              <a:gd name="connsiteY2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94401 w 2729603"/>
              <a:gd name="connsiteY24" fmla="*/ 185577 h 319221"/>
              <a:gd name="connsiteX25" fmla="*/ 2729603 w 2729603"/>
              <a:gd name="connsiteY2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53919 w 2729603"/>
              <a:gd name="connsiteY24" fmla="*/ 197483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53919 w 2729603"/>
              <a:gd name="connsiteY24" fmla="*/ 197483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80114 w 2729603"/>
              <a:gd name="connsiteY25" fmla="*/ 183196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80114 w 2729603"/>
              <a:gd name="connsiteY25" fmla="*/ 183196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746775 w 2729603"/>
              <a:gd name="connsiteY26" fmla="*/ 187958 h 319221"/>
              <a:gd name="connsiteX27" fmla="*/ 1780114 w 2729603"/>
              <a:gd name="connsiteY27" fmla="*/ 183196 h 319221"/>
              <a:gd name="connsiteX28" fmla="*/ 2729603 w 2729603"/>
              <a:gd name="connsiteY2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746775 w 2729603"/>
              <a:gd name="connsiteY27" fmla="*/ 187958 h 319221"/>
              <a:gd name="connsiteX28" fmla="*/ 1780114 w 2729603"/>
              <a:gd name="connsiteY28" fmla="*/ 183196 h 319221"/>
              <a:gd name="connsiteX29" fmla="*/ 2729603 w 2729603"/>
              <a:gd name="connsiteY2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746775 w 2729603"/>
              <a:gd name="connsiteY28" fmla="*/ 187958 h 319221"/>
              <a:gd name="connsiteX29" fmla="*/ 1780114 w 2729603"/>
              <a:gd name="connsiteY29" fmla="*/ 183196 h 319221"/>
              <a:gd name="connsiteX30" fmla="*/ 2729603 w 2729603"/>
              <a:gd name="connsiteY3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746775 w 2729603"/>
              <a:gd name="connsiteY29" fmla="*/ 187958 h 319221"/>
              <a:gd name="connsiteX30" fmla="*/ 1780114 w 2729603"/>
              <a:gd name="connsiteY30" fmla="*/ 183196 h 319221"/>
              <a:gd name="connsiteX31" fmla="*/ 2729603 w 2729603"/>
              <a:gd name="connsiteY3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687244 w 2729603"/>
              <a:gd name="connsiteY29" fmla="*/ 176052 h 319221"/>
              <a:gd name="connsiteX30" fmla="*/ 1746775 w 2729603"/>
              <a:gd name="connsiteY30" fmla="*/ 187958 h 319221"/>
              <a:gd name="connsiteX31" fmla="*/ 1780114 w 2729603"/>
              <a:gd name="connsiteY31" fmla="*/ 183196 h 319221"/>
              <a:gd name="connsiteX32" fmla="*/ 2729603 w 2729603"/>
              <a:gd name="connsiteY3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687244 w 2729603"/>
              <a:gd name="connsiteY29" fmla="*/ 176052 h 319221"/>
              <a:gd name="connsiteX30" fmla="*/ 1701532 w 2729603"/>
              <a:gd name="connsiteY30" fmla="*/ 199864 h 319221"/>
              <a:gd name="connsiteX31" fmla="*/ 1746775 w 2729603"/>
              <a:gd name="connsiteY31" fmla="*/ 187958 h 319221"/>
              <a:gd name="connsiteX32" fmla="*/ 1780114 w 2729603"/>
              <a:gd name="connsiteY32" fmla="*/ 183196 h 319221"/>
              <a:gd name="connsiteX33" fmla="*/ 2729603 w 2729603"/>
              <a:gd name="connsiteY33" fmla="*/ 188320 h 319221"/>
              <a:gd name="connsiteX0" fmla="*/ 0 w 2884771"/>
              <a:gd name="connsiteY0" fmla="*/ 198517 h 319221"/>
              <a:gd name="connsiteX1" fmla="*/ 270787 w 2884771"/>
              <a:gd name="connsiteY1" fmla="*/ 195101 h 319221"/>
              <a:gd name="connsiteX2" fmla="*/ 285075 w 2884771"/>
              <a:gd name="connsiteY2" fmla="*/ 168908 h 319221"/>
              <a:gd name="connsiteX3" fmla="*/ 296981 w 2884771"/>
              <a:gd name="connsiteY3" fmla="*/ 214152 h 319221"/>
              <a:gd name="connsiteX4" fmla="*/ 304125 w 2884771"/>
              <a:gd name="connsiteY4" fmla="*/ 164145 h 319221"/>
              <a:gd name="connsiteX5" fmla="*/ 318412 w 2884771"/>
              <a:gd name="connsiteY5" fmla="*/ 221295 h 319221"/>
              <a:gd name="connsiteX6" fmla="*/ 330319 w 2884771"/>
              <a:gd name="connsiteY6" fmla="*/ 183195 h 319221"/>
              <a:gd name="connsiteX7" fmla="*/ 525581 w 2884771"/>
              <a:gd name="connsiteY7" fmla="*/ 187958 h 319221"/>
              <a:gd name="connsiteX8" fmla="*/ 549394 w 2884771"/>
              <a:gd name="connsiteY8" fmla="*/ 318927 h 319221"/>
              <a:gd name="connsiteX9" fmla="*/ 587494 w 2884771"/>
              <a:gd name="connsiteY9" fmla="*/ 2220 h 319221"/>
              <a:gd name="connsiteX10" fmla="*/ 606544 w 2884771"/>
              <a:gd name="connsiteY10" fmla="*/ 268920 h 319221"/>
              <a:gd name="connsiteX11" fmla="*/ 632737 w 2884771"/>
              <a:gd name="connsiteY11" fmla="*/ 35558 h 319221"/>
              <a:gd name="connsiteX12" fmla="*/ 658931 w 2884771"/>
              <a:gd name="connsiteY12" fmla="*/ 273683 h 319221"/>
              <a:gd name="connsiteX13" fmla="*/ 680362 w 2884771"/>
              <a:gd name="connsiteY13" fmla="*/ 118902 h 319221"/>
              <a:gd name="connsiteX14" fmla="*/ 716081 w 2884771"/>
              <a:gd name="connsiteY14" fmla="*/ 195102 h 319221"/>
              <a:gd name="connsiteX15" fmla="*/ 754181 w 2884771"/>
              <a:gd name="connsiteY15" fmla="*/ 195102 h 319221"/>
              <a:gd name="connsiteX16" fmla="*/ 1461412 w 2884771"/>
              <a:gd name="connsiteY16" fmla="*/ 195101 h 319221"/>
              <a:gd name="connsiteX17" fmla="*/ 1489987 w 2884771"/>
              <a:gd name="connsiteY17" fmla="*/ 102233 h 319221"/>
              <a:gd name="connsiteX18" fmla="*/ 1492369 w 2884771"/>
              <a:gd name="connsiteY18" fmla="*/ 247489 h 319221"/>
              <a:gd name="connsiteX19" fmla="*/ 1520944 w 2884771"/>
              <a:gd name="connsiteY19" fmla="*/ 68895 h 319221"/>
              <a:gd name="connsiteX20" fmla="*/ 1551900 w 2884771"/>
              <a:gd name="connsiteY20" fmla="*/ 266539 h 319221"/>
              <a:gd name="connsiteX21" fmla="*/ 1556662 w 2884771"/>
              <a:gd name="connsiteY21" fmla="*/ 116520 h 319221"/>
              <a:gd name="connsiteX22" fmla="*/ 1580475 w 2884771"/>
              <a:gd name="connsiteY22" fmla="*/ 197483 h 319221"/>
              <a:gd name="connsiteX23" fmla="*/ 1601907 w 2884771"/>
              <a:gd name="connsiteY23" fmla="*/ 192720 h 319221"/>
              <a:gd name="connsiteX24" fmla="*/ 1742400 w 2884771"/>
              <a:gd name="connsiteY24" fmla="*/ 195102 h 319221"/>
              <a:gd name="connsiteX25" fmla="*/ 1768594 w 2884771"/>
              <a:gd name="connsiteY25" fmla="*/ 159383 h 319221"/>
              <a:gd name="connsiteX26" fmla="*/ 1782881 w 2884771"/>
              <a:gd name="connsiteY26" fmla="*/ 223677 h 319221"/>
              <a:gd name="connsiteX27" fmla="*/ 1809075 w 2884771"/>
              <a:gd name="connsiteY27" fmla="*/ 173670 h 319221"/>
              <a:gd name="connsiteX28" fmla="*/ 1823362 w 2884771"/>
              <a:gd name="connsiteY28" fmla="*/ 221295 h 319221"/>
              <a:gd name="connsiteX29" fmla="*/ 1842412 w 2884771"/>
              <a:gd name="connsiteY29" fmla="*/ 176052 h 319221"/>
              <a:gd name="connsiteX30" fmla="*/ 1856700 w 2884771"/>
              <a:gd name="connsiteY30" fmla="*/ 199864 h 319221"/>
              <a:gd name="connsiteX31" fmla="*/ 1901943 w 2884771"/>
              <a:gd name="connsiteY31" fmla="*/ 187958 h 319221"/>
              <a:gd name="connsiteX32" fmla="*/ 1935282 w 2884771"/>
              <a:gd name="connsiteY32" fmla="*/ 183196 h 319221"/>
              <a:gd name="connsiteX33" fmla="*/ 2884771 w 288477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492369 w 2916891"/>
              <a:gd name="connsiteY18" fmla="*/ 247489 h 319221"/>
              <a:gd name="connsiteX19" fmla="*/ 1520944 w 2916891"/>
              <a:gd name="connsiteY19" fmla="*/ 68895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518188 w 2916891"/>
              <a:gd name="connsiteY18" fmla="*/ 247489 h 319221"/>
              <a:gd name="connsiteX19" fmla="*/ 1520944 w 2916891"/>
              <a:gd name="connsiteY19" fmla="*/ 68895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518188 w 2916891"/>
              <a:gd name="connsiteY18" fmla="*/ 247489 h 319221"/>
              <a:gd name="connsiteX19" fmla="*/ 1541025 w 2916891"/>
              <a:gd name="connsiteY19" fmla="*/ 62222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500908 w 2916891"/>
              <a:gd name="connsiteY17" fmla="*/ 131028 h 319221"/>
              <a:gd name="connsiteX18" fmla="*/ 1489987 w 2916891"/>
              <a:gd name="connsiteY18" fmla="*/ 102233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500908 w 2916891"/>
              <a:gd name="connsiteY17" fmla="*/ 131028 h 319221"/>
              <a:gd name="connsiteX18" fmla="*/ 1489987 w 2916891"/>
              <a:gd name="connsiteY18" fmla="*/ 102233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500908 w 2916891"/>
              <a:gd name="connsiteY17" fmla="*/ 131028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92302 w 2916891"/>
              <a:gd name="connsiteY17" fmla="*/ 137701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70018 w 2916891"/>
              <a:gd name="connsiteY16" fmla="*/ 188428 h 319221"/>
              <a:gd name="connsiteX17" fmla="*/ 1492302 w 2916891"/>
              <a:gd name="connsiteY17" fmla="*/ 137701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70018 w 2916891"/>
              <a:gd name="connsiteY16" fmla="*/ 188428 h 319221"/>
              <a:gd name="connsiteX17" fmla="*/ 1492302 w 2916891"/>
              <a:gd name="connsiteY17" fmla="*/ 137701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65268 w 2916891"/>
              <a:gd name="connsiteY22" fmla="*/ 109847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916891" h="319221">
                <a:moveTo>
                  <a:pt x="0" y="198517"/>
                </a:moveTo>
                <a:cubicBezTo>
                  <a:pt x="13933" y="196584"/>
                  <a:pt x="256854" y="194652"/>
                  <a:pt x="270787" y="195101"/>
                </a:cubicBezTo>
                <a:cubicBezTo>
                  <a:pt x="294026" y="194135"/>
                  <a:pt x="275153" y="169702"/>
                  <a:pt x="285075" y="168908"/>
                </a:cubicBezTo>
                <a:cubicBezTo>
                  <a:pt x="290631" y="167718"/>
                  <a:pt x="289440" y="210580"/>
                  <a:pt x="296981" y="214152"/>
                </a:cubicBezTo>
                <a:cubicBezTo>
                  <a:pt x="300553" y="218517"/>
                  <a:pt x="298569" y="168114"/>
                  <a:pt x="304125" y="164145"/>
                </a:cubicBezTo>
                <a:cubicBezTo>
                  <a:pt x="306506" y="159383"/>
                  <a:pt x="314046" y="216930"/>
                  <a:pt x="318412" y="221295"/>
                </a:cubicBezTo>
                <a:cubicBezTo>
                  <a:pt x="322778" y="225660"/>
                  <a:pt x="294600" y="182798"/>
                  <a:pt x="330319" y="183195"/>
                </a:cubicBezTo>
                <a:lnTo>
                  <a:pt x="525581" y="187958"/>
                </a:lnTo>
                <a:cubicBezTo>
                  <a:pt x="546218" y="185974"/>
                  <a:pt x="543837" y="308211"/>
                  <a:pt x="549394" y="318927"/>
                </a:cubicBezTo>
                <a:cubicBezTo>
                  <a:pt x="560506" y="330039"/>
                  <a:pt x="559713" y="22857"/>
                  <a:pt x="587494" y="2220"/>
                </a:cubicBezTo>
                <a:cubicBezTo>
                  <a:pt x="599400" y="-26752"/>
                  <a:pt x="585113" y="236773"/>
                  <a:pt x="606544" y="268920"/>
                </a:cubicBezTo>
                <a:cubicBezTo>
                  <a:pt x="614084" y="304639"/>
                  <a:pt x="614481" y="47861"/>
                  <a:pt x="632737" y="35558"/>
                </a:cubicBezTo>
                <a:cubicBezTo>
                  <a:pt x="639484" y="18493"/>
                  <a:pt x="645040" y="247092"/>
                  <a:pt x="658931" y="273683"/>
                </a:cubicBezTo>
                <a:cubicBezTo>
                  <a:pt x="664487" y="300670"/>
                  <a:pt x="658931" y="129617"/>
                  <a:pt x="680362" y="118902"/>
                </a:cubicBezTo>
                <a:cubicBezTo>
                  <a:pt x="685124" y="158193"/>
                  <a:pt x="681156" y="194309"/>
                  <a:pt x="716081" y="195102"/>
                </a:cubicBezTo>
                <a:cubicBezTo>
                  <a:pt x="726797" y="207405"/>
                  <a:pt x="741878" y="191531"/>
                  <a:pt x="754181" y="195102"/>
                </a:cubicBezTo>
                <a:cubicBezTo>
                  <a:pt x="766087" y="197483"/>
                  <a:pt x="1229512" y="190810"/>
                  <a:pt x="1470018" y="188428"/>
                </a:cubicBezTo>
                <a:cubicBezTo>
                  <a:pt x="1476855" y="181456"/>
                  <a:pt x="1487540" y="153179"/>
                  <a:pt x="1492302" y="137701"/>
                </a:cubicBezTo>
                <a:cubicBezTo>
                  <a:pt x="1497064" y="122223"/>
                  <a:pt x="1504319" y="93204"/>
                  <a:pt x="1510068" y="115580"/>
                </a:cubicBezTo>
                <a:cubicBezTo>
                  <a:pt x="1517212" y="113993"/>
                  <a:pt x="1511441" y="220502"/>
                  <a:pt x="1518188" y="247489"/>
                </a:cubicBezTo>
                <a:cubicBezTo>
                  <a:pt x="1523347" y="275667"/>
                  <a:pt x="1531103" y="59047"/>
                  <a:pt x="1541025" y="62222"/>
                </a:cubicBezTo>
                <a:cubicBezTo>
                  <a:pt x="1550947" y="65397"/>
                  <a:pt x="1545947" y="292336"/>
                  <a:pt x="1551900" y="266539"/>
                </a:cubicBezTo>
                <a:cubicBezTo>
                  <a:pt x="1563409" y="288764"/>
                  <a:pt x="1555743" y="122150"/>
                  <a:pt x="1565268" y="109847"/>
                </a:cubicBezTo>
                <a:cubicBezTo>
                  <a:pt x="1573602" y="95163"/>
                  <a:pt x="1572934" y="184783"/>
                  <a:pt x="1580475" y="197483"/>
                </a:cubicBezTo>
                <a:cubicBezTo>
                  <a:pt x="1588016" y="210183"/>
                  <a:pt x="1573729" y="193911"/>
                  <a:pt x="1601907" y="192720"/>
                </a:cubicBezTo>
                <a:cubicBezTo>
                  <a:pt x="1630085" y="191529"/>
                  <a:pt x="1713428" y="194705"/>
                  <a:pt x="1742400" y="195102"/>
                </a:cubicBezTo>
                <a:cubicBezTo>
                  <a:pt x="1771372" y="195499"/>
                  <a:pt x="1755894" y="164146"/>
                  <a:pt x="1768594" y="159383"/>
                </a:cubicBezTo>
                <a:cubicBezTo>
                  <a:pt x="1781294" y="154620"/>
                  <a:pt x="1774547" y="213755"/>
                  <a:pt x="1782881" y="223677"/>
                </a:cubicBezTo>
                <a:cubicBezTo>
                  <a:pt x="1791215" y="233599"/>
                  <a:pt x="1800741" y="181608"/>
                  <a:pt x="1809075" y="173670"/>
                </a:cubicBezTo>
                <a:cubicBezTo>
                  <a:pt x="1817409" y="165732"/>
                  <a:pt x="1816218" y="215342"/>
                  <a:pt x="1823362" y="221295"/>
                </a:cubicBezTo>
                <a:cubicBezTo>
                  <a:pt x="1830506" y="227248"/>
                  <a:pt x="1834871" y="183196"/>
                  <a:pt x="1842412" y="176052"/>
                </a:cubicBezTo>
                <a:cubicBezTo>
                  <a:pt x="1849953" y="168908"/>
                  <a:pt x="1846778" y="197880"/>
                  <a:pt x="1856700" y="199864"/>
                </a:cubicBezTo>
                <a:cubicBezTo>
                  <a:pt x="1866622" y="201848"/>
                  <a:pt x="1890830" y="187164"/>
                  <a:pt x="1901943" y="187958"/>
                </a:cubicBezTo>
                <a:lnTo>
                  <a:pt x="1935282" y="183196"/>
                </a:lnTo>
                <a:lnTo>
                  <a:pt x="2916891" y="188320"/>
                </a:lnTo>
              </a:path>
            </a:pathLst>
          </a:custGeom>
          <a:ln w="38100">
            <a:solidFill>
              <a:srgbClr val="9A0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3034453" y="4553648"/>
            <a:ext cx="650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I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025098" y="4956734"/>
            <a:ext cx="93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IV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992964" y="4585914"/>
            <a:ext cx="93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II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612625" y="4738314"/>
            <a:ext cx="93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III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130797" y="498070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rgbClr val="9A089A"/>
                </a:solidFill>
              </a:rPr>
              <a:t>fonokardiogram</a:t>
            </a:r>
          </a:p>
        </p:txBody>
      </p:sp>
      <p:cxnSp>
        <p:nvCxnSpPr>
          <p:cNvPr id="12" name="Přímá spojnice 11"/>
          <p:cNvCxnSpPr/>
          <p:nvPr/>
        </p:nvCxnSpPr>
        <p:spPr>
          <a:xfrm>
            <a:off x="3034453" y="6007984"/>
            <a:ext cx="23400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3673377" y="5575178"/>
            <a:ext cx="121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systola</a:t>
            </a:r>
          </a:p>
        </p:txBody>
      </p:sp>
      <p:cxnSp>
        <p:nvCxnSpPr>
          <p:cNvPr id="14" name="Přímá spojnice 13"/>
          <p:cNvCxnSpPr/>
          <p:nvPr/>
        </p:nvCxnSpPr>
        <p:spPr>
          <a:xfrm>
            <a:off x="5338709" y="5537279"/>
            <a:ext cx="0" cy="50400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>
            <a:off x="5407901" y="6003469"/>
            <a:ext cx="31680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1843967" y="6001485"/>
            <a:ext cx="11520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6005542" y="5557450"/>
            <a:ext cx="121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diastola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660183" y="5571621"/>
            <a:ext cx="1219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diastola</a:t>
            </a:r>
          </a:p>
        </p:txBody>
      </p:sp>
    </p:spTree>
    <p:extLst>
      <p:ext uri="{BB962C8B-B14F-4D97-AF65-F5344CB8AC3E}">
        <p14:creationId xmlns:p14="http://schemas.microsoft.com/office/powerpoint/2010/main" val="3864399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Poslechová místa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Slouží k poslechu jednotlivých chlopní, tak aby byla ozva dané chlopně nejvýraznější</a:t>
            </a:r>
          </a:p>
          <a:p>
            <a:pPr lvl="0"/>
            <a:r>
              <a:rPr lang="cs-CZ" dirty="0"/>
              <a:t>Nejčastější místa auskultace chlopní (viz obrázek):</a:t>
            </a:r>
          </a:p>
          <a:p>
            <a:pPr lvl="1"/>
            <a:r>
              <a:rPr lang="cs-CZ" dirty="0"/>
              <a:t>aortální chlopeň - 2. mezižebří vpravo</a:t>
            </a:r>
          </a:p>
          <a:p>
            <a:pPr lvl="1"/>
            <a:r>
              <a:rPr lang="cs-CZ" dirty="0"/>
              <a:t>pulmonální chlopeň - 2. mezižebří vlevo</a:t>
            </a:r>
          </a:p>
          <a:p>
            <a:pPr lvl="1"/>
            <a:r>
              <a:rPr lang="cs-CZ" dirty="0"/>
              <a:t>trojcípá chlopeň - 5. mezižebří </a:t>
            </a:r>
            <a:r>
              <a:rPr lang="cs-CZ" dirty="0" err="1"/>
              <a:t>parasternálně</a:t>
            </a:r>
            <a:r>
              <a:rPr lang="cs-CZ" dirty="0"/>
              <a:t> vpravo</a:t>
            </a:r>
          </a:p>
          <a:p>
            <a:pPr lvl="1"/>
            <a:r>
              <a:rPr lang="cs-CZ" dirty="0"/>
              <a:t>mitrální chlopeň - 4. – 5. mezižebří </a:t>
            </a:r>
            <a:br>
              <a:rPr lang="cs-CZ" dirty="0"/>
            </a:br>
            <a:r>
              <a:rPr lang="cs-CZ" dirty="0" err="1"/>
              <a:t>medioklavikulárně</a:t>
            </a:r>
            <a:r>
              <a:rPr lang="cs-CZ" dirty="0"/>
              <a:t> (v místě úderu srdečního </a:t>
            </a:r>
            <a:br>
              <a:rPr lang="cs-CZ" dirty="0"/>
            </a:br>
            <a:r>
              <a:rPr lang="cs-CZ" dirty="0"/>
              <a:t>hrotu)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  <p:pic>
        <p:nvPicPr>
          <p:cNvPr id="6" name="Obráze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688" y="2849527"/>
            <a:ext cx="3362657" cy="330524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581560" y="4967439"/>
            <a:ext cx="1135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trojcípá</a:t>
            </a:r>
          </a:p>
        </p:txBody>
      </p:sp>
      <p:cxnSp>
        <p:nvCxnSpPr>
          <p:cNvPr id="10" name="Přímá spojnice 9"/>
          <p:cNvCxnSpPr/>
          <p:nvPr/>
        </p:nvCxnSpPr>
        <p:spPr bwMode="auto">
          <a:xfrm flipV="1">
            <a:off x="7581014" y="4593265"/>
            <a:ext cx="1403498" cy="5209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ovéPole 11"/>
          <p:cNvSpPr txBox="1"/>
          <p:nvPr/>
        </p:nvSpPr>
        <p:spPr>
          <a:xfrm>
            <a:off x="7301512" y="2738146"/>
            <a:ext cx="1135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aortální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0611781" y="3090601"/>
            <a:ext cx="1445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pulmonální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0745330" y="4393210"/>
            <a:ext cx="1141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mitrální</a:t>
            </a:r>
          </a:p>
        </p:txBody>
      </p:sp>
      <p:cxnSp>
        <p:nvCxnSpPr>
          <p:cNvPr id="15" name="Přímá spojnice 14"/>
          <p:cNvCxnSpPr/>
          <p:nvPr/>
        </p:nvCxnSpPr>
        <p:spPr bwMode="auto">
          <a:xfrm>
            <a:off x="8144540" y="3090601"/>
            <a:ext cx="813072" cy="76920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Přímá spojnice 16"/>
          <p:cNvCxnSpPr/>
          <p:nvPr/>
        </p:nvCxnSpPr>
        <p:spPr bwMode="auto">
          <a:xfrm flipH="1">
            <a:off x="9280621" y="3475204"/>
            <a:ext cx="1331160" cy="53700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Přímá spojnice 18"/>
          <p:cNvCxnSpPr>
            <a:stCxn id="14" idx="1"/>
          </p:cNvCxnSpPr>
          <p:nvPr/>
        </p:nvCxnSpPr>
        <p:spPr bwMode="auto">
          <a:xfrm flipH="1">
            <a:off x="9645672" y="4593265"/>
            <a:ext cx="1099658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03807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sk-SK" dirty="0"/>
              <a:t>Tep (</a:t>
            </a:r>
            <a:r>
              <a:rPr lang="sk-SK" dirty="0" err="1"/>
              <a:t>pulsus</a:t>
            </a:r>
            <a:r>
              <a:rPr lang="sk-SK" dirty="0"/>
              <a:t>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5910497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Mechanický projev srdeční činnosti hmatný v periferii</a:t>
            </a:r>
          </a:p>
          <a:p>
            <a:pPr>
              <a:lnSpc>
                <a:spcPct val="100000"/>
              </a:lnSpc>
            </a:pPr>
            <a:r>
              <a:rPr lang="cs-CZ" dirty="0"/>
              <a:t>Mechanická (tlaková) vlna, která vzniká v ejekční fázi systoly komor a šíří se arteriemi do periferie (pulzová vlna) </a:t>
            </a:r>
          </a:p>
          <a:p>
            <a:pPr>
              <a:lnSpc>
                <a:spcPct val="100000"/>
              </a:lnSpc>
            </a:pPr>
            <a:r>
              <a:rPr lang="cs-CZ" dirty="0"/>
              <a:t>Jednoduše </a:t>
            </a:r>
            <a:r>
              <a:rPr lang="cs-CZ" dirty="0" err="1"/>
              <a:t>vyšetřitelný</a:t>
            </a:r>
            <a:r>
              <a:rPr lang="cs-CZ" dirty="0"/>
              <a:t> palpací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endParaRPr lang="sk-SK" dirty="0"/>
          </a:p>
        </p:txBody>
      </p:sp>
      <p:sp>
        <p:nvSpPr>
          <p:cNvPr id="7" name="Zástupný symbol obsahu 2"/>
          <p:cNvSpPr txBox="1">
            <a:spLocks/>
          </p:cNvSpPr>
          <p:nvPr/>
        </p:nvSpPr>
        <p:spPr>
          <a:xfrm>
            <a:off x="422910" y="1825625"/>
            <a:ext cx="522351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460" y="685800"/>
            <a:ext cx="5335331" cy="424053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92" y="4883324"/>
            <a:ext cx="6616018" cy="12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69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Palpační vyšetření tepu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3797580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Tep hmatáme na: </a:t>
            </a:r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radialis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carotis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femoralis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brachialis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poplitea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</a:t>
            </a:r>
            <a:r>
              <a:rPr lang="cs-CZ" dirty="0" err="1"/>
              <a:t>tibialis</a:t>
            </a:r>
            <a:r>
              <a:rPr lang="cs-CZ" dirty="0"/>
              <a:t> </a:t>
            </a:r>
            <a:r>
              <a:rPr lang="cs-CZ" dirty="0" err="1"/>
              <a:t>posterior</a:t>
            </a: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A. dorsalis </a:t>
            </a:r>
            <a:r>
              <a:rPr lang="cs-CZ" dirty="0" err="1"/>
              <a:t>pedis</a:t>
            </a:r>
            <a:endParaRPr lang="cs-CZ" dirty="0"/>
          </a:p>
        </p:txBody>
      </p:sp>
      <p:grpSp>
        <p:nvGrpSpPr>
          <p:cNvPr id="6" name="Skupina 5"/>
          <p:cNvGrpSpPr/>
          <p:nvPr/>
        </p:nvGrpSpPr>
        <p:grpSpPr>
          <a:xfrm>
            <a:off x="5682344" y="0"/>
            <a:ext cx="6237520" cy="6697799"/>
            <a:chOff x="5920740" y="25855"/>
            <a:chExt cx="6168946" cy="6707024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5" r="46875" b="20828"/>
            <a:stretch/>
          </p:blipFill>
          <p:spPr>
            <a:xfrm>
              <a:off x="6583680" y="25855"/>
              <a:ext cx="3257550" cy="6623407"/>
            </a:xfrm>
            <a:prstGeom prst="rect">
              <a:avLst/>
            </a:prstGeom>
          </p:spPr>
        </p:pic>
        <p:sp>
          <p:nvSpPr>
            <p:cNvPr id="8" name="TextovéPole 7"/>
            <p:cNvSpPr txBox="1"/>
            <p:nvPr/>
          </p:nvSpPr>
          <p:spPr>
            <a:xfrm>
              <a:off x="6846570" y="651510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carotis</a:t>
              </a:r>
              <a:endParaRPr lang="cs-CZ" sz="2000" dirty="0"/>
            </a:p>
          </p:txBody>
        </p:sp>
        <p:sp>
          <p:nvSpPr>
            <p:cNvPr id="9" name="TextovéPole 8"/>
            <p:cNvSpPr txBox="1"/>
            <p:nvPr/>
          </p:nvSpPr>
          <p:spPr>
            <a:xfrm>
              <a:off x="9806940" y="2928104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radialis</a:t>
              </a:r>
              <a:endParaRPr lang="cs-CZ" sz="2000" dirty="0"/>
            </a:p>
          </p:txBody>
        </p:sp>
        <p:sp>
          <p:nvSpPr>
            <p:cNvPr id="10" name="TextovéPole 9"/>
            <p:cNvSpPr txBox="1"/>
            <p:nvPr/>
          </p:nvSpPr>
          <p:spPr>
            <a:xfrm>
              <a:off x="5951220" y="2819638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femotalis</a:t>
              </a:r>
              <a:endParaRPr lang="cs-CZ" sz="2000" dirty="0"/>
            </a:p>
          </p:txBody>
        </p:sp>
        <p:sp>
          <p:nvSpPr>
            <p:cNvPr id="11" name="TextovéPole 10"/>
            <p:cNvSpPr txBox="1"/>
            <p:nvPr/>
          </p:nvSpPr>
          <p:spPr>
            <a:xfrm>
              <a:off x="9345930" y="4463296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poplitea</a:t>
              </a:r>
              <a:endParaRPr lang="cs-CZ" sz="2000" dirty="0"/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9448800" y="5501998"/>
              <a:ext cx="2640886" cy="412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tibialis</a:t>
              </a:r>
              <a:r>
                <a:rPr lang="cs-CZ" sz="2000" dirty="0"/>
                <a:t> </a:t>
              </a:r>
              <a:r>
                <a:rPr lang="cs-CZ" sz="2000" dirty="0" err="1"/>
                <a:t>posterior</a:t>
              </a:r>
              <a:endParaRPr lang="cs-CZ" sz="2000" dirty="0"/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9496425" y="6003876"/>
              <a:ext cx="2116455" cy="729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Dorsalis</a:t>
              </a:r>
              <a:br>
                <a:rPr lang="cs-CZ" sz="2000" dirty="0"/>
              </a:br>
              <a:r>
                <a:rPr lang="cs-CZ" sz="2000" dirty="0"/>
                <a:t> </a:t>
              </a:r>
              <a:r>
                <a:rPr lang="cs-CZ" sz="2000" dirty="0" err="1"/>
                <a:t>pedis</a:t>
              </a:r>
              <a:endParaRPr lang="cs-CZ" sz="2000" dirty="0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5920740" y="1943338"/>
              <a:ext cx="15087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aorta </a:t>
              </a:r>
              <a:r>
                <a:rPr lang="cs-CZ" sz="2000" dirty="0" err="1"/>
                <a:t>abdominalis</a:t>
              </a:r>
              <a:endParaRPr lang="cs-CZ" sz="2000" dirty="0"/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9841230" y="2034778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brachialis</a:t>
              </a:r>
              <a:endParaRPr lang="cs-CZ" sz="2000" dirty="0"/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9810750" y="1489948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axillaris</a:t>
              </a:r>
              <a:endParaRPr lang="cs-CZ" sz="2000" dirty="0"/>
            </a:p>
          </p:txBody>
        </p:sp>
        <p:sp>
          <p:nvSpPr>
            <p:cNvPr id="17" name="Obdélník 16"/>
            <p:cNvSpPr/>
            <p:nvPr/>
          </p:nvSpPr>
          <p:spPr>
            <a:xfrm>
              <a:off x="8686800" y="117294"/>
              <a:ext cx="1413510" cy="10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9403080" y="956548"/>
              <a:ext cx="1508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/>
                <a:t>a. </a:t>
              </a:r>
              <a:r>
                <a:rPr lang="cs-CZ" sz="2000" dirty="0" err="1"/>
                <a:t>subclavis</a:t>
              </a:r>
              <a:endParaRPr lang="cs-CZ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9262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Palpační vyšetření tepu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Frekvence: počet tepů za minutu (</a:t>
            </a:r>
            <a:r>
              <a:rPr lang="cs-CZ" dirty="0" err="1"/>
              <a:t>bpm</a:t>
            </a:r>
            <a:r>
              <a:rPr lang="cs-CZ" dirty="0"/>
              <a:t>, beat per </a:t>
            </a:r>
            <a:r>
              <a:rPr lang="cs-CZ" dirty="0" err="1"/>
              <a:t>minute</a:t>
            </a:r>
            <a:r>
              <a:rPr lang="cs-CZ" dirty="0"/>
              <a:t>) = tepová frekvence</a:t>
            </a:r>
          </a:p>
          <a:p>
            <a:pPr>
              <a:lnSpc>
                <a:spcPct val="100000"/>
              </a:lnSpc>
            </a:pPr>
            <a:r>
              <a:rPr lang="cs-CZ" dirty="0"/>
              <a:t>Kvalita: pravidelnost, síla, stlačitelnost</a:t>
            </a:r>
          </a:p>
          <a:p>
            <a:pPr>
              <a:lnSpc>
                <a:spcPct val="100000"/>
              </a:lnSpc>
            </a:pPr>
            <a:r>
              <a:rPr lang="cs-CZ" dirty="0"/>
              <a:t>Dle kvality popisujeme: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regularis</a:t>
            </a:r>
            <a:endParaRPr lang="cs-CZ" dirty="0"/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irregularis</a:t>
            </a:r>
            <a:endParaRPr lang="cs-CZ" dirty="0"/>
          </a:p>
          <a:p>
            <a:pPr lvl="1"/>
            <a:r>
              <a:rPr lang="cs-CZ" dirty="0" err="1"/>
              <a:t>Pulsus</a:t>
            </a:r>
            <a:r>
              <a:rPr lang="cs-CZ" dirty="0"/>
              <a:t> celer (mrštný) – jednotlivé tepy mají krátké trvání – při periferní vazodilataci, aortální regurgitaci (</a:t>
            </a:r>
            <a:r>
              <a:rPr lang="cs-CZ" dirty="0" err="1"/>
              <a:t>Corriganův</a:t>
            </a:r>
            <a:r>
              <a:rPr lang="cs-CZ" dirty="0"/>
              <a:t> pulz: P. celer, </a:t>
            </a:r>
            <a:r>
              <a:rPr lang="cs-CZ" dirty="0" err="1"/>
              <a:t>altus</a:t>
            </a:r>
            <a:r>
              <a:rPr lang="cs-CZ" dirty="0"/>
              <a:t>, </a:t>
            </a:r>
            <a:r>
              <a:rPr lang="cs-CZ" dirty="0" err="1"/>
              <a:t>frequens</a:t>
            </a:r>
            <a:r>
              <a:rPr lang="cs-CZ" dirty="0"/>
              <a:t>)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tardus</a:t>
            </a:r>
            <a:endParaRPr lang="cs-CZ" dirty="0"/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durus</a:t>
            </a:r>
            <a:r>
              <a:rPr lang="cs-CZ" dirty="0"/>
              <a:t> – těžko stlačitelný tep – hypertenze 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mollis</a:t>
            </a:r>
            <a:r>
              <a:rPr lang="cs-CZ" dirty="0"/>
              <a:t> – lehce stlačitelný tep – hypotenze 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magnus</a:t>
            </a:r>
            <a:r>
              <a:rPr lang="cs-CZ" dirty="0"/>
              <a:t> – velká amplituda tepu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parvus</a:t>
            </a:r>
            <a:r>
              <a:rPr lang="cs-CZ" dirty="0"/>
              <a:t> – malá amplituda </a:t>
            </a:r>
          </a:p>
          <a:p>
            <a:pPr lvl="1"/>
            <a:r>
              <a:rPr lang="cs-CZ" dirty="0" err="1"/>
              <a:t>Pulsus</a:t>
            </a:r>
            <a:r>
              <a:rPr lang="cs-CZ" dirty="0"/>
              <a:t> </a:t>
            </a:r>
            <a:r>
              <a:rPr lang="cs-CZ" dirty="0" err="1"/>
              <a:t>filiformis</a:t>
            </a:r>
            <a:r>
              <a:rPr lang="cs-CZ" dirty="0"/>
              <a:t> – nitkovitý tep – při šoku</a:t>
            </a:r>
          </a:p>
        </p:txBody>
      </p:sp>
    </p:spTree>
    <p:extLst>
      <p:ext uri="{BB962C8B-B14F-4D97-AF65-F5344CB8AC3E}">
        <p14:creationId xmlns:p14="http://schemas.microsoft.com/office/powerpoint/2010/main" val="180926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Tepová frekvence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Počet tepů za minutu (fyziologicky 60 – 100/min  v klidu)</a:t>
            </a:r>
          </a:p>
          <a:p>
            <a:pPr>
              <a:lnSpc>
                <a:spcPct val="100000"/>
              </a:lnSpc>
            </a:pPr>
            <a:r>
              <a:rPr lang="cs-CZ" dirty="0"/>
              <a:t>Tachykardie: zvýšení tepové frekvence </a:t>
            </a:r>
          </a:p>
          <a:p>
            <a:pPr>
              <a:lnSpc>
                <a:spcPct val="100000"/>
              </a:lnSpc>
            </a:pPr>
            <a:r>
              <a:rPr lang="cs-CZ" dirty="0"/>
              <a:t>Klidová tachykardie: TF nad 100/min</a:t>
            </a:r>
          </a:p>
          <a:p>
            <a:pPr>
              <a:lnSpc>
                <a:spcPct val="100000"/>
              </a:lnSpc>
            </a:pPr>
            <a:r>
              <a:rPr lang="cs-CZ" dirty="0"/>
              <a:t>Bradykardie: snížení tepové frekvence</a:t>
            </a:r>
          </a:p>
          <a:p>
            <a:pPr>
              <a:lnSpc>
                <a:spcPct val="100000"/>
              </a:lnSpc>
            </a:pPr>
            <a:r>
              <a:rPr lang="cs-CZ" dirty="0"/>
              <a:t>Klidová bradykardie: TF pod 60/min</a:t>
            </a:r>
          </a:p>
          <a:p>
            <a:pPr>
              <a:lnSpc>
                <a:spcPct val="100000"/>
              </a:lnSpc>
            </a:pPr>
            <a:r>
              <a:rPr lang="cs-CZ" dirty="0"/>
              <a:t>Arytmie: porucha srdečního rytmu (kromě sinusové respirační arytmie, viz dále)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Srdeční versus tepová frekvence</a:t>
            </a:r>
          </a:p>
          <a:p>
            <a:pPr lvl="1"/>
            <a:r>
              <a:rPr lang="cs-CZ" dirty="0"/>
              <a:t>Srdeční frekvence je počet srdečních cyklů za jednu minutu. Přesně stanovíme z EKG</a:t>
            </a:r>
          </a:p>
          <a:p>
            <a:pPr lvl="1"/>
            <a:r>
              <a:rPr lang="cs-CZ" dirty="0"/>
              <a:t>Tepová frekvence (stanovena jako počet pulzů naměřený na arterii za jednu minutu) obvykle odpovídá srdeční frekvenci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9262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da-DK" dirty="0"/>
              <a:t>Ovlivnění srdeční frekvence autonomním nervovým systémem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643743"/>
            <a:ext cx="11482893" cy="473528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Autonomní nervový systém moduluje srdeční </a:t>
            </a:r>
            <a:r>
              <a:rPr lang="cs-CZ" dirty="0" err="1"/>
              <a:t>automacii</a:t>
            </a:r>
            <a:r>
              <a:rPr lang="cs-CZ" dirty="0"/>
              <a:t> 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Parasympatikus – </a:t>
            </a:r>
            <a:r>
              <a:rPr lang="cs-CZ" dirty="0" err="1"/>
              <a:t>nervus</a:t>
            </a:r>
            <a:r>
              <a:rPr lang="cs-CZ" dirty="0"/>
              <a:t> vagus – „nervi </a:t>
            </a:r>
            <a:r>
              <a:rPr lang="cs-CZ" dirty="0" err="1"/>
              <a:t>retadantes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přes M2 receptory</a:t>
            </a:r>
          </a:p>
          <a:p>
            <a:pPr lvl="1"/>
            <a:r>
              <a:rPr lang="cs-CZ" dirty="0"/>
              <a:t>negativně </a:t>
            </a:r>
            <a:r>
              <a:rPr lang="cs-CZ" dirty="0" err="1"/>
              <a:t>chronotropní</a:t>
            </a:r>
            <a:r>
              <a:rPr lang="cs-CZ" dirty="0"/>
              <a:t> efekt</a:t>
            </a:r>
          </a:p>
          <a:p>
            <a:pPr lvl="1"/>
            <a:r>
              <a:rPr lang="cs-CZ" dirty="0"/>
              <a:t>pokles aktivity vagu = vzestup SF; vzestup aktivity vagu = pokles SF</a:t>
            </a:r>
          </a:p>
          <a:p>
            <a:pPr>
              <a:lnSpc>
                <a:spcPct val="100000"/>
              </a:lnSpc>
            </a:pPr>
            <a:r>
              <a:rPr lang="cs-CZ" dirty="0"/>
              <a:t>Sympatikus – nervi </a:t>
            </a:r>
            <a:r>
              <a:rPr lang="cs-CZ" dirty="0" err="1"/>
              <a:t>cardiaci</a:t>
            </a:r>
            <a:r>
              <a:rPr lang="cs-CZ" dirty="0"/>
              <a:t> – „nervi </a:t>
            </a:r>
            <a:r>
              <a:rPr lang="cs-CZ" dirty="0" err="1"/>
              <a:t>accelerantes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přes </a:t>
            </a:r>
            <a:r>
              <a:rPr lang="el-GR" dirty="0"/>
              <a:t>β1 </a:t>
            </a:r>
            <a:r>
              <a:rPr lang="cs-CZ" dirty="0"/>
              <a:t>receptory</a:t>
            </a:r>
          </a:p>
          <a:p>
            <a:pPr lvl="1"/>
            <a:r>
              <a:rPr lang="cs-CZ" dirty="0"/>
              <a:t>pozitivně </a:t>
            </a:r>
            <a:r>
              <a:rPr lang="cs-CZ" dirty="0" err="1"/>
              <a:t>chronotropní</a:t>
            </a:r>
            <a:r>
              <a:rPr lang="cs-CZ" dirty="0"/>
              <a:t> efekt</a:t>
            </a:r>
          </a:p>
          <a:p>
            <a:pPr lvl="1"/>
            <a:r>
              <a:rPr lang="cs-CZ" dirty="0"/>
              <a:t>Vzestup aktivity sympatiku = vzestup SF	</a:t>
            </a:r>
          </a:p>
          <a:p>
            <a:pPr>
              <a:lnSpc>
                <a:spcPct val="100000"/>
              </a:lnSpc>
            </a:pPr>
            <a:endParaRPr lang="cs-CZ" sz="1600" dirty="0"/>
          </a:p>
          <a:p>
            <a:pPr>
              <a:lnSpc>
                <a:spcPct val="100000"/>
              </a:lnSpc>
            </a:pPr>
            <a:r>
              <a:rPr lang="cs-CZ" dirty="0"/>
              <a:t>Sympatikus a parasympatikus obvykle působí současně, projeví se efekt toho z nich, který má aktuálně silnější aktivitu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399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Baroreflex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Reflexní mechanizmus pro krátkodobou regulaci arteriálního krevního tlaku. Optimální krevní tlak je důležitý zejména pro zachování optimální </a:t>
            </a:r>
            <a:r>
              <a:rPr lang="cs-CZ" dirty="0" err="1"/>
              <a:t>perfuze</a:t>
            </a:r>
            <a:r>
              <a:rPr lang="cs-CZ" dirty="0"/>
              <a:t> mozku. </a:t>
            </a:r>
          </a:p>
          <a:p>
            <a:pPr lvl="1"/>
            <a:r>
              <a:rPr lang="cs-CZ" dirty="0"/>
              <a:t>Střední arteriální krevní tlak je detekován baroreceptory v sinus </a:t>
            </a:r>
            <a:r>
              <a:rPr lang="cs-CZ" dirty="0" err="1"/>
              <a:t>aorticus</a:t>
            </a:r>
            <a:r>
              <a:rPr lang="cs-CZ" dirty="0"/>
              <a:t> a sinus </a:t>
            </a:r>
            <a:r>
              <a:rPr lang="cs-CZ" dirty="0" err="1"/>
              <a:t>caroticus</a:t>
            </a:r>
            <a:endParaRPr lang="cs-CZ" dirty="0"/>
          </a:p>
          <a:p>
            <a:pPr marL="324000" lvl="1" indent="0">
              <a:buNone/>
            </a:pPr>
            <a:r>
              <a:rPr lang="cs-CZ" dirty="0"/>
              <a:t>    -  </a:t>
            </a:r>
            <a:r>
              <a:rPr lang="cs-CZ" dirty="0" err="1"/>
              <a:t>stretch</a:t>
            </a:r>
            <a:r>
              <a:rPr lang="cs-CZ" dirty="0"/>
              <a:t>-receptory (reagují na protažení) </a:t>
            </a:r>
          </a:p>
          <a:p>
            <a:pPr lvl="1"/>
            <a:r>
              <a:rPr lang="cs-CZ" dirty="0"/>
              <a:t>Aferentní dráha: senzitivní vlákna </a:t>
            </a:r>
            <a:r>
              <a:rPr lang="cs-CZ" dirty="0" err="1"/>
              <a:t>nervus</a:t>
            </a:r>
            <a:r>
              <a:rPr lang="cs-CZ" dirty="0"/>
              <a:t> vagus a </a:t>
            </a:r>
            <a:r>
              <a:rPr lang="cs-CZ" dirty="0" err="1"/>
              <a:t>glosopharingeus</a:t>
            </a:r>
            <a:endParaRPr lang="cs-CZ" dirty="0"/>
          </a:p>
          <a:p>
            <a:pPr lvl="1"/>
            <a:r>
              <a:rPr lang="cs-CZ" dirty="0"/>
              <a:t>Centrum: jádro baroreflexu v prodloužené míše</a:t>
            </a:r>
          </a:p>
          <a:p>
            <a:pPr lvl="1"/>
            <a:r>
              <a:rPr lang="cs-CZ" dirty="0"/>
              <a:t>Eferentní dráhy: </a:t>
            </a:r>
          </a:p>
          <a:p>
            <a:pPr marL="895350" lvl="1" indent="-179388"/>
            <a:r>
              <a:rPr lang="cs-CZ" dirty="0"/>
              <a:t>Srdeční větev (změny SF a kontraktility)</a:t>
            </a:r>
          </a:p>
          <a:p>
            <a:pPr marL="1439863" lvl="1" indent="-179388" defTabSz="1436688"/>
            <a:r>
              <a:rPr lang="cs-CZ" dirty="0"/>
              <a:t>Parasympatické vlákna n. vagus </a:t>
            </a:r>
          </a:p>
          <a:p>
            <a:pPr marL="1439863" lvl="1" indent="-179388" defTabSz="1436688"/>
            <a:r>
              <a:rPr lang="cs-CZ" dirty="0"/>
              <a:t>Sympatická inervace srdce</a:t>
            </a:r>
          </a:p>
          <a:p>
            <a:pPr marL="895350" lvl="1" indent="-179388"/>
            <a:r>
              <a:rPr lang="cs-CZ" dirty="0"/>
              <a:t>Periferní větev (změny periferní rezistence - TPR)</a:t>
            </a:r>
          </a:p>
          <a:p>
            <a:pPr marL="1439863" lvl="1" indent="-179388"/>
            <a:r>
              <a:rPr lang="cs-CZ" dirty="0"/>
              <a:t>Sympatická vlákna </a:t>
            </a:r>
            <a:r>
              <a:rPr lang="cs-CZ" dirty="0" err="1"/>
              <a:t>inervující</a:t>
            </a:r>
            <a:r>
              <a:rPr lang="cs-CZ" dirty="0"/>
              <a:t> cévy</a:t>
            </a:r>
          </a:p>
        </p:txBody>
      </p:sp>
    </p:spTree>
    <p:extLst>
      <p:ext uri="{BB962C8B-B14F-4D97-AF65-F5344CB8AC3E}">
        <p14:creationId xmlns:p14="http://schemas.microsoft.com/office/powerpoint/2010/main" val="386439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Baroreflex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4694725" cy="5243966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/>
              <a:t>Mechanizmus: </a:t>
            </a:r>
          </a:p>
          <a:p>
            <a:pPr>
              <a:lnSpc>
                <a:spcPct val="100000"/>
              </a:lnSpc>
            </a:pPr>
            <a:r>
              <a:rPr lang="cs-CZ" altLang="sk-SK" sz="2400" b="1" dirty="0"/>
              <a:t>↓střední TK</a:t>
            </a:r>
            <a:endParaRPr lang="cs-CZ" altLang="sk-SK" sz="2400" dirty="0"/>
          </a:p>
          <a:p>
            <a:pPr>
              <a:lnSpc>
                <a:spcPct val="100000"/>
              </a:lnSpc>
            </a:pPr>
            <a:r>
              <a:rPr lang="cs-CZ" altLang="sk-SK" sz="2400" dirty="0"/>
              <a:t>↓aferentních signálů z baroreceptorů </a:t>
            </a:r>
          </a:p>
          <a:p>
            <a:pPr>
              <a:lnSpc>
                <a:spcPct val="100000"/>
              </a:lnSpc>
            </a:pPr>
            <a:r>
              <a:rPr lang="cs-CZ" altLang="sk-SK" sz="2400" dirty="0"/>
              <a:t>zpracování  centrem</a:t>
            </a:r>
          </a:p>
          <a:p>
            <a:pPr>
              <a:lnSpc>
                <a:spcPct val="100000"/>
              </a:lnSpc>
            </a:pPr>
            <a:r>
              <a:rPr lang="cs-CZ" altLang="sk-SK" sz="2400" b="1" dirty="0"/>
              <a:t>↓aktivita vagu, ↑aktivita sympatiku</a:t>
            </a:r>
          </a:p>
          <a:p>
            <a:pPr>
              <a:lnSpc>
                <a:spcPct val="100000"/>
              </a:lnSpc>
            </a:pPr>
            <a:r>
              <a:rPr lang="cs-CZ" altLang="sk-SK" sz="2400" b="1" dirty="0"/>
              <a:t>↑SF </a:t>
            </a:r>
            <a:r>
              <a:rPr lang="cs-CZ" altLang="sk-SK" sz="2000" dirty="0"/>
              <a:t>(a kontraktilita srdce)</a:t>
            </a:r>
            <a:r>
              <a:rPr lang="cs-CZ" altLang="sk-SK" sz="2400" b="1" dirty="0"/>
              <a:t> a ↑ TPR</a:t>
            </a:r>
            <a:br>
              <a:rPr lang="cs-CZ" altLang="sk-SK" sz="2400" b="1" dirty="0"/>
            </a:br>
            <a:r>
              <a:rPr lang="cs-CZ" altLang="sk-SK" sz="2400" dirty="0"/>
              <a:t>vzestupem SF a TPR dojde k nárůstu krevního tlaku </a:t>
            </a:r>
            <a:br>
              <a:rPr lang="cs-CZ" altLang="sk-SK" sz="2400" dirty="0"/>
            </a:br>
            <a:r>
              <a:rPr lang="cs-CZ" altLang="sk-SK" sz="2400" dirty="0"/>
              <a:t>(TK = SF * SV * TPR)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/>
              <a:t>Vzestup TK vede k opačným dějům</a:t>
            </a:r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262891" y="1195883"/>
            <a:ext cx="5372099" cy="55478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grpSp>
        <p:nvGrpSpPr>
          <p:cNvPr id="8" name="Skupina 7"/>
          <p:cNvGrpSpPr/>
          <p:nvPr/>
        </p:nvGrpSpPr>
        <p:grpSpPr>
          <a:xfrm>
            <a:off x="4827554" y="280360"/>
            <a:ext cx="7231095" cy="5796766"/>
            <a:chOff x="4827554" y="280360"/>
            <a:chExt cx="7231095" cy="5796766"/>
          </a:xfrm>
        </p:grpSpPr>
        <p:grpSp>
          <p:nvGrpSpPr>
            <p:cNvPr id="9" name="Skupina 8"/>
            <p:cNvGrpSpPr/>
            <p:nvPr/>
          </p:nvGrpSpPr>
          <p:grpSpPr>
            <a:xfrm>
              <a:off x="4827554" y="280360"/>
              <a:ext cx="7231095" cy="5796766"/>
              <a:chOff x="4701824" y="280360"/>
              <a:chExt cx="7231095" cy="5796766"/>
            </a:xfrm>
          </p:grpSpPr>
          <p:pic>
            <p:nvPicPr>
              <p:cNvPr id="11" name="Obrázek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9468" y="280360"/>
                <a:ext cx="5763451" cy="5796766"/>
              </a:xfrm>
              <a:prstGeom prst="rect">
                <a:avLst/>
              </a:prstGeom>
            </p:spPr>
          </p:pic>
          <p:sp>
            <p:nvSpPr>
              <p:cNvPr id="12" name="Obdélník 11"/>
              <p:cNvSpPr/>
              <p:nvPr/>
            </p:nvSpPr>
            <p:spPr>
              <a:xfrm>
                <a:off x="6798943" y="1703070"/>
                <a:ext cx="950598" cy="3038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6169468" y="1177739"/>
                <a:ext cx="997142" cy="34245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096000" y="1423484"/>
                <a:ext cx="1402080" cy="25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6791323" y="1821180"/>
                <a:ext cx="1154432" cy="2639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9174480" y="330200"/>
                <a:ext cx="1399735" cy="4804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9484262" y="656492"/>
                <a:ext cx="699867" cy="3634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8" name="Obdélník 17"/>
              <p:cNvSpPr/>
              <p:nvPr/>
            </p:nvSpPr>
            <p:spPr>
              <a:xfrm>
                <a:off x="8971231" y="1976593"/>
                <a:ext cx="1485754" cy="46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19" name="Obdélník 18"/>
              <p:cNvSpPr/>
              <p:nvPr/>
            </p:nvSpPr>
            <p:spPr>
              <a:xfrm>
                <a:off x="9346369" y="2093824"/>
                <a:ext cx="1008000" cy="55453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0" name="Obdélník 19"/>
              <p:cNvSpPr/>
              <p:nvPr/>
            </p:nvSpPr>
            <p:spPr>
              <a:xfrm>
                <a:off x="9080696" y="3017708"/>
                <a:ext cx="1009649" cy="2772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1" name="Obdélník 20"/>
              <p:cNvSpPr/>
              <p:nvPr/>
            </p:nvSpPr>
            <p:spPr>
              <a:xfrm>
                <a:off x="9197926" y="3193554"/>
                <a:ext cx="1116000" cy="2772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2" name="Obdélník 21"/>
              <p:cNvSpPr/>
              <p:nvPr/>
            </p:nvSpPr>
            <p:spPr>
              <a:xfrm>
                <a:off x="9320430" y="4169652"/>
                <a:ext cx="1188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3" name="Obdélník 22"/>
              <p:cNvSpPr/>
              <p:nvPr/>
            </p:nvSpPr>
            <p:spPr>
              <a:xfrm>
                <a:off x="9672121" y="4439282"/>
                <a:ext cx="1188000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4" name="Obdélník 23"/>
              <p:cNvSpPr/>
              <p:nvPr/>
            </p:nvSpPr>
            <p:spPr>
              <a:xfrm>
                <a:off x="9824521" y="4638574"/>
                <a:ext cx="1851664" cy="432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5" name="Obdélník 24"/>
              <p:cNvSpPr/>
              <p:nvPr/>
            </p:nvSpPr>
            <p:spPr>
              <a:xfrm>
                <a:off x="10597955" y="5006973"/>
                <a:ext cx="1078230" cy="9249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6" name="Obdélník 25"/>
              <p:cNvSpPr/>
              <p:nvPr/>
            </p:nvSpPr>
            <p:spPr>
              <a:xfrm>
                <a:off x="8049358" y="5171095"/>
                <a:ext cx="1364566" cy="360000"/>
              </a:xfrm>
              <a:prstGeom prst="rect">
                <a:avLst/>
              </a:prstGeom>
              <a:gradFill flip="none" rotWithShape="1">
                <a:gsLst>
                  <a:gs pos="93000">
                    <a:srgbClr val="FFFFFF"/>
                  </a:gs>
                  <a:gs pos="8000">
                    <a:srgbClr val="FFFFFF"/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alpha val="29000"/>
                    </a:schemeClr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7" name="Obdélník 26"/>
              <p:cNvSpPr/>
              <p:nvPr/>
            </p:nvSpPr>
            <p:spPr>
              <a:xfrm>
                <a:off x="7240754" y="3795541"/>
                <a:ext cx="1211583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8" name="Obdélník 27"/>
              <p:cNvSpPr/>
              <p:nvPr/>
            </p:nvSpPr>
            <p:spPr>
              <a:xfrm>
                <a:off x="7602118" y="3623465"/>
                <a:ext cx="850219" cy="28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29" name="Obdélník 28"/>
              <p:cNvSpPr/>
              <p:nvPr/>
            </p:nvSpPr>
            <p:spPr>
              <a:xfrm>
                <a:off x="6984600" y="2623045"/>
                <a:ext cx="972000" cy="4532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30" name="Obdélník 29"/>
              <p:cNvSpPr/>
              <p:nvPr/>
            </p:nvSpPr>
            <p:spPr>
              <a:xfrm>
                <a:off x="7113554" y="2822337"/>
                <a:ext cx="732991" cy="45327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/>
              </a:p>
            </p:txBody>
          </p:sp>
          <p:sp>
            <p:nvSpPr>
              <p:cNvPr id="31" name="TextovéPole 30"/>
              <p:cNvSpPr txBox="1"/>
              <p:nvPr/>
            </p:nvSpPr>
            <p:spPr>
              <a:xfrm>
                <a:off x="9181476" y="2186427"/>
                <a:ext cx="114563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n. vagus</a:t>
                </a:r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5005958" y="840970"/>
                <a:ext cx="24117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baroreceptory v karotických sinech</a:t>
                </a: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4701824" y="3939161"/>
                <a:ext cx="241173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baroreceptory v oblouku aorty</a:t>
                </a:r>
              </a:p>
            </p:txBody>
          </p:sp>
          <p:sp>
            <p:nvSpPr>
              <p:cNvPr id="34" name="TextovéPole 33"/>
              <p:cNvSpPr txBox="1"/>
              <p:nvPr/>
            </p:nvSpPr>
            <p:spPr>
              <a:xfrm>
                <a:off x="7678615" y="4969024"/>
                <a:ext cx="22358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vazomotorické sympatické nervy</a:t>
                </a:r>
              </a:p>
            </p:txBody>
          </p:sp>
          <p:sp>
            <p:nvSpPr>
              <p:cNvPr id="35" name="TextovéPole 34"/>
              <p:cNvSpPr txBox="1"/>
              <p:nvPr/>
            </p:nvSpPr>
            <p:spPr>
              <a:xfrm>
                <a:off x="9212724" y="3748649"/>
                <a:ext cx="171347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srdeční sympatikus</a:t>
                </a:r>
              </a:p>
            </p:txBody>
          </p:sp>
          <p:sp>
            <p:nvSpPr>
              <p:cNvPr id="36" name="TextovéPole 35"/>
              <p:cNvSpPr txBox="1"/>
              <p:nvPr/>
            </p:nvSpPr>
            <p:spPr>
              <a:xfrm>
                <a:off x="9457589" y="504889"/>
                <a:ext cx="167948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prodloužená mícha</a:t>
                </a:r>
              </a:p>
            </p:txBody>
          </p:sp>
          <p:sp>
            <p:nvSpPr>
              <p:cNvPr id="37" name="TextovéPole 36"/>
              <p:cNvSpPr txBox="1"/>
              <p:nvPr/>
            </p:nvSpPr>
            <p:spPr>
              <a:xfrm>
                <a:off x="6439319" y="2449417"/>
                <a:ext cx="21108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>
                    <a:latin typeface="Arial" pitchFamily="34" charset="0"/>
                    <a:cs typeface="Arial" pitchFamily="34" charset="0"/>
                  </a:rPr>
                  <a:t>parasympatická </a:t>
                </a:r>
                <a:r>
                  <a:rPr lang="cs-CZ" sz="2000" dirty="0" err="1">
                    <a:latin typeface="Arial" pitchFamily="34" charset="0"/>
                    <a:cs typeface="Arial" pitchFamily="34" charset="0"/>
                  </a:rPr>
                  <a:t>aferentace</a:t>
                </a:r>
                <a:endParaRPr lang="cs-CZ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6327777" y="1668780"/>
                <a:ext cx="22224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Arial" pitchFamily="34" charset="0"/>
                    <a:cs typeface="Arial" pitchFamily="34" charset="0"/>
                  </a:rPr>
                  <a:t>n. </a:t>
                </a:r>
                <a:r>
                  <a:rPr lang="cs-CZ" sz="1400" dirty="0" err="1">
                    <a:latin typeface="Arial" pitchFamily="34" charset="0"/>
                    <a:cs typeface="Arial" pitchFamily="34" charset="0"/>
                  </a:rPr>
                  <a:t>glosopharingeus</a:t>
                </a:r>
                <a:endParaRPr lang="cs-CZ" sz="14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7411823" y="3616787"/>
                <a:ext cx="104051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400" dirty="0">
                    <a:latin typeface="Arial" pitchFamily="34" charset="0"/>
                    <a:cs typeface="Arial" pitchFamily="34" charset="0"/>
                  </a:rPr>
                  <a:t>n. vagus</a:t>
                </a:r>
              </a:p>
            </p:txBody>
          </p:sp>
          <p:cxnSp>
            <p:nvCxnSpPr>
              <p:cNvPr id="40" name="Přímá spojnice 39"/>
              <p:cNvCxnSpPr/>
              <p:nvPr/>
            </p:nvCxnSpPr>
            <p:spPr>
              <a:xfrm>
                <a:off x="6012180" y="1549484"/>
                <a:ext cx="427139" cy="821609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Přímá spojnice 40"/>
              <p:cNvCxnSpPr/>
              <p:nvPr/>
            </p:nvCxnSpPr>
            <p:spPr>
              <a:xfrm flipV="1">
                <a:off x="6320576" y="3911465"/>
                <a:ext cx="664024" cy="52781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ovéPole 9"/>
            <p:cNvSpPr txBox="1"/>
            <p:nvPr/>
          </p:nvSpPr>
          <p:spPr>
            <a:xfrm>
              <a:off x="9194700" y="3045565"/>
              <a:ext cx="19567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dirty="0" err="1">
                  <a:latin typeface="Arial" pitchFamily="34" charset="0"/>
                  <a:cs typeface="Arial" pitchFamily="34" charset="0"/>
                </a:rPr>
                <a:t>eferentace</a:t>
              </a:r>
              <a:endParaRPr lang="cs-CZ" sz="20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2" name="Přímá spojnice 41"/>
          <p:cNvCxnSpPr/>
          <p:nvPr/>
        </p:nvCxnSpPr>
        <p:spPr>
          <a:xfrm flipH="1">
            <a:off x="8675931" y="1348964"/>
            <a:ext cx="1364230" cy="4722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4399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Fyziologický ústav, Lékařská fakulta Masarykovy univerzity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Sinusová respirační arytmie (RSA)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222151"/>
            <a:ext cx="6638751" cy="46017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dirty="0"/>
              <a:t>Změny SF vázané na dýchání, nejedná se o poruchu rytmu jako takovou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dirty="0"/>
              <a:t>Při nádechu dochází k zvýšení SF a ve výdechu k jejímu snížení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dirty="0"/>
              <a:t>Nejvýraznější u mladých lidí, souvisí s vyšší vagovou aktivitou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cs-CZ" dirty="0"/>
              <a:t>Vymizí se zvýšením srdeční frekvence (stres, zátěž, vyšší věk, vyšší sympatická aktivita)</a:t>
            </a:r>
          </a:p>
        </p:txBody>
      </p:sp>
      <p:grpSp>
        <p:nvGrpSpPr>
          <p:cNvPr id="7" name="Skupina 6"/>
          <p:cNvGrpSpPr/>
          <p:nvPr/>
        </p:nvGrpSpPr>
        <p:grpSpPr>
          <a:xfrm>
            <a:off x="7336971" y="1057084"/>
            <a:ext cx="4495801" cy="3144802"/>
            <a:chOff x="8512322" y="898708"/>
            <a:chExt cx="3701457" cy="2528890"/>
          </a:xfrm>
        </p:grpSpPr>
        <p:grpSp>
          <p:nvGrpSpPr>
            <p:cNvPr id="8" name="Skupina 7"/>
            <p:cNvGrpSpPr/>
            <p:nvPr/>
          </p:nvGrpSpPr>
          <p:grpSpPr>
            <a:xfrm>
              <a:off x="8512322" y="898708"/>
              <a:ext cx="3434958" cy="2137563"/>
              <a:chOff x="8512322" y="898708"/>
              <a:chExt cx="3434958" cy="2137563"/>
            </a:xfrm>
          </p:grpSpPr>
          <p:grpSp>
            <p:nvGrpSpPr>
              <p:cNvPr id="10" name="Skupina 9"/>
              <p:cNvGrpSpPr/>
              <p:nvPr/>
            </p:nvGrpSpPr>
            <p:grpSpPr>
              <a:xfrm>
                <a:off x="8557846" y="1268040"/>
                <a:ext cx="3389434" cy="1768231"/>
                <a:chOff x="5168412" y="330200"/>
                <a:chExt cx="8280262" cy="3989560"/>
              </a:xfrm>
            </p:grpSpPr>
            <p:pic>
              <p:nvPicPr>
                <p:cNvPr id="14" name="Obrázek 13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9193" b="42854"/>
                <a:stretch/>
              </p:blipFill>
              <p:spPr>
                <a:xfrm>
                  <a:off x="5314950" y="330200"/>
                  <a:ext cx="8127862" cy="3327400"/>
                </a:xfrm>
                <a:prstGeom prst="rect">
                  <a:avLst/>
                </a:prstGeom>
              </p:spPr>
            </p:pic>
            <p:pic>
              <p:nvPicPr>
                <p:cNvPr id="15" name="Obrázek 14"/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7678" t="76675" b="10290"/>
                <a:stretch/>
              </p:blipFill>
              <p:spPr>
                <a:xfrm>
                  <a:off x="5168412" y="3560788"/>
                  <a:ext cx="8280262" cy="758972"/>
                </a:xfrm>
                <a:prstGeom prst="rect">
                  <a:avLst/>
                </a:prstGeom>
              </p:spPr>
            </p:pic>
          </p:grpSp>
          <p:sp>
            <p:nvSpPr>
              <p:cNvPr id="11" name="TextovéPole 10"/>
              <p:cNvSpPr txBox="1"/>
              <p:nvPr/>
            </p:nvSpPr>
            <p:spPr>
              <a:xfrm>
                <a:off x="8546122" y="898708"/>
                <a:ext cx="6799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EKG</a:t>
                </a:r>
              </a:p>
            </p:txBody>
          </p:sp>
          <p:sp>
            <p:nvSpPr>
              <p:cNvPr id="12" name="TextovéPole 11"/>
              <p:cNvSpPr txBox="1"/>
              <p:nvPr/>
            </p:nvSpPr>
            <p:spPr>
              <a:xfrm>
                <a:off x="8512322" y="1588019"/>
                <a:ext cx="6799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TK</a:t>
                </a:r>
              </a:p>
            </p:txBody>
          </p:sp>
          <p:sp>
            <p:nvSpPr>
              <p:cNvPr id="13" name="TextovéPole 12"/>
              <p:cNvSpPr txBox="1"/>
              <p:nvPr/>
            </p:nvSpPr>
            <p:spPr>
              <a:xfrm>
                <a:off x="8557846" y="2121474"/>
                <a:ext cx="17814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dirty="0"/>
                  <a:t>dýchání</a:t>
                </a:r>
              </a:p>
            </p:txBody>
          </p:sp>
        </p:grpSp>
        <p:sp>
          <p:nvSpPr>
            <p:cNvPr id="9" name="TextovéPole 8"/>
            <p:cNvSpPr txBox="1"/>
            <p:nvPr/>
          </p:nvSpPr>
          <p:spPr>
            <a:xfrm>
              <a:off x="10925662" y="2965933"/>
              <a:ext cx="128811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čas </a:t>
              </a:r>
              <a:r>
                <a:rPr lang="en-US" dirty="0"/>
                <a:t>[s]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86439988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2572</TotalTime>
  <Words>1355</Words>
  <Application>Microsoft Office PowerPoint</Application>
  <PresentationFormat>Širokoúhlá obrazovka</PresentationFormat>
  <Paragraphs>184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Tahoma</vt:lpstr>
      <vt:lpstr>Wingdings</vt:lpstr>
      <vt:lpstr>Prezentace_MU_CZ</vt:lpstr>
      <vt:lpstr>Palpační vyšetření tepu</vt:lpstr>
      <vt:lpstr>Tep (pulsus)</vt:lpstr>
      <vt:lpstr>Palpační vyšetření tepu</vt:lpstr>
      <vt:lpstr>Palpační vyšetření tepu</vt:lpstr>
      <vt:lpstr>Tepová frekvence</vt:lpstr>
      <vt:lpstr>Ovlivnění srdeční frekvence autonomním nervovým systémem</vt:lpstr>
      <vt:lpstr>Baroreflex</vt:lpstr>
      <vt:lpstr>Baroreflex</vt:lpstr>
      <vt:lpstr>Sinusová respirační arytmie (RSA)</vt:lpstr>
      <vt:lpstr>Sinusová respirační arytmie (RSA)</vt:lpstr>
      <vt:lpstr>Tepová frekvence při změnách polohy těla (demonstrace funkce baroreflexu)</vt:lpstr>
      <vt:lpstr>Změny tepové frekvence vlivem pracovní zátěže</vt:lpstr>
      <vt:lpstr>Srdeční ozvy</vt:lpstr>
      <vt:lpstr>Srdeční ozvy</vt:lpstr>
      <vt:lpstr>Poslechová místa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Jana Svačinová</cp:lastModifiedBy>
  <cp:revision>58</cp:revision>
  <cp:lastPrinted>1601-01-01T00:00:00Z</cp:lastPrinted>
  <dcterms:created xsi:type="dcterms:W3CDTF">2018-10-05T10:13:37Z</dcterms:created>
  <dcterms:modified xsi:type="dcterms:W3CDTF">2020-03-06T18:36:57Z</dcterms:modified>
</cp:coreProperties>
</file>