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256" r:id="rId5"/>
    <p:sldId id="257" r:id="rId6"/>
    <p:sldId id="291" r:id="rId7"/>
    <p:sldId id="258" r:id="rId8"/>
    <p:sldId id="259" r:id="rId9"/>
    <p:sldId id="260" r:id="rId10"/>
    <p:sldId id="262" r:id="rId11"/>
    <p:sldId id="292" r:id="rId12"/>
    <p:sldId id="305" r:id="rId13"/>
    <p:sldId id="263" r:id="rId14"/>
    <p:sldId id="264" r:id="rId15"/>
    <p:sldId id="265" r:id="rId16"/>
    <p:sldId id="261" r:id="rId17"/>
    <p:sldId id="271" r:id="rId18"/>
    <p:sldId id="272" r:id="rId19"/>
    <p:sldId id="270" r:id="rId20"/>
    <p:sldId id="279" r:id="rId21"/>
    <p:sldId id="280" r:id="rId22"/>
    <p:sldId id="278" r:id="rId23"/>
    <p:sldId id="277" r:id="rId24"/>
    <p:sldId id="293" r:id="rId25"/>
    <p:sldId id="301" r:id="rId26"/>
    <p:sldId id="300" r:id="rId27"/>
    <p:sldId id="302" r:id="rId28"/>
    <p:sldId id="303" r:id="rId29"/>
    <p:sldId id="304" r:id="rId30"/>
    <p:sldId id="273" r:id="rId31"/>
    <p:sldId id="274" r:id="rId32"/>
    <p:sldId id="283" r:id="rId33"/>
    <p:sldId id="298" r:id="rId34"/>
    <p:sldId id="299" r:id="rId35"/>
    <p:sldId id="282" r:id="rId36"/>
    <p:sldId id="297" r:id="rId37"/>
    <p:sldId id="275" r:id="rId38"/>
    <p:sldId id="296" r:id="rId39"/>
    <p:sldId id="269" r:id="rId40"/>
    <p:sldId id="267" r:id="rId41"/>
    <p:sldId id="295" r:id="rId42"/>
    <p:sldId id="268" r:id="rId43"/>
    <p:sldId id="284" r:id="rId44"/>
    <p:sldId id="285" r:id="rId45"/>
    <p:sldId id="286" r:id="rId46"/>
    <p:sldId id="287" r:id="rId47"/>
    <p:sldId id="288" r:id="rId48"/>
    <p:sldId id="294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020" autoAdjust="0"/>
  </p:normalViewPr>
  <p:slideViewPr>
    <p:cSldViewPr snapToGrid="0">
      <p:cViewPr varScale="1">
        <p:scale>
          <a:sx n="70" d="100"/>
          <a:sy n="70" d="100"/>
        </p:scale>
        <p:origin x="11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F990A-AD5D-42D2-A8AE-A055AC2F0F6C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78377-1086-4B52-96A1-676986AA00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56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Vyhody</a:t>
            </a:r>
            <a:r>
              <a:rPr lang="cs-CZ" dirty="0"/>
              <a:t> a </a:t>
            </a:r>
            <a:r>
              <a:rPr lang="cs-CZ" dirty="0" err="1"/>
              <a:t>nevyhody</a:t>
            </a:r>
            <a:r>
              <a:rPr lang="cs-CZ" dirty="0"/>
              <a:t> primo a </a:t>
            </a:r>
            <a:r>
              <a:rPr lang="cs-CZ" dirty="0" err="1"/>
              <a:t>neprimo</a:t>
            </a:r>
            <a:r>
              <a:rPr lang="cs-CZ" dirty="0"/>
              <a:t> </a:t>
            </a:r>
            <a:r>
              <a:rPr lang="cs-CZ" dirty="0" err="1"/>
              <a:t>zhotovenych</a:t>
            </a:r>
            <a:r>
              <a:rPr lang="cs-CZ" dirty="0"/>
              <a:t> rekonstrukci korunky.</a:t>
            </a:r>
          </a:p>
          <a:p>
            <a:r>
              <a:rPr lang="cs-CZ" dirty="0" err="1"/>
              <a:t>Neprimo</a:t>
            </a:r>
            <a:r>
              <a:rPr lang="cs-CZ" dirty="0"/>
              <a:t> </a:t>
            </a:r>
            <a:r>
              <a:rPr lang="cs-CZ" dirty="0" err="1"/>
              <a:t>zhotovene</a:t>
            </a:r>
            <a:r>
              <a:rPr lang="cs-CZ" dirty="0"/>
              <a:t> rekonstrukce -&gt; přednášky doc. </a:t>
            </a:r>
            <a:r>
              <a:rPr lang="cs-CZ" dirty="0" err="1"/>
              <a:t>Roubalikove</a:t>
            </a:r>
            <a:r>
              <a:rPr lang="cs-CZ" dirty="0"/>
              <a:t> v následujících dnech.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869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pacient se dostavil s zadosti o korunky na 11 a 21, </a:t>
            </a:r>
            <a:r>
              <a:rPr lang="cs-CZ" dirty="0" err="1"/>
              <a:t>dulezite</a:t>
            </a:r>
            <a:r>
              <a:rPr lang="cs-CZ" dirty="0"/>
              <a:t> je zhodnotit mezičelistní vztahy – </a:t>
            </a:r>
            <a:r>
              <a:rPr lang="cs-CZ" dirty="0" err="1"/>
              <a:t>nakus</a:t>
            </a:r>
            <a:r>
              <a:rPr lang="cs-CZ" dirty="0"/>
              <a:t> </a:t>
            </a:r>
            <a:r>
              <a:rPr lang="cs-CZ" dirty="0" err="1"/>
              <a:t>rezaky</a:t>
            </a:r>
            <a:r>
              <a:rPr lang="cs-CZ" dirty="0"/>
              <a:t> </a:t>
            </a:r>
            <a:r>
              <a:rPr lang="cs-CZ" dirty="0" err="1"/>
              <a:t>dc</a:t>
            </a:r>
            <a:r>
              <a:rPr lang="cs-CZ" dirty="0"/>
              <a:t> do zubu 11 21 – bez </a:t>
            </a:r>
            <a:r>
              <a:rPr lang="cs-CZ" dirty="0" err="1"/>
              <a:t>ortho</a:t>
            </a:r>
            <a:r>
              <a:rPr lang="cs-CZ" dirty="0"/>
              <a:t> terapie by </a:t>
            </a:r>
            <a:r>
              <a:rPr lang="cs-CZ" dirty="0" err="1"/>
              <a:t>doslo</a:t>
            </a:r>
            <a:r>
              <a:rPr lang="cs-CZ" dirty="0"/>
              <a:t> k </a:t>
            </a:r>
            <a:r>
              <a:rPr lang="cs-CZ" dirty="0" err="1"/>
              <a:t>poskozeni</a:t>
            </a:r>
            <a:r>
              <a:rPr lang="cs-CZ" dirty="0"/>
              <a:t> zubu </a:t>
            </a:r>
            <a:r>
              <a:rPr lang="cs-CZ" dirty="0" err="1"/>
              <a:t>dolni</a:t>
            </a:r>
            <a:r>
              <a:rPr lang="cs-CZ" dirty="0"/>
              <a:t> </a:t>
            </a:r>
            <a:r>
              <a:rPr lang="cs-CZ" dirty="0" err="1"/>
              <a:t>celisti</a:t>
            </a:r>
            <a:r>
              <a:rPr lang="cs-CZ" dirty="0"/>
              <a:t> a nebo k </a:t>
            </a:r>
            <a:r>
              <a:rPr lang="cs-CZ" dirty="0" err="1"/>
              <a:t>ostipnuti</a:t>
            </a:r>
            <a:r>
              <a:rPr lang="cs-CZ" dirty="0"/>
              <a:t> keramiky/fasety z korunek, v </a:t>
            </a:r>
            <a:r>
              <a:rPr lang="cs-CZ" dirty="0" err="1"/>
              <a:t>pripade</a:t>
            </a:r>
            <a:r>
              <a:rPr lang="cs-CZ" dirty="0"/>
              <a:t> zhotoveni </a:t>
            </a:r>
            <a:r>
              <a:rPr lang="cs-CZ" dirty="0" err="1"/>
              <a:t>vyplne</a:t>
            </a:r>
            <a:r>
              <a:rPr lang="cs-CZ" dirty="0"/>
              <a:t> IV </a:t>
            </a:r>
            <a:r>
              <a:rPr lang="cs-CZ" dirty="0" err="1"/>
              <a:t>tr</a:t>
            </a:r>
            <a:r>
              <a:rPr lang="cs-CZ" dirty="0"/>
              <a:t> </a:t>
            </a:r>
            <a:r>
              <a:rPr lang="cs-CZ" dirty="0" err="1"/>
              <a:t>vysoke</a:t>
            </a:r>
            <a:r>
              <a:rPr lang="cs-CZ" dirty="0"/>
              <a:t> riziky </a:t>
            </a:r>
            <a:r>
              <a:rPr lang="cs-CZ" dirty="0" err="1"/>
              <a:t>dislokaze</a:t>
            </a:r>
            <a:r>
              <a:rPr lang="cs-CZ" dirty="0"/>
              <a:t> </a:t>
            </a:r>
            <a:r>
              <a:rPr lang="cs-CZ" dirty="0" err="1"/>
              <a:t>vyplne</a:t>
            </a:r>
            <a:r>
              <a:rPr lang="cs-CZ" dirty="0"/>
              <a:t>, pacient </a:t>
            </a:r>
            <a:r>
              <a:rPr lang="cs-CZ" dirty="0" err="1"/>
              <a:t>ortho</a:t>
            </a:r>
            <a:r>
              <a:rPr lang="cs-CZ" dirty="0"/>
              <a:t> terapii </a:t>
            </a:r>
            <a:r>
              <a:rPr lang="cs-CZ" dirty="0" err="1"/>
              <a:t>odmita</a:t>
            </a:r>
            <a:r>
              <a:rPr lang="cs-CZ" dirty="0"/>
              <a:t> – zvoleno </a:t>
            </a:r>
            <a:r>
              <a:rPr lang="cs-CZ" dirty="0" err="1"/>
              <a:t>prekryti</a:t>
            </a:r>
            <a:r>
              <a:rPr lang="cs-CZ" dirty="0"/>
              <a:t> defektu kompozitem, kontrola za 1rok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631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Jedna z </a:t>
            </a:r>
            <a:r>
              <a:rPr lang="cs-CZ" dirty="0" err="1"/>
              <a:t>moznych</a:t>
            </a:r>
            <a:r>
              <a:rPr lang="cs-CZ" dirty="0"/>
              <a:t> cest.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97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Ze strany pacienta – schopnost zajistit </a:t>
            </a:r>
            <a:r>
              <a:rPr lang="cs-CZ" dirty="0" err="1"/>
              <a:t>suche</a:t>
            </a:r>
            <a:r>
              <a:rPr lang="cs-CZ" dirty="0"/>
              <a:t> pole, </a:t>
            </a:r>
            <a:r>
              <a:rPr lang="cs-CZ" dirty="0" err="1"/>
              <a:t>mekké</a:t>
            </a:r>
            <a:r>
              <a:rPr lang="cs-CZ" dirty="0"/>
              <a:t> </a:t>
            </a:r>
            <a:r>
              <a:rPr lang="cs-CZ" dirty="0" err="1"/>
              <a:t>tkane</a:t>
            </a:r>
            <a:r>
              <a:rPr lang="cs-CZ" dirty="0"/>
              <a:t>, </a:t>
            </a:r>
            <a:r>
              <a:rPr lang="cs-CZ" dirty="0" err="1"/>
              <a:t>vydrz</a:t>
            </a:r>
            <a:r>
              <a:rPr lang="cs-CZ" dirty="0"/>
              <a:t> pacienta, </a:t>
            </a:r>
            <a:r>
              <a:rPr lang="cs-CZ" dirty="0" err="1"/>
              <a:t>nemoznost</a:t>
            </a:r>
            <a:r>
              <a:rPr lang="cs-CZ" dirty="0"/>
              <a:t> </a:t>
            </a:r>
            <a:r>
              <a:rPr lang="cs-CZ" dirty="0" err="1"/>
              <a:t>podivat</a:t>
            </a:r>
            <a:r>
              <a:rPr lang="cs-CZ" dirty="0"/>
              <a:t> se na </a:t>
            </a:r>
            <a:r>
              <a:rPr lang="cs-CZ" dirty="0" err="1"/>
              <a:t>vyslednou</a:t>
            </a:r>
            <a:r>
              <a:rPr lang="cs-CZ" dirty="0"/>
              <a:t> rekonstrukci ze </a:t>
            </a:r>
            <a:r>
              <a:rPr lang="cs-CZ" dirty="0" err="1"/>
              <a:t>vsech</a:t>
            </a:r>
            <a:r>
              <a:rPr lang="cs-CZ" dirty="0"/>
              <a:t> stran</a:t>
            </a:r>
          </a:p>
          <a:p>
            <a:r>
              <a:rPr lang="cs-CZ" dirty="0" err="1"/>
              <a:t>Materialy</a:t>
            </a:r>
            <a:r>
              <a:rPr lang="cs-CZ" dirty="0"/>
              <a:t> – </a:t>
            </a:r>
            <a:r>
              <a:rPr lang="cs-CZ" dirty="0" err="1"/>
              <a:t>mechanicka</a:t>
            </a:r>
            <a:r>
              <a:rPr lang="cs-CZ" dirty="0"/>
              <a:t> odolnost, spojeni vrstev vs. monolit, retence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67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063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fotografie </a:t>
            </a:r>
            <a:r>
              <a:rPr lang="cs-CZ" dirty="0" err="1"/>
              <a:t>amg</a:t>
            </a:r>
            <a:r>
              <a:rPr lang="cs-CZ" dirty="0"/>
              <a:t> </a:t>
            </a:r>
            <a:r>
              <a:rPr lang="cs-CZ" dirty="0" err="1"/>
              <a:t>vyplne</a:t>
            </a:r>
            <a:r>
              <a:rPr lang="cs-CZ" dirty="0"/>
              <a:t>, </a:t>
            </a:r>
            <a:r>
              <a:rPr lang="cs-CZ" dirty="0" err="1"/>
              <a:t>ktera</a:t>
            </a:r>
            <a:r>
              <a:rPr lang="cs-CZ" dirty="0"/>
              <a:t> je ve funkci pres 20 let, koroze, </a:t>
            </a:r>
            <a:r>
              <a:rPr lang="cs-CZ" dirty="0" err="1"/>
              <a:t>infrakce</a:t>
            </a:r>
            <a:r>
              <a:rPr lang="cs-CZ" dirty="0"/>
              <a:t> TZT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69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14 - </a:t>
            </a:r>
            <a:r>
              <a:rPr lang="cs-CZ" dirty="0" err="1"/>
              <a:t>amg</a:t>
            </a:r>
            <a:r>
              <a:rPr lang="cs-CZ" dirty="0"/>
              <a:t> ve funkci pres 30 let – </a:t>
            </a:r>
            <a:r>
              <a:rPr lang="cs-CZ" dirty="0" err="1"/>
              <a:t>nedozovany</a:t>
            </a:r>
            <a:r>
              <a:rPr lang="cs-CZ" dirty="0"/>
              <a:t>, koroze, expanze </a:t>
            </a:r>
            <a:r>
              <a:rPr lang="cs-CZ" dirty="0" err="1"/>
              <a:t>materialu</a:t>
            </a:r>
            <a:r>
              <a:rPr lang="cs-CZ" dirty="0"/>
              <a:t>, </a:t>
            </a:r>
            <a:r>
              <a:rPr lang="cs-CZ" dirty="0" err="1"/>
              <a:t>infrakce</a:t>
            </a:r>
            <a:r>
              <a:rPr lang="cs-CZ" dirty="0"/>
              <a:t> TZT</a:t>
            </a:r>
          </a:p>
          <a:p>
            <a:r>
              <a:rPr lang="cs-CZ" dirty="0"/>
              <a:t>16 – </a:t>
            </a:r>
            <a:r>
              <a:rPr lang="cs-CZ" dirty="0" err="1"/>
              <a:t>amg</a:t>
            </a:r>
            <a:r>
              <a:rPr lang="cs-CZ" dirty="0"/>
              <a:t> slepenec, 3 </a:t>
            </a:r>
            <a:r>
              <a:rPr lang="cs-CZ" dirty="0" err="1"/>
              <a:t>ruzne</a:t>
            </a:r>
            <a:r>
              <a:rPr lang="cs-CZ" dirty="0"/>
              <a:t> druhy </a:t>
            </a:r>
            <a:r>
              <a:rPr lang="cs-CZ" dirty="0" err="1"/>
              <a:t>amg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86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Minimalne</a:t>
            </a:r>
            <a:r>
              <a:rPr lang="cs-CZ" dirty="0"/>
              <a:t> </a:t>
            </a:r>
            <a:r>
              <a:rPr lang="cs-CZ" dirty="0" err="1"/>
              <a:t>invazivni</a:t>
            </a:r>
            <a:r>
              <a:rPr lang="cs-CZ" dirty="0"/>
              <a:t> v pohledu casu – to co dnes povazuje za </a:t>
            </a:r>
            <a:r>
              <a:rPr lang="cs-CZ" dirty="0" err="1"/>
              <a:t>invazivni</a:t>
            </a:r>
            <a:r>
              <a:rPr lang="cs-CZ" dirty="0"/>
              <a:t> postupy, bylo </a:t>
            </a:r>
            <a:r>
              <a:rPr lang="cs-CZ" dirty="0" err="1"/>
              <a:t>pred</a:t>
            </a:r>
            <a:r>
              <a:rPr lang="cs-CZ" dirty="0"/>
              <a:t> 100 lety </a:t>
            </a:r>
            <a:r>
              <a:rPr lang="cs-CZ" dirty="0" err="1"/>
              <a:t>revolucni</a:t>
            </a:r>
            <a:r>
              <a:rPr lang="cs-CZ" dirty="0"/>
              <a:t> pro </a:t>
            </a:r>
            <a:r>
              <a:rPr lang="cs-CZ" dirty="0" err="1"/>
              <a:t>svuj</a:t>
            </a:r>
            <a:r>
              <a:rPr lang="cs-CZ" dirty="0"/>
              <a:t> </a:t>
            </a:r>
            <a:r>
              <a:rPr lang="cs-CZ" dirty="0" err="1"/>
              <a:t>pristup</a:t>
            </a:r>
            <a:r>
              <a:rPr lang="cs-CZ" dirty="0"/>
              <a:t>. Korunky, extrakce, protetika vs. </a:t>
            </a:r>
            <a:r>
              <a:rPr lang="cs-CZ" dirty="0" err="1"/>
              <a:t>Blackova</a:t>
            </a:r>
            <a:r>
              <a:rPr lang="cs-CZ" dirty="0"/>
              <a:t> </a:t>
            </a:r>
            <a:r>
              <a:rPr lang="cs-CZ" dirty="0" err="1"/>
              <a:t>preventivni</a:t>
            </a:r>
            <a:r>
              <a:rPr lang="cs-CZ" dirty="0"/>
              <a:t> extenze. </a:t>
            </a:r>
          </a:p>
          <a:p>
            <a:r>
              <a:rPr lang="cs-CZ" dirty="0"/>
              <a:t>V 21. stol. se </a:t>
            </a:r>
            <a:r>
              <a:rPr lang="cs-CZ" dirty="0" err="1"/>
              <a:t>pojeti</a:t>
            </a:r>
            <a:r>
              <a:rPr lang="cs-CZ" dirty="0"/>
              <a:t> </a:t>
            </a:r>
            <a:r>
              <a:rPr lang="cs-CZ" dirty="0" err="1"/>
              <a:t>minimalne</a:t>
            </a:r>
            <a:r>
              <a:rPr lang="cs-CZ" dirty="0"/>
              <a:t> </a:t>
            </a:r>
            <a:r>
              <a:rPr lang="cs-CZ" dirty="0" err="1"/>
              <a:t>invazivni</a:t>
            </a:r>
            <a:r>
              <a:rPr lang="cs-CZ" dirty="0"/>
              <a:t> stomatologie prosazuji nove postupy, </a:t>
            </a:r>
            <a:r>
              <a:rPr lang="cs-CZ" dirty="0" err="1"/>
              <a:t>ktere</a:t>
            </a:r>
            <a:r>
              <a:rPr lang="cs-CZ" dirty="0"/>
              <a:t> se </a:t>
            </a:r>
            <a:r>
              <a:rPr lang="cs-CZ" dirty="0" err="1"/>
              <a:t>snazi</a:t>
            </a:r>
            <a:r>
              <a:rPr lang="cs-CZ" dirty="0"/>
              <a:t> </a:t>
            </a:r>
            <a:r>
              <a:rPr lang="cs-CZ" dirty="0" err="1"/>
              <a:t>maximalne</a:t>
            </a:r>
            <a:r>
              <a:rPr lang="cs-CZ" dirty="0"/>
              <a:t> zachovat </a:t>
            </a:r>
            <a:r>
              <a:rPr lang="cs-CZ" dirty="0" err="1"/>
              <a:t>tzt</a:t>
            </a:r>
            <a:r>
              <a:rPr lang="cs-CZ" dirty="0"/>
              <a:t>. </a:t>
            </a:r>
          </a:p>
          <a:p>
            <a:r>
              <a:rPr lang="cs-CZ" dirty="0"/>
              <a:t>Co </a:t>
            </a:r>
            <a:r>
              <a:rPr lang="cs-CZ" dirty="0" err="1"/>
              <a:t>prinese</a:t>
            </a:r>
            <a:r>
              <a:rPr lang="cs-CZ" dirty="0"/>
              <a:t> budoucnost - 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37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Razidlova</a:t>
            </a:r>
            <a:r>
              <a:rPr lang="cs-CZ" dirty="0"/>
              <a:t> metoda – pomocí </a:t>
            </a:r>
            <a:r>
              <a:rPr lang="cs-CZ" dirty="0" err="1"/>
              <a:t>flow</a:t>
            </a:r>
            <a:r>
              <a:rPr lang="cs-CZ" dirty="0"/>
              <a:t> kompozitu, izolace </a:t>
            </a:r>
            <a:r>
              <a:rPr lang="cs-CZ" dirty="0" err="1"/>
              <a:t>fisuralniho</a:t>
            </a:r>
            <a:r>
              <a:rPr lang="cs-CZ" dirty="0"/>
              <a:t> komplexu, preparace kavity, </a:t>
            </a:r>
            <a:r>
              <a:rPr lang="cs-CZ" dirty="0" err="1"/>
              <a:t>vyplneni</a:t>
            </a:r>
            <a:r>
              <a:rPr lang="cs-CZ" dirty="0"/>
              <a:t> kompozitem, </a:t>
            </a:r>
            <a:r>
              <a:rPr lang="cs-CZ" dirty="0" err="1"/>
              <a:t>posledni</a:t>
            </a:r>
            <a:r>
              <a:rPr lang="cs-CZ" dirty="0"/>
              <a:t> vrstva je </a:t>
            </a:r>
            <a:r>
              <a:rPr lang="cs-CZ" dirty="0" err="1"/>
              <a:t>tvarovana</a:t>
            </a:r>
            <a:r>
              <a:rPr lang="cs-CZ" dirty="0"/>
              <a:t> pomoci razidla pres teflonovou </a:t>
            </a:r>
            <a:r>
              <a:rPr lang="cs-CZ" dirty="0" err="1"/>
              <a:t>pasku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86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Správný výběr matrice a velikosti klínku. Utěsnění při okraji gingiválního schůdku. Dotěsnění pomocí teflonové pásky.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60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Defekt na MB hrbolku, </a:t>
            </a:r>
            <a:r>
              <a:rPr lang="cs-CZ" dirty="0" err="1"/>
              <a:t>ktery</a:t>
            </a:r>
            <a:r>
              <a:rPr lang="cs-CZ" dirty="0"/>
              <a:t> vznikl v </a:t>
            </a:r>
            <a:r>
              <a:rPr lang="cs-CZ" dirty="0" err="1"/>
              <a:t>dusledku</a:t>
            </a:r>
            <a:r>
              <a:rPr lang="cs-CZ" dirty="0"/>
              <a:t> bruxismu, pacientka si </a:t>
            </a:r>
            <a:r>
              <a:rPr lang="cs-CZ" dirty="0" err="1"/>
              <a:t>stezuje</a:t>
            </a:r>
            <a:r>
              <a:rPr lang="cs-CZ" dirty="0"/>
              <a:t> na citlivost na studene a </a:t>
            </a:r>
            <a:r>
              <a:rPr lang="cs-CZ" dirty="0" err="1"/>
              <a:t>sladke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78377-1086-4B52-96A1-676986AA007D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15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425239"/>
            <a:ext cx="9144000" cy="2387600"/>
          </a:xfrm>
        </p:spPr>
        <p:txBody>
          <a:bodyPr anchor="t" anchorCtr="0"/>
          <a:lstStyle>
            <a:lvl1pPr algn="ctr">
              <a:defRPr sz="5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84262"/>
            <a:ext cx="9144000" cy="1655762"/>
          </a:xfrm>
        </p:spPr>
        <p:txBody>
          <a:bodyPr anchor="t" anchorCtr="0"/>
          <a:lstStyle>
            <a:lvl1pPr marL="0" indent="0" algn="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544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15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01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18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05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38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40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8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84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45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65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0790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18" Type="http://schemas.openxmlformats.org/officeDocument/2006/relationships/image" Target="../media/image55.jpg"/><Relationship Id="rId3" Type="http://schemas.openxmlformats.org/officeDocument/2006/relationships/image" Target="../media/image40.jpg"/><Relationship Id="rId21" Type="http://schemas.openxmlformats.org/officeDocument/2006/relationships/image" Target="../media/image58.jpg"/><Relationship Id="rId7" Type="http://schemas.openxmlformats.org/officeDocument/2006/relationships/image" Target="../media/image44.jpg"/><Relationship Id="rId12" Type="http://schemas.openxmlformats.org/officeDocument/2006/relationships/image" Target="../media/image49.jpg"/><Relationship Id="rId17" Type="http://schemas.openxmlformats.org/officeDocument/2006/relationships/image" Target="../media/image54.jpg"/><Relationship Id="rId2" Type="http://schemas.openxmlformats.org/officeDocument/2006/relationships/image" Target="../media/image39.jpg"/><Relationship Id="rId16" Type="http://schemas.openxmlformats.org/officeDocument/2006/relationships/image" Target="../media/image53.jpg"/><Relationship Id="rId20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48.jpg"/><Relationship Id="rId5" Type="http://schemas.openxmlformats.org/officeDocument/2006/relationships/image" Target="../media/image42.jpg"/><Relationship Id="rId15" Type="http://schemas.openxmlformats.org/officeDocument/2006/relationships/image" Target="../media/image52.jpg"/><Relationship Id="rId23" Type="http://schemas.openxmlformats.org/officeDocument/2006/relationships/image" Target="../media/image60.jpg"/><Relationship Id="rId10" Type="http://schemas.openxmlformats.org/officeDocument/2006/relationships/image" Target="../media/image47.jpg"/><Relationship Id="rId19" Type="http://schemas.openxmlformats.org/officeDocument/2006/relationships/image" Target="../media/image56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Relationship Id="rId14" Type="http://schemas.openxmlformats.org/officeDocument/2006/relationships/image" Target="../media/image51.jpg"/><Relationship Id="rId22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504497" y="185018"/>
            <a:ext cx="9144000" cy="2387600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Rekonstrukce vitálních zubů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550607"/>
            <a:ext cx="9144000" cy="1655762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Rekonstrukce korunky </a:t>
            </a:r>
          </a:p>
          <a:p>
            <a:r>
              <a:rPr lang="cs-CZ" dirty="0">
                <a:solidFill>
                  <a:srgbClr val="FF0000"/>
                </a:solidFill>
              </a:rPr>
              <a:t>Petr Kučera</a:t>
            </a:r>
          </a:p>
        </p:txBody>
      </p:sp>
    </p:spTree>
    <p:extLst>
      <p:ext uri="{BB962C8B-B14F-4D97-AF65-F5344CB8AC3E}">
        <p14:creationId xmlns:p14="http://schemas.microsoft.com/office/powerpoint/2010/main" val="399844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Minimálně invazivní přístup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Soubor znalostí prevence, </a:t>
            </a:r>
            <a:r>
              <a:rPr lang="cs-CZ" dirty="0" err="1">
                <a:solidFill>
                  <a:schemeClr val="bg1"/>
                </a:solidFill>
              </a:rPr>
              <a:t>remineralizace</a:t>
            </a:r>
            <a:r>
              <a:rPr lang="cs-CZ" dirty="0">
                <a:solidFill>
                  <a:schemeClr val="bg1"/>
                </a:solidFill>
              </a:rPr>
              <a:t> zubního kazu a možností adhezivních technologii</a:t>
            </a:r>
          </a:p>
          <a:p>
            <a:r>
              <a:rPr lang="cs-CZ" dirty="0">
                <a:solidFill>
                  <a:schemeClr val="bg1"/>
                </a:solidFill>
              </a:rPr>
              <a:t>Minimálně invazivní preparace – minimální otevření kazivého ložiska, které umožní dostatečnou exkavaci</a:t>
            </a:r>
          </a:p>
          <a:p>
            <a:r>
              <a:rPr lang="cs-CZ" dirty="0">
                <a:solidFill>
                  <a:schemeClr val="bg1"/>
                </a:solidFill>
              </a:rPr>
              <a:t>Obrys kavity je individuální </a:t>
            </a:r>
          </a:p>
          <a:p>
            <a:r>
              <a:rPr lang="cs-CZ" dirty="0">
                <a:solidFill>
                  <a:schemeClr val="bg1"/>
                </a:solidFill>
              </a:rPr>
              <a:t>Ponecháme i nepodloženou sklovinu, chybějící dentin nahradíme </a:t>
            </a:r>
          </a:p>
        </p:txBody>
      </p:sp>
    </p:spTree>
    <p:extLst>
      <p:ext uri="{BB962C8B-B14F-4D97-AF65-F5344CB8AC3E}">
        <p14:creationId xmlns:p14="http://schemas.microsoft.com/office/powerpoint/2010/main" val="2278575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Skloinomerní</a:t>
            </a:r>
            <a:r>
              <a:rPr lang="cs-CZ" dirty="0"/>
              <a:t> materiály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minimálně invazivní přístup – chemická vazba</a:t>
            </a:r>
          </a:p>
          <a:p>
            <a:r>
              <a:rPr lang="cs-CZ" dirty="0">
                <a:solidFill>
                  <a:schemeClr val="bg1"/>
                </a:solidFill>
              </a:rPr>
              <a:t>malá mechanická odolnost - dlouhodobé provizorium</a:t>
            </a:r>
          </a:p>
          <a:p>
            <a:r>
              <a:rPr lang="cs-CZ" dirty="0">
                <a:solidFill>
                  <a:schemeClr val="bg1"/>
                </a:solidFill>
              </a:rPr>
              <a:t>akumulace fluoridových iontů</a:t>
            </a:r>
          </a:p>
          <a:p>
            <a:r>
              <a:rPr lang="cs-CZ" dirty="0">
                <a:solidFill>
                  <a:schemeClr val="bg1"/>
                </a:solidFill>
              </a:rPr>
              <a:t>dočasný chrup, kavity </a:t>
            </a:r>
            <a:r>
              <a:rPr lang="cs-CZ" dirty="0" err="1">
                <a:solidFill>
                  <a:schemeClr val="bg1"/>
                </a:solidFill>
              </a:rPr>
              <a:t>V.tř</a:t>
            </a:r>
            <a:r>
              <a:rPr lang="cs-CZ" dirty="0">
                <a:solidFill>
                  <a:schemeClr val="bg1"/>
                </a:solidFill>
              </a:rPr>
              <a:t>., pečetění fisur</a:t>
            </a:r>
          </a:p>
          <a:p>
            <a:r>
              <a:rPr lang="cs-CZ" dirty="0">
                <a:solidFill>
                  <a:schemeClr val="bg1"/>
                </a:solidFill>
              </a:rPr>
              <a:t>ART technika</a:t>
            </a:r>
          </a:p>
        </p:txBody>
      </p:sp>
    </p:spTree>
    <p:extLst>
      <p:ext uri="{BB962C8B-B14F-4D97-AF65-F5344CB8AC3E}">
        <p14:creationId xmlns:p14="http://schemas.microsoft.com/office/powerpoint/2010/main" val="27628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Kompozitní materiály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Minimálně invazivní přístup – </a:t>
            </a:r>
            <a:r>
              <a:rPr lang="cs-CZ" dirty="0" err="1">
                <a:solidFill>
                  <a:schemeClr val="bg1"/>
                </a:solidFill>
              </a:rPr>
              <a:t>mikromechanické</a:t>
            </a:r>
            <a:r>
              <a:rPr lang="cs-CZ" dirty="0">
                <a:solidFill>
                  <a:schemeClr val="bg1"/>
                </a:solidFill>
              </a:rPr>
              <a:t> retence</a:t>
            </a:r>
          </a:p>
          <a:p>
            <a:r>
              <a:rPr lang="cs-CZ" dirty="0">
                <a:solidFill>
                  <a:schemeClr val="bg1"/>
                </a:solidFill>
              </a:rPr>
              <a:t>Estetika, mechanický odolný, tvarovatelný, leštitelný, opravitelný</a:t>
            </a:r>
          </a:p>
          <a:p>
            <a:r>
              <a:rPr lang="cs-CZ" dirty="0">
                <a:solidFill>
                  <a:schemeClr val="bg1"/>
                </a:solidFill>
              </a:rPr>
              <a:t>Suché pracovní pole</a:t>
            </a:r>
          </a:p>
        </p:txBody>
      </p:sp>
    </p:spTree>
    <p:extLst>
      <p:ext uri="{BB962C8B-B14F-4D97-AF65-F5344CB8AC3E}">
        <p14:creationId xmlns:p14="http://schemas.microsoft.com/office/powerpoint/2010/main" val="587010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Rekonstrukce vitálních zubů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Pečetění fisur</a:t>
            </a:r>
          </a:p>
          <a:p>
            <a:r>
              <a:rPr lang="cs-CZ" dirty="0">
                <a:solidFill>
                  <a:schemeClr val="bg1"/>
                </a:solidFill>
              </a:rPr>
              <a:t>Kavita I. tř.</a:t>
            </a:r>
          </a:p>
          <a:p>
            <a:r>
              <a:rPr lang="cs-CZ" dirty="0">
                <a:solidFill>
                  <a:schemeClr val="bg1"/>
                </a:solidFill>
              </a:rPr>
              <a:t>Kavita II. tř.</a:t>
            </a:r>
          </a:p>
          <a:p>
            <a:r>
              <a:rPr lang="cs-CZ" dirty="0">
                <a:solidFill>
                  <a:schemeClr val="bg1"/>
                </a:solidFill>
              </a:rPr>
              <a:t>Kavita </a:t>
            </a:r>
            <a:r>
              <a:rPr lang="cs-CZ" dirty="0" err="1">
                <a:solidFill>
                  <a:schemeClr val="bg1"/>
                </a:solidFill>
              </a:rPr>
              <a:t>III.tř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Kavita </a:t>
            </a:r>
            <a:r>
              <a:rPr lang="cs-CZ" dirty="0" err="1">
                <a:solidFill>
                  <a:schemeClr val="bg1"/>
                </a:solidFill>
              </a:rPr>
              <a:t>IV.tř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Kavita </a:t>
            </a:r>
            <a:r>
              <a:rPr lang="cs-CZ" dirty="0" err="1">
                <a:solidFill>
                  <a:schemeClr val="bg1"/>
                </a:solidFill>
              </a:rPr>
              <a:t>V.tř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Náhrada hrbolku</a:t>
            </a:r>
          </a:p>
          <a:p>
            <a:r>
              <a:rPr lang="cs-CZ" dirty="0">
                <a:solidFill>
                  <a:schemeClr val="bg1"/>
                </a:solidFill>
              </a:rPr>
              <a:t>Úprava tvaru zubu</a:t>
            </a:r>
          </a:p>
          <a:p>
            <a:r>
              <a:rPr lang="cs-CZ" dirty="0">
                <a:solidFill>
                  <a:schemeClr val="bg1"/>
                </a:solidFill>
              </a:rPr>
              <a:t>Drobné defekty TZT</a:t>
            </a:r>
          </a:p>
          <a:p>
            <a:r>
              <a:rPr lang="cs-CZ" dirty="0" err="1">
                <a:solidFill>
                  <a:schemeClr val="bg1"/>
                </a:solidFill>
              </a:rPr>
              <a:t>Mikroabraze</a:t>
            </a:r>
            <a:r>
              <a:rPr lang="cs-CZ" dirty="0">
                <a:solidFill>
                  <a:schemeClr val="bg1"/>
                </a:solidFill>
              </a:rPr>
              <a:t> rozsáhlých demineralizací</a:t>
            </a:r>
          </a:p>
        </p:txBody>
      </p:sp>
    </p:spTree>
    <p:extLst>
      <p:ext uri="{BB962C8B-B14F-4D97-AF65-F5344CB8AC3E}">
        <p14:creationId xmlns:p14="http://schemas.microsoft.com/office/powerpoint/2010/main" val="194045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Pečetění fisur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Prevence vzniku kariézní léze ve </a:t>
            </a:r>
            <a:r>
              <a:rPr lang="cs-CZ" dirty="0" err="1">
                <a:solidFill>
                  <a:schemeClr val="bg1"/>
                </a:solidFill>
              </a:rPr>
              <a:t>fisurálním</a:t>
            </a:r>
            <a:r>
              <a:rPr lang="cs-CZ" dirty="0">
                <a:solidFill>
                  <a:schemeClr val="bg1"/>
                </a:solidFill>
              </a:rPr>
              <a:t> komplexu zubů distálního úseku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Kompozit – retence, hydrofobní, suché pracovní pole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Skloinomer</a:t>
            </a:r>
            <a:r>
              <a:rPr lang="cs-CZ" dirty="0">
                <a:solidFill>
                  <a:schemeClr val="bg1"/>
                </a:solidFill>
              </a:rPr>
              <a:t> – uvolňování fluoridů, méně mechanicky odolný, hydrofilní</a:t>
            </a:r>
          </a:p>
        </p:txBody>
      </p:sp>
    </p:spTree>
    <p:extLst>
      <p:ext uri="{BB962C8B-B14F-4D97-AF65-F5344CB8AC3E}">
        <p14:creationId xmlns:p14="http://schemas.microsoft.com/office/powerpoint/2010/main" val="2353405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" descr="CArol Jent 4 5 6 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553496" cy="47451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90688"/>
            <a:ext cx="6858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4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Výplň I. tř.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kazy v jamkách, fisurách</a:t>
            </a:r>
          </a:p>
          <a:p>
            <a:r>
              <a:rPr lang="cs-CZ" dirty="0">
                <a:solidFill>
                  <a:schemeClr val="bg1"/>
                </a:solidFill>
              </a:rPr>
              <a:t>preventivní výplň</a:t>
            </a:r>
          </a:p>
          <a:p>
            <a:r>
              <a:rPr lang="cs-CZ" dirty="0">
                <a:solidFill>
                  <a:schemeClr val="bg1"/>
                </a:solidFill>
              </a:rPr>
              <a:t>razítková technika</a:t>
            </a:r>
          </a:p>
          <a:p>
            <a:r>
              <a:rPr lang="cs-CZ" dirty="0" err="1">
                <a:solidFill>
                  <a:schemeClr val="bg1"/>
                </a:solidFill>
              </a:rPr>
              <a:t>okluzální</a:t>
            </a:r>
            <a:r>
              <a:rPr lang="cs-CZ" dirty="0">
                <a:solidFill>
                  <a:schemeClr val="bg1"/>
                </a:solidFill>
              </a:rPr>
              <a:t> kompas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666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Razítková technika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Primární kaz </a:t>
            </a:r>
            <a:r>
              <a:rPr lang="cs-CZ" dirty="0" err="1">
                <a:solidFill>
                  <a:schemeClr val="bg1"/>
                </a:solidFill>
              </a:rPr>
              <a:t>fisurálního</a:t>
            </a:r>
            <a:r>
              <a:rPr lang="cs-CZ" dirty="0">
                <a:solidFill>
                  <a:schemeClr val="bg1"/>
                </a:solidFill>
              </a:rPr>
              <a:t> komplexu</a:t>
            </a:r>
          </a:p>
          <a:p>
            <a:r>
              <a:rPr lang="cs-CZ" dirty="0">
                <a:solidFill>
                  <a:schemeClr val="bg1"/>
                </a:solidFill>
              </a:rPr>
              <a:t>Rychlá, efektivní – replika originální anatomie</a:t>
            </a:r>
          </a:p>
        </p:txBody>
      </p:sp>
    </p:spTree>
    <p:extLst>
      <p:ext uri="{BB962C8B-B14F-4D97-AF65-F5344CB8AC3E}">
        <p14:creationId xmlns:p14="http://schemas.microsoft.com/office/powerpoint/2010/main" val="2416262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videoplayback (4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65125"/>
            <a:ext cx="10620375" cy="5973825"/>
          </a:xfrm>
        </p:spPr>
      </p:pic>
    </p:spTree>
    <p:extLst>
      <p:ext uri="{BB962C8B-B14F-4D97-AF65-F5344CB8AC3E}">
        <p14:creationId xmlns:p14="http://schemas.microsoft.com/office/powerpoint/2010/main" val="20250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Kavita </a:t>
            </a:r>
            <a:r>
              <a:rPr lang="cs-CZ" dirty="0" err="1"/>
              <a:t>I.tř</a:t>
            </a:r>
            <a:r>
              <a:rPr lang="cs-CZ" dirty="0"/>
              <a:t>. - výplň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25489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Možnosti?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Přímo zhotovené rekonstrukce</a:t>
            </a:r>
          </a:p>
          <a:p>
            <a:endParaRPr lang="cs-CZ" dirty="0"/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/>
              <a:t>Nepřímo zhotovené rekonstrukce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52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Výplň II. tř.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Rozsáhlá výplň MO, MOD, DO</a:t>
            </a:r>
          </a:p>
          <a:p>
            <a:endParaRPr lang="cs-CZ" dirty="0"/>
          </a:p>
          <a:p>
            <a:r>
              <a:rPr lang="cs-CZ" dirty="0"/>
              <a:t>Slot</a:t>
            </a:r>
          </a:p>
          <a:p>
            <a:endParaRPr lang="cs-CZ" dirty="0"/>
          </a:p>
          <a:p>
            <a:r>
              <a:rPr lang="cs-CZ" dirty="0"/>
              <a:t>Možnosti vrstvení – horizontální, vertikální, kombinace</a:t>
            </a:r>
          </a:p>
          <a:p>
            <a:endParaRPr lang="cs-CZ" dirty="0"/>
          </a:p>
          <a:p>
            <a:r>
              <a:rPr lang="cs-CZ" dirty="0"/>
              <a:t>Vytvarování aproximální lišty</a:t>
            </a:r>
          </a:p>
        </p:txBody>
      </p:sp>
    </p:spTree>
    <p:extLst>
      <p:ext uri="{BB962C8B-B14F-4D97-AF65-F5344CB8AC3E}">
        <p14:creationId xmlns:p14="http://schemas.microsoft.com/office/powerpoint/2010/main" val="565357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Aproximální lišta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Adaptace matrice a klínku</a:t>
            </a:r>
          </a:p>
          <a:p>
            <a:r>
              <a:rPr lang="cs-CZ" dirty="0"/>
              <a:t>Teflonová páska</a:t>
            </a:r>
          </a:p>
          <a:p>
            <a:r>
              <a:rPr lang="cs-CZ" dirty="0"/>
              <a:t>Gingivektomie</a:t>
            </a:r>
          </a:p>
          <a:p>
            <a:r>
              <a:rPr lang="cs-CZ" dirty="0" err="1"/>
              <a:t>Ostektomie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2436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89" y="714905"/>
            <a:ext cx="10137421" cy="5691438"/>
          </a:xfrm>
        </p:spPr>
      </p:pic>
    </p:spTree>
    <p:extLst>
      <p:ext uri="{BB962C8B-B14F-4D97-AF65-F5344CB8AC3E}">
        <p14:creationId xmlns:p14="http://schemas.microsoft.com/office/powerpoint/2010/main" val="3681504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917509"/>
            <a:ext cx="10227733" cy="5742141"/>
          </a:xfrm>
        </p:spPr>
      </p:pic>
    </p:spTree>
    <p:extLst>
      <p:ext uri="{BB962C8B-B14F-4D97-AF65-F5344CB8AC3E}">
        <p14:creationId xmlns:p14="http://schemas.microsoft.com/office/powerpoint/2010/main" val="398370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22" y="1027906"/>
            <a:ext cx="9493956" cy="533017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22" y="1027907"/>
            <a:ext cx="9493956" cy="533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2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9" y="1027906"/>
            <a:ext cx="10315222" cy="5791261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9" y="1027908"/>
            <a:ext cx="10315222" cy="57912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9" y="1027905"/>
            <a:ext cx="10315223" cy="579126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7" y="1027905"/>
            <a:ext cx="10315223" cy="579126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4" y="1027905"/>
            <a:ext cx="10315225" cy="579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0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" y="925688"/>
            <a:ext cx="10425705" cy="5853289"/>
          </a:xfrm>
        </p:spPr>
      </p:pic>
    </p:spTree>
    <p:extLst>
      <p:ext uri="{BB962C8B-B14F-4D97-AF65-F5344CB8AC3E}">
        <p14:creationId xmlns:p14="http://schemas.microsoft.com/office/powerpoint/2010/main" val="2717387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 kavita - </a:t>
            </a:r>
            <a:r>
              <a:rPr lang="cs-CZ" dirty="0" err="1"/>
              <a:t>Layering</a:t>
            </a:r>
            <a:r>
              <a:rPr lang="cs-CZ" dirty="0"/>
              <a:t> </a:t>
            </a:r>
            <a:r>
              <a:rPr lang="cs-CZ" dirty="0" err="1"/>
              <a:t>concept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3" y="1339704"/>
            <a:ext cx="5783193" cy="482313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51" y="1340358"/>
            <a:ext cx="6730279" cy="482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Slot – </a:t>
            </a:r>
            <a:r>
              <a:rPr lang="cs-CZ" dirty="0" err="1"/>
              <a:t>Layering</a:t>
            </a:r>
            <a:r>
              <a:rPr lang="cs-CZ" dirty="0"/>
              <a:t> </a:t>
            </a:r>
            <a:r>
              <a:rPr lang="cs-CZ" dirty="0" err="1"/>
              <a:t>concept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3719"/>
            <a:ext cx="5648830" cy="46537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67" y="1793718"/>
            <a:ext cx="6264486" cy="506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Kavita </a:t>
            </a:r>
            <a:r>
              <a:rPr lang="cs-CZ" dirty="0" err="1"/>
              <a:t>III.tř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Bez ztráty vestibulární skloviny - analogický postup jako u II. tř.</a:t>
            </a:r>
          </a:p>
          <a:p>
            <a:r>
              <a:rPr lang="cs-CZ" dirty="0">
                <a:solidFill>
                  <a:schemeClr val="bg1"/>
                </a:solidFill>
              </a:rPr>
              <a:t>Ztráta vestibulární skloviny – postup podobný jako u kavity IV. tř.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61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Přímo zhotovené rekonstrukce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Ošetření v jedné návštěvě</a:t>
            </a:r>
          </a:p>
          <a:p>
            <a:r>
              <a:rPr lang="cs-CZ" dirty="0">
                <a:solidFill>
                  <a:schemeClr val="bg1"/>
                </a:solidFill>
              </a:rPr>
              <a:t>Minimálně invazivní ošetření</a:t>
            </a:r>
          </a:p>
          <a:p>
            <a:r>
              <a:rPr lang="cs-CZ" dirty="0">
                <a:solidFill>
                  <a:schemeClr val="bg1"/>
                </a:solidFill>
              </a:rPr>
              <a:t>Omezení ze strany pacienta</a:t>
            </a:r>
          </a:p>
          <a:p>
            <a:r>
              <a:rPr lang="cs-CZ" dirty="0">
                <a:solidFill>
                  <a:schemeClr val="bg1"/>
                </a:solidFill>
              </a:rPr>
              <a:t>Limitace použitými materiály</a:t>
            </a:r>
          </a:p>
          <a:p>
            <a:r>
              <a:rPr lang="cs-CZ" dirty="0">
                <a:solidFill>
                  <a:schemeClr val="bg1"/>
                </a:solidFill>
              </a:rPr>
              <a:t>Procedurální chyby</a:t>
            </a:r>
          </a:p>
        </p:txBody>
      </p:sp>
    </p:spTree>
    <p:extLst>
      <p:ext uri="{BB962C8B-B14F-4D97-AF65-F5344CB8AC3E}">
        <p14:creationId xmlns:p14="http://schemas.microsoft.com/office/powerpoint/2010/main" val="3066705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6" y="790222"/>
            <a:ext cx="9075848" cy="5691853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6" y="795580"/>
            <a:ext cx="7032768" cy="56864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5" y="790222"/>
            <a:ext cx="9463889" cy="569185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3" y="790221"/>
            <a:ext cx="7691693" cy="569185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3" y="1264353"/>
            <a:ext cx="9782498" cy="434622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53" y="790220"/>
            <a:ext cx="7293479" cy="567849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65" y="57150"/>
            <a:ext cx="6667500" cy="680085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65" y="57150"/>
            <a:ext cx="6667500" cy="666750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42" y="577477"/>
            <a:ext cx="9679822" cy="63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9" y="1273578"/>
            <a:ext cx="8871062" cy="4980467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8" y="1273578"/>
            <a:ext cx="8871061" cy="498046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5" y="1273578"/>
            <a:ext cx="8871061" cy="49804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1" y="1273578"/>
            <a:ext cx="8871061" cy="498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1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Kavita </a:t>
            </a:r>
            <a:r>
              <a:rPr lang="cs-CZ" dirty="0" err="1"/>
              <a:t>IV.tř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Důraz na estetiku pro pacienta</a:t>
            </a:r>
          </a:p>
          <a:p>
            <a:r>
              <a:rPr lang="cs-CZ" dirty="0">
                <a:solidFill>
                  <a:schemeClr val="bg1"/>
                </a:solidFill>
              </a:rPr>
              <a:t>Výběr barvy a výsledný tvar zubu</a:t>
            </a:r>
          </a:p>
          <a:p>
            <a:r>
              <a:rPr lang="cs-CZ" dirty="0">
                <a:solidFill>
                  <a:schemeClr val="bg1"/>
                </a:solidFill>
              </a:rPr>
              <a:t>Sklovina podložená dentinem</a:t>
            </a:r>
          </a:p>
          <a:p>
            <a:r>
              <a:rPr lang="cs-CZ" dirty="0">
                <a:solidFill>
                  <a:schemeClr val="bg1"/>
                </a:solidFill>
              </a:rPr>
              <a:t>Retenční pruh – plynulý přechod výplně a skloviny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435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08" y="679393"/>
            <a:ext cx="7856384" cy="582494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08" y="679393"/>
            <a:ext cx="7856384" cy="58249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07" y="679393"/>
            <a:ext cx="7856385" cy="582494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05" y="679393"/>
            <a:ext cx="7856385" cy="582494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02" y="679393"/>
            <a:ext cx="7856385" cy="582494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98" y="679393"/>
            <a:ext cx="7856385" cy="582494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93" y="679393"/>
            <a:ext cx="7856385" cy="582494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87" y="679393"/>
            <a:ext cx="7856385" cy="582494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80" y="679393"/>
            <a:ext cx="7856385" cy="582494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72" y="679393"/>
            <a:ext cx="7856385" cy="5824948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63" y="679393"/>
            <a:ext cx="7856385" cy="5824948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53" y="679393"/>
            <a:ext cx="7856385" cy="5824948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42" y="679393"/>
            <a:ext cx="7856385" cy="5824948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30" y="679393"/>
            <a:ext cx="7856385" cy="5824948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17" y="679393"/>
            <a:ext cx="7856385" cy="5824948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03" y="679393"/>
            <a:ext cx="7856385" cy="5824948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88" y="679393"/>
            <a:ext cx="7856399" cy="5824959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83" y="679382"/>
            <a:ext cx="7856504" cy="5825037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77" y="679315"/>
            <a:ext cx="7856609" cy="5825114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70" y="679305"/>
            <a:ext cx="7856503" cy="5825036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51" y="679217"/>
            <a:ext cx="7856622" cy="5825124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31" y="679129"/>
            <a:ext cx="7856741" cy="58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7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Výplň V. tř.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Caries</a:t>
            </a:r>
            <a:r>
              <a:rPr lang="cs-CZ" dirty="0">
                <a:solidFill>
                  <a:schemeClr val="bg1"/>
                </a:solidFill>
              </a:rPr>
              <a:t> nebo non-</a:t>
            </a:r>
            <a:r>
              <a:rPr lang="cs-CZ" dirty="0" err="1">
                <a:solidFill>
                  <a:schemeClr val="bg1"/>
                </a:solidFill>
              </a:rPr>
              <a:t>caries</a:t>
            </a:r>
            <a:r>
              <a:rPr lang="cs-CZ" dirty="0">
                <a:solidFill>
                  <a:schemeClr val="bg1"/>
                </a:solidFill>
              </a:rPr>
              <a:t> defekty</a:t>
            </a:r>
          </a:p>
          <a:p>
            <a:r>
              <a:rPr lang="cs-CZ" dirty="0">
                <a:solidFill>
                  <a:schemeClr val="bg1"/>
                </a:solidFill>
              </a:rPr>
              <a:t>Na rozhraní skloviny, dentinu a cementu</a:t>
            </a:r>
          </a:p>
          <a:p>
            <a:r>
              <a:rPr lang="cs-CZ" dirty="0">
                <a:solidFill>
                  <a:schemeClr val="bg1"/>
                </a:solidFill>
              </a:rPr>
              <a:t>Přítomnost gingivy – odtlačení, odstranění</a:t>
            </a:r>
          </a:p>
          <a:p>
            <a:r>
              <a:rPr lang="cs-CZ" dirty="0">
                <a:solidFill>
                  <a:schemeClr val="bg1"/>
                </a:solidFill>
              </a:rPr>
              <a:t>Problematické zajištění suchého pracovního pole</a:t>
            </a:r>
          </a:p>
          <a:p>
            <a:r>
              <a:rPr lang="cs-CZ" dirty="0">
                <a:solidFill>
                  <a:schemeClr val="bg1"/>
                </a:solidFill>
              </a:rPr>
              <a:t>Materiál – </a:t>
            </a:r>
            <a:r>
              <a:rPr lang="cs-CZ" dirty="0" err="1">
                <a:solidFill>
                  <a:schemeClr val="bg1"/>
                </a:solidFill>
              </a:rPr>
              <a:t>skloinomer</a:t>
            </a:r>
            <a:r>
              <a:rPr lang="cs-CZ" dirty="0">
                <a:solidFill>
                  <a:schemeClr val="bg1"/>
                </a:solidFill>
              </a:rPr>
              <a:t> nebo kompozit (</a:t>
            </a:r>
            <a:r>
              <a:rPr lang="cs-CZ" dirty="0" err="1">
                <a:solidFill>
                  <a:schemeClr val="bg1"/>
                </a:solidFill>
              </a:rPr>
              <a:t>flow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8606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0"/>
            <a:ext cx="4800599" cy="68580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38" y="19932"/>
            <a:ext cx="4964426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85" y="9966"/>
            <a:ext cx="4824724" cy="6858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85" y="0"/>
            <a:ext cx="4923692" cy="6858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03" y="0"/>
            <a:ext cx="4771968" cy="6858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38" y="0"/>
            <a:ext cx="4432687" cy="6858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49" y="-19932"/>
            <a:ext cx="4888595" cy="685800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74" y="-19932"/>
            <a:ext cx="4858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3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Náhrada hrbolku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Oslabení hrbolku – </a:t>
            </a:r>
            <a:r>
              <a:rPr lang="cs-CZ" dirty="0" err="1">
                <a:solidFill>
                  <a:schemeClr val="bg1"/>
                </a:solidFill>
              </a:rPr>
              <a:t>podminující</a:t>
            </a:r>
            <a:r>
              <a:rPr lang="cs-CZ" dirty="0">
                <a:solidFill>
                  <a:schemeClr val="bg1"/>
                </a:solidFill>
              </a:rPr>
              <a:t> kaz, nedodržení pravidel rezistence</a:t>
            </a:r>
          </a:p>
          <a:p>
            <a:r>
              <a:rPr lang="cs-CZ" dirty="0">
                <a:solidFill>
                  <a:schemeClr val="bg1"/>
                </a:solidFill>
              </a:rPr>
              <a:t>Fraktura hrbolku po předchozí rekonstrukci</a:t>
            </a:r>
          </a:p>
        </p:txBody>
      </p:sp>
    </p:spTree>
    <p:extLst>
      <p:ext uri="{BB962C8B-B14F-4D97-AF65-F5344CB8AC3E}">
        <p14:creationId xmlns:p14="http://schemas.microsoft.com/office/powerpoint/2010/main" val="183343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Drobné defekty TZT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Vznikají v důsledky poruchy </a:t>
            </a:r>
            <a:r>
              <a:rPr lang="cs-CZ" dirty="0" err="1">
                <a:solidFill>
                  <a:schemeClr val="bg1"/>
                </a:solidFill>
              </a:rPr>
              <a:t>amelogeneze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dentinogeneze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Abrazivní defekty </a:t>
            </a:r>
          </a:p>
          <a:p>
            <a:r>
              <a:rPr lang="cs-CZ" dirty="0">
                <a:solidFill>
                  <a:schemeClr val="bg1"/>
                </a:solidFill>
              </a:rPr>
              <a:t>Estetický defekt, funkční defekt</a:t>
            </a:r>
          </a:p>
          <a:p>
            <a:r>
              <a:rPr lang="cs-CZ" dirty="0">
                <a:solidFill>
                  <a:schemeClr val="bg1"/>
                </a:solidFill>
              </a:rPr>
              <a:t>Individuální obrys kavity</a:t>
            </a:r>
          </a:p>
        </p:txBody>
      </p:sp>
    </p:spTree>
    <p:extLst>
      <p:ext uri="{BB962C8B-B14F-4D97-AF65-F5344CB8AC3E}">
        <p14:creationId xmlns:p14="http://schemas.microsoft.com/office/powerpoint/2010/main" val="2434907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3258475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" y="0"/>
            <a:ext cx="10299193" cy="686612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6" y="0"/>
            <a:ext cx="102870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8" y="0"/>
            <a:ext cx="102870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68" y="12192"/>
            <a:ext cx="11234107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6" y="12192"/>
            <a:ext cx="1028700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14" y="20320"/>
            <a:ext cx="10585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Plastické výplňové materiály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Amalgám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Skloinomer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Kompozit</a:t>
            </a:r>
          </a:p>
        </p:txBody>
      </p:sp>
    </p:spTree>
    <p:extLst>
      <p:ext uri="{BB962C8B-B14F-4D97-AF65-F5344CB8AC3E}">
        <p14:creationId xmlns:p14="http://schemas.microsoft.com/office/powerpoint/2010/main" val="3968785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Rozsáhlé demineralizace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Rozsáhlé demineralizace v krčkové oblasti, v okolí ortodontických zámků.</a:t>
            </a:r>
          </a:p>
          <a:p>
            <a:r>
              <a:rPr lang="cs-CZ" dirty="0">
                <a:solidFill>
                  <a:schemeClr val="bg1"/>
                </a:solidFill>
              </a:rPr>
              <a:t>Cílem je odstranit tkáně zasažené opakovanou demineralizací a </a:t>
            </a:r>
            <a:r>
              <a:rPr lang="cs-CZ" dirty="0" err="1">
                <a:solidFill>
                  <a:schemeClr val="bg1"/>
                </a:solidFill>
              </a:rPr>
              <a:t>remineralizací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 err="1">
                <a:solidFill>
                  <a:schemeClr val="bg1"/>
                </a:solidFill>
              </a:rPr>
              <a:t>Mikroabraze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08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16" y="1690688"/>
            <a:ext cx="8130967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125"/>
            <a:ext cx="7000875" cy="60007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365125"/>
            <a:ext cx="68770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9002144" cy="52307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94" y="523875"/>
            <a:ext cx="6191250" cy="60007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523875"/>
            <a:ext cx="6867525" cy="600075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94" y="523875"/>
            <a:ext cx="6381750" cy="60007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06" y="523875"/>
            <a:ext cx="5648325" cy="600075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523875"/>
            <a:ext cx="5153025" cy="600075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72" y="523875"/>
            <a:ext cx="50196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15" y="1825625"/>
            <a:ext cx="7665569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825625"/>
            <a:ext cx="9753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Style </a:t>
            </a:r>
            <a:r>
              <a:rPr lang="cs-CZ" dirty="0" err="1"/>
              <a:t>Italiano</a:t>
            </a:r>
            <a:r>
              <a:rPr lang="cs-CZ" dirty="0"/>
              <a:t>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11" y="1354901"/>
            <a:ext cx="6118577" cy="5503099"/>
          </a:xfrm>
        </p:spPr>
      </p:pic>
    </p:spTree>
    <p:extLst>
      <p:ext uri="{BB962C8B-B14F-4D97-AF65-F5344CB8AC3E}">
        <p14:creationId xmlns:p14="http://schemas.microsoft.com/office/powerpoint/2010/main" val="1701438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2070"/>
            <a:ext cx="3096144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87" y="1882070"/>
            <a:ext cx="33471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2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Amalgám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Směs kovů a rtuti, mechanický odolný, neestetický, </a:t>
            </a:r>
            <a:r>
              <a:rPr lang="cs-CZ" dirty="0" err="1">
                <a:solidFill>
                  <a:schemeClr val="bg1"/>
                </a:solidFill>
              </a:rPr>
              <a:t>self-sealing</a:t>
            </a:r>
            <a:r>
              <a:rPr lang="cs-CZ" dirty="0">
                <a:solidFill>
                  <a:schemeClr val="bg1"/>
                </a:solidFill>
              </a:rPr>
              <a:t> efekt, </a:t>
            </a:r>
            <a:r>
              <a:rPr lang="cs-CZ" dirty="0" err="1">
                <a:solidFill>
                  <a:schemeClr val="bg1"/>
                </a:solidFill>
              </a:rPr>
              <a:t>creep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lestitelný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Dlouhodobé zkušenosti </a:t>
            </a:r>
          </a:p>
          <a:p>
            <a:r>
              <a:rPr lang="cs-CZ" dirty="0">
                <a:solidFill>
                  <a:schemeClr val="bg1"/>
                </a:solidFill>
              </a:rPr>
              <a:t>Vhodný pro pacienty s horší hygienou</a:t>
            </a:r>
          </a:p>
          <a:p>
            <a:r>
              <a:rPr lang="cs-CZ" dirty="0">
                <a:solidFill>
                  <a:schemeClr val="bg1"/>
                </a:solidFill>
              </a:rPr>
              <a:t>Úzké indikační pole</a:t>
            </a:r>
          </a:p>
          <a:p>
            <a:r>
              <a:rPr lang="cs-CZ" dirty="0">
                <a:solidFill>
                  <a:schemeClr val="bg1"/>
                </a:solidFill>
              </a:rPr>
              <a:t>Kavity </a:t>
            </a:r>
            <a:r>
              <a:rPr lang="cs-CZ" dirty="0" err="1">
                <a:solidFill>
                  <a:schemeClr val="bg1"/>
                </a:solidFill>
              </a:rPr>
              <a:t>I.tř</a:t>
            </a:r>
            <a:r>
              <a:rPr lang="cs-CZ" dirty="0">
                <a:solidFill>
                  <a:schemeClr val="bg1"/>
                </a:solidFill>
              </a:rPr>
              <a:t>., </a:t>
            </a:r>
            <a:r>
              <a:rPr lang="cs-CZ" dirty="0" err="1">
                <a:solidFill>
                  <a:schemeClr val="bg1"/>
                </a:solidFill>
              </a:rPr>
              <a:t>II.tř</a:t>
            </a:r>
            <a:r>
              <a:rPr lang="cs-CZ" dirty="0">
                <a:solidFill>
                  <a:schemeClr val="bg1"/>
                </a:solidFill>
              </a:rPr>
              <a:t>., </a:t>
            </a:r>
            <a:r>
              <a:rPr lang="cs-CZ" dirty="0" err="1">
                <a:solidFill>
                  <a:schemeClr val="bg1"/>
                </a:solidFill>
              </a:rPr>
              <a:t>V.tř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 err="1">
                <a:solidFill>
                  <a:schemeClr val="bg1"/>
                </a:solidFill>
              </a:rPr>
              <a:t>Infrakce</a:t>
            </a:r>
            <a:r>
              <a:rPr lang="cs-CZ" dirty="0">
                <a:solidFill>
                  <a:schemeClr val="bg1"/>
                </a:solidFill>
              </a:rPr>
              <a:t> a fraktury TZT</a:t>
            </a:r>
          </a:p>
        </p:txBody>
      </p:sp>
    </p:spTree>
    <p:extLst>
      <p:ext uri="{BB962C8B-B14F-4D97-AF65-F5344CB8AC3E}">
        <p14:creationId xmlns:p14="http://schemas.microsoft.com/office/powerpoint/2010/main" val="264240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7788" y="365125"/>
            <a:ext cx="9496424" cy="6330950"/>
          </a:xfrm>
        </p:spPr>
      </p:pic>
    </p:spTree>
    <p:extLst>
      <p:ext uri="{BB962C8B-B14F-4D97-AF65-F5344CB8AC3E}">
        <p14:creationId xmlns:p14="http://schemas.microsoft.com/office/powerpoint/2010/main" val="139112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914"/>
            <a:ext cx="8131630" cy="542108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42" y="0"/>
            <a:ext cx="7500257" cy="50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0749" cy="6860499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4" y="-2499"/>
            <a:ext cx="10290749" cy="686049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6" y="-4998"/>
            <a:ext cx="10290749" cy="686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FB4B6-04E7-4D5F-8A16-92CD8E7E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interiér, jídlo, svačina&#10;&#10;Popis byl vytvořen automaticky">
            <a:extLst>
              <a:ext uri="{FF2B5EF4-FFF2-40B4-BE49-F238E27FC236}">
                <a16:creationId xmlns:a16="http://schemas.microsoft.com/office/drawing/2014/main" id="{959AD177-B7F7-410B-9688-E48EF75BB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26559410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9" id="{EF7122DB-2A91-4E95-8CA6-69B1DF22C689}" vid="{3A984118-B882-473E-9DE6-2C48B044258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7B4775FAABDF4484C6497A7A26939B" ma:contentTypeVersion="6" ma:contentTypeDescription="Vytvoří nový dokument" ma:contentTypeScope="" ma:versionID="7c6db792469b5b824a22119e49b29516">
  <xsd:schema xmlns:xsd="http://www.w3.org/2001/XMLSchema" xmlns:xs="http://www.w3.org/2001/XMLSchema" xmlns:p="http://schemas.microsoft.com/office/2006/metadata/properties" xmlns:ns3="af9df581-49dc-41f9-a4e1-1ae68eaafbf8" xmlns:ns4="317fa241-dc0d-4a19-bd23-9d6e79d0e5eb" targetNamespace="http://schemas.microsoft.com/office/2006/metadata/properties" ma:root="true" ma:fieldsID="c2f8bf1be89a56ce35c753869ec29eaa" ns3:_="" ns4:_="">
    <xsd:import namespace="af9df581-49dc-41f9-a4e1-1ae68eaafbf8"/>
    <xsd:import namespace="317fa241-dc0d-4a19-bd23-9d6e79d0e5e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df581-49dc-41f9-a4e1-1ae68eaafb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fa241-dc0d-4a19-bd23-9d6e79d0e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EE5A6F-72B4-409B-8B34-EA3B6368E4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1DEB86-46A7-4111-8820-92F3AA5155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9df581-49dc-41f9-a4e1-1ae68eaafbf8"/>
    <ds:schemaRef ds:uri="317fa241-dc0d-4a19-bd23-9d6e79d0e5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26B80E-5431-4A82-A2E9-D9F91B7A6486}">
  <ds:schemaRefs>
    <ds:schemaRef ds:uri="http://purl.org/dc/terms/"/>
    <ds:schemaRef ds:uri="http://schemas.openxmlformats.org/package/2006/metadata/core-properties"/>
    <ds:schemaRef ds:uri="317fa241-dc0d-4a19-bd23-9d6e79d0e5eb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af9df581-49dc-41f9-a4e1-1ae68eaafbf8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Obecny styl prezentace</Template>
  <TotalTime>1751</TotalTime>
  <Words>792</Words>
  <Application>Microsoft Office PowerPoint</Application>
  <PresentationFormat>Širokoúhlá obrazovka</PresentationFormat>
  <Paragraphs>136</Paragraphs>
  <Slides>45</Slides>
  <Notes>11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Motiv Office</vt:lpstr>
      <vt:lpstr>Rekonstrukce vitálních zubů</vt:lpstr>
      <vt:lpstr>Možnosti?</vt:lpstr>
      <vt:lpstr>Přímo zhotovené rekonstrukce</vt:lpstr>
      <vt:lpstr>Plastické výplňové materiály</vt:lpstr>
      <vt:lpstr>Amalgám</vt:lpstr>
      <vt:lpstr>Prezentace aplikace PowerPoint</vt:lpstr>
      <vt:lpstr>Prezentace aplikace PowerPoint</vt:lpstr>
      <vt:lpstr>Prezentace aplikace PowerPoint</vt:lpstr>
      <vt:lpstr>Prezentace aplikace PowerPoint</vt:lpstr>
      <vt:lpstr>Minimálně invazivní přístup</vt:lpstr>
      <vt:lpstr>Skloinomerní materiály</vt:lpstr>
      <vt:lpstr>Kompozitní materiály</vt:lpstr>
      <vt:lpstr>Rekonstrukce vitálních zubů</vt:lpstr>
      <vt:lpstr>Pečetění fisur</vt:lpstr>
      <vt:lpstr>Prezentace aplikace PowerPoint</vt:lpstr>
      <vt:lpstr>Výplň I. tř. </vt:lpstr>
      <vt:lpstr>Razítková technika</vt:lpstr>
      <vt:lpstr>Prezentace aplikace PowerPoint</vt:lpstr>
      <vt:lpstr>Prezentace aplikace PowerPoint</vt:lpstr>
      <vt:lpstr>Výplň II. tř.</vt:lpstr>
      <vt:lpstr>Aproximální lišta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 kavita - Layering concept</vt:lpstr>
      <vt:lpstr>Slot – Layering concept</vt:lpstr>
      <vt:lpstr>Kavita III.tř.</vt:lpstr>
      <vt:lpstr>Prezentace aplikace PowerPoint</vt:lpstr>
      <vt:lpstr>Prezentace aplikace PowerPoint</vt:lpstr>
      <vt:lpstr>Kavita IV.tř.</vt:lpstr>
      <vt:lpstr>Prezentace aplikace PowerPoint</vt:lpstr>
      <vt:lpstr>Výplň V. tř.</vt:lpstr>
      <vt:lpstr>Prezentace aplikace PowerPoint</vt:lpstr>
      <vt:lpstr>Náhrada hrbolku</vt:lpstr>
      <vt:lpstr>Drobné defekty TZT</vt:lpstr>
      <vt:lpstr>Prezentace aplikace PowerPoint</vt:lpstr>
      <vt:lpstr>Prezentace aplikace PowerPoint</vt:lpstr>
      <vt:lpstr>Rozsáhlé demineralizace</vt:lpstr>
      <vt:lpstr>Prezentace aplikace PowerPoint</vt:lpstr>
      <vt:lpstr>Prezentace aplikace PowerPoint</vt:lpstr>
      <vt:lpstr>Prezentace aplikace PowerPoint</vt:lpstr>
      <vt:lpstr>Style Italiano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Rekonstrukce vitálních zubů</dc:title>
  <dc:creator>Petr Kucera</dc:creator>
  <cp:lastModifiedBy>Petr Kučera</cp:lastModifiedBy>
  <cp:revision>77</cp:revision>
  <dcterms:created xsi:type="dcterms:W3CDTF">2017-03-14T19:09:33Z</dcterms:created>
  <dcterms:modified xsi:type="dcterms:W3CDTF">2021-04-13T18:28:18Z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0x010100507B4775FAABDF4484C6497A7A26939B</vt:lpwstr>
  </property>
</Properties>
</file>