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9" r:id="rId4"/>
    <p:sldId id="257" r:id="rId5"/>
    <p:sldId id="266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4660"/>
  </p:normalViewPr>
  <p:slideViewPr>
    <p:cSldViewPr>
      <p:cViewPr varScale="1">
        <p:scale>
          <a:sx n="108" d="100"/>
          <a:sy n="108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221B89B-6572-4795-870B-F9B0521F9CEA}" type="datetimeFigureOut">
              <a:rPr lang="cs-CZ" smtClean="0"/>
              <a:t>14. 4. 2021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FBF8C3-4710-4787-BAB9-F99D15EA92DE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Dezinfekce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Dezinfekce –chemická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Zásady – </a:t>
            </a:r>
          </a:p>
          <a:p>
            <a:r>
              <a:rPr lang="cs-CZ" dirty="0"/>
              <a:t>- desinfekci provádí kvalifikovaný zdravotnický personál</a:t>
            </a:r>
          </a:p>
          <a:p>
            <a:r>
              <a:rPr lang="cs-CZ" dirty="0"/>
              <a:t>- předem vymezit druh mikroorganismů na které má působit</a:t>
            </a:r>
          </a:p>
          <a:p>
            <a:r>
              <a:rPr lang="cs-CZ" dirty="0"/>
              <a:t>- zvolit odpovídající způsob aplikace přípravku</a:t>
            </a:r>
          </a:p>
          <a:p>
            <a:r>
              <a:rPr lang="cs-CZ" dirty="0"/>
              <a:t>- zajistit optimální koncentraci a podmínky působení přípravku (teplota, doba)</a:t>
            </a:r>
          </a:p>
          <a:p>
            <a:r>
              <a:rPr lang="cs-CZ" dirty="0"/>
              <a:t>- střídat přípravky a zabránit tak vzniku rezistence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Dezinfekce- chemická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U nástrojů kontaminovaných biologickým materiálem je nutno dodržet-</a:t>
            </a:r>
          </a:p>
          <a:p>
            <a:r>
              <a:rPr lang="cs-CZ" dirty="0"/>
              <a:t>-prvotní dezinfekce (dekontaminace) ponořením do dezinfekčního roztoku</a:t>
            </a:r>
          </a:p>
          <a:p>
            <a:r>
              <a:rPr lang="cs-CZ" dirty="0"/>
              <a:t>- mechanické očištění</a:t>
            </a:r>
          </a:p>
          <a:p>
            <a:r>
              <a:rPr lang="cs-CZ" dirty="0"/>
              <a:t>- vlastní dezinfekce nebo sterilizace</a:t>
            </a:r>
          </a:p>
          <a:p>
            <a:endParaRPr lang="cs-CZ" dirty="0"/>
          </a:p>
          <a:p>
            <a:r>
              <a:rPr lang="cs-CZ" dirty="0"/>
              <a:t>Používáme přípravky  baktericidní, </a:t>
            </a:r>
            <a:r>
              <a:rPr lang="cs-CZ" dirty="0" err="1"/>
              <a:t>virucidní</a:t>
            </a:r>
            <a:r>
              <a:rPr lang="cs-CZ" dirty="0"/>
              <a:t>, </a:t>
            </a:r>
            <a:r>
              <a:rPr lang="cs-CZ" dirty="0" err="1"/>
              <a:t>sporicidní</a:t>
            </a:r>
            <a:r>
              <a:rPr lang="cs-CZ" dirty="0"/>
              <a:t> příp. i </a:t>
            </a:r>
            <a:r>
              <a:rPr lang="cs-CZ" dirty="0" err="1"/>
              <a:t>mykobaktericidní</a:t>
            </a:r>
            <a:endParaRPr lang="cs-CZ" dirty="0"/>
          </a:p>
        </p:txBody>
      </p:sp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99AC8EFF-E4D8-4F9B-A700-3CA91FE85B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359"/>
    </mc:Choice>
    <mc:Fallback>
      <p:transition spd="slow" advTm="203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Sterilizace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Soubor opatření, kterými se usmrcují nebo odstraňují </a:t>
            </a:r>
            <a:r>
              <a:rPr lang="cs-CZ" b="1" u="sng" dirty="0"/>
              <a:t>všechny</a:t>
            </a:r>
            <a:r>
              <a:rPr lang="cs-CZ" dirty="0"/>
              <a:t> mikroorganismy včetně spor, hub, </a:t>
            </a:r>
            <a:r>
              <a:rPr lang="cs-CZ" dirty="0" err="1"/>
              <a:t>helmitů</a:t>
            </a:r>
            <a:r>
              <a:rPr lang="cs-CZ" dirty="0"/>
              <a:t> atd.</a:t>
            </a:r>
          </a:p>
          <a:p>
            <a:r>
              <a:rPr lang="cs-CZ" b="1" dirty="0"/>
              <a:t>1)fyzikální sterilizace- </a:t>
            </a:r>
            <a:r>
              <a:rPr lang="cs-CZ" dirty="0"/>
              <a:t>a)horkovzdušná- horkovzdušné sterilizátory- </a:t>
            </a:r>
            <a:r>
              <a:rPr lang="cs-CZ" dirty="0" err="1"/>
              <a:t>např.při</a:t>
            </a:r>
            <a:r>
              <a:rPr lang="cs-CZ" dirty="0"/>
              <a:t> 160 °C - 60 min.</a:t>
            </a:r>
          </a:p>
          <a:p>
            <a:pPr marL="0" indent="0">
              <a:buNone/>
            </a:pPr>
            <a:r>
              <a:rPr lang="cs-CZ" dirty="0"/>
              <a:t>    - 	předměty ze skla, kovu; ne z gumy, papíru,   	textilií, umělých hmot</a:t>
            </a:r>
          </a:p>
          <a:p>
            <a:r>
              <a:rPr lang="cs-CZ" dirty="0"/>
              <a:t>  -b)nasycenou vodní párou pod tlakem- parní sterilizátory ( autoklávy) – 121°C, 200 </a:t>
            </a:r>
            <a:r>
              <a:rPr lang="cs-CZ" dirty="0" err="1"/>
              <a:t>kPa</a:t>
            </a:r>
            <a:r>
              <a:rPr lang="cs-CZ" dirty="0"/>
              <a:t> – 20 min. pro předměty ze skla, kovu, porcelánu, gumy, textilie, některé plasty</a:t>
            </a:r>
          </a:p>
        </p:txBody>
      </p:sp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E76A6D28-671E-4212-BAD2-3BEFC3E7C2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533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826"/>
    </mc:Choice>
    <mc:Fallback>
      <p:transition spd="slow" advTm="148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-c) zahřívání v horké vodě pod tlakem- speciální vařiče s vodou do nich se na kovových sítech ponoří nástroje- 125°C, 250 </a:t>
            </a:r>
            <a:r>
              <a:rPr lang="cs-CZ" dirty="0" err="1"/>
              <a:t>kPa</a:t>
            </a:r>
            <a:r>
              <a:rPr lang="cs-CZ" dirty="0"/>
              <a:t>- 20 min.</a:t>
            </a:r>
          </a:p>
          <a:p>
            <a:r>
              <a:rPr lang="cs-CZ" dirty="0"/>
              <a:t>-d)radiační sterilizace- při průmyslové výrobě zdravotnických pomůcek</a:t>
            </a:r>
          </a:p>
          <a:p>
            <a:endParaRPr lang="cs-CZ" dirty="0"/>
          </a:p>
          <a:p>
            <a:r>
              <a:rPr lang="cs-CZ" dirty="0"/>
              <a:t>2) </a:t>
            </a:r>
            <a:r>
              <a:rPr lang="cs-CZ" b="1" dirty="0"/>
              <a:t>chemická sterilizace</a:t>
            </a:r>
            <a:r>
              <a:rPr lang="cs-CZ" dirty="0"/>
              <a:t>- formaldehydem- na optické přístroje</a:t>
            </a:r>
          </a:p>
          <a:p>
            <a:r>
              <a:rPr lang="cs-CZ" dirty="0"/>
              <a:t>- etylenoxidem –ve speciálních tlakových přístrojích (je kancerogenní) </a:t>
            </a:r>
          </a:p>
        </p:txBody>
      </p:sp>
    </p:spTree>
    <p:extLst>
      <p:ext uri="{BB962C8B-B14F-4D97-AF65-F5344CB8AC3E}">
        <p14:creationId xmlns:p14="http://schemas.microsoft.com/office/powerpoint/2010/main" val="4093419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DDD133-2CCA-416A-A23E-3B1A462BD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4FA59-2D45-4A6C-8BC0-02BE14C6A4A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347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err="1"/>
              <a:t>Semmelweiss</a:t>
            </a:r>
            <a:r>
              <a:rPr lang="cs-CZ" dirty="0"/>
              <a:t> 1847 – pravidla asepse- zákaz dotýkat se rány rukou, očišťovat všechny předměty, které přichází do kontaktu s otevřenou ránou, používat jen čisté obvazové materiály</a:t>
            </a:r>
          </a:p>
          <a:p>
            <a:r>
              <a:rPr lang="cs-CZ" dirty="0" err="1"/>
              <a:t>Lister</a:t>
            </a:r>
            <a:r>
              <a:rPr lang="cs-CZ" dirty="0"/>
              <a:t> 1867 na schůzi Britské lékařské společnosti v Dublinu přednesl závěry svého výzkumu v referátu nazvaném „O antiseptickém principu v chirurgické praxi“, lze to považovat za začátek novověku v chirurgii. Karbolová sprcha-ničení původců infekce, obvazy namáčené v </a:t>
            </a:r>
            <a:r>
              <a:rPr lang="cs-CZ" dirty="0" err="1"/>
              <a:t>kys</a:t>
            </a:r>
            <a:r>
              <a:rPr lang="cs-CZ" dirty="0"/>
              <a:t>. karbolové</a:t>
            </a:r>
          </a:p>
          <a:p>
            <a:r>
              <a:rPr lang="cs-CZ" dirty="0"/>
              <a:t>W. S. </a:t>
            </a:r>
            <a:r>
              <a:rPr lang="cs-CZ" dirty="0" err="1"/>
              <a:t>Halsted</a:t>
            </a:r>
            <a:r>
              <a:rPr lang="cs-CZ" dirty="0"/>
              <a:t> 1894 – gumové rukavice</a:t>
            </a:r>
          </a:p>
          <a:p>
            <a:endParaRPr lang="cs-CZ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CA3F4C7A-755B-4001-A301-5E14AE4453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967"/>
    </mc:Choice>
    <mc:Fallback>
      <p:transition spd="slow" advTm="7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2212975"/>
            <a:ext cx="5715000" cy="3648075"/>
          </a:xfrm>
        </p:spPr>
      </p:pic>
      <p:pic>
        <p:nvPicPr>
          <p:cNvPr id="5" name="Zvuk 4">
            <a:hlinkClick r:id="" action="ppaction://media"/>
            <a:extLst>
              <a:ext uri="{FF2B5EF4-FFF2-40B4-BE49-F238E27FC236}">
                <a16:creationId xmlns:a16="http://schemas.microsoft.com/office/drawing/2014/main" id="{E0CD92D0-C02E-4B0C-8E1A-B83BED6D12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82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475"/>
    </mc:Choice>
    <mc:Fallback>
      <p:transition spd="slow" advTm="114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203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cs-CZ" dirty="0"/>
              <a:t>Dezinfekce- definice- soubor opatření, která slouží ke zneškodnění většiny organismů na neživých předmětech, plochách, ve vzduchu a ve vodě pomocí fyzikálních, chemických a kombinovaných postupů.</a:t>
            </a:r>
          </a:p>
          <a:p>
            <a:r>
              <a:rPr lang="cs-CZ" dirty="0"/>
              <a:t>Antisepse – zneškodňování patogenních mikroorganizmů na kůži, sliznici, ve tkáních organizmu látkami, které mají malou toxicitu-antiseptika</a:t>
            </a:r>
          </a:p>
          <a:p>
            <a:r>
              <a:rPr lang="cs-CZ" dirty="0"/>
              <a:t>Asepse  - opatření, která mají zabránit kontaminaci sterilního prostředí - sterilní nástroje, textil, roušky rukavice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213B9006-7159-42E4-B873-D5AC21877F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17"/>
    </mc:Choice>
    <mc:Fallback>
      <p:transition spd="slow" advTm="26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Zásady ošetření pacienta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Nosit čisté osobní pracovní oděvy určené např. pro operační sály.</a:t>
            </a:r>
          </a:p>
          <a:p>
            <a:r>
              <a:rPr lang="cs-CZ" dirty="0"/>
              <a:t>Omytí rukou, dezinfekce, osušení jednorázovým materiálem.</a:t>
            </a:r>
          </a:p>
          <a:p>
            <a:r>
              <a:rPr lang="cs-CZ" dirty="0"/>
              <a:t>Při vyšetření pacient používat rukavice.</a:t>
            </a:r>
          </a:p>
          <a:p>
            <a:r>
              <a:rPr lang="cs-CZ" dirty="0"/>
              <a:t>Použité nástroje a pomůcky předat sestře, která zajistí dekontaminaci.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1754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Cíl- přerušit cestu nákazy od zdroje k vnímavému jedinci=zabránit šíření infekce.</a:t>
            </a:r>
          </a:p>
          <a:p>
            <a:r>
              <a:rPr lang="cs-CZ" dirty="0"/>
              <a:t>Při dezinfekci můžeme použít i relativně toxické prostředky (neživé plochy)</a:t>
            </a:r>
          </a:p>
          <a:p>
            <a:r>
              <a:rPr lang="cs-CZ" dirty="0"/>
              <a:t>Preventivní desinfekce- tam ke se dá existence nákazy předpokládat (kde by se mohla vyskytnout) např. ordinace</a:t>
            </a:r>
          </a:p>
          <a:p>
            <a:r>
              <a:rPr lang="cs-CZ" dirty="0"/>
              <a:t>Represivní desinfekce (ohnisková)- tam kde je zdroj infekce již prokázán, cíl je přerušit další šíření</a:t>
            </a:r>
          </a:p>
        </p:txBody>
      </p:sp>
      <p:pic>
        <p:nvPicPr>
          <p:cNvPr id="6" name="Zvuk 5">
            <a:hlinkClick r:id="" action="ppaction://media"/>
            <a:extLst>
              <a:ext uri="{FF2B5EF4-FFF2-40B4-BE49-F238E27FC236}">
                <a16:creationId xmlns:a16="http://schemas.microsoft.com/office/drawing/2014/main" id="{832042D3-61B2-4A0D-ACCB-8191419F470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578"/>
    </mc:Choice>
    <mc:Fallback>
      <p:transition spd="slow" advTm="315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Dezinfekce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7467600" cy="4341096"/>
          </a:xfrm>
        </p:spPr>
        <p:txBody>
          <a:bodyPr/>
          <a:lstStyle/>
          <a:p>
            <a:r>
              <a:rPr lang="cs-CZ" dirty="0"/>
              <a:t>Podle účinku se dělí</a:t>
            </a:r>
          </a:p>
          <a:p>
            <a:r>
              <a:rPr lang="cs-CZ" dirty="0"/>
              <a:t>- plně hodnotnou- zneškodní i zvláště odolné původce nákazy(viry, spory, vajíčka </a:t>
            </a:r>
            <a:r>
              <a:rPr lang="cs-CZ" dirty="0" err="1"/>
              <a:t>helmitů</a:t>
            </a:r>
            <a:r>
              <a:rPr lang="cs-CZ" dirty="0"/>
              <a:t>)</a:t>
            </a:r>
          </a:p>
          <a:p>
            <a:r>
              <a:rPr lang="cs-CZ" dirty="0"/>
              <a:t>- částečnou- působí jen na určitý druh mikroorganismů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/>
          </a:p>
          <a:p>
            <a:pPr>
              <a:buNone/>
            </a:pPr>
            <a:r>
              <a:rPr lang="cs-CZ" dirty="0"/>
              <a:t>Ve zdravotnictví se většinou používá plně hodnotná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4E660CEE-953C-4871-B956-4428FF523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17"/>
    </mc:Choice>
    <mc:Fallback>
      <p:transition spd="slow" advTm="191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Dezinfekce-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2132856"/>
            <a:ext cx="7467600" cy="4133056"/>
          </a:xfrm>
        </p:spPr>
        <p:txBody>
          <a:bodyPr/>
          <a:lstStyle/>
          <a:p>
            <a:r>
              <a:rPr lang="cs-CZ" dirty="0"/>
              <a:t>Fyzikální- var za atmosférického tlaku po dobu  30 min. </a:t>
            </a:r>
          </a:p>
          <a:p>
            <a:pPr>
              <a:buNone/>
            </a:pPr>
            <a:r>
              <a:rPr lang="cs-CZ" dirty="0"/>
              <a:t>    - var v přetlakových hrncích po dobu 20 min.</a:t>
            </a:r>
          </a:p>
          <a:p>
            <a:pPr>
              <a:buNone/>
            </a:pPr>
            <a:r>
              <a:rPr lang="cs-CZ" dirty="0"/>
              <a:t>    - dezinfekce v mycích, pracích, parních přístrojích při teplotě vyšší než 90° C </a:t>
            </a:r>
          </a:p>
          <a:p>
            <a:pPr>
              <a:buNone/>
            </a:pPr>
            <a:r>
              <a:rPr lang="cs-CZ" dirty="0"/>
              <a:t>     - dezinfekce prostorů ultrafialovým zářením, filtrací vzduchu (ambulance, operační sály)</a:t>
            </a:r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8D244D25-523F-4B0A-AFBE-F1AE6B662F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970"/>
    </mc:Choice>
    <mc:Fallback>
      <p:transition spd="slow" advTm="229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1143000"/>
          </a:xfrm>
        </p:spPr>
        <p:txBody>
          <a:bodyPr/>
          <a:lstStyle/>
          <a:p>
            <a:r>
              <a:rPr lang="cs-CZ" dirty="0"/>
              <a:t>Dezinfekce –chemická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1988840"/>
            <a:ext cx="7467600" cy="4133056"/>
          </a:xfrm>
        </p:spPr>
        <p:txBody>
          <a:bodyPr/>
          <a:lstStyle/>
          <a:p>
            <a:r>
              <a:rPr lang="cs-CZ" dirty="0"/>
              <a:t>Uplatňuje se specifický vliv chemických látek na mikroorganismy </a:t>
            </a:r>
          </a:p>
          <a:p>
            <a:r>
              <a:rPr lang="cs-CZ" dirty="0"/>
              <a:t>Závislost účinnosti na koncentraci použité látky a době působení.</a:t>
            </a:r>
          </a:p>
          <a:p>
            <a:r>
              <a:rPr lang="cs-CZ" dirty="0"/>
              <a:t>Většina látek ve formě roztoku nebo aerosolu</a:t>
            </a:r>
          </a:p>
          <a:p>
            <a:pPr>
              <a:buNone/>
            </a:pPr>
            <a:r>
              <a:rPr lang="cs-CZ" dirty="0"/>
              <a:t>( materiály se do nich ponořují nebo se roztoky roztírají nebo rozprašují na povrchy)</a:t>
            </a:r>
          </a:p>
          <a:p>
            <a:pPr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Zvuk 3">
            <a:hlinkClick r:id="" action="ppaction://media"/>
            <a:extLst>
              <a:ext uri="{FF2B5EF4-FFF2-40B4-BE49-F238E27FC236}">
                <a16:creationId xmlns:a16="http://schemas.microsoft.com/office/drawing/2014/main" id="{66E4739E-F013-4AAA-B8F9-E7A7117C5A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183"/>
    </mc:Choice>
    <mc:Fallback>
      <p:transition spd="slow" advTm="161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198</TotalTime>
  <Words>636</Words>
  <Application>Microsoft Office PowerPoint</Application>
  <PresentationFormat>Předvádění na obrazovce (4:3)</PresentationFormat>
  <Paragraphs>73</Paragraphs>
  <Slides>14</Slides>
  <Notes>0</Notes>
  <HiddenSlides>0</HiddenSlides>
  <MMClips>9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Century Schoolbook</vt:lpstr>
      <vt:lpstr>Wingdings</vt:lpstr>
      <vt:lpstr>Wingdings 2</vt:lpstr>
      <vt:lpstr>Arkýř</vt:lpstr>
      <vt:lpstr>Dezinfekce</vt:lpstr>
      <vt:lpstr>historie</vt:lpstr>
      <vt:lpstr>Prezentace aplikace PowerPoint</vt:lpstr>
      <vt:lpstr>Prezentace aplikace PowerPoint</vt:lpstr>
      <vt:lpstr>Zásady ošetření pacienta</vt:lpstr>
      <vt:lpstr>dezinfekce</vt:lpstr>
      <vt:lpstr>Dezinfekce</vt:lpstr>
      <vt:lpstr>Dezinfekce- metody</vt:lpstr>
      <vt:lpstr>Dezinfekce –chemická</vt:lpstr>
      <vt:lpstr>Dezinfekce –chemická</vt:lpstr>
      <vt:lpstr>Dezinfekce- chemická</vt:lpstr>
      <vt:lpstr>Sterilizace</vt:lpstr>
      <vt:lpstr>Prezentace aplikace PowerPoint</vt:lpstr>
      <vt:lpstr>Děkuji za pozornost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Dezinfekce</dc:title>
  <dc:creator>Jirka</dc:creator>
  <cp:lastModifiedBy>Jiří Zelinka</cp:lastModifiedBy>
  <cp:revision>26</cp:revision>
  <dcterms:created xsi:type="dcterms:W3CDTF">2014-04-06T13:55:36Z</dcterms:created>
  <dcterms:modified xsi:type="dcterms:W3CDTF">2021-04-14T16:50:46Z</dcterms:modified>
</cp:coreProperties>
</file>