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sldIdLst>
    <p:sldId id="256" r:id="rId2"/>
    <p:sldId id="333" r:id="rId3"/>
    <p:sldId id="334" r:id="rId4"/>
    <p:sldId id="258" r:id="rId5"/>
    <p:sldId id="259" r:id="rId6"/>
    <p:sldId id="354" r:id="rId7"/>
    <p:sldId id="335" r:id="rId8"/>
    <p:sldId id="336" r:id="rId9"/>
    <p:sldId id="337" r:id="rId10"/>
    <p:sldId id="330" r:id="rId11"/>
    <p:sldId id="346" r:id="rId12"/>
    <p:sldId id="331" r:id="rId13"/>
    <p:sldId id="338" r:id="rId14"/>
    <p:sldId id="340" r:id="rId15"/>
    <p:sldId id="310" r:id="rId16"/>
    <p:sldId id="311" r:id="rId17"/>
    <p:sldId id="355" r:id="rId18"/>
    <p:sldId id="348" r:id="rId19"/>
    <p:sldId id="339" r:id="rId20"/>
    <p:sldId id="324" r:id="rId21"/>
    <p:sldId id="312" r:id="rId22"/>
    <p:sldId id="325" r:id="rId23"/>
    <p:sldId id="327" r:id="rId24"/>
    <p:sldId id="326" r:id="rId25"/>
    <p:sldId id="357" r:id="rId26"/>
    <p:sldId id="313" r:id="rId27"/>
    <p:sldId id="315" r:id="rId28"/>
    <p:sldId id="328" r:id="rId29"/>
    <p:sldId id="359" r:id="rId30"/>
    <p:sldId id="358" r:id="rId31"/>
    <p:sldId id="314" r:id="rId32"/>
    <p:sldId id="360" r:id="rId33"/>
    <p:sldId id="329" r:id="rId34"/>
    <p:sldId id="316" r:id="rId35"/>
    <p:sldId id="343" r:id="rId36"/>
    <p:sldId id="347" r:id="rId37"/>
    <p:sldId id="317" r:id="rId38"/>
    <p:sldId id="349" r:id="rId39"/>
    <p:sldId id="257" r:id="rId40"/>
    <p:sldId id="332" r:id="rId41"/>
    <p:sldId id="345" r:id="rId42"/>
    <p:sldId id="261" r:id="rId43"/>
    <p:sldId id="263" r:id="rId44"/>
    <p:sldId id="320" r:id="rId45"/>
    <p:sldId id="321" r:id="rId46"/>
    <p:sldId id="264" r:id="rId47"/>
    <p:sldId id="265" r:id="rId48"/>
    <p:sldId id="350" r:id="rId49"/>
    <p:sldId id="351" r:id="rId50"/>
    <p:sldId id="352" r:id="rId51"/>
    <p:sldId id="353" r:id="rId52"/>
    <p:sldId id="308" r:id="rId53"/>
    <p:sldId id="283" r:id="rId54"/>
    <p:sldId id="284" r:id="rId55"/>
    <p:sldId id="301" r:id="rId56"/>
    <p:sldId id="285" r:id="rId57"/>
    <p:sldId id="286" r:id="rId58"/>
    <p:sldId id="361" r:id="rId59"/>
  </p:sldIdLst>
  <p:sldSz cx="9144000" cy="6858000" type="screen4x3"/>
  <p:notesSz cx="6858000" cy="9144000"/>
  <p:custDataLst>
    <p:tags r:id="rId6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28" d="100"/>
          <a:sy n="28" d="100"/>
        </p:scale>
        <p:origin x="-1266" y="-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2B3E7A10-1852-4917-9C89-C6360848D794}"/>
              </a:ext>
            </a:extLst>
          </p:cNvPr>
          <p:cNvSpPr>
            <a:spLocks/>
          </p:cNvSpPr>
          <p:nvPr/>
        </p:nvSpPr>
        <p:spPr bwMode="gray">
          <a:xfrm>
            <a:off x="690563" y="3340100"/>
            <a:ext cx="7653337" cy="485775"/>
          </a:xfrm>
          <a:custGeom>
            <a:avLst/>
            <a:gdLst>
              <a:gd name="T0" fmla="*/ 2147483646 w 4128"/>
              <a:gd name="T1" fmla="*/ 2147483646 h 479"/>
              <a:gd name="T2" fmla="*/ 2147483646 w 4128"/>
              <a:gd name="T3" fmla="*/ 2147483646 h 479"/>
              <a:gd name="T4" fmla="*/ 2147483646 w 4128"/>
              <a:gd name="T5" fmla="*/ 2147483646 h 479"/>
              <a:gd name="T6" fmla="*/ 0 w 4128"/>
              <a:gd name="T7" fmla="*/ 2147483646 h 479"/>
              <a:gd name="T8" fmla="*/ 2147483646 w 4128"/>
              <a:gd name="T9" fmla="*/ 2147483646 h 4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28" h="479">
                <a:moveTo>
                  <a:pt x="163" y="200"/>
                </a:moveTo>
                <a:cubicBezTo>
                  <a:pt x="163" y="200"/>
                  <a:pt x="2054" y="0"/>
                  <a:pt x="4128" y="200"/>
                </a:cubicBezTo>
                <a:cubicBezTo>
                  <a:pt x="4128" y="200"/>
                  <a:pt x="4128" y="314"/>
                  <a:pt x="4128" y="429"/>
                </a:cubicBezTo>
                <a:cubicBezTo>
                  <a:pt x="2371" y="200"/>
                  <a:pt x="688" y="479"/>
                  <a:pt x="0" y="441"/>
                </a:cubicBezTo>
                <a:lnTo>
                  <a:pt x="163" y="200"/>
                </a:lnTo>
                <a:close/>
              </a:path>
            </a:pathLst>
          </a:custGeom>
          <a:solidFill>
            <a:schemeClr val="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17DC8C-E583-4753-A8A3-C5EDC6E355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B2BBA1D-B993-4C98-9DD6-2F8FB94A28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8239F216-0D77-40A6-9608-4CAE2ED5E2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fld id="{76E91F74-A14D-49ED-8148-40233DEF2D30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470838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7F8579-D13E-4E34-BD25-FB2A1AFFA4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219EE54-CE32-4269-AA10-7977DEB337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E8A4FE2-368E-4B16-8968-2F2FFCE443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A3EBEA-2425-4ED8-95CF-3E9B9C08A5B4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504598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A5461FE-C50E-41FA-B611-142B457EFD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1E63B2-7FAF-42B8-8BF7-89ADFA10E5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F2438C-D5C0-448A-98F6-B6A77E98F4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D48D30-E29D-487A-8F18-67E5A385C7BC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10153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739E20-0DE0-44AF-A463-17A87F6BD4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CF2192F-2485-41C7-A826-10F0937552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FE361E-274C-438F-B640-F67CCAD7E4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E4440-CEA2-4C2C-BA5B-2A48E8293E9E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8762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224E92F-E856-4CFD-92BA-C4713C292C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E3D350-E86F-4542-9DED-50E6DE272E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AC3D15-C59A-41FC-AD6D-56D8656FB7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4B6CB2-D4E9-4169-B208-27A5C79C8D12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550800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593BEB-6EAA-4A2C-BE91-E8AB6B1B9F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39A648-8E82-44CD-9D24-A0E8CA2473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3169B3-7D90-4634-8886-91562D0F8B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A6563F-4DEB-4F39-9ED4-72897C09C0AF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498336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47831C7-4603-4175-9659-523C96C057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BB621A7-79CE-4221-A955-DEE27B3798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D740E69-9A1A-4EDB-AAE9-A02442D74C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1A4B91-6592-41D2-B336-012595E84176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218526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5C1B964-047C-4353-8930-99901FA9C3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7CD2211-EFD6-4F6B-B4D6-43FF88CF79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D9B1AEB-06C1-4D46-8122-76152D4A29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BAFE5B-A7EC-45F8-A398-7682C9EEAA26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995672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77578F6-E0E6-4742-BA14-2D782510BA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5B3E3F8-6D61-4763-A997-5CE66A6937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B1B8725-5FA8-49FF-A638-C530291302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5FA1AD-4E28-4056-B30C-7F250A82C264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999822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7E188D-E450-42B5-A303-EB956E865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979EF4-E83A-44B6-BA97-759ABEABC0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0B1AAE-875E-44CB-B9C8-72D505EF5F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BB0F7A-B6D6-4E46-BB59-80C253A158B7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04768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4C01FC-1A4F-4BBF-8294-7F526BB000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689B77-775C-404B-858D-C3334AE1B0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3CC8FA-B665-4CEA-87F0-7F5E4CA810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4D5D61-E3F0-4B90-A05D-D119CFEC6058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894255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AC475F9-DBC9-4627-AC55-14810E7D77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2EE836E-92A4-40CB-95C1-84F5331893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7808F095-EB28-4813-88F6-3A1CE7E19D1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chemeClr val="bg2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A2AA9082-6B49-4E82-B3C8-6E83BF01544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bg2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06039F00-A648-4CAB-95CF-C43BA80FB61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fld id="{379CC12B-A46B-436A-BF28-5C28924E418A}" type="slidenum">
              <a:rPr lang="en-CA" altLang="cs-CZ"/>
              <a:pPr/>
              <a:t>‹#›</a:t>
            </a:fld>
            <a:endParaRPr lang="en-CA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Monotype Sorts" pitchFamily="2" charset="2"/>
        <a:buChar char="§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50000"/>
        <a:buFont typeface="Monotype Sorts" pitchFamily="2" charset="2"/>
        <a:buChar char="l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emf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26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DD72EB05-CF05-465B-981B-D8374460758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altLang="cs-CZ"/>
              <a:t>Náhlé příhody provázející stomatologické ošetření a jejich terapie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CAE44652-D25F-4DAE-800F-E412E82FD13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altLang="cs-CZ"/>
              <a:t>L. Procházková, M. Machálka,  </a:t>
            </a:r>
          </a:p>
          <a:p>
            <a:r>
              <a:rPr lang="cs-CZ" altLang="cs-CZ"/>
              <a:t>J. Zelinka</a:t>
            </a:r>
          </a:p>
          <a:p>
            <a:endParaRPr lang="cs-CZ" altLang="cs-CZ"/>
          </a:p>
          <a:p>
            <a:r>
              <a:rPr lang="cs-CZ" altLang="cs-CZ"/>
              <a:t>Klinika ústní čelistní a obličejové chirurgie Brno - Bohunice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A7AB19CB-144C-4F0B-8457-5A1422848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315913"/>
          </a:xfrm>
        </p:spPr>
        <p:txBody>
          <a:bodyPr/>
          <a:lstStyle/>
          <a:p>
            <a:endParaRPr lang="cs-CZ" altLang="cs-CZ"/>
          </a:p>
        </p:txBody>
      </p:sp>
      <p:pic>
        <p:nvPicPr>
          <p:cNvPr id="13315" name="Picture 2" descr="C:\Users\Jirka\Desktop\heimlichuv manevr.png">
            <a:extLst>
              <a:ext uri="{FF2B5EF4-FFF2-40B4-BE49-F238E27FC236}">
                <a16:creationId xmlns:a16="http://schemas.microsoft.com/office/drawing/2014/main" id="{510F178E-31EF-47CC-851D-7D9D190266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4438" y="260350"/>
            <a:ext cx="4535487" cy="6408738"/>
          </a:xfrm>
          <a:noFill/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ADEEE22-B40B-457D-8CF0-FD31FF5092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84"/>
    </mc:Choice>
    <mc:Fallback>
      <p:transition spd="slow" advTm="8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2C3F26DD-31A3-435B-9E20-F8969A64C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en-US"/>
          </a:p>
        </p:txBody>
      </p:sp>
      <p:pic>
        <p:nvPicPr>
          <p:cNvPr id="14339" name="Zástupný symbol pro obsah 3">
            <a:extLst>
              <a:ext uri="{FF2B5EF4-FFF2-40B4-BE49-F238E27FC236}">
                <a16:creationId xmlns:a16="http://schemas.microsoft.com/office/drawing/2014/main" id="{F4CC9000-CECB-44AB-9E7F-990ECB4410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2725" y="1981200"/>
            <a:ext cx="6178550" cy="4114800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3EB2559-3D05-4D84-8F2B-FA26D65D36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10"/>
    </mc:Choice>
    <mc:Fallback>
      <p:transition spd="slow" advTm="10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Jirka\Desktop\koiotomoie.png">
            <a:extLst>
              <a:ext uri="{FF2B5EF4-FFF2-40B4-BE49-F238E27FC236}">
                <a16:creationId xmlns:a16="http://schemas.microsoft.com/office/drawing/2014/main" id="{28B5C13E-2BC7-493E-B981-91058D40B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031875"/>
            <a:ext cx="5400675" cy="499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1947E9D-5DED-4BDE-B41D-E60D4B2528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30"/>
    </mc:Choice>
    <mc:Fallback>
      <p:transition spd="slow" advTm="14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DBD7720E-7664-4CFB-A9FA-521DC8736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33375"/>
            <a:ext cx="7772400" cy="762000"/>
          </a:xfrm>
        </p:spPr>
        <p:txBody>
          <a:bodyPr/>
          <a:lstStyle/>
          <a:p>
            <a:r>
              <a:rPr lang="cs-CZ" altLang="cs-CZ" dirty="0" err="1"/>
              <a:t>Breathing</a:t>
            </a:r>
            <a:r>
              <a:rPr lang="cs-CZ" altLang="cs-CZ" dirty="0"/>
              <a:t> + </a:t>
            </a:r>
            <a:r>
              <a:rPr lang="cs-CZ" altLang="cs-CZ" dirty="0" err="1"/>
              <a:t>Circulation</a:t>
            </a:r>
            <a:endParaRPr lang="cs-CZ" altLang="cs-CZ" dirty="0"/>
          </a:p>
        </p:txBody>
      </p:sp>
      <p:sp>
        <p:nvSpPr>
          <p:cNvPr id="16387" name="Zástupný symbol pro obsah 2">
            <a:extLst>
              <a:ext uri="{FF2B5EF4-FFF2-40B4-BE49-F238E27FC236}">
                <a16:creationId xmlns:a16="http://schemas.microsoft.com/office/drawing/2014/main" id="{6A6CB842-D8FA-4415-B51F-EA5BF3BD2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88" y="1196975"/>
            <a:ext cx="7772400" cy="4114800"/>
          </a:xfrm>
        </p:spPr>
        <p:txBody>
          <a:bodyPr/>
          <a:lstStyle/>
          <a:p>
            <a:endParaRPr lang="cs-CZ" altLang="cs-CZ" dirty="0"/>
          </a:p>
          <a:p>
            <a:r>
              <a:rPr lang="cs-CZ" altLang="cs-CZ" dirty="0"/>
              <a:t>Pokud po zprůchodnění </a:t>
            </a:r>
            <a:r>
              <a:rPr lang="cs-CZ" altLang="cs-CZ" dirty="0" err="1"/>
              <a:t>dých</a:t>
            </a:r>
            <a:r>
              <a:rPr lang="cs-CZ" altLang="cs-CZ" dirty="0"/>
              <a:t>. cest kontrolujeme dýchání a </a:t>
            </a:r>
            <a:r>
              <a:rPr lang="cs-CZ" altLang="cs-CZ" dirty="0" err="1"/>
              <a:t>cirkluaci</a:t>
            </a:r>
            <a:r>
              <a:rPr lang="cs-CZ" altLang="cs-CZ" dirty="0"/>
              <a:t>, pokud pacient dostatečně nedýchá nebo nemá tep na velkých tepnách zahájíme KPR</a:t>
            </a:r>
          </a:p>
          <a:p>
            <a:pPr marL="0" indent="0">
              <a:buNone/>
            </a:pPr>
            <a:r>
              <a:rPr lang="cs-CZ" altLang="cs-CZ" dirty="0"/>
              <a:t>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2F4EAD2-1CDE-4A03-837F-F5D11FBD35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63"/>
    </mc:Choice>
    <mc:Fallback>
      <p:transition spd="slow" advTm="13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3515F170-D78C-4BB0-B88F-655BE6929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88" y="115888"/>
            <a:ext cx="7772400" cy="719137"/>
          </a:xfrm>
        </p:spPr>
        <p:txBody>
          <a:bodyPr/>
          <a:lstStyle/>
          <a:p>
            <a:r>
              <a:rPr lang="cs-CZ" altLang="cs-CZ"/>
              <a:t>Circulation</a:t>
            </a:r>
          </a:p>
        </p:txBody>
      </p:sp>
      <p:sp>
        <p:nvSpPr>
          <p:cNvPr id="17411" name="Zástupný symbol pro obsah 2">
            <a:extLst>
              <a:ext uri="{FF2B5EF4-FFF2-40B4-BE49-F238E27FC236}">
                <a16:creationId xmlns:a16="http://schemas.microsoft.com/office/drawing/2014/main" id="{BDE6EDF5-E6AC-4B92-9FE7-48B231737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692150"/>
            <a:ext cx="7772400" cy="4114800"/>
          </a:xfrm>
        </p:spPr>
        <p:txBody>
          <a:bodyPr/>
          <a:lstStyle/>
          <a:p>
            <a:pPr marL="0" indent="0">
              <a:buFont typeface="Monotype Sorts" pitchFamily="2" charset="2"/>
              <a:buNone/>
              <a:defRPr/>
            </a:pPr>
            <a:r>
              <a:rPr lang="cs-CZ" dirty="0"/>
              <a:t>  </a:t>
            </a:r>
            <a:r>
              <a:rPr lang="en-GB" dirty="0"/>
              <a:t>80% </a:t>
            </a:r>
            <a:r>
              <a:rPr lang="en-GB" dirty="0" err="1"/>
              <a:t>všech</a:t>
            </a:r>
            <a:r>
              <a:rPr lang="en-GB" dirty="0"/>
              <a:t> </a:t>
            </a:r>
            <a:r>
              <a:rPr lang="en-GB" dirty="0" err="1"/>
              <a:t>náhlých</a:t>
            </a:r>
            <a:r>
              <a:rPr lang="en-GB" dirty="0"/>
              <a:t> </a:t>
            </a:r>
            <a:r>
              <a:rPr lang="en-GB" dirty="0" err="1"/>
              <a:t>zástav</a:t>
            </a:r>
            <a:r>
              <a:rPr lang="en-GB" dirty="0"/>
              <a:t> </a:t>
            </a:r>
            <a:r>
              <a:rPr lang="en-GB" dirty="0" err="1"/>
              <a:t>oběhu</a:t>
            </a:r>
            <a:r>
              <a:rPr lang="en-GB" dirty="0"/>
              <a:t> je </a:t>
            </a:r>
            <a:r>
              <a:rPr lang="en-GB" dirty="0" err="1"/>
              <a:t>na</a:t>
            </a:r>
            <a:r>
              <a:rPr lang="cs-CZ" dirty="0"/>
              <a:t>  </a:t>
            </a:r>
          </a:p>
          <a:p>
            <a:pPr marL="0" indent="0">
              <a:buFont typeface="Monotype Sorts" pitchFamily="2" charset="2"/>
              <a:buNone/>
              <a:defRPr/>
            </a:pPr>
            <a:r>
              <a:rPr lang="cs-CZ" dirty="0"/>
              <a:t>    </a:t>
            </a:r>
            <a:r>
              <a:rPr lang="en-GB" dirty="0"/>
              <a:t> </a:t>
            </a:r>
            <a:r>
              <a:rPr lang="en-GB" dirty="0" err="1"/>
              <a:t>podkladě</a:t>
            </a:r>
            <a:r>
              <a:rPr lang="en-GB" dirty="0"/>
              <a:t> ICHS a </a:t>
            </a:r>
            <a:r>
              <a:rPr lang="en-GB" dirty="0" err="1"/>
              <a:t>jiných</a:t>
            </a:r>
            <a:r>
              <a:rPr lang="en-GB" dirty="0"/>
              <a:t> </a:t>
            </a:r>
            <a:r>
              <a:rPr lang="en-GB" dirty="0" err="1"/>
              <a:t>onemocnění</a:t>
            </a:r>
            <a:r>
              <a:rPr lang="en-GB" dirty="0"/>
              <a:t> </a:t>
            </a:r>
            <a:r>
              <a:rPr lang="en-GB" dirty="0" err="1"/>
              <a:t>srdce</a:t>
            </a:r>
            <a:r>
              <a:rPr lang="en-GB" dirty="0"/>
              <a:t> </a:t>
            </a:r>
          </a:p>
          <a:p>
            <a:pPr>
              <a:defRPr/>
            </a:pPr>
            <a:r>
              <a:rPr lang="cs-CZ" dirty="0"/>
              <a:t>P</a:t>
            </a:r>
            <a:r>
              <a:rPr lang="en-GB" dirty="0" err="1"/>
              <a:t>okud</a:t>
            </a:r>
            <a:r>
              <a:rPr lang="en-GB" dirty="0"/>
              <a:t> </a:t>
            </a:r>
            <a:r>
              <a:rPr lang="en-GB" dirty="0" err="1"/>
              <a:t>není</a:t>
            </a:r>
            <a:r>
              <a:rPr lang="en-GB" dirty="0"/>
              <a:t> </a:t>
            </a:r>
            <a:r>
              <a:rPr lang="en-GB" dirty="0" err="1"/>
              <a:t>zahájena</a:t>
            </a:r>
            <a:r>
              <a:rPr lang="en-GB" dirty="0"/>
              <a:t> KPR </a:t>
            </a:r>
            <a:r>
              <a:rPr lang="en-GB" dirty="0" err="1"/>
              <a:t>tak</a:t>
            </a:r>
            <a:r>
              <a:rPr lang="en-GB" dirty="0"/>
              <a:t> </a:t>
            </a:r>
            <a:r>
              <a:rPr lang="en-GB" dirty="0" err="1"/>
              <a:t>šance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ROSC </a:t>
            </a:r>
            <a:r>
              <a:rPr lang="en-GB" dirty="0" err="1"/>
              <a:t>klesá</a:t>
            </a:r>
            <a:r>
              <a:rPr lang="en-GB" dirty="0"/>
              <a:t> s </a:t>
            </a:r>
            <a:r>
              <a:rPr lang="en-GB" dirty="0" err="1"/>
              <a:t>každou</a:t>
            </a:r>
            <a:r>
              <a:rPr lang="en-GB" dirty="0"/>
              <a:t> </a:t>
            </a:r>
            <a:r>
              <a:rPr lang="en-GB" dirty="0" err="1"/>
              <a:t>minutou</a:t>
            </a:r>
            <a:r>
              <a:rPr lang="en-GB" dirty="0"/>
              <a:t> o 10-15% </a:t>
            </a:r>
          </a:p>
          <a:p>
            <a:pPr>
              <a:defRPr/>
            </a:pPr>
            <a:r>
              <a:rPr lang="cs-CZ" altLang="cs-CZ" dirty="0"/>
              <a:t>Pacient leží na tvrdé podložce</a:t>
            </a:r>
          </a:p>
          <a:p>
            <a:pPr>
              <a:defRPr/>
            </a:pPr>
            <a:r>
              <a:rPr lang="cs-CZ" altLang="cs-CZ" dirty="0"/>
              <a:t>Frekvence stlačování min100 -120 /min</a:t>
            </a:r>
          </a:p>
          <a:p>
            <a:pPr>
              <a:defRPr/>
            </a:pPr>
            <a:r>
              <a:rPr lang="cs-CZ" altLang="cs-CZ" dirty="0"/>
              <a:t>30 stlačení : 2 vdechy (bez ohledu na počet zachránců)</a:t>
            </a:r>
          </a:p>
          <a:p>
            <a:pPr>
              <a:defRPr/>
            </a:pPr>
            <a:r>
              <a:rPr lang="cs-CZ" altLang="cs-CZ" dirty="0"/>
              <a:t>U dětí do 8 let 30:2(zahajuji 5 vdechy)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485FE491-38E7-499A-95B6-42858EA77C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KPR dle doporučení ERC-2005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BE2F2F60-0A30-4427-863B-B04D7BB26E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Zevní masáž srdce: ruce umístit na spojnici bradavek, komprimovat kolmo dolů frekvencí 120/min. do hloubky 5-6 cm. </a:t>
            </a:r>
          </a:p>
          <a:p>
            <a:r>
              <a:rPr lang="cs-CZ" altLang="cs-CZ"/>
              <a:t>Po každých 30 stlačeních hrud. kosti následují 2 umělé vdechy, umělý vdech by měl trvat 1 sekundu, objem 500-600 ml  . </a:t>
            </a:r>
          </a:p>
          <a:p>
            <a:r>
              <a:rPr lang="cs-CZ" altLang="cs-CZ"/>
              <a:t>Větší objem může vést k hyperventilaci nebo regurgitaci.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556BF9B8-2E9D-4ABF-A09D-D0AB47F2BA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KPR dle doporučení ERC - 2005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ABE23AAA-6E7B-4E72-A8B5-07CD5DFB08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Poměr kompresí hrudníku k umělým vdechům je 30:2, je -li více zachránců střídají se po 2 min. </a:t>
            </a:r>
          </a:p>
          <a:p>
            <a:r>
              <a:rPr lang="cs-CZ" altLang="cs-CZ"/>
              <a:t>Platí pro resuscitaci dospělých i dětí.</a:t>
            </a:r>
          </a:p>
          <a:p>
            <a:r>
              <a:rPr lang="cs-CZ" altLang="cs-CZ"/>
              <a:t>Dle nových pokynů se při resuscitaci dospělých vynechávají 2 iniciální dechy a zahajuje se nepřímou masáží srdce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935A18A6-496E-4C6A-97BB-129CAFF1C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cs-CZ"/>
          </a:p>
        </p:txBody>
      </p:sp>
      <p:pic>
        <p:nvPicPr>
          <p:cNvPr id="21507" name="Zástupný symbol pro obsah 4">
            <a:extLst>
              <a:ext uri="{FF2B5EF4-FFF2-40B4-BE49-F238E27FC236}">
                <a16:creationId xmlns:a16="http://schemas.microsoft.com/office/drawing/2014/main" id="{AAD29376-B118-4456-8EFB-36782EDB5D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2230438"/>
            <a:ext cx="3008313" cy="3224212"/>
          </a:xfrm>
        </p:spPr>
      </p:pic>
      <p:pic>
        <p:nvPicPr>
          <p:cNvPr id="21508" name="Obrázek 3">
            <a:extLst>
              <a:ext uri="{FF2B5EF4-FFF2-40B4-BE49-F238E27FC236}">
                <a16:creationId xmlns:a16="http://schemas.microsoft.com/office/drawing/2014/main" id="{2718F2EE-ED93-43CE-835C-6A48FDBE40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205038"/>
            <a:ext cx="3008312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E13EEEB-CE87-42D1-910B-7A366EC278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54"/>
    </mc:Choice>
    <mc:Fallback>
      <p:transition spd="slow" advTm="6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211921FE-D598-4099-B0EE-885B7CC21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22531" name="Zástupný symbol pro obsah 2">
            <a:extLst>
              <a:ext uri="{FF2B5EF4-FFF2-40B4-BE49-F238E27FC236}">
                <a16:creationId xmlns:a16="http://schemas.microsoft.com/office/drawing/2014/main" id="{E290214E-36CD-4192-A9E5-A797E9FBAF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22532" name="Obrázek 3">
            <a:extLst>
              <a:ext uri="{FF2B5EF4-FFF2-40B4-BE49-F238E27FC236}">
                <a16:creationId xmlns:a16="http://schemas.microsoft.com/office/drawing/2014/main" id="{7058370C-91BC-4222-A48E-D7224BA86F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525" y="125413"/>
            <a:ext cx="4298950" cy="6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20E528F-1116-4D54-A439-A762E50C2F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62"/>
    </mc:Choice>
    <mc:Fallback>
      <p:transition spd="slow" advTm="6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7C7439F0-33FC-4416-B214-EA42FD800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7411" name="Zástupný symbol pro obsah 9">
            <a:extLst>
              <a:ext uri="{FF2B5EF4-FFF2-40B4-BE49-F238E27FC236}">
                <a16:creationId xmlns:a16="http://schemas.microsoft.com/office/drawing/2014/main" id="{C319AE21-A52C-4644-AAE2-6C0BBD2D7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981200"/>
            <a:ext cx="5486400" cy="4114800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6E00698-F89B-404B-9FBF-4D513C7DA5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82"/>
    </mc:Choice>
    <mc:Fallback>
      <p:transition spd="slow" advTm="5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A68595E6-BDC8-4D2A-8ED4-F31E6E232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4FDDEE7-DA3A-4C20-B09D-40D784C9A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Náhlé příhody-akutně vzniklé situace, kdy dochází k poruše celkového stavu pacienta, od nevolnosti až po selhávání vitálních funkcí.</a:t>
            </a:r>
          </a:p>
          <a:p>
            <a:pPr>
              <a:defRPr/>
            </a:pPr>
            <a:r>
              <a:rPr lang="cs-CZ" dirty="0"/>
              <a:t>Stomatolog musí – rozeznat stavy s ohrožením vitálních funkcí</a:t>
            </a:r>
          </a:p>
          <a:p>
            <a:pPr marL="0" indent="0">
              <a:buFont typeface="Monotype Sorts" pitchFamily="2" charset="2"/>
              <a:buNone/>
              <a:defRPr/>
            </a:pPr>
            <a:r>
              <a:rPr lang="cs-CZ" dirty="0"/>
              <a:t>    - umět tyto stavy řešit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46069F4-089B-45F2-81F6-2A76B89ED1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19"/>
    </mc:Choice>
    <mc:Fallback>
      <p:transition spd="slow" advTm="20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kpcr1">
            <a:extLst>
              <a:ext uri="{FF2B5EF4-FFF2-40B4-BE49-F238E27FC236}">
                <a16:creationId xmlns:a16="http://schemas.microsoft.com/office/drawing/2014/main" id="{87FCDDAF-7769-490B-92C5-2C4A62C902EA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8438" y="0"/>
            <a:ext cx="6199187" cy="6858000"/>
          </a:xfr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6C5FA606-39BB-47FB-B1CA-8D2064EA44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Rozšířená resuscitace dospělých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9DB34934-2066-4703-86E0-40F5F56B3D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/>
              <a:t>Doba příjezdu RZP nemá přesáhnout 15 min.</a:t>
            </a:r>
          </a:p>
          <a:p>
            <a:r>
              <a:rPr lang="cs-CZ" altLang="cs-CZ" dirty="0"/>
              <a:t>Zajištění žíly, medikamenty event. defibrilátor, který použijeme teprve po 2 min. KPR tj. 5 cyklů 30:2.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AA9344F-5582-4DFB-99FB-BC43D4449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51"/>
    </mc:Choice>
    <mc:Fallback>
      <p:transition spd="slow" advTm="7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519C2392-1A57-4982-B445-7CCF785D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Defibrilace</a:t>
            </a:r>
          </a:p>
        </p:txBody>
      </p:sp>
      <p:sp>
        <p:nvSpPr>
          <p:cNvPr id="26627" name="Zástupný symbol pro obsah 2">
            <a:extLst>
              <a:ext uri="{FF2B5EF4-FFF2-40B4-BE49-F238E27FC236}">
                <a16:creationId xmlns:a16="http://schemas.microsoft.com/office/drawing/2014/main" id="{F132464D-5A50-454E-BB5E-C28F8B0F9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- nejefektivnější terapie fibrilace komor a komorové tachykardie</a:t>
            </a:r>
          </a:p>
          <a:p>
            <a:r>
              <a:rPr lang="cs-CZ" altLang="cs-CZ"/>
              <a:t>- elektrický výboj depolarizuje všechny buňky myokardu a tím navodí podmínky pro uplatnění fyziologických center tvorby a šíření vzruchu</a:t>
            </a:r>
          </a:p>
          <a:p>
            <a:r>
              <a:rPr lang="cs-CZ" altLang="cs-CZ"/>
              <a:t>AED -</a:t>
            </a:r>
            <a:r>
              <a:rPr lang="en-GB" altLang="cs-CZ"/>
              <a:t>Automatický externí defibrilátor </a:t>
            </a:r>
          </a:p>
          <a:p>
            <a:endParaRPr lang="cs-CZ" altLang="cs-CZ"/>
          </a:p>
          <a:p>
            <a:endParaRPr lang="cs-CZ" altLang="cs-CZ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5812D001-AAE3-4D36-A90A-7B0DAA801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27651" name="Zástupný symbol pro obsah 2">
            <a:extLst>
              <a:ext uri="{FF2B5EF4-FFF2-40B4-BE49-F238E27FC236}">
                <a16:creationId xmlns:a16="http://schemas.microsoft.com/office/drawing/2014/main" id="{D756DB4D-8B96-4807-B6DE-B679E0BFA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Umístění elektrod- 1. vpravo od sterna, těsně pod klíční kostí,. 2. vlevo do střední axiální čáry zhruba v úrovni bradavky.</a:t>
            </a:r>
          </a:p>
          <a:p>
            <a:r>
              <a:rPr lang="cs-CZ" altLang="cs-CZ"/>
              <a:t> K zajištění vodivosti je potřeba potřít elektrody vodivým gelem a přitlačit k hrudníku.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Jirka\Desktop\180px-Defibrillation_Electrode_Position.jpg">
            <a:extLst>
              <a:ext uri="{FF2B5EF4-FFF2-40B4-BE49-F238E27FC236}">
                <a16:creationId xmlns:a16="http://schemas.microsoft.com/office/drawing/2014/main" id="{B7DD1DA1-413B-416C-80BC-1B40D66C1590}"/>
              </a:ext>
            </a:extLst>
          </p:cNvPr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05" b="20905"/>
          <a:stretch>
            <a:fillRect/>
          </a:stretch>
        </p:blipFill>
        <p:spPr>
          <a:xfrm>
            <a:off x="1908175" y="1196975"/>
            <a:ext cx="5486400" cy="4114800"/>
          </a:xfrm>
          <a:noFill/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5E35BC6C-8AEF-4EDC-AD4C-42796A82A6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86"/>
    </mc:Choice>
    <mc:Fallback>
      <p:transition spd="slow" advTm="6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Obrázek 1">
            <a:extLst>
              <a:ext uri="{FF2B5EF4-FFF2-40B4-BE49-F238E27FC236}">
                <a16:creationId xmlns:a16="http://schemas.microsoft.com/office/drawing/2014/main" id="{98E80B73-465A-4D39-B137-B051A5243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141663"/>
            <a:ext cx="2951163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Obrázek 2">
            <a:extLst>
              <a:ext uri="{FF2B5EF4-FFF2-40B4-BE49-F238E27FC236}">
                <a16:creationId xmlns:a16="http://schemas.microsoft.com/office/drawing/2014/main" id="{38B1452A-6934-4D12-9915-B049684C5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3251200"/>
            <a:ext cx="2835275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Obrázek 3">
            <a:extLst>
              <a:ext uri="{FF2B5EF4-FFF2-40B4-BE49-F238E27FC236}">
                <a16:creationId xmlns:a16="http://schemas.microsoft.com/office/drawing/2014/main" id="{0274CE54-0122-44E1-B35F-3C512BF6C2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52400"/>
            <a:ext cx="2951162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Nadpis 4">
            <a:extLst>
              <a:ext uri="{FF2B5EF4-FFF2-40B4-BE49-F238E27FC236}">
                <a16:creationId xmlns:a16="http://schemas.microsoft.com/office/drawing/2014/main" id="{7065F596-5A2E-4309-88A9-6428D9AC8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cs-CZ"/>
          </a:p>
        </p:txBody>
      </p:sp>
      <p:sp>
        <p:nvSpPr>
          <p:cNvPr id="29702" name="Zástupný symbol pro obsah 5">
            <a:extLst>
              <a:ext uri="{FF2B5EF4-FFF2-40B4-BE49-F238E27FC236}">
                <a16:creationId xmlns:a16="http://schemas.microsoft.com/office/drawing/2014/main" id="{7155968E-8B25-4C95-A2A2-DA983BB3D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989138"/>
            <a:ext cx="7772400" cy="4114800"/>
          </a:xfrm>
        </p:spPr>
        <p:txBody>
          <a:bodyPr/>
          <a:lstStyle/>
          <a:p>
            <a:r>
              <a:rPr lang="cs-CZ" altLang="cs-CZ"/>
              <a:t>V Brně 13 fixních AED</a:t>
            </a:r>
            <a:endParaRPr lang="en-GB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C3CEF1F-97C1-4D15-8A33-DE962D75B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23"/>
    </mc:Choice>
    <mc:Fallback>
      <p:transition spd="slow" advTm="24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45EC9190-F06E-42E7-BDFF-B859E0E3E4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        Postup při defibrilaci.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73275CCC-8152-484C-9E53-A23FC4EEBB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Fibrilace komor postup</a:t>
            </a:r>
          </a:p>
          <a:p>
            <a:r>
              <a:rPr lang="cs-CZ" altLang="cs-CZ"/>
              <a:t>1. defibrilace 200 J</a:t>
            </a:r>
          </a:p>
          <a:p>
            <a:r>
              <a:rPr lang="cs-CZ" altLang="cs-CZ"/>
              <a:t>2  defibrilace 200 J</a:t>
            </a:r>
          </a:p>
          <a:p>
            <a:r>
              <a:rPr lang="cs-CZ" altLang="cs-CZ"/>
              <a:t>3 defibrilace 360 J</a:t>
            </a:r>
          </a:p>
          <a:p>
            <a:r>
              <a:rPr lang="cs-CZ" altLang="cs-CZ"/>
              <a:t>4 Adrenalin 1 mg</a:t>
            </a:r>
          </a:p>
          <a:p>
            <a:r>
              <a:rPr lang="cs-CZ" altLang="cs-CZ"/>
              <a:t>5 defibrilace 360 J</a:t>
            </a:r>
          </a:p>
          <a:p>
            <a:r>
              <a:rPr lang="cs-CZ" altLang="cs-CZ"/>
              <a:t>6 Trimecain 100 mg</a:t>
            </a:r>
          </a:p>
          <a:p>
            <a:r>
              <a:rPr lang="cs-CZ" altLang="cs-CZ"/>
              <a:t>7 Opakované defibrilace 360 J </a:t>
            </a:r>
          </a:p>
          <a:p>
            <a:endParaRPr lang="cs-CZ" alt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559519D7-62B2-4A5F-84C2-6159BDFF24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40"/>
    </mc:Choice>
    <mc:Fallback>
      <p:transition spd="slow" advTm="7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A8CF9276-03D8-4F4A-8114-62216AA401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             Antiarytmika.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E999B782-36D7-406D-9D2F-2E71E6B2EF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Pokud přetrvává VF/VT i po třetím výboji</a:t>
            </a:r>
          </a:p>
          <a:p>
            <a:r>
              <a:rPr lang="cs-CZ" altLang="cs-CZ"/>
              <a:t>aplikuje se Amiodaron 300 mg i.v. jako bolus, další dávka 150 mg pře-trvává-li VF/VT, dále infuze 900 mg za 24 hod.</a:t>
            </a:r>
          </a:p>
          <a:p>
            <a:r>
              <a:rPr lang="cs-CZ" altLang="cs-CZ"/>
              <a:t>Jako alternativa Lidokain 1 mg/kg, nikdy se</a:t>
            </a:r>
          </a:p>
          <a:p>
            <a:pPr>
              <a:buFont typeface="Monotype Sorts" pitchFamily="2" charset="2"/>
              <a:buNone/>
            </a:pPr>
            <a:r>
              <a:rPr lang="cs-CZ" altLang="cs-CZ"/>
              <a:t>	nepodává pokud byl podán Amiodaron.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>
            <a:extLst>
              <a:ext uri="{FF2B5EF4-FFF2-40B4-BE49-F238E27FC236}">
                <a16:creationId xmlns:a16="http://schemas.microsoft.com/office/drawing/2014/main" id="{966817A7-65CF-4E98-AEF9-9A250460F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2771" name="Zástupný symbol pro obsah 2">
            <a:extLst>
              <a:ext uri="{FF2B5EF4-FFF2-40B4-BE49-F238E27FC236}">
                <a16:creationId xmlns:a16="http://schemas.microsoft.com/office/drawing/2014/main" id="{09E4AFAA-B61D-4169-AF5B-1A7B48CEA4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Mezi výboji je potřeba pokračovat ve ventilaci a srdeční masáži !</a:t>
            </a:r>
          </a:p>
          <a:p>
            <a:r>
              <a:rPr lang="cs-CZ" altLang="cs-CZ" dirty="0"/>
              <a:t>Pokud se obnoví rytmus – ROSC (</a:t>
            </a:r>
            <a:r>
              <a:rPr lang="cs-CZ" altLang="cs-CZ" dirty="0" err="1"/>
              <a:t>recovery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spontaneous</a:t>
            </a:r>
            <a:r>
              <a:rPr lang="cs-CZ" altLang="cs-CZ" dirty="0"/>
              <a:t> </a:t>
            </a:r>
            <a:r>
              <a:rPr lang="cs-CZ" altLang="cs-CZ" dirty="0" err="1"/>
              <a:t>circulation</a:t>
            </a:r>
            <a:r>
              <a:rPr lang="cs-CZ" altLang="cs-CZ" dirty="0"/>
              <a:t>) – tak uložit do stabilizované polohy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16091F85-FCE2-4F9A-AC20-346EC920C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cs-CZ"/>
          </a:p>
        </p:txBody>
      </p:sp>
      <p:pic>
        <p:nvPicPr>
          <p:cNvPr id="33795" name="Zástupný symbol pro obsah 3">
            <a:extLst>
              <a:ext uri="{FF2B5EF4-FFF2-40B4-BE49-F238E27FC236}">
                <a16:creationId xmlns:a16="http://schemas.microsoft.com/office/drawing/2014/main" id="{AAEE6693-4252-4DE3-80C7-FF2ED8CE81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2205038"/>
            <a:ext cx="6704012" cy="3998912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9305049D-5DA7-483D-9C24-54CBA338E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Příznaky selhávání vitálních funkcí</a:t>
            </a:r>
          </a:p>
        </p:txBody>
      </p:sp>
      <p:sp>
        <p:nvSpPr>
          <p:cNvPr id="5123" name="Zástupný symbol pro obsah 2">
            <a:extLst>
              <a:ext uri="{FF2B5EF4-FFF2-40B4-BE49-F238E27FC236}">
                <a16:creationId xmlns:a16="http://schemas.microsoft.com/office/drawing/2014/main" id="{4E7DC688-ECD9-4B7B-AB20-43C0CD8C9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bezvědomí - rozvíjející se během několika sekund, déle trvající</a:t>
            </a:r>
          </a:p>
          <a:p>
            <a:r>
              <a:rPr lang="cs-CZ" altLang="cs-CZ" b="1"/>
              <a:t>zástava dýchání- </a:t>
            </a:r>
            <a:r>
              <a:rPr lang="cs-CZ" altLang="cs-CZ"/>
              <a:t>apnoe</a:t>
            </a:r>
          </a:p>
          <a:p>
            <a:r>
              <a:rPr lang="cs-CZ" altLang="cs-CZ" b="1"/>
              <a:t>nehmatný tep </a:t>
            </a:r>
            <a:r>
              <a:rPr lang="cs-CZ" altLang="cs-CZ"/>
              <a:t>na velkých tepnách (krkavice)</a:t>
            </a:r>
          </a:p>
          <a:p>
            <a:r>
              <a:rPr lang="cs-CZ" altLang="cs-CZ"/>
              <a:t> změna vzhledu - např. cyanóza při dušení 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D0F5C08-72BC-49C2-B140-4170B06AFE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31"/>
    </mc:Choice>
    <mc:Fallback>
      <p:transition spd="slow" advTm="16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>
            <a:extLst>
              <a:ext uri="{FF2B5EF4-FFF2-40B4-BE49-F238E27FC236}">
                <a16:creationId xmlns:a16="http://schemas.microsoft.com/office/drawing/2014/main" id="{4693D0F2-31DA-4524-A47A-A730C9ABF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ROSC</a:t>
            </a:r>
            <a:endParaRPr lang="en-GB" altLang="cs-CZ"/>
          </a:p>
        </p:txBody>
      </p:sp>
      <p:pic>
        <p:nvPicPr>
          <p:cNvPr id="34819" name="Zástupný symbol pro obsah 3">
            <a:extLst>
              <a:ext uri="{FF2B5EF4-FFF2-40B4-BE49-F238E27FC236}">
                <a16:creationId xmlns:a16="http://schemas.microsoft.com/office/drawing/2014/main" id="{5990E4B5-E6CF-4879-A477-9C90E22F8C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600200"/>
            <a:ext cx="3529012" cy="2706688"/>
          </a:xfrm>
        </p:spPr>
      </p:pic>
      <p:pic>
        <p:nvPicPr>
          <p:cNvPr id="34820" name="Obrázek 4">
            <a:extLst>
              <a:ext uri="{FF2B5EF4-FFF2-40B4-BE49-F238E27FC236}">
                <a16:creationId xmlns:a16="http://schemas.microsoft.com/office/drawing/2014/main" id="{D06C0EBB-22F4-420D-BDFB-6ACECD8F3A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598613"/>
            <a:ext cx="370522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Obrázek 5">
            <a:extLst>
              <a:ext uri="{FF2B5EF4-FFF2-40B4-BE49-F238E27FC236}">
                <a16:creationId xmlns:a16="http://schemas.microsoft.com/office/drawing/2014/main" id="{250DC397-ED95-4D54-9C87-4BDD10C8A3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402138"/>
            <a:ext cx="3457575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Obrázek 6">
            <a:extLst>
              <a:ext uri="{FF2B5EF4-FFF2-40B4-BE49-F238E27FC236}">
                <a16:creationId xmlns:a16="http://schemas.microsoft.com/office/drawing/2014/main" id="{5507FED2-4B0F-4418-B53C-4CC191F5BE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913313"/>
            <a:ext cx="4784725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3266700-F80F-4BAB-BF73-28442203CC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61"/>
    </mc:Choice>
    <mc:Fallback>
      <p:transition spd="slow" advTm="7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AEEF5C88-1729-484D-BC59-D25D1502DF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             Asystolie komor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688576BA-E81D-4F6B-AE9D-A343FC4445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Na EKG není vidět typická fibrilační křivka</a:t>
            </a:r>
          </a:p>
          <a:p>
            <a:r>
              <a:rPr lang="cs-CZ" altLang="cs-CZ"/>
              <a:t>Zde není vhodná defibrilace a nutno pokračovat v nepřímé masáži a umělém dýchání.</a:t>
            </a:r>
          </a:p>
          <a:p>
            <a:r>
              <a:rPr lang="cs-CZ" altLang="cs-CZ"/>
              <a:t>ADRENALIN 1 mg i.v. se podává ihned a opakuje se každých 3-5 min.</a:t>
            </a:r>
          </a:p>
          <a:p>
            <a:r>
              <a:rPr lang="cs-CZ" altLang="cs-CZ"/>
              <a:t>Atropin 2 mg i.v.</a:t>
            </a:r>
          </a:p>
          <a:p>
            <a:r>
              <a:rPr lang="cs-CZ" altLang="cs-CZ"/>
              <a:t>Kardiostimulátor při A-V blokádě </a:t>
            </a:r>
          </a:p>
          <a:p>
            <a:endParaRPr lang="cs-CZ" altLang="cs-CZ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>
            <a:extLst>
              <a:ext uri="{FF2B5EF4-FFF2-40B4-BE49-F238E27FC236}">
                <a16:creationId xmlns:a16="http://schemas.microsoft.com/office/drawing/2014/main" id="{7C14FBDD-92C3-4757-8EE1-12AABB5C0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cs-CZ"/>
          </a:p>
        </p:txBody>
      </p:sp>
      <p:pic>
        <p:nvPicPr>
          <p:cNvPr id="36867" name="Zástupný symbol pro obsah 3">
            <a:extLst>
              <a:ext uri="{FF2B5EF4-FFF2-40B4-BE49-F238E27FC236}">
                <a16:creationId xmlns:a16="http://schemas.microsoft.com/office/drawing/2014/main" id="{31BD6644-2C93-4CDB-BC8C-EF3790E685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9538" y="1981200"/>
            <a:ext cx="6384925" cy="411480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>
            <a:extLst>
              <a:ext uri="{FF2B5EF4-FFF2-40B4-BE49-F238E27FC236}">
                <a16:creationId xmlns:a16="http://schemas.microsoft.com/office/drawing/2014/main" id="{8427EB8A-C15F-404B-B868-013843762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7891" name="Zástupný symbol pro obsah 2">
            <a:extLst>
              <a:ext uri="{FF2B5EF4-FFF2-40B4-BE49-F238E27FC236}">
                <a16:creationId xmlns:a16="http://schemas.microsoft.com/office/drawing/2014/main" id="{47A61704-E44D-4A07-9A99-EB41CE1FB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Pokud nevím zda fibrilace komor nebo asystolie, tak postupuji jako při fibrilaci komor.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47D0D811-5B66-40B6-A3B9-9060D94A66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   Základní resuscitace u dětí.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9C862014-CE29-4277-ABD2-85E26A6AA8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KPR 30:2,(</a:t>
            </a:r>
            <a:r>
              <a:rPr lang="en-GB" dirty="0" err="1"/>
              <a:t>zkušený</a:t>
            </a:r>
            <a:r>
              <a:rPr lang="en-GB" dirty="0"/>
              <a:t>/í </a:t>
            </a:r>
            <a:r>
              <a:rPr lang="en-GB" dirty="0" err="1"/>
              <a:t>zachránce</a:t>
            </a:r>
            <a:r>
              <a:rPr lang="en-GB" dirty="0"/>
              <a:t>/</a:t>
            </a:r>
            <a:r>
              <a:rPr lang="en-GB" dirty="0" err="1"/>
              <a:t>i</a:t>
            </a:r>
            <a:r>
              <a:rPr lang="en-GB" dirty="0"/>
              <a:t> 15:2) </a:t>
            </a:r>
          </a:p>
          <a:p>
            <a:pPr>
              <a:defRPr/>
            </a:pPr>
            <a:r>
              <a:rPr lang="cs-CZ" altLang="cs-CZ" dirty="0"/>
              <a:t> na rozdíl od dospělých se zahajuje pěti iniciálními dechy</a:t>
            </a:r>
          </a:p>
          <a:p>
            <a:pPr>
              <a:defRPr/>
            </a:pPr>
            <a:r>
              <a:rPr lang="cs-CZ" altLang="cs-CZ" dirty="0"/>
              <a:t>Stlačení hrudníku o 1/3</a:t>
            </a:r>
          </a:p>
          <a:p>
            <a:pPr marL="0" indent="0">
              <a:buFont typeface="Monotype Sorts" pitchFamily="2" charset="2"/>
              <a:buNone/>
              <a:defRPr/>
            </a:pPr>
            <a:r>
              <a:rPr lang="cs-CZ" altLang="cs-CZ" dirty="0"/>
              <a:t>   předozadního průměru.</a:t>
            </a:r>
          </a:p>
          <a:p>
            <a:pPr>
              <a:defRPr/>
            </a:pPr>
            <a:r>
              <a:rPr lang="cs-CZ" altLang="cs-CZ" dirty="0"/>
              <a:t>U kojenců komprese hrudníku 2 prsty</a:t>
            </a:r>
          </a:p>
          <a:p>
            <a:pPr marL="0" indent="0">
              <a:buFont typeface="Monotype Sorts" pitchFamily="2" charset="2"/>
              <a:buNone/>
              <a:defRPr/>
            </a:pPr>
            <a:r>
              <a:rPr lang="cs-CZ" altLang="cs-CZ" dirty="0"/>
              <a:t>   obepínajícími hrudník.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C159AD8-63AE-44F8-9E0A-7EBDE8FB71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56"/>
    </mc:Choice>
    <mc:Fallback>
      <p:transition spd="slow" advTm="15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>
            <a:extLst>
              <a:ext uri="{FF2B5EF4-FFF2-40B4-BE49-F238E27FC236}">
                <a16:creationId xmlns:a16="http://schemas.microsoft.com/office/drawing/2014/main" id="{FDEEE498-49C5-4B56-9C38-FA8065151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9939" name="Zástupný symbol pro obsah 3">
            <a:extLst>
              <a:ext uri="{FF2B5EF4-FFF2-40B4-BE49-F238E27FC236}">
                <a16:creationId xmlns:a16="http://schemas.microsoft.com/office/drawing/2014/main" id="{BA4102C8-4B3F-421B-8A0A-9E9F301307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2438" y="0"/>
            <a:ext cx="4865687" cy="689610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>
            <a:extLst>
              <a:ext uri="{FF2B5EF4-FFF2-40B4-BE49-F238E27FC236}">
                <a16:creationId xmlns:a16="http://schemas.microsoft.com/office/drawing/2014/main" id="{6C61BA0E-038D-4EE0-ACB3-B466F6EAF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en-US"/>
          </a:p>
        </p:txBody>
      </p:sp>
      <p:pic>
        <p:nvPicPr>
          <p:cNvPr id="40963" name="Zástupný symbol pro obsah 3">
            <a:extLst>
              <a:ext uri="{FF2B5EF4-FFF2-40B4-BE49-F238E27FC236}">
                <a16:creationId xmlns:a16="http://schemas.microsoft.com/office/drawing/2014/main" id="{9501C2C9-17B9-4022-AD21-72402173C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219700" cy="3481388"/>
          </a:xfrm>
        </p:spPr>
      </p:pic>
      <p:pic>
        <p:nvPicPr>
          <p:cNvPr id="40964" name="Obrázek 1">
            <a:extLst>
              <a:ext uri="{FF2B5EF4-FFF2-40B4-BE49-F238E27FC236}">
                <a16:creationId xmlns:a16="http://schemas.microsoft.com/office/drawing/2014/main" id="{8FD95284-9900-4CBE-9898-C59607757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3573463"/>
            <a:ext cx="4067176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Obrázek 2">
            <a:extLst>
              <a:ext uri="{FF2B5EF4-FFF2-40B4-BE49-F238E27FC236}">
                <a16:creationId xmlns:a16="http://schemas.microsoft.com/office/drawing/2014/main" id="{AAD58C74-3DEF-4705-8F61-8CB92943E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46563"/>
            <a:ext cx="37242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91B878C8-59CB-4524-A8B7-130FCC0CC7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   Rozšířená resuscitace u dětí.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55CCA32C-1FEF-42BC-8728-B1CD2F7ABD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/>
              <a:t>Pokud zachránci ovládají techniku, je vhodná intubace nebo </a:t>
            </a:r>
            <a:r>
              <a:rPr lang="cs-CZ" altLang="cs-CZ" dirty="0" err="1"/>
              <a:t>laryngeální</a:t>
            </a:r>
            <a:r>
              <a:rPr lang="cs-CZ" altLang="cs-CZ" dirty="0"/>
              <a:t> maska.</a:t>
            </a:r>
          </a:p>
          <a:p>
            <a:r>
              <a:rPr lang="cs-CZ" altLang="cs-CZ" dirty="0"/>
              <a:t>Hyperventilace je škodlivá, proto se má hrudník jen mírně zvedat.</a:t>
            </a:r>
          </a:p>
          <a:p>
            <a:r>
              <a:rPr lang="cs-CZ" altLang="cs-CZ" dirty="0"/>
              <a:t>Při nutnosti použít defibrilátor, je doporučená energie 4J/kg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>
            <a:extLst>
              <a:ext uri="{FF2B5EF4-FFF2-40B4-BE49-F238E27FC236}">
                <a16:creationId xmlns:a16="http://schemas.microsoft.com/office/drawing/2014/main" id="{9D4A93EC-1E14-4DCF-8309-61805512F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Ukončení KPR</a:t>
            </a:r>
            <a:endParaRPr lang="en-GB" altLang="en-US"/>
          </a:p>
        </p:txBody>
      </p:sp>
      <p:sp>
        <p:nvSpPr>
          <p:cNvPr id="43011" name="Zástupný symbol pro obsah 2">
            <a:extLst>
              <a:ext uri="{FF2B5EF4-FFF2-40B4-BE49-F238E27FC236}">
                <a16:creationId xmlns:a16="http://schemas.microsoft.com/office/drawing/2014/main" id="{15F5CD59-2ADE-4978-8F1B-9AD20FCDF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88" y="1762125"/>
            <a:ext cx="7772400" cy="4114800"/>
          </a:xfrm>
        </p:spPr>
        <p:txBody>
          <a:bodyPr/>
          <a:lstStyle/>
          <a:p>
            <a:r>
              <a:rPr lang="en-GB" altLang="en-US" sz="2800" dirty="0" err="1"/>
              <a:t>Obnovení</a:t>
            </a:r>
            <a:r>
              <a:rPr lang="en-GB" altLang="en-US" sz="2800" dirty="0"/>
              <a:t> </a:t>
            </a:r>
            <a:r>
              <a:rPr lang="en-GB" altLang="en-US" sz="2800" dirty="0" err="1"/>
              <a:t>oběhu</a:t>
            </a:r>
            <a:r>
              <a:rPr lang="en-GB" altLang="en-US" sz="2800" dirty="0"/>
              <a:t> </a:t>
            </a:r>
          </a:p>
          <a:p>
            <a:r>
              <a:rPr lang="en-GB" altLang="en-US" sz="2800" dirty="0" err="1"/>
              <a:t>Předání</a:t>
            </a:r>
            <a:r>
              <a:rPr lang="en-GB" altLang="en-US" sz="2800" dirty="0"/>
              <a:t> </a:t>
            </a:r>
            <a:r>
              <a:rPr lang="en-GB" altLang="en-US" sz="2800" dirty="0" err="1"/>
              <a:t>profesionálům</a:t>
            </a:r>
            <a:r>
              <a:rPr lang="en-GB" altLang="en-US" sz="2800" dirty="0"/>
              <a:t> </a:t>
            </a:r>
          </a:p>
          <a:p>
            <a:r>
              <a:rPr lang="en-GB" altLang="en-US" sz="2800" dirty="0" err="1"/>
              <a:t>Totální</a:t>
            </a:r>
            <a:r>
              <a:rPr lang="en-GB" altLang="en-US" sz="2800" dirty="0"/>
              <a:t> </a:t>
            </a:r>
            <a:r>
              <a:rPr lang="en-GB" altLang="en-US" sz="2800" dirty="0" err="1"/>
              <a:t>vyčerpání</a:t>
            </a:r>
            <a:r>
              <a:rPr lang="en-GB" altLang="en-US" sz="2800" dirty="0"/>
              <a:t> (</a:t>
            </a:r>
            <a:r>
              <a:rPr lang="en-GB" altLang="en-US" sz="2800" dirty="0" err="1"/>
              <a:t>jen</a:t>
            </a:r>
            <a:r>
              <a:rPr lang="en-GB" altLang="en-US" sz="2800" dirty="0"/>
              <a:t> u BLS, </a:t>
            </a:r>
            <a:r>
              <a:rPr lang="en-GB" altLang="en-US" sz="2800" dirty="0" err="1"/>
              <a:t>kdokoliv</a:t>
            </a:r>
            <a:r>
              <a:rPr lang="en-GB" altLang="en-US" sz="2800" dirty="0"/>
              <a:t>) </a:t>
            </a:r>
          </a:p>
          <a:p>
            <a:r>
              <a:rPr lang="en-GB" altLang="en-US" sz="2800" dirty="0" err="1"/>
              <a:t>Jisté</a:t>
            </a:r>
            <a:r>
              <a:rPr lang="en-GB" altLang="en-US" sz="2800" dirty="0"/>
              <a:t> </a:t>
            </a:r>
            <a:r>
              <a:rPr lang="en-GB" altLang="en-US" sz="2800" dirty="0" err="1"/>
              <a:t>známky</a:t>
            </a:r>
            <a:r>
              <a:rPr lang="en-GB" altLang="en-US" sz="2800" dirty="0"/>
              <a:t> </a:t>
            </a:r>
            <a:r>
              <a:rPr lang="en-GB" altLang="en-US" sz="2800" dirty="0" err="1"/>
              <a:t>smrti</a:t>
            </a:r>
            <a:r>
              <a:rPr lang="en-GB" altLang="en-US" sz="2800" dirty="0"/>
              <a:t> </a:t>
            </a:r>
          </a:p>
          <a:p>
            <a:r>
              <a:rPr lang="en-GB" altLang="en-US" sz="2800" dirty="0"/>
              <a:t>Bez ROSC &gt; 30 </a:t>
            </a:r>
            <a:r>
              <a:rPr lang="en-GB" altLang="en-US" sz="2800" dirty="0" err="1"/>
              <a:t>minut</a:t>
            </a:r>
            <a:r>
              <a:rPr lang="en-GB" altLang="en-US" sz="2800" dirty="0"/>
              <a:t> (</a:t>
            </a:r>
            <a:r>
              <a:rPr lang="en-GB" altLang="en-US" sz="2800" dirty="0" err="1"/>
              <a:t>novorozenec</a:t>
            </a:r>
            <a:r>
              <a:rPr lang="en-GB" altLang="en-US" sz="2800" dirty="0"/>
              <a:t> &gt; 15 </a:t>
            </a:r>
            <a:r>
              <a:rPr lang="en-GB" altLang="en-US" sz="2800" dirty="0" err="1"/>
              <a:t>minut</a:t>
            </a:r>
            <a:r>
              <a:rPr lang="en-GB" altLang="en-US" sz="2800" dirty="0"/>
              <a:t>) </a:t>
            </a:r>
          </a:p>
          <a:p>
            <a:r>
              <a:rPr lang="en-GB" altLang="en-US" sz="2800" dirty="0" err="1"/>
              <a:t>Asystolie</a:t>
            </a:r>
            <a:r>
              <a:rPr lang="en-GB" altLang="en-US" sz="2800" dirty="0"/>
              <a:t> &gt;20 min (</a:t>
            </a:r>
            <a:r>
              <a:rPr lang="en-GB" altLang="en-US" sz="2800" dirty="0" err="1"/>
              <a:t>novorozenec</a:t>
            </a:r>
            <a:r>
              <a:rPr lang="en-GB" altLang="en-US" sz="2800" dirty="0"/>
              <a:t> &gt; 10 </a:t>
            </a:r>
            <a:r>
              <a:rPr lang="en-GB" altLang="en-US" sz="2800" dirty="0" err="1"/>
              <a:t>minut</a:t>
            </a:r>
            <a:r>
              <a:rPr lang="en-GB" altLang="en-US" sz="2800" dirty="0"/>
              <a:t>) </a:t>
            </a:r>
          </a:p>
          <a:p>
            <a:r>
              <a:rPr lang="en-GB" altLang="en-US" sz="2800" dirty="0"/>
              <a:t>KF &gt; 60 </a:t>
            </a:r>
            <a:r>
              <a:rPr lang="en-GB" altLang="en-US" sz="2800" dirty="0" err="1"/>
              <a:t>minut</a:t>
            </a:r>
            <a:r>
              <a:rPr lang="en-GB" altLang="en-US" sz="2800" dirty="0"/>
              <a:t> </a:t>
            </a:r>
          </a:p>
          <a:p>
            <a:pPr marL="0" indent="0">
              <a:buNone/>
            </a:pPr>
            <a:endParaRPr lang="en-GB" altLang="en-US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D136970-1BB8-4AE7-9963-F097CC12B5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68"/>
    </mc:Choice>
    <mc:Fallback>
      <p:transition spd="slow" advTm="5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D4E786E4-B50B-4990-8610-64061ECB9F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/>
              <a:t>Nejčastější příčiny náhlých příhod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2A9596FE-9287-44A7-A67E-0DC4E63EDE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1. Psychický stres</a:t>
            </a:r>
          </a:p>
          <a:p>
            <a:r>
              <a:rPr lang="cs-CZ" altLang="cs-CZ"/>
              <a:t>2. Neurovegetativní reakce na bolest</a:t>
            </a:r>
          </a:p>
          <a:p>
            <a:r>
              <a:rPr lang="cs-CZ" altLang="cs-CZ"/>
              <a:t>3.Reakce na aplikaci anestetika</a:t>
            </a:r>
          </a:p>
          <a:p>
            <a:pPr>
              <a:buFont typeface="Monotype Sorts" pitchFamily="2" charset="2"/>
              <a:buNone/>
            </a:pPr>
            <a:r>
              <a:rPr lang="cs-CZ" altLang="cs-CZ"/>
              <a:t>		 - toxická</a:t>
            </a:r>
          </a:p>
          <a:p>
            <a:pPr>
              <a:buFont typeface="Monotype Sorts" pitchFamily="2" charset="2"/>
              <a:buNone/>
            </a:pPr>
            <a:r>
              <a:rPr lang="cs-CZ" altLang="cs-CZ"/>
              <a:t>          -alergická</a:t>
            </a:r>
          </a:p>
          <a:p>
            <a:pPr>
              <a:buFont typeface="Monotype Sorts" pitchFamily="2" charset="2"/>
              <a:buNone/>
            </a:pPr>
            <a:r>
              <a:rPr lang="cs-CZ" altLang="cs-CZ"/>
              <a:t>          - reakce na  vazokostrikční přísady</a:t>
            </a:r>
          </a:p>
          <a:p>
            <a:r>
              <a:rPr lang="cs-CZ" altLang="cs-CZ"/>
              <a:t>4. Projevy celkového onemocnění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D7B7140-7334-47CB-A754-084EB187AD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20"/>
    </mc:Choice>
    <mc:Fallback>
      <p:transition spd="slow" advTm="24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6CAA0FD7-770E-4A82-B626-0D72CA012B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Prevence náhlých příhod: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413B2FB7-6AE6-4B89-BC96-4725D46511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- důsledná a cílená anamnéza</a:t>
            </a:r>
          </a:p>
          <a:p>
            <a:endParaRPr lang="cs-CZ" altLang="cs-CZ"/>
          </a:p>
          <a:p>
            <a:r>
              <a:rPr lang="cs-CZ" altLang="cs-CZ"/>
              <a:t>- volba správného anestetika</a:t>
            </a:r>
          </a:p>
          <a:p>
            <a:endParaRPr lang="cs-CZ" altLang="cs-CZ"/>
          </a:p>
          <a:p>
            <a:r>
              <a:rPr lang="cs-CZ" altLang="cs-CZ"/>
              <a:t>- medikamentózní příprava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C72FA687-8171-4F4F-81BC-A4B2E036E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13"/>
    </mc:Choice>
    <mc:Fallback>
      <p:transition spd="slow" advTm="20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>
            <a:extLst>
              <a:ext uri="{FF2B5EF4-FFF2-40B4-BE49-F238E27FC236}">
                <a16:creationId xmlns:a16="http://schemas.microsoft.com/office/drawing/2014/main" id="{437E240F-F871-4F2E-A572-4E8464191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Kolaps - synkopa</a:t>
            </a:r>
          </a:p>
        </p:txBody>
      </p:sp>
      <p:sp>
        <p:nvSpPr>
          <p:cNvPr id="46083" name="Zástupný symbol pro obsah 2">
            <a:extLst>
              <a:ext uri="{FF2B5EF4-FFF2-40B4-BE49-F238E27FC236}">
                <a16:creationId xmlns:a16="http://schemas.microsoft.com/office/drawing/2014/main" id="{4EB0212B-A8B8-4CBF-BA3C-10E8C712F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484313"/>
            <a:ext cx="8785225" cy="5373687"/>
          </a:xfrm>
        </p:spPr>
        <p:txBody>
          <a:bodyPr/>
          <a:lstStyle/>
          <a:p>
            <a:r>
              <a:rPr lang="cs-CZ" altLang="cs-CZ"/>
              <a:t>Synkopa je symptom, který je definován jako </a:t>
            </a:r>
            <a:r>
              <a:rPr lang="cs-CZ" altLang="cs-CZ" b="1"/>
              <a:t>náhlá, krátkodobá ztráta vědomí, vedoucí obvykle k ztrátě posturálního tonu.</a:t>
            </a:r>
          </a:p>
          <a:p>
            <a:r>
              <a:rPr lang="cs-CZ" altLang="cs-CZ"/>
              <a:t>Následná úprava je spontánní, úplná a obvykle také rychlá. Synkopa je důsledkem přechodného snížení mozkové perfuze v oblastech kontrolujících stav vědomí (retikulární aktivační systém mozkového </a:t>
            </a:r>
            <a:r>
              <a:rPr lang="pl-PL" altLang="cs-CZ"/>
              <a:t>kmene). Obvykle je spojena s poklesem arteriálního tlaku.</a:t>
            </a:r>
            <a:endParaRPr lang="cs-CZ" altLang="cs-CZ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C70B3C9F-D196-448C-B849-70217FF23D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33"/>
    </mc:Choice>
    <mc:Fallback>
      <p:transition spd="slow" advTm="22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>
            <a:extLst>
              <a:ext uri="{FF2B5EF4-FFF2-40B4-BE49-F238E27FC236}">
                <a16:creationId xmlns:a16="http://schemas.microsoft.com/office/drawing/2014/main" id="{3AB819A2-27E0-4314-8611-A24B68D35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304800"/>
            <a:ext cx="7486650" cy="244475"/>
          </a:xfrm>
        </p:spPr>
        <p:txBody>
          <a:bodyPr/>
          <a:lstStyle/>
          <a:p>
            <a:endParaRPr lang="cs-CZ" altLang="cs-CZ"/>
          </a:p>
        </p:txBody>
      </p:sp>
      <p:sp>
        <p:nvSpPr>
          <p:cNvPr id="47107" name="Zástupný symbol pro obsah 2">
            <a:extLst>
              <a:ext uri="{FF2B5EF4-FFF2-40B4-BE49-F238E27FC236}">
                <a16:creationId xmlns:a16="http://schemas.microsoft.com/office/drawing/2014/main" id="{7976AD3E-F1A3-463A-98FC-702CD8896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844675"/>
            <a:ext cx="7918450" cy="4251325"/>
          </a:xfrm>
        </p:spPr>
        <p:txBody>
          <a:bodyPr/>
          <a:lstStyle/>
          <a:p>
            <a:r>
              <a:rPr lang="cs-CZ" altLang="cs-CZ"/>
              <a:t>Často předchází nevolnost-pocit slabosti, tísně, zblednutí(viditelné hl. na retní červeni), pocení- prekolaps – pacient je při vědomí.</a:t>
            </a:r>
          </a:p>
          <a:p>
            <a:r>
              <a:rPr lang="cs-CZ" altLang="cs-CZ"/>
              <a:t>Vhodné přerušit ošetření, uložit vodorovně, pokrčit kolena, počkat do úpravy stavu.</a:t>
            </a:r>
          </a:p>
          <a:p>
            <a:endParaRPr lang="cs-CZ" alt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FA0DAB1-AD04-4BE4-927A-D69AC67DE6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90"/>
    </mc:Choice>
    <mc:Fallback>
      <p:transition spd="slow" advTm="17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5A085246-4594-4F9C-8A30-7E6249C7D3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Kolaps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7FE8DCA3-AEE4-45B1-AEBA-CF041CBB28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57338"/>
            <a:ext cx="7772400" cy="5111750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endParaRPr lang="cs-CZ" altLang="cs-CZ" sz="2800" b="1"/>
          </a:p>
          <a:p>
            <a:r>
              <a:rPr lang="cs-CZ" altLang="cs-CZ" sz="2800" b="1"/>
              <a:t>PŘÍZNAKY:</a:t>
            </a:r>
            <a:r>
              <a:rPr lang="cs-CZ" altLang="cs-CZ" sz="2800"/>
              <a:t> bledost, neklid, pocení, nausea až zvracení, mžitky před očima, slabost, ztráta svalového tonusu a ztráta vědomí</a:t>
            </a:r>
          </a:p>
          <a:p>
            <a:endParaRPr lang="cs-CZ" altLang="cs-CZ" sz="2800"/>
          </a:p>
          <a:p>
            <a:r>
              <a:rPr lang="cs-CZ" altLang="cs-CZ" sz="2800" b="1"/>
              <a:t>PULS</a:t>
            </a:r>
            <a:r>
              <a:rPr lang="cs-CZ" altLang="cs-CZ" sz="2800"/>
              <a:t>: slabě hmatný, zrychlený event. bradykardie</a:t>
            </a:r>
          </a:p>
          <a:p>
            <a:endParaRPr lang="cs-CZ" altLang="cs-CZ" sz="2800"/>
          </a:p>
          <a:p>
            <a:r>
              <a:rPr lang="cs-CZ" altLang="cs-CZ" sz="2800" b="1"/>
              <a:t>TK:</a:t>
            </a:r>
            <a:r>
              <a:rPr lang="cs-CZ" altLang="cs-CZ" sz="2800"/>
              <a:t> klesá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2F497153-C9C2-45CE-BC50-136936267F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088" y="304800"/>
            <a:ext cx="7631112" cy="603250"/>
          </a:xfrm>
        </p:spPr>
        <p:txBody>
          <a:bodyPr/>
          <a:lstStyle/>
          <a:p>
            <a:r>
              <a:rPr lang="cs-CZ" altLang="cs-CZ"/>
              <a:t>Terapie kolapsu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41C902A2-287D-4C9D-9294-D7AA750A06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981075"/>
            <a:ext cx="8893175" cy="5114925"/>
          </a:xfrm>
        </p:spPr>
        <p:txBody>
          <a:bodyPr/>
          <a:lstStyle/>
          <a:p>
            <a:r>
              <a:rPr lang="cs-CZ" altLang="cs-CZ"/>
              <a:t>1. </a:t>
            </a:r>
            <a:r>
              <a:rPr lang="cs-CZ" altLang="cs-CZ" sz="2800"/>
              <a:t>Vodorovná poloha, hlava níže, „autotransfuze“ – Trendelenburgova poloha, uvolnění oděvu, vzduch (větrání), kyslík (4-6 l/min)</a:t>
            </a:r>
          </a:p>
          <a:p>
            <a:r>
              <a:rPr lang="cs-CZ" altLang="cs-CZ" sz="2800"/>
              <a:t>2. U těžkého kolapsu Ephedrin  1 amp.(1ml/50mg) i.v. </a:t>
            </a:r>
          </a:p>
          <a:p>
            <a:r>
              <a:rPr lang="cs-CZ" altLang="cs-CZ" sz="2800"/>
              <a:t>    v 10 ml agua pro inj. nebo glukozy,  podat nejprve </a:t>
            </a:r>
          </a:p>
          <a:p>
            <a:pPr>
              <a:buFont typeface="Monotype Sorts" pitchFamily="2" charset="2"/>
              <a:buNone/>
            </a:pPr>
            <a:r>
              <a:rPr lang="cs-CZ" altLang="cs-CZ" sz="2800"/>
              <a:t>       1 ml =5mg, za 3-5 min kontrola stavu, příp. opakovat</a:t>
            </a:r>
          </a:p>
          <a:p>
            <a:r>
              <a:rPr lang="cs-CZ" altLang="cs-CZ" sz="2800"/>
              <a:t>3.Při dalším poklesu TK Noradrenalin,</a:t>
            </a:r>
          </a:p>
          <a:p>
            <a:r>
              <a:rPr lang="cs-CZ" altLang="cs-CZ" sz="2800"/>
              <a:t>4. Při bradykardii Atropin 0,5 mg i.v</a:t>
            </a:r>
            <a:r>
              <a:rPr lang="cs-CZ" altLang="cs-CZ"/>
              <a:t>.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E7AA772-2BCB-42AD-8746-DD1C6F350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05"/>
    </mc:Choice>
    <mc:Fallback>
      <p:transition spd="slow" advTm="25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E2A8E6D9-4B30-4B83-8CBF-0B7B06E8A4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088" y="304800"/>
            <a:ext cx="7631112" cy="676275"/>
          </a:xfrm>
        </p:spPr>
        <p:txBody>
          <a:bodyPr/>
          <a:lstStyle/>
          <a:p>
            <a:r>
              <a:rPr lang="cs-CZ" altLang="cs-CZ"/>
              <a:t>     Akutní koronární příhoda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B6F5C383-0179-47D7-9DCD-EBE1D77FBF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188" y="981075"/>
            <a:ext cx="7847012" cy="4683125"/>
          </a:xfrm>
        </p:spPr>
        <p:txBody>
          <a:bodyPr/>
          <a:lstStyle/>
          <a:p>
            <a:r>
              <a:rPr lang="cs-CZ" altLang="cs-CZ"/>
              <a:t>AP, IM- obstrukce koronárních tepen-ischemie myokardu</a:t>
            </a:r>
          </a:p>
          <a:p>
            <a:r>
              <a:rPr lang="cs-CZ" altLang="cs-CZ"/>
              <a:t>Příznaky: bolest za hrudní kostí, propagace do paže, do krku, mezi lopatky, nevolnost, zvracení, strach ze smrti, kolaps.</a:t>
            </a:r>
          </a:p>
          <a:p>
            <a:r>
              <a:rPr lang="cs-CZ" altLang="cs-CZ"/>
              <a:t>Je-li pacient při vědomí podat kyslík, Nitroglycerin, acetylosalicylová kyselina 100-500 mg p.o. - nechat rozkousat, Diazepam 10 mg, potlačit bolest-fentanyl  0,1-0,5 mg, Dolsin 50-100 mg, při bradykardii Atropin 0,5 mg i.v.,volat RZP.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C87C9BB-EA0C-4EA0-89CE-09111319D7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31"/>
    </mc:Choice>
    <mc:Fallback>
      <p:transition spd="slow" advTm="37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26">
            <a:extLst>
              <a:ext uri="{FF2B5EF4-FFF2-40B4-BE49-F238E27FC236}">
                <a16:creationId xmlns:a16="http://schemas.microsoft.com/office/drawing/2014/main" id="{1616444C-FA2C-411B-A34B-C0C1350E1D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         Astmatický záchvat</a:t>
            </a:r>
          </a:p>
        </p:txBody>
      </p:sp>
      <p:sp>
        <p:nvSpPr>
          <p:cNvPr id="52227" name="Rectangle 1027">
            <a:extLst>
              <a:ext uri="{FF2B5EF4-FFF2-40B4-BE49-F238E27FC236}">
                <a16:creationId xmlns:a16="http://schemas.microsoft.com/office/drawing/2014/main" id="{1DCF5DB0-6C30-456B-8D02-63EE41A48C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Typická dušnost s prodlouženým výdechem</a:t>
            </a:r>
          </a:p>
          <a:p>
            <a:r>
              <a:rPr lang="cs-CZ" altLang="cs-CZ"/>
              <a:t>Do příjezdu RZP podávat kyslík maskou,</a:t>
            </a:r>
          </a:p>
          <a:p>
            <a:r>
              <a:rPr lang="cs-CZ" altLang="cs-CZ"/>
              <a:t>léky ve spray- Ventolin, Berotec, event.kortikoidy.</a:t>
            </a:r>
          </a:p>
          <a:p>
            <a:r>
              <a:rPr lang="cs-CZ" altLang="cs-CZ"/>
              <a:t>Nelepší-li se stav podat Adrenalin 0,3mg s.c.</a:t>
            </a:r>
          </a:p>
          <a:p>
            <a:r>
              <a:rPr lang="cs-CZ" altLang="cs-CZ"/>
              <a:t>Pozor u osob s ischemickou chorobou srdeční.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AA91A4B3-4E4E-4A78-AB0E-743FCE1566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/>
              <a:t>Toxická reakce na lok.anestetikum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41A76E05-5D4E-44BB-9D91-091BA208F3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305300"/>
          </a:xfrm>
        </p:spPr>
        <p:txBody>
          <a:bodyPr/>
          <a:lstStyle/>
          <a:p>
            <a:r>
              <a:rPr lang="cs-CZ" altLang="cs-CZ" b="1"/>
              <a:t>Prodromální příznaky: </a:t>
            </a:r>
            <a:r>
              <a:rPr lang="cs-CZ" altLang="cs-CZ" sz="2800"/>
              <a:t>pocit úzkosti, pocení, dechové potíže, bolesti hlavy, dilatace zornic, někdy útlum, jindy excitace.</a:t>
            </a:r>
          </a:p>
          <a:p>
            <a:r>
              <a:rPr lang="cs-CZ" altLang="cs-CZ" sz="2800" b="1"/>
              <a:t>Další příznaky: </a:t>
            </a:r>
            <a:r>
              <a:rPr lang="cs-CZ" altLang="cs-CZ" sz="2800"/>
              <a:t>poruchy vědomí, křeče, zrychlené povrchní dýchání, později zpomalené, až zástava dechu. Někdy obraz kolapsu, jindy šoku s křečovým stavem.</a:t>
            </a:r>
          </a:p>
          <a:p>
            <a:r>
              <a:rPr lang="cs-CZ" altLang="cs-CZ" sz="2800" b="1"/>
              <a:t>Puls: </a:t>
            </a:r>
            <a:r>
              <a:rPr lang="cs-CZ" altLang="cs-CZ" sz="2800"/>
              <a:t>zrychlený, nepravidelný, později zpomalení až srdeční zástava. </a:t>
            </a:r>
            <a:r>
              <a:rPr lang="cs-CZ" altLang="cs-CZ" sz="2800" b="1"/>
              <a:t>TK:</a:t>
            </a:r>
            <a:r>
              <a:rPr lang="cs-CZ" altLang="cs-CZ" sz="2800"/>
              <a:t>klesá.</a:t>
            </a:r>
            <a:endParaRPr lang="cs-CZ" altLang="cs-CZ"/>
          </a:p>
          <a:p>
            <a:endParaRPr lang="cs-CZ" altLang="cs-CZ" b="1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0303CF49-4175-4B6D-9F8C-300DA42205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Léčení toxické reakce.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6D87C707-D12F-4C4B-8AAC-8BC769217F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918450" cy="4543425"/>
          </a:xfrm>
        </p:spPr>
        <p:txBody>
          <a:bodyPr/>
          <a:lstStyle/>
          <a:p>
            <a:r>
              <a:rPr lang="cs-CZ" altLang="cs-CZ" sz="2800"/>
              <a:t>Vodorovná poloha, resuscitace dýchání.</a:t>
            </a:r>
          </a:p>
          <a:p>
            <a:r>
              <a:rPr lang="cs-CZ" altLang="cs-CZ" sz="2800"/>
              <a:t>Boj proti křečím: Apaurin 10 mg i.v., prodýchávat maskou, je-li k dispozici O2 4-6l/min</a:t>
            </a:r>
          </a:p>
          <a:p>
            <a:r>
              <a:rPr lang="cs-CZ" altLang="cs-CZ" sz="2800"/>
              <a:t>Při bradykardii Atropin 0,5 mg i.v.</a:t>
            </a:r>
          </a:p>
          <a:p>
            <a:r>
              <a:rPr lang="cs-CZ" altLang="cs-CZ" sz="2800"/>
              <a:t>Při hypotenzi Ephedrin 1 amp. i.v. ředit( 1 amp.do 10 ml FR, podat nejprve 1 ml)při hrozivém stavu a trvalém poklesu TK Noradrenalin amp. i.v.- ředit!</a:t>
            </a:r>
          </a:p>
          <a:p>
            <a:r>
              <a:rPr lang="cs-CZ" altLang="cs-CZ" sz="2800"/>
              <a:t>event. infuze. Je možno také Tensamin (Dopamin) 2,3 ml do 500ml infuze.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Nadpis 1">
            <a:extLst>
              <a:ext uri="{FF2B5EF4-FFF2-40B4-BE49-F238E27FC236}">
                <a16:creationId xmlns:a16="http://schemas.microsoft.com/office/drawing/2014/main" id="{DC803C3F-040D-4EED-B998-23BDEF43C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GB" altLang="en-US"/>
            </a:br>
            <a:r>
              <a:rPr lang="en-GB" altLang="en-US"/>
              <a:t>Anafylaktický šok </a:t>
            </a:r>
          </a:p>
        </p:txBody>
      </p:sp>
      <p:sp>
        <p:nvSpPr>
          <p:cNvPr id="55299" name="Zástupný symbol pro obsah 2">
            <a:extLst>
              <a:ext uri="{FF2B5EF4-FFF2-40B4-BE49-F238E27FC236}">
                <a16:creationId xmlns:a16="http://schemas.microsoft.com/office/drawing/2014/main" id="{93AD0B46-2CD3-4042-8132-C479678D1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00213"/>
            <a:ext cx="7772400" cy="4752975"/>
          </a:xfrm>
        </p:spPr>
        <p:txBody>
          <a:bodyPr/>
          <a:lstStyle/>
          <a:p>
            <a:r>
              <a:rPr lang="en-GB" altLang="en-US" sz="2400"/>
              <a:t>latence do 30 min </a:t>
            </a:r>
          </a:p>
          <a:p>
            <a:r>
              <a:rPr lang="en-GB" altLang="en-US" sz="2400"/>
              <a:t>hypotenze, tachykardie </a:t>
            </a:r>
          </a:p>
          <a:p>
            <a:r>
              <a:rPr lang="en-GB" altLang="en-US" sz="2400"/>
              <a:t>kožní projevy /zarudnutí,urtika,angioedém,konjunktivální injekce,bledost,cyanosa/ </a:t>
            </a:r>
          </a:p>
          <a:p>
            <a:r>
              <a:rPr lang="en-GB" altLang="en-US" sz="2400"/>
              <a:t>bronchospasmus, rýma, kašel </a:t>
            </a:r>
          </a:p>
          <a:p>
            <a:r>
              <a:rPr lang="en-GB" altLang="en-US" sz="2400"/>
              <a:t>nauzea, zvracení, křeče v břiše, průjem </a:t>
            </a:r>
          </a:p>
          <a:p>
            <a:r>
              <a:rPr lang="en-GB" altLang="en-US" sz="2400"/>
              <a:t>plicní edém </a:t>
            </a:r>
          </a:p>
          <a:p>
            <a:r>
              <a:rPr lang="en-GB" altLang="en-US" sz="2400"/>
              <a:t>bolesti kloubů, parestezie, křeče </a:t>
            </a:r>
          </a:p>
          <a:p>
            <a:r>
              <a:rPr lang="en-GB" altLang="en-US" sz="2400"/>
              <a:t>poruchy koagulace </a:t>
            </a:r>
          </a:p>
          <a:p>
            <a:r>
              <a:rPr lang="en-GB" altLang="en-US" sz="2400"/>
              <a:t>úzkost, kovová pachuť v ústech </a:t>
            </a:r>
          </a:p>
          <a:p>
            <a:endParaRPr lang="en-GB" altLang="en-US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6208EF74-E2CB-4C79-88FE-D9D70A145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36"/>
    </mc:Choice>
    <mc:Fallback>
      <p:transition spd="slow" advTm="30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Nadpis 1">
            <a:extLst>
              <a:ext uri="{FF2B5EF4-FFF2-40B4-BE49-F238E27FC236}">
                <a16:creationId xmlns:a16="http://schemas.microsoft.com/office/drawing/2014/main" id="{05832DB0-CC61-45AF-A150-E70B35BC1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33375"/>
            <a:ext cx="7772400" cy="1295400"/>
          </a:xfrm>
        </p:spPr>
        <p:txBody>
          <a:bodyPr/>
          <a:lstStyle/>
          <a:p>
            <a:r>
              <a:rPr lang="en-GB" altLang="en-US"/>
              <a:t>Anafylaktický šok</a:t>
            </a:r>
            <a:r>
              <a:rPr lang="cs-CZ" altLang="en-US"/>
              <a:t> léčba</a:t>
            </a:r>
            <a:endParaRPr lang="en-GB" altLang="en-US"/>
          </a:p>
        </p:txBody>
      </p:sp>
      <p:sp>
        <p:nvSpPr>
          <p:cNvPr id="56323" name="Zástupný symbol pro obsah 2">
            <a:extLst>
              <a:ext uri="{FF2B5EF4-FFF2-40B4-BE49-F238E27FC236}">
                <a16:creationId xmlns:a16="http://schemas.microsoft.com/office/drawing/2014/main" id="{350CBB72-5F1C-474C-8FC8-D751E7667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sz="2400" dirty="0" err="1"/>
              <a:t>žilní</a:t>
            </a:r>
            <a:r>
              <a:rPr lang="en-GB" altLang="en-US" sz="2400" dirty="0"/>
              <a:t> </a:t>
            </a:r>
            <a:r>
              <a:rPr lang="en-GB" altLang="en-US" sz="2400" dirty="0" err="1"/>
              <a:t>linka</a:t>
            </a:r>
            <a:r>
              <a:rPr lang="en-GB" altLang="en-US" sz="2400" dirty="0"/>
              <a:t> </a:t>
            </a:r>
          </a:p>
          <a:p>
            <a:r>
              <a:rPr lang="en-GB" altLang="en-US" sz="2400" dirty="0" err="1"/>
              <a:t>objemová</a:t>
            </a:r>
            <a:r>
              <a:rPr lang="en-GB" altLang="en-US" sz="2400" dirty="0"/>
              <a:t> </a:t>
            </a:r>
            <a:r>
              <a:rPr lang="en-GB" altLang="en-US" sz="2400" dirty="0" err="1"/>
              <a:t>náhrada</a:t>
            </a:r>
            <a:r>
              <a:rPr lang="en-GB" altLang="en-US" sz="2400" dirty="0"/>
              <a:t> /</a:t>
            </a:r>
            <a:r>
              <a:rPr lang="en-GB" altLang="en-US" sz="2400" dirty="0" err="1"/>
              <a:t>krystaloidy</a:t>
            </a:r>
            <a:r>
              <a:rPr lang="en-GB" altLang="en-US" sz="2400" dirty="0"/>
              <a:t>, </a:t>
            </a:r>
            <a:r>
              <a:rPr lang="en-GB" altLang="en-US" sz="2400" dirty="0" err="1"/>
              <a:t>koloidy</a:t>
            </a:r>
            <a:r>
              <a:rPr lang="en-GB" altLang="en-US" sz="2400" dirty="0"/>
              <a:t>/ </a:t>
            </a:r>
          </a:p>
          <a:p>
            <a:r>
              <a:rPr lang="en-GB" altLang="en-US" sz="2400" dirty="0"/>
              <a:t>adrenalin - </a:t>
            </a:r>
            <a:r>
              <a:rPr lang="en-GB" altLang="en-US" sz="2400" dirty="0" err="1"/>
              <a:t>lze</a:t>
            </a:r>
            <a:r>
              <a:rPr lang="en-GB" altLang="en-US" sz="2400" dirty="0"/>
              <a:t> </a:t>
            </a:r>
            <a:r>
              <a:rPr lang="en-GB" altLang="en-US" sz="2400" dirty="0" err="1"/>
              <a:t>i</a:t>
            </a:r>
            <a:r>
              <a:rPr lang="en-GB" altLang="en-US" sz="2400" dirty="0"/>
              <a:t> </a:t>
            </a:r>
            <a:r>
              <a:rPr lang="cs-CZ" altLang="en-US" sz="2400" dirty="0" err="1"/>
              <a:t>i.m</a:t>
            </a:r>
            <a:r>
              <a:rPr lang="cs-CZ" altLang="en-US" sz="2400" dirty="0"/>
              <a:t>.</a:t>
            </a:r>
            <a:r>
              <a:rPr lang="en-GB" altLang="en-US" sz="2400" dirty="0"/>
              <a:t>, </a:t>
            </a:r>
            <a:r>
              <a:rPr lang="en-GB" altLang="en-US" sz="2400" dirty="0" err="1"/>
              <a:t>lépe</a:t>
            </a:r>
            <a:r>
              <a:rPr lang="en-GB" altLang="en-US" sz="2400" dirty="0"/>
              <a:t> </a:t>
            </a:r>
            <a:r>
              <a:rPr lang="en-GB" altLang="en-US" sz="2400" dirty="0" err="1"/>
              <a:t>i.v.</a:t>
            </a:r>
            <a:r>
              <a:rPr lang="en-GB" altLang="en-US" sz="2400" dirty="0"/>
              <a:t> </a:t>
            </a:r>
            <a:r>
              <a:rPr lang="cs-CZ" altLang="en-US" sz="2400" dirty="0"/>
              <a:t>,</a:t>
            </a:r>
            <a:r>
              <a:rPr lang="en-GB" altLang="en-US" sz="2400" dirty="0"/>
              <a:t> </a:t>
            </a:r>
            <a:endParaRPr lang="cs-CZ" altLang="en-US" sz="2400" dirty="0"/>
          </a:p>
          <a:p>
            <a:r>
              <a:rPr lang="cs-CZ" altLang="en-US" sz="2400" dirty="0" err="1"/>
              <a:t>i.m</a:t>
            </a:r>
            <a:r>
              <a:rPr lang="cs-CZ" altLang="en-US" sz="2400" dirty="0"/>
              <a:t>  </a:t>
            </a:r>
            <a:r>
              <a:rPr lang="en-GB" altLang="en-US" sz="2400" dirty="0"/>
              <a:t>0,5</a:t>
            </a:r>
            <a:r>
              <a:rPr lang="cs-CZ" altLang="en-US" sz="2400" dirty="0"/>
              <a:t>- 1</a:t>
            </a:r>
            <a:r>
              <a:rPr lang="en-GB" altLang="en-US" sz="2400" dirty="0"/>
              <a:t> mg</a:t>
            </a:r>
            <a:r>
              <a:rPr lang="cs-CZ" altLang="en-US" sz="2400" dirty="0"/>
              <a:t> zle opakovat po 5 min.</a:t>
            </a:r>
            <a:r>
              <a:rPr lang="en-GB" altLang="en-US" sz="2400" dirty="0"/>
              <a:t> </a:t>
            </a:r>
            <a:r>
              <a:rPr lang="cs-CZ" altLang="cs-CZ" sz="2400" dirty="0"/>
              <a:t> nebo </a:t>
            </a:r>
            <a:r>
              <a:rPr lang="cs-CZ" altLang="cs-CZ" sz="2400" dirty="0" err="1"/>
              <a:t>epipen</a:t>
            </a:r>
            <a:endParaRPr lang="en-GB" altLang="en-US" sz="2400" dirty="0"/>
          </a:p>
          <a:p>
            <a:r>
              <a:rPr lang="en-GB" altLang="en-US" sz="2400" dirty="0"/>
              <a:t> </a:t>
            </a:r>
            <a:r>
              <a:rPr lang="en-GB" altLang="en-US" sz="2400" dirty="0" err="1"/>
              <a:t>i.v.</a:t>
            </a:r>
            <a:r>
              <a:rPr lang="en-GB" altLang="en-US" sz="2400" dirty="0"/>
              <a:t> 0,1 – 1,0 mg </a:t>
            </a:r>
            <a:r>
              <a:rPr lang="en-GB" altLang="en-US" sz="2400" dirty="0" err="1"/>
              <a:t>titračně</a:t>
            </a:r>
            <a:r>
              <a:rPr lang="en-GB" altLang="en-US" sz="2400" dirty="0"/>
              <a:t> </a:t>
            </a:r>
            <a:r>
              <a:rPr lang="cs-CZ" altLang="en-US" sz="2400" dirty="0"/>
              <a:t>-</a:t>
            </a:r>
            <a:r>
              <a:rPr lang="cs-CZ" altLang="cs-CZ" sz="2400" dirty="0"/>
              <a:t>Adrenalin 0,5-1 mg </a:t>
            </a:r>
            <a:r>
              <a:rPr lang="cs-CZ" altLang="cs-CZ" sz="2400" dirty="0" err="1"/>
              <a:t>i.v</a:t>
            </a:r>
            <a:r>
              <a:rPr lang="cs-CZ" altLang="cs-CZ" sz="2400" dirty="0"/>
              <a:t> ( 1 </a:t>
            </a:r>
            <a:r>
              <a:rPr lang="cs-CZ" altLang="cs-CZ" sz="2400" dirty="0" err="1"/>
              <a:t>amp</a:t>
            </a:r>
            <a:r>
              <a:rPr lang="cs-CZ" altLang="cs-CZ" sz="2400" dirty="0"/>
              <a:t>. dotáhnout fyziologickým roztokem do 10 ml a aplikovat po 1 ml v několikaminutových intervalech) </a:t>
            </a:r>
          </a:p>
          <a:p>
            <a:pPr marL="0" indent="0">
              <a:buNone/>
            </a:pPr>
            <a:r>
              <a:rPr lang="cs-CZ" altLang="en-US" sz="2400" dirty="0"/>
              <a:t>         </a:t>
            </a:r>
            <a:r>
              <a:rPr lang="en-GB" altLang="en-US" sz="2400" dirty="0" err="1"/>
              <a:t>blokuje</a:t>
            </a:r>
            <a:r>
              <a:rPr lang="en-GB" altLang="en-US" sz="2400" dirty="0"/>
              <a:t> </a:t>
            </a:r>
            <a:r>
              <a:rPr lang="en-GB" altLang="en-US" sz="2400" dirty="0" err="1"/>
              <a:t>uvolň</a:t>
            </a:r>
            <a:r>
              <a:rPr lang="en-GB" altLang="en-US" sz="2400" dirty="0"/>
              <a:t>. HIS, SER </a:t>
            </a:r>
          </a:p>
          <a:p>
            <a:pPr marL="0" indent="0">
              <a:buNone/>
            </a:pPr>
            <a:r>
              <a:rPr lang="cs-CZ" altLang="en-US" sz="2400" dirty="0"/>
              <a:t>        </a:t>
            </a:r>
            <a:r>
              <a:rPr lang="en-GB" altLang="en-US" sz="2400" dirty="0"/>
              <a:t> </a:t>
            </a:r>
            <a:r>
              <a:rPr lang="en-GB" altLang="en-US" sz="2400" dirty="0" err="1"/>
              <a:t>zlepšuje</a:t>
            </a:r>
            <a:r>
              <a:rPr lang="en-GB" altLang="en-US" sz="2400" dirty="0"/>
              <a:t> </a:t>
            </a:r>
            <a:r>
              <a:rPr lang="en-GB" altLang="en-US" sz="2400" dirty="0" err="1"/>
              <a:t>kontr</a:t>
            </a:r>
            <a:r>
              <a:rPr lang="en-GB" altLang="en-US" sz="2400" dirty="0"/>
              <a:t>. </a:t>
            </a:r>
            <a:r>
              <a:rPr lang="en-GB" altLang="en-US" sz="2400" dirty="0" err="1"/>
              <a:t>myokardu</a:t>
            </a:r>
            <a:r>
              <a:rPr lang="en-GB" altLang="en-US" sz="2400" dirty="0"/>
              <a:t> </a:t>
            </a:r>
          </a:p>
          <a:p>
            <a:pPr marL="0" indent="0">
              <a:buNone/>
            </a:pPr>
            <a:r>
              <a:rPr lang="cs-CZ" altLang="en-US" sz="2400" dirty="0"/>
              <a:t>       </a:t>
            </a:r>
            <a:r>
              <a:rPr lang="en-GB" altLang="en-US" sz="2400" dirty="0"/>
              <a:t> </a:t>
            </a:r>
            <a:r>
              <a:rPr lang="en-GB" altLang="en-US" sz="2400" dirty="0" err="1"/>
              <a:t>vazokonstrikce</a:t>
            </a:r>
            <a:r>
              <a:rPr lang="en-GB" altLang="en-US" sz="2400" dirty="0"/>
              <a:t> – </a:t>
            </a:r>
            <a:r>
              <a:rPr lang="en-GB" altLang="en-US" sz="2400" dirty="0" err="1"/>
              <a:t>zvýš</a:t>
            </a:r>
            <a:r>
              <a:rPr lang="en-GB" altLang="en-US" sz="2400" dirty="0"/>
              <a:t>. </a:t>
            </a:r>
            <a:r>
              <a:rPr lang="en-GB" altLang="en-US" sz="2400" dirty="0" err="1"/>
              <a:t>návrat</a:t>
            </a:r>
            <a:r>
              <a:rPr lang="en-GB" altLang="en-US" sz="2400" dirty="0"/>
              <a:t> </a:t>
            </a:r>
          </a:p>
          <a:p>
            <a:pPr marL="0" indent="0">
              <a:buNone/>
            </a:pPr>
            <a:r>
              <a:rPr lang="cs-CZ" altLang="en-US" sz="2400" dirty="0"/>
              <a:t>        </a:t>
            </a:r>
            <a:r>
              <a:rPr lang="en-GB" altLang="en-US" sz="2400" dirty="0"/>
              <a:t> </a:t>
            </a:r>
            <a:r>
              <a:rPr lang="en-GB" altLang="en-US" sz="2400" dirty="0" err="1"/>
              <a:t>bronchodilatace</a:t>
            </a:r>
            <a:r>
              <a:rPr lang="en-GB" altLang="en-US" sz="2400" dirty="0"/>
              <a:t> </a:t>
            </a:r>
          </a:p>
          <a:p>
            <a:endParaRPr lang="en-GB" altLang="en-US" sz="28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1D57321-B3A5-4A75-B037-D22DE3A697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98"/>
    </mc:Choice>
    <mc:Fallback>
      <p:transition spd="slow" advTm="10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4E808CFB-C8BB-4B84-898F-A1CD71B826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Hlavní zásady postupu:</a:t>
            </a:r>
            <a:br>
              <a:rPr lang="cs-CZ" altLang="cs-CZ"/>
            </a:br>
            <a:endParaRPr lang="cs-CZ" altLang="cs-CZ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1DE0406A-D4FB-434A-A3DF-1BA473FBAA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229600" cy="4114800"/>
          </a:xfrm>
        </p:spPr>
        <p:txBody>
          <a:bodyPr/>
          <a:lstStyle/>
          <a:p>
            <a:r>
              <a:rPr lang="cs-CZ" altLang="cs-CZ"/>
              <a:t>1. Při vzniku náhlé příhody nesnažit se stanovit 	diagnózu. </a:t>
            </a:r>
          </a:p>
          <a:p>
            <a:r>
              <a:rPr lang="cs-CZ" altLang="cs-CZ"/>
              <a:t>2. Bezprostředně zahájit symptomatologickou      	léčbu.</a:t>
            </a:r>
          </a:p>
          <a:p>
            <a:r>
              <a:rPr lang="cs-CZ" altLang="cs-CZ"/>
              <a:t>3. Zajistit specializovanou lékařskou péči </a:t>
            </a:r>
          </a:p>
          <a:p>
            <a:pPr>
              <a:buFont typeface="Monotype Sorts" pitchFamily="2" charset="2"/>
              <a:buNone/>
            </a:pPr>
            <a:r>
              <a:rPr lang="cs-CZ" altLang="cs-CZ"/>
              <a:t>		( interna, ARO)</a:t>
            </a:r>
          </a:p>
          <a:p>
            <a:endParaRPr lang="cs-CZ" alt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B0D29E6-5FEE-49FB-8681-9A4D8ED2C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40"/>
    </mc:Choice>
    <mc:Fallback>
      <p:transition spd="slow" advTm="13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Nadpis 1">
            <a:extLst>
              <a:ext uri="{FF2B5EF4-FFF2-40B4-BE49-F238E27FC236}">
                <a16:creationId xmlns:a16="http://schemas.microsoft.com/office/drawing/2014/main" id="{FA10FA09-4EB7-4F41-ACB1-F7DDB073F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Anafylaktický šok</a:t>
            </a:r>
            <a:r>
              <a:rPr lang="cs-CZ" altLang="en-US"/>
              <a:t> léčba</a:t>
            </a:r>
            <a:endParaRPr lang="en-GB" altLang="en-US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D63BD52-9F64-468F-98E4-1C2220E88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88" y="1700213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GB" sz="2600" dirty="0" err="1"/>
              <a:t>uvolnění</a:t>
            </a:r>
            <a:r>
              <a:rPr lang="en-GB" sz="2600" dirty="0"/>
              <a:t> </a:t>
            </a:r>
            <a:r>
              <a:rPr lang="en-GB" sz="2600" dirty="0" err="1"/>
              <a:t>dýchacích</a:t>
            </a:r>
            <a:r>
              <a:rPr lang="en-GB" sz="2600" dirty="0"/>
              <a:t> </a:t>
            </a:r>
            <a:r>
              <a:rPr lang="en-GB" sz="2600" dirty="0" err="1"/>
              <a:t>cest</a:t>
            </a:r>
            <a:r>
              <a:rPr lang="en-GB" sz="2600" dirty="0"/>
              <a:t> /</a:t>
            </a:r>
            <a:r>
              <a:rPr lang="en-GB" sz="2600" dirty="0" err="1"/>
              <a:t>trojhmat</a:t>
            </a:r>
            <a:r>
              <a:rPr lang="en-GB" sz="2600" dirty="0"/>
              <a:t>, </a:t>
            </a:r>
            <a:r>
              <a:rPr lang="en-GB" sz="2600" dirty="0" err="1"/>
              <a:t>intubace</a:t>
            </a:r>
            <a:r>
              <a:rPr lang="en-GB" sz="2600" dirty="0"/>
              <a:t>, </a:t>
            </a:r>
            <a:r>
              <a:rPr lang="en-GB" sz="2600" dirty="0" err="1"/>
              <a:t>koniotomie</a:t>
            </a:r>
            <a:r>
              <a:rPr lang="en-GB" sz="2600" dirty="0"/>
              <a:t>/ </a:t>
            </a:r>
          </a:p>
          <a:p>
            <a:pPr>
              <a:defRPr/>
            </a:pPr>
            <a:r>
              <a:rPr lang="en-GB" sz="2600" dirty="0" err="1"/>
              <a:t>kyslíková</a:t>
            </a:r>
            <a:r>
              <a:rPr lang="en-GB" sz="2600" dirty="0"/>
              <a:t> </a:t>
            </a:r>
            <a:r>
              <a:rPr lang="en-GB" sz="2600" dirty="0" err="1"/>
              <a:t>terapie</a:t>
            </a:r>
            <a:r>
              <a:rPr lang="en-GB" sz="2600" dirty="0"/>
              <a:t> /</a:t>
            </a:r>
            <a:r>
              <a:rPr lang="en-GB" sz="2600" dirty="0" err="1"/>
              <a:t>polomaska</a:t>
            </a:r>
            <a:r>
              <a:rPr lang="en-GB" sz="2600" dirty="0"/>
              <a:t>, </a:t>
            </a:r>
            <a:r>
              <a:rPr lang="en-GB" sz="2600" dirty="0" err="1"/>
              <a:t>ambuvak</a:t>
            </a:r>
            <a:r>
              <a:rPr lang="en-GB" sz="2600" dirty="0"/>
              <a:t>/ </a:t>
            </a:r>
          </a:p>
          <a:p>
            <a:pPr>
              <a:defRPr/>
            </a:pPr>
            <a:r>
              <a:rPr lang="en-GB" sz="2600" dirty="0"/>
              <a:t>event. UPV </a:t>
            </a:r>
          </a:p>
          <a:p>
            <a:pPr>
              <a:defRPr/>
            </a:pPr>
            <a:r>
              <a:rPr lang="en-GB" sz="2600" dirty="0" err="1"/>
              <a:t>aminophyllin</a:t>
            </a:r>
            <a:r>
              <a:rPr lang="en-GB" sz="2600" dirty="0"/>
              <a:t> – </a:t>
            </a:r>
            <a:r>
              <a:rPr lang="en-GB" sz="2600" dirty="0" err="1"/>
              <a:t>při</a:t>
            </a:r>
            <a:r>
              <a:rPr lang="en-GB" sz="2600" dirty="0"/>
              <a:t> </a:t>
            </a:r>
            <a:r>
              <a:rPr lang="en-GB" sz="2600" dirty="0" err="1"/>
              <a:t>přetrvávajícím</a:t>
            </a:r>
            <a:r>
              <a:rPr lang="en-GB" sz="2600" dirty="0"/>
              <a:t> </a:t>
            </a:r>
            <a:r>
              <a:rPr lang="en-GB" sz="2600" dirty="0" err="1"/>
              <a:t>bronchospasmu</a:t>
            </a:r>
            <a:r>
              <a:rPr lang="en-GB" sz="2600" dirty="0"/>
              <a:t> – cave </a:t>
            </a:r>
            <a:r>
              <a:rPr lang="en-GB" sz="2600" dirty="0" err="1"/>
              <a:t>tachykardie</a:t>
            </a:r>
            <a:r>
              <a:rPr lang="en-GB" sz="2600" dirty="0"/>
              <a:t> </a:t>
            </a:r>
          </a:p>
          <a:p>
            <a:pPr>
              <a:defRPr/>
            </a:pPr>
            <a:r>
              <a:rPr lang="en-GB" sz="2600" dirty="0"/>
              <a:t>noradrenalin – </a:t>
            </a:r>
            <a:r>
              <a:rPr lang="en-GB" sz="2600" dirty="0" err="1"/>
              <a:t>kont</a:t>
            </a:r>
            <a:r>
              <a:rPr lang="en-GB" sz="2600" dirty="0"/>
              <a:t>. </a:t>
            </a:r>
            <a:r>
              <a:rPr lang="en-GB" sz="2600" dirty="0" err="1"/>
              <a:t>při</a:t>
            </a:r>
            <a:r>
              <a:rPr lang="en-GB" sz="2600" dirty="0"/>
              <a:t> </a:t>
            </a:r>
            <a:r>
              <a:rPr lang="en-GB" sz="2600" dirty="0" err="1"/>
              <a:t>přetrvávající</a:t>
            </a:r>
            <a:r>
              <a:rPr lang="en-GB" sz="2600" dirty="0"/>
              <a:t> </a:t>
            </a:r>
            <a:r>
              <a:rPr lang="en-GB" sz="2600" dirty="0" err="1"/>
              <a:t>vazodilataci</a:t>
            </a:r>
            <a:r>
              <a:rPr lang="cs-CZ" sz="2600" dirty="0"/>
              <a:t> </a:t>
            </a:r>
            <a:r>
              <a:rPr lang="en-GB" sz="2600" dirty="0"/>
              <a:t> </a:t>
            </a:r>
            <a:r>
              <a:rPr lang="cs-CZ" altLang="cs-CZ" sz="2600" dirty="0"/>
              <a:t>Infuze: 5% glukosa s Noradrenalinem(1-5amp. do 500ml)</a:t>
            </a:r>
          </a:p>
          <a:p>
            <a:pPr>
              <a:defRPr/>
            </a:pPr>
            <a:r>
              <a:rPr lang="cs-CZ" altLang="cs-CZ" sz="2600" dirty="0"/>
              <a:t>rychlost aplikace 10-30 kapek za min.,</a:t>
            </a:r>
          </a:p>
          <a:p>
            <a:pPr>
              <a:defRPr/>
            </a:pPr>
            <a:r>
              <a:rPr lang="cs-CZ" altLang="cs-CZ" sz="2600" dirty="0"/>
              <a:t>měřit TK</a:t>
            </a:r>
          </a:p>
          <a:p>
            <a:pPr>
              <a:defRPr/>
            </a:pPr>
            <a:endParaRPr lang="en-GB" dirty="0"/>
          </a:p>
          <a:p>
            <a:pPr marL="0" indent="0">
              <a:buFont typeface="Monotype Sorts" pitchFamily="2" charset="2"/>
              <a:buNone/>
              <a:defRPr/>
            </a:pPr>
            <a:endParaRPr lang="en-GB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Nadpis 1">
            <a:extLst>
              <a:ext uri="{FF2B5EF4-FFF2-40B4-BE49-F238E27FC236}">
                <a16:creationId xmlns:a16="http://schemas.microsoft.com/office/drawing/2014/main" id="{86273DC5-6583-4843-AA1E-8800F2B1C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Anafylaktický šok</a:t>
            </a:r>
            <a:r>
              <a:rPr lang="cs-CZ" altLang="en-US"/>
              <a:t> léčba</a:t>
            </a:r>
            <a:endParaRPr lang="en-GB" altLang="en-US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D7543D6-BA88-461D-B089-9785ECA5B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Monotype Sorts" pitchFamily="2" charset="2"/>
              <a:buNone/>
              <a:defRPr/>
            </a:pPr>
            <a:endParaRPr lang="en-GB" dirty="0"/>
          </a:p>
          <a:p>
            <a:pPr>
              <a:defRPr/>
            </a:pPr>
            <a:r>
              <a:rPr lang="en-GB" dirty="0" err="1"/>
              <a:t>kortikoidy</a:t>
            </a:r>
            <a:r>
              <a:rPr lang="en-GB" dirty="0"/>
              <a:t> – </a:t>
            </a:r>
            <a:r>
              <a:rPr lang="en-GB" dirty="0" err="1"/>
              <a:t>lze</a:t>
            </a:r>
            <a:r>
              <a:rPr lang="en-GB" dirty="0"/>
              <a:t> </a:t>
            </a:r>
            <a:r>
              <a:rPr lang="en-GB" dirty="0" err="1"/>
              <a:t>podat</a:t>
            </a:r>
            <a:r>
              <a:rPr lang="en-GB" dirty="0"/>
              <a:t> u </a:t>
            </a:r>
            <a:r>
              <a:rPr lang="en-GB" dirty="0" err="1"/>
              <a:t>pac.</a:t>
            </a:r>
            <a:r>
              <a:rPr lang="en-GB" dirty="0"/>
              <a:t> s </a:t>
            </a:r>
            <a:r>
              <a:rPr lang="en-GB" dirty="0" err="1"/>
              <a:t>refrakterním</a:t>
            </a:r>
            <a:r>
              <a:rPr lang="en-GB" dirty="0"/>
              <a:t> </a:t>
            </a:r>
            <a:r>
              <a:rPr lang="en-GB" dirty="0" err="1"/>
              <a:t>bronchospazmem</a:t>
            </a:r>
            <a:r>
              <a:rPr lang="en-GB" dirty="0"/>
              <a:t> </a:t>
            </a:r>
          </a:p>
          <a:p>
            <a:pPr>
              <a:defRPr/>
            </a:pPr>
            <a:r>
              <a:rPr lang="en-GB" dirty="0" err="1"/>
              <a:t>antihistaminika</a:t>
            </a:r>
            <a:r>
              <a:rPr lang="en-GB" dirty="0"/>
              <a:t> – u </a:t>
            </a:r>
            <a:r>
              <a:rPr lang="en-GB" dirty="0" err="1"/>
              <a:t>protrahovaných</a:t>
            </a:r>
            <a:r>
              <a:rPr lang="en-GB" dirty="0"/>
              <a:t> </a:t>
            </a:r>
            <a:r>
              <a:rPr lang="en-GB" dirty="0" err="1"/>
              <a:t>průběhů</a:t>
            </a:r>
            <a:r>
              <a:rPr lang="en-GB" dirty="0"/>
              <a:t> </a:t>
            </a:r>
          </a:p>
          <a:p>
            <a:pPr marL="0" indent="0">
              <a:buNone/>
              <a:defRPr/>
            </a:pPr>
            <a:endParaRPr lang="en-GB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6A01541-75A2-472E-AA06-BB44D51D58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67"/>
    </mc:Choice>
    <mc:Fallback>
      <p:transition spd="slow" advTm="7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CFDA77E-44B0-4E0E-8C60-9FAFD27898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40"/>
    </mc:Choice>
    <mc:Fallback>
      <p:transition spd="slow" advTm="8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050">
            <a:extLst>
              <a:ext uri="{FF2B5EF4-FFF2-40B4-BE49-F238E27FC236}">
                <a16:creationId xmlns:a16="http://schemas.microsoft.com/office/drawing/2014/main" id="{F4DAE881-4FF0-4FE8-8853-B31A44BD51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/>
              <a:t>Seznam léků pro první pomoc</a:t>
            </a:r>
          </a:p>
        </p:txBody>
      </p:sp>
      <p:sp>
        <p:nvSpPr>
          <p:cNvPr id="59395" name="Rectangle 2051">
            <a:extLst>
              <a:ext uri="{FF2B5EF4-FFF2-40B4-BE49-F238E27FC236}">
                <a16:creationId xmlns:a16="http://schemas.microsoft.com/office/drawing/2014/main" id="{F507BFA6-A30C-47BF-AB5B-D372653732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Adrenalin Léčiva( 1 ml amp=l mg)    5x</a:t>
            </a:r>
          </a:p>
          <a:p>
            <a:r>
              <a:rPr lang="cs-CZ" altLang="cs-CZ"/>
              <a:t>Aminophyllin( 10 ml amp=24O mg) 10x</a:t>
            </a:r>
          </a:p>
          <a:p>
            <a:r>
              <a:rPr lang="cs-CZ" altLang="cs-CZ"/>
              <a:t>Atropin Biotika ( 1ml amp.= 0,5 mg) 10x</a:t>
            </a:r>
          </a:p>
          <a:p>
            <a:r>
              <a:rPr lang="cs-CZ" altLang="cs-CZ"/>
              <a:t>Ephedrin Biotika( 1ml amp.=50 mg)  10x</a:t>
            </a:r>
          </a:p>
          <a:p>
            <a:r>
              <a:rPr lang="cs-CZ" altLang="cs-CZ"/>
              <a:t>Apaurin ( 2 ml amp. = 10 mg)             10x</a:t>
            </a:r>
          </a:p>
          <a:p>
            <a:r>
              <a:rPr lang="cs-CZ" altLang="cs-CZ"/>
              <a:t>Hydrocortison ICN ( lag.= 100 mg)       2 x</a:t>
            </a:r>
          </a:p>
          <a:p>
            <a:r>
              <a:rPr lang="cs-CZ" altLang="cs-CZ"/>
              <a:t>Methiaden Calcium (10 ml = 90 mg Ca) 5x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7FCE62B8-726D-4F5B-9B07-94895B79CD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Seznam léků pro první pomoc.</a:t>
            </a: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9E6CE039-1D17-4BEF-83B1-66B9FBF9CB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Noradrenalin Léčiva ( 1 ml amp.= 1mg) 5x</a:t>
            </a:r>
          </a:p>
          <a:p>
            <a:r>
              <a:rPr lang="cs-CZ" altLang="cs-CZ"/>
              <a:t>Dithiaden  amp.( 2 ml amp. = l mg)       10x</a:t>
            </a:r>
          </a:p>
          <a:p>
            <a:r>
              <a:rPr lang="cs-CZ" altLang="cs-CZ"/>
              <a:t>Furosemid Biotika (10 ml amp.=125 mg) 5x</a:t>
            </a:r>
          </a:p>
          <a:p>
            <a:r>
              <a:rPr lang="cs-CZ" altLang="cs-CZ"/>
              <a:t>Natrium chloratum sol.isot.amp. 10 ml   10x</a:t>
            </a:r>
          </a:p>
          <a:p>
            <a:r>
              <a:rPr lang="cs-CZ" altLang="cs-CZ"/>
              <a:t>Sol glucosi 5% infuze- 500ml                   1x</a:t>
            </a:r>
          </a:p>
          <a:p>
            <a:r>
              <a:rPr lang="cs-CZ" altLang="cs-CZ"/>
              <a:t>Glucosum Léčiva 40% ( 10 ml amp.)       2x</a:t>
            </a:r>
          </a:p>
          <a:p>
            <a:endParaRPr lang="cs-CZ" altLang="cs-CZ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26">
            <a:extLst>
              <a:ext uri="{FF2B5EF4-FFF2-40B4-BE49-F238E27FC236}">
                <a16:creationId xmlns:a16="http://schemas.microsoft.com/office/drawing/2014/main" id="{1970416D-C51E-4501-AF7E-BC4DE60FD0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/>
              <a:t>Seznam pomůcek pro první pomoc</a:t>
            </a:r>
          </a:p>
        </p:txBody>
      </p:sp>
      <p:sp>
        <p:nvSpPr>
          <p:cNvPr id="61443" name="Rectangle 1027">
            <a:extLst>
              <a:ext uri="{FF2B5EF4-FFF2-40B4-BE49-F238E27FC236}">
                <a16:creationId xmlns:a16="http://schemas.microsoft.com/office/drawing/2014/main" id="{870003E8-DC3E-45EA-91EF-7F1424A4C5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inj. stříkačky ( 10 ml)                        3x</a:t>
            </a:r>
          </a:p>
          <a:p>
            <a:r>
              <a:rPr lang="cs-CZ" altLang="cs-CZ"/>
              <a:t>i.v. kanyly                                          3x</a:t>
            </a:r>
          </a:p>
          <a:p>
            <a:r>
              <a:rPr lang="cs-CZ" altLang="cs-CZ"/>
              <a:t>inj. Jehly                                            5x</a:t>
            </a:r>
          </a:p>
          <a:p>
            <a:r>
              <a:rPr lang="cs-CZ" altLang="cs-CZ"/>
              <a:t>sterilní infúzní souprava                    2x</a:t>
            </a:r>
          </a:p>
          <a:p>
            <a:r>
              <a:rPr lang="cs-CZ" altLang="cs-CZ"/>
              <a:t>Esmarchovo obinadlo</a:t>
            </a:r>
          </a:p>
          <a:p>
            <a:r>
              <a:rPr lang="cs-CZ" altLang="cs-CZ"/>
              <a:t>dezinfekční roztok</a:t>
            </a:r>
          </a:p>
          <a:p>
            <a:r>
              <a:rPr lang="cs-CZ" altLang="cs-CZ"/>
              <a:t>odsávací cévka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26">
            <a:extLst>
              <a:ext uri="{FF2B5EF4-FFF2-40B4-BE49-F238E27FC236}">
                <a16:creationId xmlns:a16="http://schemas.microsoft.com/office/drawing/2014/main" id="{13C8DC9C-B2A4-440D-9DC1-05234E8088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/>
              <a:t>Seznam pomůcek pro první pomoc</a:t>
            </a:r>
          </a:p>
        </p:txBody>
      </p:sp>
      <p:sp>
        <p:nvSpPr>
          <p:cNvPr id="62467" name="Rectangle 1027">
            <a:extLst>
              <a:ext uri="{FF2B5EF4-FFF2-40B4-BE49-F238E27FC236}">
                <a16:creationId xmlns:a16="http://schemas.microsoft.com/office/drawing/2014/main" id="{19726EC5-1D0C-472B-8C0E-FD8948E07A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dýchací vzduchovod ústní</a:t>
            </a:r>
          </a:p>
          <a:p>
            <a:r>
              <a:rPr lang="cs-CZ" altLang="cs-CZ"/>
              <a:t>dýchací vzduchovod nosní</a:t>
            </a:r>
          </a:p>
          <a:p>
            <a:r>
              <a:rPr lang="cs-CZ" altLang="cs-CZ"/>
              <a:t>kyslíkové brýle</a:t>
            </a:r>
          </a:p>
          <a:p>
            <a:r>
              <a:rPr lang="cs-CZ" altLang="cs-CZ"/>
              <a:t>fonendoskop</a:t>
            </a:r>
          </a:p>
          <a:p>
            <a:r>
              <a:rPr lang="cs-CZ" altLang="cs-CZ"/>
              <a:t>tonometr</a:t>
            </a:r>
          </a:p>
          <a:p>
            <a:r>
              <a:rPr lang="cs-CZ" altLang="cs-CZ"/>
              <a:t>ruční resuscitační přístroj ( AMBU)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F70A59-A61A-4940-B97F-21DFACC34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864009-5149-499A-979E-4CBAFE7A3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2224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C15D3F8A-312A-4B24-8D99-78A78A05F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/>
              <a:t>Názvosloví </a:t>
            </a:r>
            <a:br>
              <a:rPr lang="en-GB" altLang="cs-CZ"/>
            </a:br>
            <a:endParaRPr lang="en-GB" alt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66B3507-136B-42BB-8EDF-3245E59B1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81075"/>
            <a:ext cx="7772400" cy="4978400"/>
          </a:xfrm>
        </p:spPr>
        <p:txBody>
          <a:bodyPr/>
          <a:lstStyle/>
          <a:p>
            <a:pPr>
              <a:defRPr/>
            </a:pPr>
            <a:r>
              <a:rPr lang="en-GB" sz="2200" b="1" dirty="0" err="1"/>
              <a:t>Základní</a:t>
            </a:r>
            <a:r>
              <a:rPr lang="en-GB" sz="2200" b="1" dirty="0"/>
              <a:t> </a:t>
            </a:r>
            <a:r>
              <a:rPr lang="en-GB" sz="2200" b="1" dirty="0" err="1"/>
              <a:t>neodkladná</a:t>
            </a:r>
            <a:r>
              <a:rPr lang="en-GB" sz="2200" b="1" dirty="0"/>
              <a:t> </a:t>
            </a:r>
            <a:r>
              <a:rPr lang="en-GB" sz="2200" b="1" dirty="0" err="1"/>
              <a:t>resuscitace</a:t>
            </a:r>
            <a:r>
              <a:rPr lang="en-GB" sz="2200" b="1" dirty="0"/>
              <a:t> </a:t>
            </a:r>
            <a:r>
              <a:rPr lang="en-GB" sz="2200" dirty="0"/>
              <a:t>(Basic Life Support - BLS) </a:t>
            </a:r>
          </a:p>
          <a:p>
            <a:pPr>
              <a:defRPr/>
            </a:pPr>
            <a:r>
              <a:rPr lang="en-GB" sz="2200" dirty="0"/>
              <a:t>bez </a:t>
            </a:r>
            <a:r>
              <a:rPr lang="en-GB" sz="2200" dirty="0" err="1"/>
              <a:t>pomůcek</a:t>
            </a:r>
            <a:r>
              <a:rPr lang="en-GB" sz="2200" dirty="0"/>
              <a:t> </a:t>
            </a:r>
          </a:p>
          <a:p>
            <a:pPr>
              <a:defRPr/>
            </a:pPr>
            <a:r>
              <a:rPr lang="en-GB" sz="2200" dirty="0" err="1"/>
              <a:t>protektivní</a:t>
            </a:r>
            <a:r>
              <a:rPr lang="en-GB" sz="2200" dirty="0"/>
              <a:t> </a:t>
            </a:r>
            <a:r>
              <a:rPr lang="en-GB" sz="2200" dirty="0" err="1"/>
              <a:t>pomůcky</a:t>
            </a:r>
            <a:r>
              <a:rPr lang="en-GB" sz="2200" dirty="0"/>
              <a:t>, </a:t>
            </a:r>
            <a:r>
              <a:rPr lang="en-GB" sz="2200" dirty="0" err="1"/>
              <a:t>které</a:t>
            </a:r>
            <a:r>
              <a:rPr lang="en-GB" sz="2200" dirty="0"/>
              <a:t> </a:t>
            </a:r>
            <a:r>
              <a:rPr lang="en-GB" sz="2200" dirty="0" err="1"/>
              <a:t>chrání</a:t>
            </a:r>
            <a:r>
              <a:rPr lang="en-GB" sz="2200" dirty="0"/>
              <a:t> </a:t>
            </a:r>
            <a:r>
              <a:rPr lang="en-GB" sz="2200" dirty="0" err="1"/>
              <a:t>zachránce</a:t>
            </a:r>
            <a:r>
              <a:rPr lang="en-GB" sz="2200" dirty="0"/>
              <a:t> </a:t>
            </a:r>
          </a:p>
          <a:p>
            <a:pPr>
              <a:defRPr/>
            </a:pPr>
            <a:r>
              <a:rPr lang="en-GB" sz="2200" dirty="0"/>
              <a:t>AED </a:t>
            </a:r>
            <a:r>
              <a:rPr lang="en-GB" sz="2200" dirty="0" err="1"/>
              <a:t>automatický</a:t>
            </a:r>
            <a:r>
              <a:rPr lang="en-GB" sz="2200" dirty="0"/>
              <a:t> </a:t>
            </a:r>
            <a:r>
              <a:rPr lang="en-GB" sz="2200" dirty="0" err="1"/>
              <a:t>externí</a:t>
            </a:r>
            <a:r>
              <a:rPr lang="en-GB" sz="2200" dirty="0"/>
              <a:t> </a:t>
            </a:r>
            <a:r>
              <a:rPr lang="en-GB" sz="2200" dirty="0" err="1"/>
              <a:t>defibrilátor</a:t>
            </a:r>
            <a:r>
              <a:rPr lang="en-GB" sz="2200" dirty="0"/>
              <a:t> </a:t>
            </a:r>
          </a:p>
          <a:p>
            <a:pPr>
              <a:defRPr/>
            </a:pPr>
            <a:r>
              <a:rPr lang="en-GB" sz="2200" dirty="0"/>
              <a:t>(public access defibrillation - PAD) </a:t>
            </a:r>
          </a:p>
          <a:p>
            <a:pPr>
              <a:defRPr/>
            </a:pPr>
            <a:r>
              <a:rPr lang="en-GB" sz="2200" b="1" dirty="0" err="1"/>
              <a:t>Rozšířená</a:t>
            </a:r>
            <a:r>
              <a:rPr lang="en-GB" sz="2200" b="1" dirty="0"/>
              <a:t> </a:t>
            </a:r>
            <a:r>
              <a:rPr lang="en-GB" sz="2200" b="1" dirty="0" err="1"/>
              <a:t>neodkladná</a:t>
            </a:r>
            <a:r>
              <a:rPr lang="en-GB" sz="2200" b="1" dirty="0"/>
              <a:t> </a:t>
            </a:r>
            <a:r>
              <a:rPr lang="en-GB" sz="2200" b="1" dirty="0" err="1"/>
              <a:t>resuscitace</a:t>
            </a:r>
            <a:r>
              <a:rPr lang="en-GB" sz="2200" b="1" dirty="0"/>
              <a:t> </a:t>
            </a:r>
            <a:r>
              <a:rPr lang="en-GB" sz="2200" dirty="0"/>
              <a:t>(Advanced Life Support - ALS) </a:t>
            </a:r>
          </a:p>
          <a:p>
            <a:pPr>
              <a:defRPr/>
            </a:pPr>
            <a:r>
              <a:rPr lang="en-GB" sz="2200" dirty="0" err="1"/>
              <a:t>kvalifikovaní</a:t>
            </a:r>
            <a:r>
              <a:rPr lang="en-GB" sz="2200" dirty="0"/>
              <a:t> </a:t>
            </a:r>
            <a:r>
              <a:rPr lang="en-GB" sz="2200" dirty="0" err="1"/>
              <a:t>zdravotníci</a:t>
            </a:r>
            <a:r>
              <a:rPr lang="en-GB" sz="2200" dirty="0"/>
              <a:t> </a:t>
            </a:r>
          </a:p>
          <a:p>
            <a:pPr>
              <a:defRPr/>
            </a:pPr>
            <a:r>
              <a:rPr lang="en-GB" sz="2200" dirty="0" err="1"/>
              <a:t>zajištění</a:t>
            </a:r>
            <a:r>
              <a:rPr lang="en-GB" sz="2200" dirty="0"/>
              <a:t> DC, </a:t>
            </a:r>
            <a:r>
              <a:rPr lang="en-GB" sz="2200" dirty="0" err="1"/>
              <a:t>přístupy</a:t>
            </a:r>
            <a:r>
              <a:rPr lang="en-GB" sz="2200" dirty="0"/>
              <a:t> do </a:t>
            </a:r>
            <a:r>
              <a:rPr lang="en-GB" sz="2200" dirty="0" err="1"/>
              <a:t>krevního</a:t>
            </a:r>
            <a:r>
              <a:rPr lang="en-GB" sz="2200" dirty="0"/>
              <a:t> </a:t>
            </a:r>
            <a:r>
              <a:rPr lang="en-GB" sz="2200" dirty="0" err="1"/>
              <a:t>řečiště</a:t>
            </a:r>
            <a:r>
              <a:rPr lang="en-GB" sz="2200" dirty="0"/>
              <a:t> </a:t>
            </a:r>
          </a:p>
          <a:p>
            <a:pPr>
              <a:defRPr/>
            </a:pPr>
            <a:r>
              <a:rPr lang="en-GB" sz="2200" dirty="0" err="1"/>
              <a:t>elektroterapie</a:t>
            </a:r>
            <a:r>
              <a:rPr lang="en-GB" sz="2200" dirty="0"/>
              <a:t> </a:t>
            </a:r>
          </a:p>
          <a:p>
            <a:pPr>
              <a:defRPr/>
            </a:pPr>
            <a:r>
              <a:rPr lang="en-GB" sz="2200" dirty="0" err="1"/>
              <a:t>farmakoterapie</a:t>
            </a:r>
            <a:r>
              <a:rPr lang="en-GB" sz="2200" dirty="0"/>
              <a:t> </a:t>
            </a:r>
          </a:p>
          <a:p>
            <a:pPr>
              <a:defRPr/>
            </a:pPr>
            <a:r>
              <a:rPr lang="en-GB" sz="2200" dirty="0" err="1"/>
              <a:t>resuscitační</a:t>
            </a:r>
            <a:r>
              <a:rPr lang="en-GB" sz="2200" dirty="0"/>
              <a:t> </a:t>
            </a:r>
            <a:r>
              <a:rPr lang="en-GB" sz="2200" dirty="0" err="1"/>
              <a:t>pomůcky</a:t>
            </a:r>
            <a:r>
              <a:rPr lang="en-GB" sz="2200" dirty="0"/>
              <a:t> </a:t>
            </a:r>
          </a:p>
          <a:p>
            <a:pPr>
              <a:defRPr/>
            </a:pPr>
            <a:r>
              <a:rPr lang="en-GB" sz="2200" dirty="0" err="1"/>
              <a:t>postresuscitační</a:t>
            </a:r>
            <a:r>
              <a:rPr lang="en-GB" sz="2200" dirty="0"/>
              <a:t> </a:t>
            </a:r>
            <a:r>
              <a:rPr lang="en-GB" sz="2200" dirty="0" err="1"/>
              <a:t>péče</a:t>
            </a:r>
            <a:r>
              <a:rPr lang="en-GB" sz="2200" dirty="0"/>
              <a:t> </a:t>
            </a:r>
          </a:p>
          <a:p>
            <a:pPr marL="0" indent="0">
              <a:buFont typeface="Monotype Sorts" pitchFamily="2" charset="2"/>
              <a:buNone/>
              <a:defRPr/>
            </a:pPr>
            <a:endParaRPr lang="en-GB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A496F01E-7B1B-43A6-9419-D3A671526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0243" name="Zástupný symbol pro obsah 2">
            <a:extLst>
              <a:ext uri="{FF2B5EF4-FFF2-40B4-BE49-F238E27FC236}">
                <a16:creationId xmlns:a16="http://schemas.microsoft.com/office/drawing/2014/main" id="{80753364-03C9-42F1-9912-CCBAFD020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Při poruše vitálních funkcí vyšetřujeme pacienta podle algoritmu ABCD </a:t>
            </a:r>
          </a:p>
          <a:p>
            <a:r>
              <a:rPr lang="cs-CZ" altLang="cs-CZ" dirty="0"/>
              <a:t>A-</a:t>
            </a:r>
            <a:r>
              <a:rPr lang="cs-CZ" altLang="cs-CZ" dirty="0" err="1"/>
              <a:t>Airway</a:t>
            </a:r>
            <a:r>
              <a:rPr lang="cs-CZ" altLang="cs-CZ" dirty="0"/>
              <a:t>-průchozí dýchací cesty</a:t>
            </a:r>
          </a:p>
          <a:p>
            <a:r>
              <a:rPr lang="cs-CZ" altLang="cs-CZ" dirty="0"/>
              <a:t>B-</a:t>
            </a:r>
            <a:r>
              <a:rPr lang="cs-CZ" altLang="cs-CZ" dirty="0" err="1"/>
              <a:t>Breathing</a:t>
            </a:r>
            <a:r>
              <a:rPr lang="cs-CZ" altLang="cs-CZ" dirty="0"/>
              <a:t>- sledování dechové aktivity</a:t>
            </a:r>
          </a:p>
          <a:p>
            <a:r>
              <a:rPr lang="cs-CZ" altLang="cs-CZ" dirty="0"/>
              <a:t>C-</a:t>
            </a:r>
            <a:r>
              <a:rPr lang="cs-CZ" altLang="cs-CZ" dirty="0" err="1"/>
              <a:t>Circulation</a:t>
            </a:r>
            <a:r>
              <a:rPr lang="cs-CZ" altLang="cs-CZ" dirty="0"/>
              <a:t>- stav oběhu</a:t>
            </a:r>
          </a:p>
          <a:p>
            <a:r>
              <a:rPr lang="cs-CZ" altLang="cs-CZ" dirty="0"/>
              <a:t>D-Disability- stav vědomí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2B1533F-4A7D-4EF2-B9C4-C0CE1FC978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08"/>
    </mc:Choice>
    <mc:Fallback>
      <p:transition spd="slow" advTm="27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AF375AB4-D18A-4379-BB33-896CFE50E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Airway</a:t>
            </a:r>
          </a:p>
        </p:txBody>
      </p:sp>
      <p:sp>
        <p:nvSpPr>
          <p:cNvPr id="11267" name="Zástupný symbol pro obsah 2">
            <a:extLst>
              <a:ext uri="{FF2B5EF4-FFF2-40B4-BE49-F238E27FC236}">
                <a16:creationId xmlns:a16="http://schemas.microsoft.com/office/drawing/2014/main" id="{E41B141A-A87D-4ABF-87EF-99AFF1E2E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16113"/>
            <a:ext cx="7772400" cy="4114800"/>
          </a:xfrm>
        </p:spPr>
        <p:txBody>
          <a:bodyPr/>
          <a:lstStyle/>
          <a:p>
            <a:pPr marL="0" indent="0">
              <a:buFont typeface="Monotype Sorts" pitchFamily="2" charset="2"/>
              <a:buNone/>
            </a:pPr>
            <a:r>
              <a:rPr lang="cs-CZ" altLang="cs-CZ"/>
              <a:t>-nejčastější příčiny uzávěru HCD- zapadnutí kořene jazyka, cizí těleso</a:t>
            </a:r>
          </a:p>
          <a:p>
            <a:pPr marL="0" indent="0">
              <a:buFont typeface="Monotype Sorts" pitchFamily="2" charset="2"/>
              <a:buNone/>
            </a:pPr>
            <a:r>
              <a:rPr lang="cs-CZ" altLang="cs-CZ"/>
              <a:t>1)Trojitý manévr-záklon hlavy, předsunutí dolní čelisti, otevření úst</a:t>
            </a:r>
          </a:p>
          <a:p>
            <a:pPr marL="0" indent="0">
              <a:buFont typeface="Monotype Sorts" pitchFamily="2" charset="2"/>
              <a:buNone/>
            </a:pPr>
            <a:r>
              <a:rPr lang="cs-CZ" altLang="cs-CZ"/>
              <a:t>2) Inspekce DÚ + odstranění cizích těles, při zapadnutí cizích těles níže do dých. cest tzv. Heimlichův manévr (ne u dětí a těhotných) , příp. koniotomie,koniopunkce (3-5 jehel)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80FDA7B9-6AAF-4D5B-9146-A15E5C922C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54"/>
    </mc:Choice>
    <mc:Fallback>
      <p:transition spd="slow" advTm="36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4607AAF6-996F-4BC9-AD54-FFAF89143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2291" name="Zástupný symbol pro obsah 3">
            <a:extLst>
              <a:ext uri="{FF2B5EF4-FFF2-40B4-BE49-F238E27FC236}">
                <a16:creationId xmlns:a16="http://schemas.microsoft.com/office/drawing/2014/main" id="{E48D09EE-0371-408C-BD6B-3C8D706FC2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495300"/>
            <a:ext cx="5788025" cy="5886450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656CEDF-D152-48C9-A58F-C3076798A8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96"/>
    </mc:Choice>
    <mc:Fallback>
      <p:transition spd="slow" advTm="5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72b9bf9-5d65-4e2b-8db4-8e8774417af3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heme/theme1.xml><?xml version="1.0" encoding="utf-8"?>
<a:theme xmlns:a="http://schemas.openxmlformats.org/drawingml/2006/main" name="Čistota">
  <a:themeElements>
    <a:clrScheme name="">
      <a:dk1>
        <a:srgbClr val="333333"/>
      </a:dk1>
      <a:lt1>
        <a:srgbClr val="A9BDA9"/>
      </a:lt1>
      <a:dk2>
        <a:srgbClr val="004C2B"/>
      </a:dk2>
      <a:lt2>
        <a:srgbClr val="578963"/>
      </a:lt2>
      <a:accent1>
        <a:srgbClr val="FFCCCC"/>
      </a:accent1>
      <a:accent2>
        <a:srgbClr val="B3E1B3"/>
      </a:accent2>
      <a:accent3>
        <a:srgbClr val="D1DBD1"/>
      </a:accent3>
      <a:accent4>
        <a:srgbClr val="2A2A2A"/>
      </a:accent4>
      <a:accent5>
        <a:srgbClr val="FFE2E2"/>
      </a:accent5>
      <a:accent6>
        <a:srgbClr val="A2CCA2"/>
      </a:accent6>
      <a:hlink>
        <a:srgbClr val="BDD7E5"/>
      </a:hlink>
      <a:folHlink>
        <a:srgbClr val="D2AAD2"/>
      </a:folHlink>
    </a:clrScheme>
    <a:fontScheme name="Čisto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Čistota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Čistota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Čistota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Office\Sablony\Návrhy prezentací\Čistota.pot</Template>
  <TotalTime>2037</TotalTime>
  <Words>1937</Words>
  <Application>Microsoft Office PowerPoint</Application>
  <PresentationFormat>Předvádění na obrazovce (4:3)</PresentationFormat>
  <Paragraphs>229</Paragraphs>
  <Slides>58</Slides>
  <Notes>0</Notes>
  <HiddenSlides>0</HiddenSlides>
  <MMClips>30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63" baseType="lpstr">
      <vt:lpstr>Times New Roman</vt:lpstr>
      <vt:lpstr>Arial</vt:lpstr>
      <vt:lpstr>Monotype Sorts</vt:lpstr>
      <vt:lpstr>Calibri</vt:lpstr>
      <vt:lpstr>Čistota</vt:lpstr>
      <vt:lpstr>Náhlé příhody provázející stomatologické ošetření a jejich terapie</vt:lpstr>
      <vt:lpstr>Prezentace aplikace PowerPoint</vt:lpstr>
      <vt:lpstr>Příznaky selhávání vitálních funkcí</vt:lpstr>
      <vt:lpstr>Prevence náhlých příhod:</vt:lpstr>
      <vt:lpstr>Hlavní zásady postupu: </vt:lpstr>
      <vt:lpstr>Názvosloví  </vt:lpstr>
      <vt:lpstr>Prezentace aplikace PowerPoint</vt:lpstr>
      <vt:lpstr>Airway</vt:lpstr>
      <vt:lpstr>Prezentace aplikace PowerPoint</vt:lpstr>
      <vt:lpstr>Prezentace aplikace PowerPoint</vt:lpstr>
      <vt:lpstr>Prezentace aplikace PowerPoint</vt:lpstr>
      <vt:lpstr>Prezentace aplikace PowerPoint</vt:lpstr>
      <vt:lpstr>Breathing + Circulation</vt:lpstr>
      <vt:lpstr>Circulation</vt:lpstr>
      <vt:lpstr>KPR dle doporučení ERC-2005</vt:lpstr>
      <vt:lpstr>KPR dle doporučení ERC - 2005</vt:lpstr>
      <vt:lpstr>Prezentace aplikace PowerPoint</vt:lpstr>
      <vt:lpstr>Prezentace aplikace PowerPoint</vt:lpstr>
      <vt:lpstr>Prezentace aplikace PowerPoint</vt:lpstr>
      <vt:lpstr>Prezentace aplikace PowerPoint</vt:lpstr>
      <vt:lpstr>Rozšířená resuscitace dospělých</vt:lpstr>
      <vt:lpstr>Defibrilace</vt:lpstr>
      <vt:lpstr>Prezentace aplikace PowerPoint</vt:lpstr>
      <vt:lpstr>Prezentace aplikace PowerPoint</vt:lpstr>
      <vt:lpstr>Prezentace aplikace PowerPoint</vt:lpstr>
      <vt:lpstr>        Postup při defibrilaci.</vt:lpstr>
      <vt:lpstr>             Antiarytmika.</vt:lpstr>
      <vt:lpstr>Prezentace aplikace PowerPoint</vt:lpstr>
      <vt:lpstr>Prezentace aplikace PowerPoint</vt:lpstr>
      <vt:lpstr>ROSC</vt:lpstr>
      <vt:lpstr>             Asystolie komor</vt:lpstr>
      <vt:lpstr>Prezentace aplikace PowerPoint</vt:lpstr>
      <vt:lpstr>Prezentace aplikace PowerPoint</vt:lpstr>
      <vt:lpstr>   Základní resuscitace u dětí.</vt:lpstr>
      <vt:lpstr>Prezentace aplikace PowerPoint</vt:lpstr>
      <vt:lpstr>Prezentace aplikace PowerPoint</vt:lpstr>
      <vt:lpstr>   Rozšířená resuscitace u dětí.</vt:lpstr>
      <vt:lpstr>Ukončení KPR</vt:lpstr>
      <vt:lpstr>Nejčastější příčiny náhlých příhod</vt:lpstr>
      <vt:lpstr>Kolaps - synkopa</vt:lpstr>
      <vt:lpstr>Prezentace aplikace PowerPoint</vt:lpstr>
      <vt:lpstr>Kolaps</vt:lpstr>
      <vt:lpstr>Terapie kolapsu</vt:lpstr>
      <vt:lpstr>     Akutní koronární příhoda</vt:lpstr>
      <vt:lpstr>         Astmatický záchvat</vt:lpstr>
      <vt:lpstr>Toxická reakce na lok.anestetikum</vt:lpstr>
      <vt:lpstr>Léčení toxické reakce.</vt:lpstr>
      <vt:lpstr> Anafylaktický šok </vt:lpstr>
      <vt:lpstr>Anafylaktický šok léčba</vt:lpstr>
      <vt:lpstr>Anafylaktický šok léčba</vt:lpstr>
      <vt:lpstr>Anafylaktický šok léčba</vt:lpstr>
      <vt:lpstr>Prezentace aplikace PowerPoint</vt:lpstr>
      <vt:lpstr>Seznam léků pro první pomoc</vt:lpstr>
      <vt:lpstr>Seznam léků pro první pomoc.</vt:lpstr>
      <vt:lpstr>Prezentace aplikace PowerPoint</vt:lpstr>
      <vt:lpstr>Seznam pomůcek pro první pomoc</vt:lpstr>
      <vt:lpstr>Seznam pomůcek pro první pomoc</vt:lpstr>
      <vt:lpstr>Děkuji za pozornost</vt:lpstr>
    </vt:vector>
  </TitlesOfParts>
  <Company>FN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Náhlé příhody provázející stomatologické ošetření a jejich terapie</dc:title>
  <dc:creator>KUCOCH</dc:creator>
  <cp:lastModifiedBy>Jiří Zelinka</cp:lastModifiedBy>
  <cp:revision>120</cp:revision>
  <dcterms:created xsi:type="dcterms:W3CDTF">2002-03-04T10:51:44Z</dcterms:created>
  <dcterms:modified xsi:type="dcterms:W3CDTF">2021-04-21T18:52:20Z</dcterms:modified>
</cp:coreProperties>
</file>