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7" r:id="rId13"/>
    <p:sldId id="267" r:id="rId14"/>
    <p:sldId id="273" r:id="rId15"/>
    <p:sldId id="277" r:id="rId16"/>
    <p:sldId id="274" r:id="rId17"/>
    <p:sldId id="278" r:id="rId18"/>
    <p:sldId id="275" r:id="rId19"/>
    <p:sldId id="290" r:id="rId20"/>
    <p:sldId id="291" r:id="rId21"/>
    <p:sldId id="276" r:id="rId22"/>
    <p:sldId id="268" r:id="rId23"/>
    <p:sldId id="269" r:id="rId24"/>
    <p:sldId id="271" r:id="rId25"/>
    <p:sldId id="270" r:id="rId26"/>
    <p:sldId id="295" r:id="rId27"/>
    <p:sldId id="296" r:id="rId28"/>
    <p:sldId id="292" r:id="rId29"/>
    <p:sldId id="293" r:id="rId30"/>
    <p:sldId id="298" r:id="rId31"/>
    <p:sldId id="294" r:id="rId32"/>
    <p:sldId id="279" r:id="rId33"/>
    <p:sldId id="280" r:id="rId34"/>
    <p:sldId id="281" r:id="rId35"/>
    <p:sldId id="285" r:id="rId36"/>
    <p:sldId id="299" r:id="rId37"/>
    <p:sldId id="300" r:id="rId38"/>
    <p:sldId id="301" r:id="rId39"/>
    <p:sldId id="282" r:id="rId40"/>
    <p:sldId id="283" r:id="rId41"/>
    <p:sldId id="303" r:id="rId42"/>
    <p:sldId id="284" r:id="rId43"/>
    <p:sldId id="286" r:id="rId44"/>
    <p:sldId id="287" r:id="rId45"/>
    <p:sldId id="288" r:id="rId46"/>
    <p:sldId id="289" r:id="rId47"/>
    <p:sldId id="302" r:id="rId4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4" d="100"/>
          <a:sy n="114" d="100"/>
        </p:scale>
        <p:origin x="15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045F0-740A-4B7D-9A13-2534ACAC045D}" type="datetimeFigureOut">
              <a:rPr lang="cs-CZ" smtClean="0"/>
              <a:t>27. 3. 2021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1988-2D4A-4D53-B6A6-EC5A751954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14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1988-2D4A-4D53-B6A6-EC5A7519543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32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Zkoumaný objekt je prozářen z nejrůznějších úhlů v jedné rovině, čímž získáme zpravidla několik set projekcí. Úkolem výkonného počítače, který je nedílnou součástí tomografu, je zrekonstruovat plošný řez vyšetřovaným objektem.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1988-2D4A-4D53-B6A6-EC5A7519543A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377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F43-251A-4AE6-8323-53E9159B4F41}" type="datetimeFigureOut">
              <a:rPr lang="cs-CZ" smtClean="0"/>
              <a:pPr/>
              <a:t>27. 3. 2021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C693347-05CA-4AF9-9E8E-47B8DAF0A1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F43-251A-4AE6-8323-53E9159B4F41}" type="datetimeFigureOut">
              <a:rPr lang="cs-CZ" smtClean="0"/>
              <a:pPr/>
              <a:t>27. 3. 2021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3347-05CA-4AF9-9E8E-47B8DAF0A1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F43-251A-4AE6-8323-53E9159B4F41}" type="datetimeFigureOut">
              <a:rPr lang="cs-CZ" smtClean="0"/>
              <a:pPr/>
              <a:t>27. 3. 2021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3347-05CA-4AF9-9E8E-47B8DAF0A1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F43-251A-4AE6-8323-53E9159B4F41}" type="datetimeFigureOut">
              <a:rPr lang="cs-CZ" smtClean="0"/>
              <a:pPr/>
              <a:t>27. 3. 2021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C693347-05CA-4AF9-9E8E-47B8DAF0A1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F43-251A-4AE6-8323-53E9159B4F41}" type="datetimeFigureOut">
              <a:rPr lang="cs-CZ" smtClean="0"/>
              <a:pPr/>
              <a:t>27. 3. 2021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3347-05CA-4AF9-9E8E-47B8DAF0A10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F43-251A-4AE6-8323-53E9159B4F41}" type="datetimeFigureOut">
              <a:rPr lang="cs-CZ" smtClean="0"/>
              <a:pPr/>
              <a:t>27. 3. 2021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3347-05CA-4AF9-9E8E-47B8DAF0A1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F43-251A-4AE6-8323-53E9159B4F41}" type="datetimeFigureOut">
              <a:rPr lang="cs-CZ" smtClean="0"/>
              <a:pPr/>
              <a:t>27. 3. 2021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C693347-05CA-4AF9-9E8E-47B8DAF0A10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F43-251A-4AE6-8323-53E9159B4F41}" type="datetimeFigureOut">
              <a:rPr lang="cs-CZ" smtClean="0"/>
              <a:pPr/>
              <a:t>27. 3. 2021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3347-05CA-4AF9-9E8E-47B8DAF0A1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F43-251A-4AE6-8323-53E9159B4F41}" type="datetimeFigureOut">
              <a:rPr lang="cs-CZ" smtClean="0"/>
              <a:pPr/>
              <a:t>27. 3. 2021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3347-05CA-4AF9-9E8E-47B8DAF0A1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F43-251A-4AE6-8323-53E9159B4F41}" type="datetimeFigureOut">
              <a:rPr lang="cs-CZ" smtClean="0"/>
              <a:pPr/>
              <a:t>27. 3. 2021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3347-05CA-4AF9-9E8E-47B8DAF0A1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F43-251A-4AE6-8323-53E9159B4F41}" type="datetimeFigureOut">
              <a:rPr lang="cs-CZ" smtClean="0"/>
              <a:pPr/>
              <a:t>27. 3. 2021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3347-05CA-4AF9-9E8E-47B8DAF0A10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B62DF43-251A-4AE6-8323-53E9159B4F41}" type="datetimeFigureOut">
              <a:rPr lang="cs-CZ" smtClean="0"/>
              <a:pPr/>
              <a:t>27. 3. 2021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C693347-05CA-4AF9-9E8E-47B8DAF0A10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1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556792"/>
            <a:ext cx="9144000" cy="1222375"/>
          </a:xfrm>
        </p:spPr>
        <p:txBody>
          <a:bodyPr/>
          <a:lstStyle/>
          <a:p>
            <a:r>
              <a:rPr lang="cs-CZ" dirty="0"/>
              <a:t>Vyšetření pacienta ve stomatologické chirurgii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81000" y="3861048"/>
            <a:ext cx="8458200" cy="93955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C0212A6-54C7-4742-BCE9-A67633386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"/>
    </mc:Choice>
    <mc:Fallback xmlns="">
      <p:transition spd="slow" advTm="4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Abusus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700807"/>
            <a:ext cx="8686800" cy="3816425"/>
          </a:xfrm>
        </p:spPr>
        <p:txBody>
          <a:bodyPr/>
          <a:lstStyle/>
          <a:p>
            <a:r>
              <a:rPr lang="cs-CZ" dirty="0"/>
              <a:t>Alkohol – zhoršené jaterní funkce, krvácivost, obtížná spolupráce</a:t>
            </a:r>
          </a:p>
          <a:p>
            <a:r>
              <a:rPr lang="cs-CZ" dirty="0"/>
              <a:t>Drogy – jako u alkoholu + i.v. aplikace, riziko infekčních chorob, </a:t>
            </a:r>
          </a:p>
          <a:p>
            <a:r>
              <a:rPr lang="cs-CZ" dirty="0"/>
              <a:t>Kouření – riziko </a:t>
            </a:r>
            <a:r>
              <a:rPr lang="cs-CZ" dirty="0" err="1"/>
              <a:t>spinoCa</a:t>
            </a:r>
            <a:r>
              <a:rPr lang="cs-CZ" dirty="0"/>
              <a:t> dutiny ústní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D21A479-630A-4775-9536-0D13DC96F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49"/>
    </mc:Choice>
    <mc:Fallback xmlns="">
      <p:transition spd="slow" advTm="30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vyšetření - </a:t>
            </a:r>
            <a:r>
              <a:rPr lang="cs-CZ" dirty="0" err="1"/>
              <a:t>extraorální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3920" y="1385392"/>
            <a:ext cx="8740080" cy="5355976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Celkový stav- somatický i psychický,</a:t>
            </a:r>
          </a:p>
          <a:p>
            <a:r>
              <a:rPr lang="cs-CZ"/>
              <a:t>                                            </a:t>
            </a:r>
            <a:r>
              <a:rPr lang="cs-CZ" b="1" u="sng"/>
              <a:t>PPPP</a:t>
            </a:r>
          </a:p>
          <a:p>
            <a:r>
              <a:rPr lang="cs-CZ" b="1" u="sng">
                <a:latin typeface="+mj-lt"/>
              </a:rPr>
              <a:t>Pohled</a:t>
            </a:r>
            <a:r>
              <a:rPr lang="cs-CZ"/>
              <a:t>- </a:t>
            </a:r>
            <a:r>
              <a:rPr lang="cs-CZ" dirty="0"/>
              <a:t>barva kůže, symetrie obličeje a jiných částí těla, pohyb očních bulbů, reakce zornic na osvit, rozsah a symetrie otevírání úst, funkce </a:t>
            </a:r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facialis</a:t>
            </a:r>
            <a:r>
              <a:rPr lang="cs-CZ" dirty="0"/>
              <a:t>, …</a:t>
            </a:r>
          </a:p>
          <a:p>
            <a:r>
              <a:rPr lang="cs-CZ" b="1" u="sng" dirty="0">
                <a:latin typeface="+mj-lt"/>
              </a:rPr>
              <a:t>Pohmat</a:t>
            </a:r>
            <a:r>
              <a:rPr lang="cs-CZ" dirty="0"/>
              <a:t> – </a:t>
            </a:r>
            <a:r>
              <a:rPr lang="cs-CZ" b="1" i="1" dirty="0"/>
              <a:t>skelet</a:t>
            </a:r>
            <a:r>
              <a:rPr lang="cs-CZ" dirty="0"/>
              <a:t>- nepravidelnosti, schůdky při zlomeninách, </a:t>
            </a:r>
            <a:r>
              <a:rPr lang="cs-CZ" dirty="0" err="1"/>
              <a:t>Sazama</a:t>
            </a:r>
            <a:r>
              <a:rPr lang="cs-CZ" dirty="0"/>
              <a:t>, souhyb kloubních hlavic, …</a:t>
            </a:r>
          </a:p>
          <a:p>
            <a:r>
              <a:rPr lang="cs-CZ" dirty="0"/>
              <a:t>    - </a:t>
            </a:r>
            <a:r>
              <a:rPr lang="cs-CZ" b="1" i="1" dirty="0"/>
              <a:t>měkké tkáně</a:t>
            </a:r>
            <a:r>
              <a:rPr lang="cs-CZ" dirty="0"/>
              <a:t>- velké slinné žlázy, konzistence otoku, …</a:t>
            </a:r>
          </a:p>
          <a:p>
            <a:pPr>
              <a:spcBef>
                <a:spcPts val="38"/>
              </a:spcBef>
            </a:pPr>
            <a:r>
              <a:rPr lang="cs-CZ" dirty="0"/>
              <a:t>Pohmatem se také vždy vyšetřují regionální lymfatické uzliny:</a:t>
            </a:r>
          </a:p>
          <a:p>
            <a:pPr>
              <a:spcBef>
                <a:spcPts val="38"/>
              </a:spcBef>
              <a:buFontTx/>
              <a:buChar char="­"/>
            </a:pPr>
            <a:r>
              <a:rPr lang="cs-CZ" dirty="0"/>
              <a:t>Podčelistní a krční uzliny se hmatají prsty obou rukou při mírně předkloněné hlavě vyšetřovaného, lékař stojí za zády pacienta. Uzliny se vyšetřují na obou stranách pro porovnání nálezu. </a:t>
            </a:r>
          </a:p>
          <a:p>
            <a:pPr>
              <a:spcBef>
                <a:spcPts val="38"/>
              </a:spcBef>
              <a:buFontTx/>
              <a:buChar char="­"/>
            </a:pPr>
            <a:r>
              <a:rPr lang="cs-CZ" dirty="0"/>
              <a:t>Mízní uzliny </a:t>
            </a:r>
            <a:r>
              <a:rPr lang="cs-CZ" dirty="0" err="1"/>
              <a:t>podbradové</a:t>
            </a:r>
            <a:r>
              <a:rPr lang="cs-CZ" dirty="0"/>
              <a:t> se palpují ukazovákem nebo prsty jedné ruky, lékař stojí před nemocným</a:t>
            </a:r>
          </a:p>
          <a:p>
            <a:r>
              <a:rPr lang="cs-CZ" b="1" u="sng" dirty="0">
                <a:latin typeface="+mj-lt"/>
              </a:rPr>
              <a:t>Poslech</a:t>
            </a:r>
            <a:r>
              <a:rPr lang="cs-CZ" dirty="0"/>
              <a:t>- zvukové fenomény při pohybech ATM,</a:t>
            </a:r>
          </a:p>
          <a:p>
            <a:r>
              <a:rPr lang="cs-CZ" b="1" u="sng" dirty="0">
                <a:latin typeface="+mj-lt"/>
              </a:rPr>
              <a:t>Poklep</a:t>
            </a:r>
            <a:r>
              <a:rPr lang="cs-CZ" dirty="0"/>
              <a:t>- nad vedlejšími dutinami, 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4750B340-8D53-4FEF-AE0B-40ACDEF31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72"/>
    </mc:Choice>
    <mc:Fallback>
      <p:transition spd="slow" advTm="61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2420888"/>
            <a:ext cx="3323028" cy="23762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418711"/>
            <a:ext cx="4102376" cy="306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13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Klinické </a:t>
            </a:r>
            <a:r>
              <a:rPr lang="cs-CZ" dirty="0" err="1"/>
              <a:t>vyšetřní</a:t>
            </a:r>
            <a:r>
              <a:rPr lang="cs-CZ" dirty="0"/>
              <a:t> - </a:t>
            </a:r>
            <a:r>
              <a:rPr lang="cs-CZ" dirty="0" err="1"/>
              <a:t>intraorální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Pohled- stav chrupu, mezičelistní vztahy, okluze, hygiena, stav a barva sliznic, tvar a pohyblivost jazyka, vývody slinných žláz</a:t>
            </a:r>
          </a:p>
          <a:p>
            <a:r>
              <a:rPr lang="cs-CZ" dirty="0"/>
              <a:t>Pohmat- vyklenutí (konzistence, fluktuace, bolestivost) vředy( zatuhnutí spodiny), kostní struktury(porušení kontinuity u fraktur, patologickou pohyblivost)</a:t>
            </a:r>
          </a:p>
          <a:p>
            <a:r>
              <a:rPr lang="cs-CZ" dirty="0"/>
              <a:t>Poklep- opačným koncem zrcátka v dlouhé i příčné ose zubu ( </a:t>
            </a:r>
            <a:r>
              <a:rPr lang="cs-CZ" dirty="0" err="1"/>
              <a:t>ak</a:t>
            </a:r>
            <a:r>
              <a:rPr lang="cs-CZ" dirty="0"/>
              <a:t>. </a:t>
            </a:r>
            <a:r>
              <a:rPr lang="cs-CZ" dirty="0" err="1"/>
              <a:t>periodontitis</a:t>
            </a:r>
            <a:r>
              <a:rPr lang="cs-CZ" dirty="0"/>
              <a:t>, </a:t>
            </a:r>
            <a:r>
              <a:rPr lang="cs-CZ" dirty="0" err="1"/>
              <a:t>sinusitis</a:t>
            </a:r>
            <a:r>
              <a:rPr lang="cs-CZ" dirty="0"/>
              <a:t>, </a:t>
            </a:r>
            <a:r>
              <a:rPr lang="cs-CZ" dirty="0" err="1"/>
              <a:t>papilitis</a:t>
            </a:r>
            <a:r>
              <a:rPr lang="cs-CZ" dirty="0"/>
              <a:t>)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6A134AA5-3859-4C12-991F-7BB0530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74"/>
    </mc:Choice>
    <mc:Fallback>
      <p:transition spd="slow" advTm="51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Zobrazovací metody -  </a:t>
            </a:r>
            <a:r>
              <a:rPr lang="cs-CZ" dirty="0" err="1"/>
              <a:t>RTg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88840"/>
            <a:ext cx="8686800" cy="4525963"/>
          </a:xfrm>
        </p:spPr>
        <p:txBody>
          <a:bodyPr/>
          <a:lstStyle/>
          <a:p>
            <a:r>
              <a:rPr lang="cs-CZ" b="1" u="sng" dirty="0"/>
              <a:t>Skiagrafické (RTG) </a:t>
            </a:r>
            <a:r>
              <a:rPr lang="cs-CZ" dirty="0"/>
              <a:t>vyšetření je nejstarší zobrazovací metodou v medicíně. Její historie sahá do roku 1895, kdy Wilhelm </a:t>
            </a:r>
            <a:r>
              <a:rPr lang="cs-CZ" dirty="0" err="1"/>
              <a:t>Conrad</a:t>
            </a:r>
            <a:r>
              <a:rPr lang="cs-CZ" dirty="0"/>
              <a:t> </a:t>
            </a:r>
            <a:r>
              <a:rPr lang="cs-CZ" dirty="0" err="1"/>
              <a:t>Röntgen</a:t>
            </a:r>
            <a:r>
              <a:rPr lang="cs-CZ" dirty="0"/>
              <a:t> objevil spektrum elektromagnetického vlnění o vlnové délce kratší než UV záření- rentgenové paprsky.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07A7F2D-0837-457E-AB41-9984FE1BA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2"/>
    </mc:Choice>
    <mc:Fallback>
      <p:transition spd="slow" advTm="1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Zobrazovací metody- RTG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u="sng" dirty="0"/>
              <a:t>Výhody</a:t>
            </a:r>
            <a:r>
              <a:rPr lang="cs-CZ" dirty="0"/>
              <a:t>- levné, všeobecně dostupné</a:t>
            </a:r>
          </a:p>
          <a:p>
            <a:r>
              <a:rPr lang="cs-CZ" b="1" u="sng" dirty="0"/>
              <a:t>Nevýhody</a:t>
            </a:r>
            <a:r>
              <a:rPr lang="cs-CZ" dirty="0"/>
              <a:t>- zdraví škodlivé (ionizační záření, poškozuje DNA v buňkách a ve velkých dávkách může vyvolat nádorové onemocnění)(moderní digitální RTG malé dávky záření) </a:t>
            </a:r>
          </a:p>
          <a:p>
            <a:r>
              <a:rPr lang="cs-CZ" dirty="0"/>
              <a:t>- kontraindikací je těhotenství !</a:t>
            </a:r>
          </a:p>
          <a:p>
            <a:r>
              <a:rPr lang="cs-CZ" dirty="0"/>
              <a:t>- prosté snímky nezobrazují měkké tkáně</a:t>
            </a:r>
          </a:p>
          <a:p>
            <a:r>
              <a:rPr lang="cs-CZ" dirty="0"/>
              <a:t>- snímky jsou sumační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F7DD035-9F11-4001-A8C6-5C3DE12A8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84"/>
    </mc:Choice>
    <mc:Fallback>
      <p:transition spd="slow" advTm="2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Zborazovací</a:t>
            </a:r>
            <a:r>
              <a:rPr lang="cs-CZ" dirty="0"/>
              <a:t> metody - RTG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RTG záření je elektromagnetické vlnění podobné světlu, s vlnovou délkou 10 </a:t>
            </a:r>
            <a:r>
              <a:rPr lang="cs-CZ" dirty="0" err="1"/>
              <a:t>nm</a:t>
            </a:r>
            <a:r>
              <a:rPr lang="cs-CZ" dirty="0"/>
              <a:t> – 0,001 </a:t>
            </a:r>
            <a:r>
              <a:rPr lang="cs-CZ" dirty="0" err="1"/>
              <a:t>nm</a:t>
            </a:r>
            <a:r>
              <a:rPr lang="cs-CZ" dirty="0"/>
              <a:t>.</a:t>
            </a:r>
          </a:p>
          <a:p>
            <a:r>
              <a:rPr lang="cs-CZ" dirty="0"/>
              <a:t>Vzniká v rentgenové lampě složené z kladně nabité anody a záporně nabité katody</a:t>
            </a:r>
          </a:p>
          <a:p>
            <a:r>
              <a:rPr lang="cs-CZ" dirty="0"/>
              <a:t>Mezi oběma elektrodami se vytváří silné elektrické pole, díky němuž se elektrony pohybují velkou rychlostí a narážejí do anody, která je zabrzdí a z jejich kinetické energie vzniká velké množství tepla (99 %) a jen asi 1 % RTG paprsků. Vycházejí otvorem z lampy směrem k pacientovi a po průchodu tělem pacienta zachycovány na film.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C0298D0-D91D-4719-A374-1A8A7984D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8"/>
    </mc:Choice>
    <mc:Fallback>
      <p:transition spd="slow" advTm="5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032" descr="rentgen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23888" y="1628800"/>
            <a:ext cx="7896225" cy="4464496"/>
          </a:xfrm>
          <a:prstGeom prst="rect">
            <a:avLst/>
          </a:prstGeom>
          <a:noFill/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3CEC8CF-E502-4F0A-ABA8-6570F1C08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5"/>
    </mc:Choice>
    <mc:Fallback>
      <p:transition spd="slow" advTm="4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Zobrazovací metody – RTG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Vznik obrazu-rozdílná absorpce a rozptyl RTG záření v jednotlivých tkáních těla</a:t>
            </a:r>
          </a:p>
          <a:p>
            <a:r>
              <a:rPr lang="cs-CZ" dirty="0"/>
              <a:t>RTG záření prochází objektem(částí těla) a dopadá na film nebo digitální senzor, v závislosti na odstupňované absorpci RTG záření tkání dochází k  odstupňovanému zčernání RTG filmu. Čím méně záření se pohltí, tím je snímek tmavší-</a:t>
            </a:r>
            <a:r>
              <a:rPr lang="en-US" dirty="0"/>
              <a:t>&gt; </a:t>
            </a:r>
            <a:r>
              <a:rPr lang="en-US" dirty="0" err="1"/>
              <a:t>dutin</a:t>
            </a:r>
            <a:r>
              <a:rPr lang="cs-CZ" dirty="0"/>
              <a:t>y tmavé, kosti, zuby bílé.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98F8F6E-92EA-47A7-8FFF-23F106706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35"/>
    </mc:Choice>
    <mc:Fallback>
      <p:transition spd="slow" advTm="1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Ochrana před ionizačním zářením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1) snížení počtu rentgenových vyšetření </a:t>
            </a:r>
          </a:p>
          <a:p>
            <a:r>
              <a:rPr lang="cs-CZ" dirty="0"/>
              <a:t>2) snížení dávky při RTG vyšetření-</a:t>
            </a:r>
          </a:p>
          <a:p>
            <a:r>
              <a:rPr lang="cs-CZ" dirty="0"/>
              <a:t>    - moderní přístroje-nižší dávka</a:t>
            </a:r>
          </a:p>
          <a:p>
            <a:r>
              <a:rPr lang="cs-CZ" dirty="0"/>
              <a:t>    - ochranné pomůcky- límec a zástěra </a:t>
            </a:r>
          </a:p>
          <a:p>
            <a:endParaRPr lang="cs-CZ" b="1" dirty="0"/>
          </a:p>
          <a:p>
            <a:r>
              <a:rPr lang="cs-CZ" b="1" dirty="0"/>
              <a:t>Absorbované dávky záření</a:t>
            </a:r>
          </a:p>
          <a:p>
            <a:r>
              <a:rPr lang="cs-CZ" dirty="0"/>
              <a:t>- </a:t>
            </a:r>
            <a:r>
              <a:rPr lang="cs-CZ" dirty="0" err="1"/>
              <a:t>i.o</a:t>
            </a:r>
            <a:r>
              <a:rPr lang="cs-CZ" dirty="0"/>
              <a:t>. RVG                                           5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dávka z přírodního pozadí za den 10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- OPG                                         10-25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- dálkový let (10 hod. ve 4 km)     40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/>
              <a:t>- CBCT                                          </a:t>
            </a:r>
            <a:r>
              <a:rPr lang="cs-CZ" dirty="0"/>
              <a:t>100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- CT hlavy                                   2000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/>
              <a:t>        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52D6134-768F-4E93-AFEE-346901DEA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6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46"/>
    </mc:Choice>
    <mc:Fallback>
      <p:transition spd="slow" advTm="34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/>
          <a:lstStyle/>
          <a:p>
            <a:r>
              <a:rPr lang="cs-CZ" dirty="0"/>
              <a:t>cíl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2132856"/>
            <a:ext cx="8686800" cy="3947269"/>
          </a:xfrm>
        </p:spPr>
        <p:txBody>
          <a:bodyPr/>
          <a:lstStyle/>
          <a:p>
            <a:r>
              <a:rPr lang="cs-CZ" dirty="0"/>
              <a:t>Stanovit správnou diagnózu</a:t>
            </a:r>
          </a:p>
          <a:p>
            <a:r>
              <a:rPr lang="cs-CZ" dirty="0"/>
              <a:t>Zhodnotit stav pacienta a zdravotní rizika</a:t>
            </a:r>
          </a:p>
          <a:p>
            <a:r>
              <a:rPr lang="cs-CZ" dirty="0"/>
              <a:t>Navrhnout opatření na snížení zdravotních rizik a komplikací</a:t>
            </a:r>
          </a:p>
          <a:p>
            <a:r>
              <a:rPr lang="cs-CZ" dirty="0"/>
              <a:t>Navrhnout terapeutický plán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D7A013B-475C-4F7F-ADDF-093E9A63C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0"/>
    </mc:Choice>
    <mc:Fallback xmlns="">
      <p:transition spd="slow" advTm="13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28" y="1772816"/>
            <a:ext cx="3096344" cy="4257473"/>
          </a:xfrm>
        </p:spPr>
      </p:pic>
    </p:spTree>
    <p:extLst>
      <p:ext uri="{BB962C8B-B14F-4D97-AF65-F5344CB8AC3E}">
        <p14:creationId xmlns:p14="http://schemas.microsoft.com/office/powerpoint/2010/main" val="436356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Zobrazovací metody – RTG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          </a:t>
            </a:r>
            <a:r>
              <a:rPr lang="cs-CZ" u="sng" dirty="0"/>
              <a:t>ČEHO SI MUSÍME BÝT VĚDOMI</a:t>
            </a:r>
          </a:p>
          <a:p>
            <a:r>
              <a:rPr lang="cs-CZ" dirty="0"/>
              <a:t>RTG snímek je negativ- proto při popisu tmavá místa popisujeme jako projasnění, světlá zastínění </a:t>
            </a:r>
            <a:r>
              <a:rPr lang="en-US" dirty="0"/>
              <a:t>!</a:t>
            </a:r>
            <a:endParaRPr lang="cs-CZ" dirty="0"/>
          </a:p>
          <a:p>
            <a:r>
              <a:rPr lang="cs-CZ" dirty="0"/>
              <a:t>RTG snímek je sumační- jedné rovině jsou zobrazeny všechny struktury těla, kterými paprsek před dopadem na film či snímač prošel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              </a:t>
            </a:r>
            <a:r>
              <a:rPr lang="cs-CZ" u="sng" dirty="0"/>
              <a:t>CO NÁM RTG SDĚLÍ</a:t>
            </a:r>
          </a:p>
          <a:p>
            <a:r>
              <a:rPr lang="cs-CZ" dirty="0"/>
              <a:t>RTG snímky- informace o konfiguraci a struktuře tvrdých tkání ( zuby, skelet), </a:t>
            </a:r>
          </a:p>
          <a:p>
            <a:r>
              <a:rPr lang="cs-CZ" dirty="0"/>
              <a:t>Výpovědní hodnotu může zvýšit použití kontrastní náplně - </a:t>
            </a:r>
            <a:r>
              <a:rPr lang="cs-CZ" dirty="0" err="1"/>
              <a:t>sialografie</a:t>
            </a:r>
            <a:endParaRPr lang="cs-CZ" dirty="0"/>
          </a:p>
          <a:p>
            <a:r>
              <a:rPr lang="cs-CZ" dirty="0"/>
              <a:t>Snímky – </a:t>
            </a:r>
            <a:r>
              <a:rPr lang="cs-CZ" dirty="0" err="1"/>
              <a:t>extraorální</a:t>
            </a:r>
            <a:r>
              <a:rPr lang="cs-CZ" dirty="0"/>
              <a:t> – projekce </a:t>
            </a:r>
            <a:r>
              <a:rPr lang="cs-CZ" dirty="0" err="1"/>
              <a:t>zadopřední</a:t>
            </a:r>
            <a:r>
              <a:rPr lang="cs-CZ" dirty="0"/>
              <a:t>, </a:t>
            </a:r>
            <a:r>
              <a:rPr lang="cs-CZ" dirty="0" err="1"/>
              <a:t>poloaxiální</a:t>
            </a:r>
            <a:r>
              <a:rPr lang="cs-CZ" dirty="0"/>
              <a:t> (</a:t>
            </a:r>
            <a:r>
              <a:rPr lang="cs-CZ" dirty="0" err="1"/>
              <a:t>paranazální</a:t>
            </a:r>
            <a:r>
              <a:rPr lang="cs-CZ" dirty="0"/>
              <a:t> dutiny, očnice), boční (skelet střední a dolní třetiny obličeje) , </a:t>
            </a:r>
            <a:r>
              <a:rPr lang="cs-CZ" dirty="0" err="1"/>
              <a:t>Schlüllerova</a:t>
            </a:r>
            <a:r>
              <a:rPr lang="cs-CZ" dirty="0"/>
              <a:t> (TMK)…</a:t>
            </a:r>
          </a:p>
          <a:p>
            <a:pPr>
              <a:buNone/>
            </a:pPr>
            <a:r>
              <a:rPr lang="cs-CZ" dirty="0"/>
              <a:t>  </a:t>
            </a:r>
            <a:r>
              <a:rPr lang="cs-CZ" b="1" u="sng" dirty="0"/>
              <a:t>Při posuzování fraktur skeletu vždy dva na sebe kolmé snímky dané oblasti 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Zobrazovací metody - OPG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115198"/>
          </a:xfrm>
        </p:spPr>
        <p:txBody>
          <a:bodyPr>
            <a:normAutofit fontScale="85000" lnSpcReduction="20000"/>
          </a:bodyPr>
          <a:lstStyle/>
          <a:p>
            <a:r>
              <a:rPr lang="cs-CZ" b="1" u="sng" dirty="0" err="1"/>
              <a:t>Ortopantomogram</a:t>
            </a:r>
            <a:r>
              <a:rPr lang="cs-CZ" dirty="0"/>
              <a:t> – OPG- přehledný snímek horní i dolní čelisti, informace o TMK a sinus </a:t>
            </a:r>
            <a:r>
              <a:rPr lang="cs-CZ" dirty="0" err="1"/>
              <a:t>maxillaris</a:t>
            </a:r>
            <a:endParaRPr lang="cs-CZ" dirty="0"/>
          </a:p>
          <a:p>
            <a:r>
              <a:rPr lang="cs-CZ" dirty="0"/>
              <a:t>Rotační a translační pohyb rentgenky a snímače a odclonění paprsků vertikální štěrbinovou clonou. </a:t>
            </a:r>
          </a:p>
          <a:p>
            <a:r>
              <a:rPr lang="cs-CZ" dirty="0"/>
              <a:t>Rentgenka se pohybuje po křivce za hlavou pacienta na společném rameni je film nebo snímač před hlavou</a:t>
            </a:r>
          </a:p>
          <a:p>
            <a:r>
              <a:rPr lang="cs-CZ" dirty="0"/>
              <a:t>Pacient má při snímkování upevněnou hlavu v </a:t>
            </a:r>
            <a:r>
              <a:rPr lang="cs-CZ" dirty="0" err="1"/>
              <a:t>kefalostatu</a:t>
            </a:r>
            <a:r>
              <a:rPr lang="cs-CZ" dirty="0"/>
              <a:t> s mírně pootevřenými ústy. Rentgenka a film se </a:t>
            </a:r>
            <a:r>
              <a:rPr lang="cs-CZ" dirty="0" err="1"/>
              <a:t>synchronizovaně</a:t>
            </a:r>
            <a:r>
              <a:rPr lang="cs-CZ" dirty="0"/>
              <a:t> pohybují kolem hlavy pacienta tak, aby výsledný snímek byl </a:t>
            </a:r>
            <a:r>
              <a:rPr lang="cs-CZ" dirty="0" err="1"/>
              <a:t>ortoradiální</a:t>
            </a:r>
            <a:r>
              <a:rPr lang="cs-CZ" dirty="0"/>
              <a:t>.</a:t>
            </a:r>
          </a:p>
          <a:p>
            <a:r>
              <a:rPr lang="cs-CZ" dirty="0"/>
              <a:t>Nevýhody – hůře čitelné frontální oblasti(neplatí pro moderní přístroje),méně detailní než i.o., nelze zhotovit u ležícího pacienta, sumace, zkreslení velikostí.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2583752-D6C8-44B6-810D-6DB3CF6F7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47"/>
    </mc:Choice>
    <mc:Fallback>
      <p:transition spd="slow" advTm="16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OPG</a:t>
            </a:r>
          </a:p>
        </p:txBody>
      </p:sp>
      <p:pic>
        <p:nvPicPr>
          <p:cNvPr id="4" name="Picture 4" descr="C:\Documents and Settings\kdr4474\Plocha\schéma OPG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4613" y="1554163"/>
            <a:ext cx="3427174" cy="4525962"/>
          </a:xfrm>
          <a:prstGeom prst="rect">
            <a:avLst/>
          </a:prstGeom>
          <a:noFill/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EE01D24-0C64-4737-B125-05137B869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6"/>
    </mc:Choice>
    <mc:Fallback>
      <p:transition spd="slow" advTm="7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OPG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40667"/>
            <a:ext cx="8686800" cy="415295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Předozadní snímek </a:t>
            </a:r>
            <a:r>
              <a:rPr lang="cs-CZ" dirty="0" err="1"/>
              <a:t>lbi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2" descr="D:\zaloha_3\PETR\KLINIKY, ZNÁMÍ\docent\skeny-KUČOCH\franc.jpg"/>
          <p:cNvPicPr>
            <a:picLocks noChangeAspect="1" noChangeArrowheads="1"/>
          </p:cNvPicPr>
          <p:nvPr/>
        </p:nvPicPr>
        <p:blipFill>
          <a:blip r:embed="rId4" cstate="print">
            <a:lum bright="2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71092"/>
            <a:ext cx="3456384" cy="50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180D7B4-7DC9-489F-8D89-0F7059DD0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2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0"/>
    </mc:Choice>
    <mc:Fallback>
      <p:transition spd="slow" advTm="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Poloaxiální</a:t>
            </a:r>
            <a:r>
              <a:rPr lang="cs-CZ" dirty="0"/>
              <a:t> snímek </a:t>
            </a:r>
            <a:r>
              <a:rPr lang="cs-CZ" dirty="0" err="1"/>
              <a:t>lbi</a:t>
            </a:r>
            <a:r>
              <a:rPr lang="cs-CZ" dirty="0"/>
              <a:t>- </a:t>
            </a:r>
            <a:r>
              <a:rPr lang="cs-CZ" dirty="0" err="1"/>
              <a:t>Watersova</a:t>
            </a:r>
            <a:r>
              <a:rPr lang="cs-CZ" dirty="0"/>
              <a:t> projekce</a:t>
            </a:r>
          </a:p>
        </p:txBody>
      </p:sp>
      <p:pic>
        <p:nvPicPr>
          <p:cNvPr id="4" name="Picture 2" descr="D:\zaloha_3\PETR\KLINIKY, ZNÁMÍ\docent\skeny-KUČOCH\šamšul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12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4162"/>
            <a:ext cx="3717651" cy="49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BB3E41C-D618-4947-A2C4-BA9392A69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6"/>
    </mc:Choice>
    <mc:Fallback>
      <p:transition spd="slow" advTm="7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 err="1"/>
              <a:t>Intraorální</a:t>
            </a:r>
            <a:r>
              <a:rPr lang="cs-CZ" b="1" u="sng" dirty="0"/>
              <a:t> snímky</a:t>
            </a:r>
            <a:r>
              <a:rPr lang="cs-CZ" dirty="0"/>
              <a:t>-používané spíše v konzervačním zubním lékařství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-dnes hlavně digitální – přímá RVG - snímač</a:t>
            </a:r>
          </a:p>
          <a:p>
            <a:r>
              <a:rPr lang="cs-CZ" dirty="0"/>
              <a:t>                                      -  nepřímá RVG- </a:t>
            </a:r>
            <a:r>
              <a:rPr lang="cs-CZ" dirty="0" err="1"/>
              <a:t>Digora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020CDB9-96B2-4FAA-B8D9-C14B31C54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6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1"/>
    </mc:Choice>
    <mc:Fallback>
      <p:transition spd="slow" advTm="6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6792"/>
            <a:ext cx="8686800" cy="4525963"/>
          </a:xfrm>
        </p:spPr>
        <p:txBody>
          <a:bodyPr/>
          <a:lstStyle/>
          <a:p>
            <a:r>
              <a:rPr lang="cs-CZ" dirty="0"/>
              <a:t>Izometrický snímek – bez délkového skreslení </a:t>
            </a:r>
          </a:p>
          <a:p>
            <a:r>
              <a:rPr lang="cs-CZ" dirty="0"/>
              <a:t>1)Pravoúhlá technika snímkování- film nebo snímač uložen pomocí držáku rovnoběžně s dlouhou osou zubu a paprsky jdou kolmo na film/snímač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149080"/>
            <a:ext cx="2494368" cy="18002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FA31828-5B91-461E-ABE5-2D1D44DB1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6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86"/>
    </mc:Choice>
    <mc:Fallback>
      <p:transition spd="slow" advTm="1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Součásti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988840"/>
            <a:ext cx="8686800" cy="4091285"/>
          </a:xfrm>
        </p:spPr>
        <p:txBody>
          <a:bodyPr/>
          <a:lstStyle/>
          <a:p>
            <a:r>
              <a:rPr lang="cs-CZ" dirty="0"/>
              <a:t>Anamnéza</a:t>
            </a:r>
          </a:p>
          <a:p>
            <a:r>
              <a:rPr lang="cs-CZ" dirty="0"/>
              <a:t>Klinické vyšetření pacienta – </a:t>
            </a:r>
            <a:r>
              <a:rPr lang="cs-CZ" dirty="0" err="1"/>
              <a:t>extraorální</a:t>
            </a:r>
            <a:r>
              <a:rPr lang="cs-CZ" dirty="0"/>
              <a:t> </a:t>
            </a:r>
          </a:p>
          <a:p>
            <a:r>
              <a:rPr lang="cs-CZ" dirty="0"/>
              <a:t>                                               -  </a:t>
            </a:r>
            <a:r>
              <a:rPr lang="cs-CZ" dirty="0" err="1"/>
              <a:t>intraorální</a:t>
            </a:r>
            <a:endParaRPr lang="cs-CZ" dirty="0"/>
          </a:p>
          <a:p>
            <a:r>
              <a:rPr lang="cs-CZ" dirty="0"/>
              <a:t>Doplňující vyšetření  - zobrazovací metody</a:t>
            </a:r>
          </a:p>
          <a:p>
            <a:r>
              <a:rPr lang="cs-CZ" dirty="0"/>
              <a:t>Vyšetření v rámci předoperační přípravy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59F21DD-782A-466E-8358-CAA2EF63C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3"/>
    </mc:Choice>
    <mc:Fallback xmlns="">
      <p:transition spd="slow" advTm="20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00808"/>
            <a:ext cx="3987803" cy="280831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1127"/>
            <a:ext cx="429148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99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2) Technika půleného úhlu- </a:t>
            </a:r>
            <a:r>
              <a:rPr lang="cs-CZ" dirty="0" err="1"/>
              <a:t>Cieszyńského</a:t>
            </a:r>
            <a:r>
              <a:rPr lang="cs-CZ" dirty="0"/>
              <a:t> pravidlo(1907): centrální paprsek má dopadat kolmo na rovinu, která půlí úhel mezi rovinou filmu a rovinou podélných os snímaných zubů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848568"/>
            <a:ext cx="2683018" cy="223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50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Zobrazovací metody – CT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b="1" u="sng" dirty="0"/>
              <a:t>CT – </a:t>
            </a:r>
            <a:r>
              <a:rPr lang="cs-CZ" b="1" u="sng" dirty="0" err="1"/>
              <a:t>computerised</a:t>
            </a:r>
            <a:r>
              <a:rPr lang="cs-CZ" b="1" u="sng" dirty="0"/>
              <a:t> </a:t>
            </a:r>
            <a:r>
              <a:rPr lang="cs-CZ" b="1" u="sng" dirty="0" err="1"/>
              <a:t>tomography</a:t>
            </a:r>
            <a:r>
              <a:rPr lang="cs-CZ" b="1" u="sng" dirty="0"/>
              <a:t> </a:t>
            </a:r>
            <a:r>
              <a:rPr lang="cs-CZ" dirty="0"/>
              <a:t>– výpočetní tomografie</a:t>
            </a:r>
          </a:p>
          <a:p>
            <a:r>
              <a:rPr lang="cs-CZ" dirty="0">
                <a:solidFill>
                  <a:schemeClr val="tx1"/>
                </a:solidFill>
              </a:rPr>
              <a:t>Princip-</a:t>
            </a:r>
            <a:r>
              <a:rPr lang="cs-CZ" dirty="0"/>
              <a:t> Pacient je zasunut do přístroje, kde jej po kruhové trajektorii obíhá zařízení složené z rentgenky a detektorů</a:t>
            </a:r>
          </a:p>
          <a:p>
            <a:r>
              <a:rPr lang="cs-CZ" dirty="0"/>
              <a:t> zkoumaný objekt je prozářen z nejrůznějších úhlů v jedné rovině, čímž získáme zpravidla několik set projekcí, počítač pak vytvoří rekonstrukci plošného řezu vyšetřovaným objektem.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841442A-A93F-44B5-B04B-7497103A4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0"/>
    </mc:Choice>
    <mc:Fallback>
      <p:transition spd="slow" advTm="16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CT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9" name="Picture 5" descr="C:\Users\Jirka\Desktop\přednasky 7.4\bez názv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192687" cy="43004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Zobrazovací metody - CT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Výhody – detailnější a přesnější zobrazení- skelet i měkké tkáně</a:t>
            </a:r>
          </a:p>
          <a:p>
            <a:r>
              <a:rPr lang="cs-CZ" dirty="0"/>
              <a:t>- zobrazení v axiální i koronární rovině</a:t>
            </a:r>
          </a:p>
          <a:p>
            <a:r>
              <a:rPr lang="cs-CZ" dirty="0"/>
              <a:t>- možnost zvýšit rozlišovací schopnost zobrazení měkkých tkání použitím i.v.kontrastu</a:t>
            </a:r>
          </a:p>
          <a:p>
            <a:r>
              <a:rPr lang="cs-CZ" dirty="0"/>
              <a:t>-Anatomické struktury se nepřekrývají</a:t>
            </a:r>
          </a:p>
          <a:p>
            <a:r>
              <a:rPr lang="cs-CZ" dirty="0"/>
              <a:t>-3 D rekonstrukce</a:t>
            </a:r>
          </a:p>
          <a:p>
            <a:r>
              <a:rPr lang="cs-CZ" dirty="0"/>
              <a:t>Nevýhody – větší radiační zátěž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F9A52F8-E395-428E-A487-41D2C8620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5"/>
    </mc:Choice>
    <mc:Fallback>
      <p:transition spd="slow" advTm="15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Zobrazovací metody - CT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844824"/>
            <a:ext cx="8686800" cy="4235301"/>
          </a:xfrm>
        </p:spPr>
        <p:txBody>
          <a:bodyPr/>
          <a:lstStyle/>
          <a:p>
            <a:r>
              <a:rPr lang="cs-CZ" dirty="0"/>
              <a:t>Využití- traumatologie</a:t>
            </a:r>
          </a:p>
          <a:p>
            <a:pPr>
              <a:buNone/>
            </a:pPr>
            <a:r>
              <a:rPr lang="cs-CZ" dirty="0"/>
              <a:t>               - onkologie</a:t>
            </a:r>
          </a:p>
          <a:p>
            <a:pPr>
              <a:buNone/>
            </a:pPr>
            <a:r>
              <a:rPr lang="cs-CZ" dirty="0"/>
              <a:t>               -  </a:t>
            </a:r>
            <a:r>
              <a:rPr lang="cs-CZ" dirty="0" err="1"/>
              <a:t>implantologie</a:t>
            </a:r>
            <a:r>
              <a:rPr lang="cs-CZ" dirty="0"/>
              <a:t>  - zubní CBCT               - dentoalveolární chirurgie (např. vztah radixu retin. zubu ke </a:t>
            </a:r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manbibularis</a:t>
            </a:r>
            <a:r>
              <a:rPr lang="cs-CZ" dirty="0"/>
              <a:t>)- CBCT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Koronární řez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06" b="49"/>
          <a:stretch/>
        </p:blipFill>
        <p:spPr>
          <a:xfrm>
            <a:off x="2987824" y="1844824"/>
            <a:ext cx="4032448" cy="3960440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A53DF5A-1976-4312-8936-C669182BE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3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3"/>
    </mc:Choice>
    <mc:Fallback>
      <p:transition spd="slow" advTm="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Transverzální řez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01" y="1554163"/>
            <a:ext cx="5185998" cy="4525962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B367D29-9929-4FE5-8D9C-63B3D9BB2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4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3"/>
    </mc:Choice>
    <mc:Fallback>
      <p:transition spd="slow" advTm="6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Sagitální řez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9" r="-1" b="-1823"/>
          <a:stretch/>
        </p:blipFill>
        <p:spPr>
          <a:xfrm>
            <a:off x="2483768" y="1700808"/>
            <a:ext cx="3890076" cy="4608512"/>
          </a:xfr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9EAD2E4-DD88-4BB7-9BB9-4EADD09B4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6"/>
    </mc:Choice>
    <mc:Fallback>
      <p:transition spd="slow" advTm="5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CT- 3d</a:t>
            </a:r>
          </a:p>
        </p:txBody>
      </p:sp>
      <p:pic>
        <p:nvPicPr>
          <p:cNvPr id="2050" name="Picture 2" descr="C:\Users\Jirka\Desktop\přednasky 7.4\bez názvu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844824"/>
            <a:ext cx="4255619" cy="4370635"/>
          </a:xfrm>
          <a:prstGeom prst="rect">
            <a:avLst/>
          </a:prstGeom>
          <a:noFill/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75661BA-5648-4784-A7BF-6B5B1DEB3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0"/>
    </mc:Choice>
    <mc:Fallback>
      <p:transition spd="slow" advTm="7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Anamnéza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 řeckého </a:t>
            </a:r>
            <a:r>
              <a:rPr lang="cs-CZ" dirty="0" err="1"/>
              <a:t>anamnésis</a:t>
            </a:r>
            <a:r>
              <a:rPr lang="cs-CZ" dirty="0"/>
              <a:t>=rozpomínání</a:t>
            </a:r>
          </a:p>
          <a:p>
            <a:r>
              <a:rPr lang="cs-CZ" dirty="0"/>
              <a:t>Správná anamnéza = poloviční diagnóza</a:t>
            </a:r>
          </a:p>
          <a:p>
            <a:r>
              <a:rPr lang="cs-CZ" dirty="0"/>
              <a:t>Nejprve zhodnotit stav pacienta (chování, psychický a mentální stav)-posouzení validity informací</a:t>
            </a:r>
          </a:p>
          <a:p>
            <a:r>
              <a:rPr lang="cs-CZ" dirty="0"/>
              <a:t> 1. nynější onemocnění(důvod návštěvy) </a:t>
            </a:r>
          </a:p>
          <a:p>
            <a:r>
              <a:rPr lang="cs-CZ" dirty="0"/>
              <a:t> 2. osobní anamnéza, 3. farmakologická anamnéza, 4. alergie, 5.abusus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7504656-13DC-4E2D-80EC-6406AC62E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68"/>
    </mc:Choice>
    <mc:Fallback xmlns="">
      <p:transition spd="slow" advTm="42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Zobrazovací metody - MRI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Nukleární magnetická rezonance- </a:t>
            </a:r>
            <a:r>
              <a:rPr lang="cs-CZ" dirty="0"/>
              <a:t>nejpřesnější zobrazení měkkých tkání, dobré zobrazení skeletu, absence radiační zátěže</a:t>
            </a:r>
          </a:p>
          <a:p>
            <a:r>
              <a:rPr lang="cs-CZ" dirty="0"/>
              <a:t>- finanční nákladnost, dostupnost jen ve větších nemocnicích</a:t>
            </a:r>
          </a:p>
          <a:p>
            <a:r>
              <a:rPr lang="cs-CZ" dirty="0"/>
              <a:t>- přesné určení anatomických hranic tumorů</a:t>
            </a:r>
          </a:p>
          <a:p>
            <a:r>
              <a:rPr lang="cs-CZ" dirty="0"/>
              <a:t>- vyšetření </a:t>
            </a:r>
            <a:r>
              <a:rPr lang="cs-CZ" dirty="0" err="1"/>
              <a:t>temporomandibulárního</a:t>
            </a:r>
            <a:r>
              <a:rPr lang="cs-CZ" dirty="0"/>
              <a:t> kloubu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94880D0-BBB5-48C9-94BE-C729F9559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01"/>
    </mc:Choice>
    <mc:Fallback>
      <p:transition spd="slow" advTm="20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56792"/>
            <a:ext cx="4160786" cy="4525962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40F283F-33C5-493A-84D3-A3870E9AA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9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6"/>
    </mc:Choice>
    <mc:Fallback>
      <p:transition spd="slow" advTm="6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Zobrazovcí</a:t>
            </a:r>
            <a:r>
              <a:rPr lang="cs-CZ" dirty="0"/>
              <a:t> metody- UZ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132856"/>
            <a:ext cx="8686800" cy="3603030"/>
          </a:xfrm>
        </p:spPr>
        <p:txBody>
          <a:bodyPr/>
          <a:lstStyle/>
          <a:p>
            <a:r>
              <a:rPr lang="cs-CZ" b="1" u="sng" dirty="0"/>
              <a:t>Ultrasonografie-</a:t>
            </a:r>
            <a:r>
              <a:rPr lang="cs-CZ" dirty="0"/>
              <a:t> levná, dostupná neinvazivní metoda, bez nežádoucích účinků</a:t>
            </a:r>
          </a:p>
          <a:p>
            <a:r>
              <a:rPr lang="cs-CZ" dirty="0"/>
              <a:t>Využití – onemocnění TMK</a:t>
            </a:r>
          </a:p>
          <a:p>
            <a:r>
              <a:rPr lang="cs-CZ" dirty="0"/>
              <a:t>            -  vyšetření velkých slinných žláz</a:t>
            </a:r>
          </a:p>
          <a:p>
            <a:r>
              <a:rPr lang="cs-CZ" dirty="0"/>
              <a:t>            -   vyšetření lymfatických uzlin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C52009F-DF85-4697-A16E-10C8A279D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32"/>
    </mc:Choice>
    <mc:Fallback>
      <p:transition spd="slow" advTm="15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Zobrazovací metody – málo používané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348880"/>
            <a:ext cx="8686800" cy="3443213"/>
          </a:xfrm>
        </p:spPr>
        <p:txBody>
          <a:bodyPr>
            <a:normAutofit lnSpcReduction="10000"/>
          </a:bodyPr>
          <a:lstStyle/>
          <a:p>
            <a:r>
              <a:rPr lang="cs-CZ" b="1" u="sng" dirty="0"/>
              <a:t>Scintigrafické vyšetření-</a:t>
            </a:r>
            <a:r>
              <a:rPr lang="cs-CZ" dirty="0"/>
              <a:t> využití izotopu Technecia 99, identifikace metastáz, </a:t>
            </a:r>
            <a:r>
              <a:rPr lang="cs-CZ" b="1" u="sng" dirty="0"/>
              <a:t>Pozitronová emisní tomografie- </a:t>
            </a:r>
            <a:r>
              <a:rPr lang="cs-CZ" dirty="0"/>
              <a:t>radioaktivně značená glukóza,</a:t>
            </a:r>
            <a:r>
              <a:rPr lang="cs-CZ" b="1" dirty="0"/>
              <a:t>[</a:t>
            </a:r>
            <a:r>
              <a:rPr lang="cs-CZ" b="1" baseline="30000" dirty="0"/>
              <a:t>18</a:t>
            </a:r>
            <a:r>
              <a:rPr lang="cs-CZ" b="1" dirty="0"/>
              <a:t>F]-</a:t>
            </a:r>
            <a:r>
              <a:rPr lang="cs-CZ" b="1" dirty="0" err="1"/>
              <a:t>fluordeoxyglukózy</a:t>
            </a:r>
            <a:r>
              <a:rPr lang="cs-CZ" dirty="0"/>
              <a:t> (FDG),</a:t>
            </a:r>
          </a:p>
          <a:p>
            <a:r>
              <a:rPr lang="cs-CZ" dirty="0"/>
              <a:t>vychytávána v místech s aktivnějším metabolizmem (např. nádorové buňky) </a:t>
            </a:r>
            <a:r>
              <a:rPr lang="cs-CZ" b="1" dirty="0"/>
              <a:t>, </a:t>
            </a:r>
            <a:r>
              <a:rPr lang="cs-CZ" dirty="0"/>
              <a:t>identifikace metastáz, nádorů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B5C6781-011F-478B-BC38-67474DFE0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2"/>
    </mc:Choice>
    <mc:Fallback>
      <p:transition spd="slow" advTm="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Přeoperační</a:t>
            </a:r>
            <a:r>
              <a:rPr lang="cs-CZ" dirty="0"/>
              <a:t> vyšetření – výkony v CA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Provádí praktický lékař při závažnějších onemocnění nutná konzultace s příslušným specialistou</a:t>
            </a:r>
          </a:p>
          <a:p>
            <a:r>
              <a:rPr lang="cs-CZ" dirty="0"/>
              <a:t>Laboratorní vyšetření- Krevní obraz, krevní koagulace(</a:t>
            </a:r>
            <a:r>
              <a:rPr lang="cs-CZ" dirty="0" err="1"/>
              <a:t>INR,aPTT</a:t>
            </a:r>
            <a:r>
              <a:rPr lang="cs-CZ" dirty="0"/>
              <a:t>),sedimentace, ionty (</a:t>
            </a:r>
            <a:r>
              <a:rPr lang="cs-CZ" dirty="0" err="1"/>
              <a:t>Ca,Na</a:t>
            </a:r>
            <a:r>
              <a:rPr lang="cs-CZ" dirty="0"/>
              <a:t>, K, Cl), jaterní enzymy, urea, kreatinin, krevní glukóza, při riziku větších krevních ztrát krevní skupina, moč+ sediment</a:t>
            </a:r>
          </a:p>
          <a:p>
            <a:r>
              <a:rPr lang="cs-CZ" dirty="0"/>
              <a:t>EKG</a:t>
            </a:r>
          </a:p>
          <a:p>
            <a:r>
              <a:rPr lang="cs-CZ" dirty="0"/>
              <a:t>U pacientů starších 50 let RTG S+P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Přeoperační</a:t>
            </a:r>
            <a:r>
              <a:rPr lang="cs-CZ" dirty="0"/>
              <a:t> vyšetření – výkony v CA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Praktický nebo interní lékař se pak vyjádří zda je pacient schopen zákroku v CA, do jaké rizikové skupiny přísluší a jaká opatření jsou vhodná ke snížení rizika.</a:t>
            </a:r>
          </a:p>
          <a:p>
            <a:r>
              <a:rPr lang="cs-CZ" dirty="0"/>
              <a:t>V případě, že nejde o výkon kde hrozí riziko z prodlevy, může doporučit odložení operace po kompenzaci stavu.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Stanovení diagnózy a léčebného plánu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Diagnózu stanovíme na základě syntézy poznatků ze všech vyšetření.</a:t>
            </a:r>
          </a:p>
          <a:p>
            <a:r>
              <a:rPr lang="cs-CZ" dirty="0"/>
              <a:t>Dle konečné diagnózy se stanoví léčebný plán</a:t>
            </a:r>
          </a:p>
          <a:p>
            <a:r>
              <a:rPr lang="cs-CZ" dirty="0"/>
              <a:t>Pacient musí být poučen o diagnóze, terapii, vedlejších účincích terapie a rizicích.</a:t>
            </a:r>
          </a:p>
          <a:p>
            <a:r>
              <a:rPr lang="cs-CZ" dirty="0"/>
              <a:t>Musí podepsat informovaný souhlas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352A588-0FCA-4CA3-944F-CB783FE74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7"/>
    </mc:Choice>
    <mc:Fallback>
      <p:transition spd="slow" advTm="15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978943"/>
            <a:ext cx="8686800" cy="838200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0446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nynější onemocnění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2132856"/>
            <a:ext cx="8686800" cy="3672408"/>
          </a:xfrm>
        </p:spPr>
        <p:txBody>
          <a:bodyPr/>
          <a:lstStyle/>
          <a:p>
            <a:r>
              <a:rPr lang="cs-CZ" dirty="0"/>
              <a:t>NO : dotaz na důvod návštěvy, okolnosti vzniku obtíží, intenzitu obtíží, vývoj symptomů</a:t>
            </a:r>
          </a:p>
          <a:p>
            <a:r>
              <a:rPr lang="cs-CZ" dirty="0"/>
              <a:t>Dle obtíží a popisu situace stanovení pracovní diagnózy nebo diagnóz poté volím dotazy v rámci diferenciální diagnózy pro upřesnění.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BF6A6CD-2EF8-4F67-94F0-5AC88CE46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56"/>
    </mc:Choice>
    <mc:Fallback xmlns="">
      <p:transition spd="slow" advTm="25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Osobní anamnéza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2060848"/>
            <a:ext cx="8686800" cy="4019277"/>
          </a:xfrm>
        </p:spPr>
        <p:txBody>
          <a:bodyPr/>
          <a:lstStyle/>
          <a:p>
            <a:r>
              <a:rPr lang="cs-CZ" dirty="0"/>
              <a:t>OA: dotaz léčíte se s nějakým onemocněním? Jaká závažná onemocnění jste prodělal? Jste sledován u nějakého specialisty? Úrazy? Operace?</a:t>
            </a:r>
          </a:p>
          <a:p>
            <a:r>
              <a:rPr lang="cs-CZ" dirty="0" err="1"/>
              <a:t>Cave</a:t>
            </a:r>
            <a:r>
              <a:rPr lang="cs-CZ" dirty="0"/>
              <a:t>: hodně pacientů nezná svůj </a:t>
            </a:r>
            <a:r>
              <a:rPr lang="cs-CZ" dirty="0" err="1"/>
              <a:t>zdravodní</a:t>
            </a:r>
            <a:r>
              <a:rPr lang="cs-CZ" dirty="0"/>
              <a:t> stav nebo podceňují význam svých onemocnění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425239E-39CB-4833-9265-CCA62B1B2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6"/>
    </mc:Choice>
    <mc:Fallback xmlns="">
      <p:transition spd="slow" advTm="10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Osobní anamnéza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Celková onemocnění – hematologické choroby (hl. krvácivé stavy), kardiopulmonální onemocnění ( ATB profylaxe, častá medikace ovlivňující srážení krve), endokrinní nemoci ( hl. DM- zhoršené hojení), infekční choroby, </a:t>
            </a:r>
            <a:r>
              <a:rPr lang="cs-CZ" dirty="0" err="1"/>
              <a:t>choroby</a:t>
            </a:r>
            <a:r>
              <a:rPr lang="cs-CZ" dirty="0"/>
              <a:t> jater(krvácivé  stavy), choroby ledvin, onkologická onemocnění (ozařování v obličeji, zhoršená imunita), osteoporóza (</a:t>
            </a:r>
            <a:r>
              <a:rPr lang="cs-CZ" dirty="0" err="1"/>
              <a:t>bisfosfonáty</a:t>
            </a:r>
            <a:r>
              <a:rPr lang="cs-CZ" dirty="0"/>
              <a:t>) 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9B92E71-D517-4EAE-8A1C-BCE452130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89"/>
    </mc:Choice>
    <mc:Fallback xmlns="">
      <p:transition spd="slow" advTm="74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Farmakologická anamnéza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276872"/>
            <a:ext cx="8686800" cy="3891062"/>
          </a:xfrm>
        </p:spPr>
        <p:txBody>
          <a:bodyPr/>
          <a:lstStyle/>
          <a:p>
            <a:r>
              <a:rPr lang="cs-CZ" dirty="0"/>
              <a:t>FA: Užíváte pravidelně nějaké léky?</a:t>
            </a:r>
          </a:p>
          <a:p>
            <a:r>
              <a:rPr lang="cs-CZ" dirty="0"/>
              <a:t>Důležité zejména- léky ovlivňující srážení krve</a:t>
            </a:r>
          </a:p>
          <a:p>
            <a:r>
              <a:rPr lang="cs-CZ" dirty="0"/>
              <a:t>                             - léky ovlivňující imunitu </a:t>
            </a:r>
          </a:p>
          <a:p>
            <a:r>
              <a:rPr lang="cs-CZ" dirty="0"/>
              <a:t>                             -  </a:t>
            </a:r>
            <a:r>
              <a:rPr lang="cs-CZ" dirty="0" err="1"/>
              <a:t>bisfosfonáty</a:t>
            </a:r>
            <a:endParaRPr lang="cs-CZ" dirty="0"/>
          </a:p>
          <a:p>
            <a:r>
              <a:rPr lang="cs-CZ" dirty="0"/>
              <a:t>                             -  biologická léčba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E7EAA2C-6FA3-4342-8EEC-B4A06E42E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9"/>
    </mc:Choice>
    <mc:Fallback xmlns="">
      <p:transition spd="slow" advTm="25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Alergie a intolerance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Důležité zejména alergie na léky</a:t>
            </a:r>
          </a:p>
          <a:p>
            <a:r>
              <a:rPr lang="cs-CZ" dirty="0"/>
              <a:t>Časté alergie – ATB:  PNC, sulfonamidy</a:t>
            </a:r>
          </a:p>
          <a:p>
            <a:r>
              <a:rPr lang="cs-CZ" dirty="0"/>
              <a:t>                        - </a:t>
            </a:r>
            <a:r>
              <a:rPr lang="cs-CZ" dirty="0" err="1"/>
              <a:t>Acetylosalicylová</a:t>
            </a:r>
            <a:r>
              <a:rPr lang="cs-CZ" dirty="0"/>
              <a:t> </a:t>
            </a:r>
            <a:r>
              <a:rPr lang="cs-CZ" dirty="0" err="1"/>
              <a:t>kys</a:t>
            </a:r>
            <a:r>
              <a:rPr lang="cs-CZ" dirty="0"/>
              <a:t>. </a:t>
            </a:r>
          </a:p>
          <a:p>
            <a:r>
              <a:rPr lang="cs-CZ" dirty="0"/>
              <a:t>Moderní lokální anestetika – (</a:t>
            </a:r>
            <a:r>
              <a:rPr lang="cs-CZ" dirty="0" err="1"/>
              <a:t>např.artikain</a:t>
            </a:r>
            <a:r>
              <a:rPr lang="cs-CZ" dirty="0"/>
              <a:t>) vzácně</a:t>
            </a:r>
          </a:p>
          <a:p>
            <a:r>
              <a:rPr lang="cs-CZ" dirty="0"/>
              <a:t>Intolerance hl. GIT – ATB, NSAID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25D1C97-79B1-438B-9DE9-1D2811AFF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6"/>
    </mc:Choice>
    <mc:Fallback xmlns="">
      <p:transition spd="slow" advTm="2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26493</TotalTime>
  <Words>1670</Words>
  <Application>Microsoft Office PowerPoint</Application>
  <PresentationFormat>Předvádění na obrazovce (4:3)</PresentationFormat>
  <Paragraphs>167</Paragraphs>
  <Slides>47</Slides>
  <Notes>2</Notes>
  <HiddenSlides>0</HiddenSlides>
  <MMClips>35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3" baseType="lpstr">
      <vt:lpstr>Calibri</vt:lpstr>
      <vt:lpstr>Franklin Gothic Book</vt:lpstr>
      <vt:lpstr>Franklin Gothic Medium</vt:lpstr>
      <vt:lpstr>Times New Roman</vt:lpstr>
      <vt:lpstr>Wingdings 2</vt:lpstr>
      <vt:lpstr>Cesta</vt:lpstr>
      <vt:lpstr>Vyšetření pacienta ve stomatologické chirurgii</vt:lpstr>
      <vt:lpstr>cíl</vt:lpstr>
      <vt:lpstr>Součásti vyšetření</vt:lpstr>
      <vt:lpstr>Anamnéza</vt:lpstr>
      <vt:lpstr>nynější onemocnění </vt:lpstr>
      <vt:lpstr>Osobní anamnéza</vt:lpstr>
      <vt:lpstr>Osobní anamnéza</vt:lpstr>
      <vt:lpstr>Farmakologická anamnéza</vt:lpstr>
      <vt:lpstr>Alergie a intolerance</vt:lpstr>
      <vt:lpstr>Abusus</vt:lpstr>
      <vt:lpstr>Klinické vyšetření - extraorální</vt:lpstr>
      <vt:lpstr>Prezentace aplikace PowerPoint</vt:lpstr>
      <vt:lpstr>Klinické vyšetřní - intraorální</vt:lpstr>
      <vt:lpstr>Zobrazovací metody -  RTg</vt:lpstr>
      <vt:lpstr>Zobrazovací metody- RTG</vt:lpstr>
      <vt:lpstr>Zborazovací metody - RTG</vt:lpstr>
      <vt:lpstr>Prezentace aplikace PowerPoint</vt:lpstr>
      <vt:lpstr>Zobrazovací metody – RTG</vt:lpstr>
      <vt:lpstr>Ochrana před ionizačním zářením</vt:lpstr>
      <vt:lpstr>Prezentace aplikace PowerPoint</vt:lpstr>
      <vt:lpstr>Zobrazovací metody – RTG</vt:lpstr>
      <vt:lpstr>Zobrazovací metody</vt:lpstr>
      <vt:lpstr>Zobrazovací metody - OPG</vt:lpstr>
      <vt:lpstr>OPG</vt:lpstr>
      <vt:lpstr>OPG</vt:lpstr>
      <vt:lpstr>Předozadní snímek lbi</vt:lpstr>
      <vt:lpstr>Poloaxiální snímek lbi- Watersova projekce</vt:lpstr>
      <vt:lpstr>Zobrazovací metody</vt:lpstr>
      <vt:lpstr>Prezentace aplikace PowerPoint</vt:lpstr>
      <vt:lpstr>Prezentace aplikace PowerPoint</vt:lpstr>
      <vt:lpstr>Prezentace aplikace PowerPoint</vt:lpstr>
      <vt:lpstr>Zobrazovací metody – CT</vt:lpstr>
      <vt:lpstr>CT</vt:lpstr>
      <vt:lpstr>Zobrazovací metody - CT</vt:lpstr>
      <vt:lpstr>Zobrazovací metody - CT</vt:lpstr>
      <vt:lpstr>Koronární řez</vt:lpstr>
      <vt:lpstr>Transverzální řez</vt:lpstr>
      <vt:lpstr>Sagitální řez</vt:lpstr>
      <vt:lpstr>CT- 3d</vt:lpstr>
      <vt:lpstr>Zobrazovací metody - MRI</vt:lpstr>
      <vt:lpstr>Prezentace aplikace PowerPoint</vt:lpstr>
      <vt:lpstr>Zobrazovcí metody- UZ</vt:lpstr>
      <vt:lpstr>Zobrazovací metody – málo používané</vt:lpstr>
      <vt:lpstr>Přeoperační vyšetření – výkony v CA</vt:lpstr>
      <vt:lpstr>Přeoperační vyšetření – výkony v CA</vt:lpstr>
      <vt:lpstr>Stanovení diagnózy a léčebného plánu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Vyšetření pacienta ve stomatologické chirurgii</dc:title>
  <dc:creator>Jirka</dc:creator>
  <cp:lastModifiedBy>Jiří Zelinka</cp:lastModifiedBy>
  <cp:revision>71</cp:revision>
  <dcterms:created xsi:type="dcterms:W3CDTF">2014-04-06T07:53:41Z</dcterms:created>
  <dcterms:modified xsi:type="dcterms:W3CDTF">2021-04-14T15:39:43Z</dcterms:modified>
</cp:coreProperties>
</file>