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sldIdLst>
    <p:sldId id="256" r:id="rId2"/>
    <p:sldId id="258" r:id="rId3"/>
    <p:sldId id="265" r:id="rId4"/>
    <p:sldId id="267" r:id="rId5"/>
    <p:sldId id="268" r:id="rId6"/>
    <p:sldId id="270" r:id="rId7"/>
    <p:sldId id="272" r:id="rId8"/>
    <p:sldId id="296" r:id="rId9"/>
    <p:sldId id="263" r:id="rId10"/>
    <p:sldId id="283" r:id="rId11"/>
    <p:sldId id="282" r:id="rId12"/>
    <p:sldId id="297" r:id="rId13"/>
    <p:sldId id="284" r:id="rId14"/>
    <p:sldId id="287" r:id="rId15"/>
    <p:sldId id="273" r:id="rId16"/>
    <p:sldId id="288" r:id="rId17"/>
    <p:sldId id="292" r:id="rId18"/>
    <p:sldId id="293" r:id="rId19"/>
    <p:sldId id="290" r:id="rId20"/>
    <p:sldId id="291" r:id="rId21"/>
    <p:sldId id="261" r:id="rId22"/>
    <p:sldId id="276" r:id="rId23"/>
    <p:sldId id="277" r:id="rId24"/>
    <p:sldId id="298" r:id="rId25"/>
    <p:sldId id="278" r:id="rId26"/>
    <p:sldId id="279" r:id="rId27"/>
    <p:sldId id="280" r:id="rId28"/>
    <p:sldId id="281" r:id="rId29"/>
    <p:sldId id="285" r:id="rId30"/>
    <p:sldId id="299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2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A3AE67F-4258-4E90-B26C-55BA57BC68BE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302203 w 4128"/>
              <a:gd name="T1" fmla="*/ 202829 h 479"/>
              <a:gd name="T2" fmla="*/ 7653337 w 4128"/>
              <a:gd name="T3" fmla="*/ 202829 h 479"/>
              <a:gd name="T4" fmla="*/ 7653337 w 4128"/>
              <a:gd name="T5" fmla="*/ 435068 h 479"/>
              <a:gd name="T6" fmla="*/ 0 w 4128"/>
              <a:gd name="T7" fmla="*/ 447238 h 479"/>
              <a:gd name="T8" fmla="*/ 302203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9D91BB-C098-45A3-9204-2C5B526DD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15F253-F11E-4CE2-8626-B0269B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37C3864-5503-4750-B8DA-151CDB138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34F794BA-3944-48F2-ACEF-500C54C3244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2966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580E79-3FC1-4E64-B02E-C111409E3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DF8FC2-1DA7-4879-AAA5-BCF9AC17E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964F15-C3E2-4186-A7F9-6BB1FE8482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E9D93-BB9D-48D6-A982-632B2FB37AB0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1571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E2443-2466-4AFC-AC80-E8931D53C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E3E0A9-D89F-48C8-8A8A-01AE29B5B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460D6B-D02D-46EE-B16E-77A4D2FFC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B6B73-1475-45E8-B018-C9FDF1C8834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0090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26A531-B0A1-4BDB-BAD3-B756410AD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D2A7A8-E114-41C4-96A9-CD6C4E54DA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180392-8564-4784-BE05-F419C9A45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814C3-BFE4-4678-B182-A56DCF91AE7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6962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38C34-208F-48B9-BF34-DC5DC3573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413095-BC79-4248-B074-E5C384380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09D645-1FDC-4F2B-98C9-A59D5CE32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E169C-A74A-4366-AB42-CD633B64F03B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3260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5723C5-B1A0-452C-AF8C-19976302FE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BAF5EB-4DBF-4C59-ACB1-2BE97BDC5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83F6F-EE2F-4792-BBFE-46A71E6F7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8B696-F888-46AF-B9C0-5FEA4C37112B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7067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ADA43-2479-45EC-8764-4DDAF619B4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CF9E3-F14D-43CB-ACC0-55DE31263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A02FF-69EB-46D1-826E-7D2F1353B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B81C0-82D1-4B2B-9A7E-A0DB76A595D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6914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581C4E-0459-4D27-8F4F-2665E3DD5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E0ACA8-3763-4B43-A3A7-F63AC5662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456FC1-CC6D-436C-8572-24068630E8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096824-B75C-481F-B65F-D6835EFD8A1D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3630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2674AD-156F-4EBD-9795-7CEF22B28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ED7BD0-5364-4DAB-83AA-00B205B58E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2ED5B1C-2534-4B67-955D-95B468CC2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B9F050-D5B2-4380-814A-E472983FAC4A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3038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CD1E26-726B-416B-AC01-9C813CF5F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465541-4D11-4E82-AA80-07C4271C15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18B930-166D-41BD-A107-8E7FF02B3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90D58-C6C7-4C6B-8AE8-567B0CB25DE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8802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21AC4-C380-496F-A13F-3E0BCB3F9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A7BF3-05CB-4086-B78B-E59442B06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E7661-A3DC-4616-A680-CEC6073A1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2B5E4-1012-4A54-A1F7-5FDDE42E4F4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1547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F78E16-71EB-48AD-AAA5-50FC998EC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7B8FCD-7A8E-403C-929D-7396DC8A5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9025F-22EE-4088-9AC3-4406BD512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7F2ED-6DB5-46CA-9F9B-F7BAFE37C91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0289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AEF6A9-9134-4E8B-BC5E-F3BE411CF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9CA0CB-FB75-4E7D-B91F-8C68FD20A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018DFE7-84BA-4279-8F65-13B1E9D515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F89A3DA-97AD-46CE-B668-35243C7667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FA2ED79-DF89-4999-B8A3-C6F162C137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CF52FF01-810F-40A1-9BD2-B5799167BB47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78C3E13-1C39-4272-9AE7-F64A05F956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 Základní  chirurgické výkony</a:t>
            </a:r>
            <a:br>
              <a:rPr lang="cs-CZ" altLang="cs-CZ"/>
            </a:br>
            <a:r>
              <a:rPr lang="cs-CZ" altLang="cs-CZ"/>
              <a:t>- názvosloví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WINDOWS\Plocha\Výuka\excize 2.jpg">
            <a:extLst>
              <a:ext uri="{FF2B5EF4-FFF2-40B4-BE49-F238E27FC236}">
                <a16:creationId xmlns:a16="http://schemas.microsoft.com/office/drawing/2014/main" id="{53473C94-B44B-42BB-A124-180D9642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1">
            <a:extLst>
              <a:ext uri="{FF2B5EF4-FFF2-40B4-BE49-F238E27FC236}">
                <a16:creationId xmlns:a16="http://schemas.microsoft.com/office/drawing/2014/main" id="{C3848A93-F440-4A0A-A1E7-4F240C1C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58750"/>
            <a:ext cx="7772400" cy="603250"/>
          </a:xfrm>
        </p:spPr>
        <p:txBody>
          <a:bodyPr/>
          <a:lstStyle/>
          <a:p>
            <a:r>
              <a:rPr lang="cs-CZ" altLang="cs-CZ"/>
              <a:t>Excise</a:t>
            </a:r>
          </a:p>
        </p:txBody>
      </p:sp>
      <p:sp>
        <p:nvSpPr>
          <p:cNvPr id="16388" name="Zástupný symbol pro obsah 2">
            <a:extLst>
              <a:ext uri="{FF2B5EF4-FFF2-40B4-BE49-F238E27FC236}">
                <a16:creationId xmlns:a16="http://schemas.microsoft.com/office/drawing/2014/main" id="{1581A190-2769-4BC6-8E13-A2E5DE854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90480A-87C2-4100-B0DC-627A9555B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8"/>
    </mc:Choice>
    <mc:Fallback>
      <p:transition spd="slow" advTm="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WINDOWS\Plocha\Výuka\Excize.jpg">
            <a:extLst>
              <a:ext uri="{FF2B5EF4-FFF2-40B4-BE49-F238E27FC236}">
                <a16:creationId xmlns:a16="http://schemas.microsoft.com/office/drawing/2014/main" id="{DC8A98A8-525D-4F70-9CED-D6EAC261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019CF8C-F490-46A8-AE8F-0616F8DEF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"/>
    </mc:Choice>
    <mc:Fallback>
      <p:transition spd="slow" advTm="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A603F2C0-47D5-46A5-8132-A2601429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7772400" cy="1295400"/>
          </a:xfrm>
        </p:spPr>
        <p:txBody>
          <a:bodyPr/>
          <a:lstStyle/>
          <a:p>
            <a:r>
              <a:rPr lang="cs-CZ" altLang="cs-CZ"/>
              <a:t>Excise</a:t>
            </a:r>
          </a:p>
        </p:txBody>
      </p:sp>
      <p:pic>
        <p:nvPicPr>
          <p:cNvPr id="18435" name="Zástupný symbol pro obsah 3">
            <a:extLst>
              <a:ext uri="{FF2B5EF4-FFF2-40B4-BE49-F238E27FC236}">
                <a16:creationId xmlns:a16="http://schemas.microsoft.com/office/drawing/2014/main" id="{7FDA7E22-4A21-4065-B7E8-1B4C0334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19088"/>
            <a:ext cx="2349500" cy="6554787"/>
          </a:xfrm>
        </p:spPr>
      </p:pic>
      <p:pic>
        <p:nvPicPr>
          <p:cNvPr id="18436" name="Obrázek 4">
            <a:extLst>
              <a:ext uri="{FF2B5EF4-FFF2-40B4-BE49-F238E27FC236}">
                <a16:creationId xmlns:a16="http://schemas.microsoft.com/office/drawing/2014/main" id="{3F320E98-5D35-4C2C-A89D-0F5454319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274638"/>
            <a:ext cx="2395537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5">
            <a:extLst>
              <a:ext uri="{FF2B5EF4-FFF2-40B4-BE49-F238E27FC236}">
                <a16:creationId xmlns:a16="http://schemas.microsoft.com/office/drawing/2014/main" id="{26746642-15F0-4124-9037-E4B033D22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276225"/>
            <a:ext cx="2655888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C90187B-8181-46DF-A679-079E5712B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"/>
    </mc:Choice>
    <mc:Fallback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WINDOWS\Plocha\Výuka\exstirpace.jpg">
            <a:extLst>
              <a:ext uri="{FF2B5EF4-FFF2-40B4-BE49-F238E27FC236}">
                <a16:creationId xmlns:a16="http://schemas.microsoft.com/office/drawing/2014/main" id="{044B4BA7-B0C5-4274-A416-E473BCE5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842963"/>
            <a:ext cx="79248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1">
            <a:extLst>
              <a:ext uri="{FF2B5EF4-FFF2-40B4-BE49-F238E27FC236}">
                <a16:creationId xmlns:a16="http://schemas.microsoft.com/office/drawing/2014/main" id="{2DB3F1A4-CA6E-47AB-8AEE-7832BCF7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44450"/>
            <a:ext cx="7772400" cy="768350"/>
          </a:xfrm>
        </p:spPr>
        <p:txBody>
          <a:bodyPr/>
          <a:lstStyle/>
          <a:p>
            <a:r>
              <a:rPr lang="cs-CZ" altLang="cs-CZ"/>
              <a:t>Exstirpace</a:t>
            </a:r>
          </a:p>
        </p:txBody>
      </p:sp>
      <p:sp>
        <p:nvSpPr>
          <p:cNvPr id="19460" name="Zástupný symbol pro obsah 2">
            <a:extLst>
              <a:ext uri="{FF2B5EF4-FFF2-40B4-BE49-F238E27FC236}">
                <a16:creationId xmlns:a16="http://schemas.microsoft.com/office/drawing/2014/main" id="{C31B08DC-42A2-4C6B-BF3C-000E0C53E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78125"/>
            <a:ext cx="7772400" cy="41148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81C3BB-3039-40C3-9DE3-D78E7191A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0"/>
    </mc:Choice>
    <mc:Fallback>
      <p:transition spd="slow" advTm="1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ED988985-5C25-4A6B-A4E7-050C15B3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Exstirpace</a:t>
            </a:r>
          </a:p>
        </p:txBody>
      </p:sp>
      <p:pic>
        <p:nvPicPr>
          <p:cNvPr id="20483" name="Picture 4" descr="C:\Dokumenty\Nová složka (2)\atl-10023.jpg">
            <a:extLst>
              <a:ext uri="{FF2B5EF4-FFF2-40B4-BE49-F238E27FC236}">
                <a16:creationId xmlns:a16="http://schemas.microsoft.com/office/drawing/2014/main" id="{8EE42CCD-D214-403B-8A81-1A7170F127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75" y="1600200"/>
            <a:ext cx="5048250" cy="235267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5" descr="C:\Dokumenty\Nová složka (2)\atl2 0024.jpg">
            <a:extLst>
              <a:ext uri="{FF2B5EF4-FFF2-40B4-BE49-F238E27FC236}">
                <a16:creationId xmlns:a16="http://schemas.microsoft.com/office/drawing/2014/main" id="{9D1A1FD4-4486-4B83-9B66-38999C6939B9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91000"/>
            <a:ext cx="4038600" cy="20812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5" name="Picture 6" descr="C:\Dokumenty\Nová složka (2)\atl 8 0029.jpg">
            <a:extLst>
              <a:ext uri="{FF2B5EF4-FFF2-40B4-BE49-F238E27FC236}">
                <a16:creationId xmlns:a16="http://schemas.microsoft.com/office/drawing/2014/main" id="{61083785-1680-4C8F-9352-EDC8436391C3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4191000"/>
            <a:ext cx="4724400" cy="2132013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51F7EAC-2F7C-430F-B1D9-E320F753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89063"/>
            <a:ext cx="7543800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Nadpis 1">
            <a:extLst>
              <a:ext uri="{FF2B5EF4-FFF2-40B4-BE49-F238E27FC236}">
                <a16:creationId xmlns:a16="http://schemas.microsoft.com/office/drawing/2014/main" id="{B13C700D-D0C6-4EC7-B71F-CC441319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/>
          <a:lstStyle/>
          <a:p>
            <a:r>
              <a:rPr lang="cs-CZ" altLang="cs-CZ"/>
              <a:t>Egalizace</a:t>
            </a:r>
          </a:p>
        </p:txBody>
      </p:sp>
      <p:sp>
        <p:nvSpPr>
          <p:cNvPr id="21508" name="Zástupný symbol pro obsah 2">
            <a:extLst>
              <a:ext uri="{FF2B5EF4-FFF2-40B4-BE49-F238E27FC236}">
                <a16:creationId xmlns:a16="http://schemas.microsoft.com/office/drawing/2014/main" id="{426238AA-02BE-45F0-BF67-26FCECF6A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232868C-B375-4D52-9C5C-5C14C8708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3"/>
    </mc:Choice>
    <mc:Fallback>
      <p:transition spd="slow" advTm="2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kumenty\prepr.3 0007.jpg">
            <a:extLst>
              <a:ext uri="{FF2B5EF4-FFF2-40B4-BE49-F238E27FC236}">
                <a16:creationId xmlns:a16="http://schemas.microsoft.com/office/drawing/2014/main" id="{A105DAC0-F622-4268-9F0B-A12EB04D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41300"/>
            <a:ext cx="4700587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52481C-FC50-4A9D-BF7F-CC130D5B4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"/>
    </mc:Choice>
    <mc:Fallback>
      <p:transition spd="slow" advTm="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139571E4-4FBB-405B-8D40-9147E342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C38825-C28C-437B-893E-6D4039D21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71988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revisio</a:t>
            </a:r>
            <a:r>
              <a:rPr lang="cs-CZ" dirty="0"/>
              <a:t>- (re- znovu, video – vidět) přezkoumání, přešetření, např. </a:t>
            </a:r>
            <a:r>
              <a:rPr lang="cs-CZ" dirty="0" err="1"/>
              <a:t>extr</a:t>
            </a:r>
            <a:r>
              <a:rPr lang="cs-CZ" dirty="0"/>
              <a:t>. rána,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dirty="0"/>
              <a:t>   úrazy-pátrá se po event. poranění hlubších    	tkání, šlach, cév, po cizích tělesech 	apod. 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dirty="0" err="1"/>
              <a:t>sekvestrectomie</a:t>
            </a:r>
            <a:r>
              <a:rPr lang="cs-CZ" dirty="0"/>
              <a:t>- sekvestr- část oddělená od   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dirty="0"/>
              <a:t>    </a:t>
            </a:r>
            <a:r>
              <a:rPr lang="cs-CZ" dirty="0" err="1"/>
              <a:t>celku,většinou</a:t>
            </a:r>
            <a:r>
              <a:rPr lang="cs-CZ" dirty="0"/>
              <a:t> nekrotická tkáň zvl. kost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dirty="0"/>
              <a:t>    - odstranění sekvestru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AD6A2B8-F3C2-4BF8-AEC0-16AD365D8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99"/>
    </mc:Choice>
    <mc:Fallback>
      <p:transition spd="slow" advTm="3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506DA528-50C6-4550-A897-05AC1997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EDA785F9-303E-4ED9-B974-F1D7110ED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autotransplantace-přenos jednoho zubu na jiné místo v ústech stejného jedince</a:t>
            </a:r>
          </a:p>
          <a:p>
            <a:r>
              <a:rPr lang="cs-CZ" altLang="cs-CZ" dirty="0"/>
              <a:t>replantace- opětovné vsazení vyraženého nebo vytaženého zubu zpět do vlastního zubního lůžka</a:t>
            </a:r>
          </a:p>
          <a:p>
            <a:r>
              <a:rPr lang="cs-CZ" altLang="cs-CZ" dirty="0"/>
              <a:t>implantace-vpravení cizorodého předmětu, implantátu, do organismu.(nahrazení ztraceného zubu titanovým zubním implantátem)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4436DB8-9EED-415A-8220-8A8BBAF57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78"/>
    </mc:Choice>
    <mc:Fallback>
      <p:transition spd="slow" advTm="3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WINDOWS\Plocha\Výuka\impl1.jpg">
            <a:extLst>
              <a:ext uri="{FF2B5EF4-FFF2-40B4-BE49-F238E27FC236}">
                <a16:creationId xmlns:a16="http://schemas.microsoft.com/office/drawing/2014/main" id="{F50CCC9C-C2F3-4034-A76B-C522B58F3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4892BAC-9C7E-445E-BB38-867E6324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5"/>
    </mc:Choice>
    <mc:Fallback>
      <p:transition spd="slow" advTm="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12DCFEB-DC10-413F-B89D-4FB660793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             Extrakce zubu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0A0C1A0-6D70-4774-8D2D-24B2A84AD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extrakce prostá</a:t>
            </a:r>
          </a:p>
          <a:p>
            <a:endParaRPr lang="cs-CZ" altLang="cs-CZ" dirty="0"/>
          </a:p>
          <a:p>
            <a:r>
              <a:rPr lang="cs-CZ" altLang="cs-CZ" dirty="0"/>
              <a:t>komplikovaná extrakce</a:t>
            </a:r>
          </a:p>
          <a:p>
            <a:endParaRPr lang="cs-CZ" altLang="cs-CZ" dirty="0"/>
          </a:p>
          <a:p>
            <a:r>
              <a:rPr lang="cs-CZ" altLang="cs-CZ" dirty="0"/>
              <a:t>chirurgická komplikovaná extrakce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D0F40D8-D801-4920-B949-926ACCA51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5"/>
    </mc:Choice>
    <mc:Fallback>
      <p:transition spd="slow" advTm="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Plocha\Výuka\impl2.jpg">
            <a:extLst>
              <a:ext uri="{FF2B5EF4-FFF2-40B4-BE49-F238E27FC236}">
                <a16:creationId xmlns:a16="http://schemas.microsoft.com/office/drawing/2014/main" id="{7CC84108-3C51-4539-8F00-933B6386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CE240EE-CD28-44E7-8390-CBB7496DE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  </a:t>
            </a:r>
            <a:r>
              <a:rPr lang="cs-CZ" altLang="cs-CZ" dirty="0" err="1"/>
              <a:t>Incisio</a:t>
            </a:r>
            <a:endParaRPr lang="cs-CZ" altLang="cs-CZ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FED209C-F870-4DBE-B753-506F82309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b="1" u="sng" dirty="0"/>
          </a:p>
          <a:p>
            <a:r>
              <a:rPr lang="cs-CZ" altLang="cs-CZ" b="1" u="sng" dirty="0"/>
              <a:t>Incise</a:t>
            </a:r>
            <a:r>
              <a:rPr lang="cs-CZ" altLang="cs-CZ" dirty="0"/>
              <a:t>- naříznutí, rozříznutí (pro otevření  chorobného ložiska)</a:t>
            </a:r>
          </a:p>
          <a:p>
            <a:r>
              <a:rPr lang="cs-CZ" altLang="cs-CZ" dirty="0"/>
              <a:t>Při léčbě </a:t>
            </a:r>
            <a:r>
              <a:rPr lang="cs-CZ" altLang="cs-CZ" dirty="0" err="1"/>
              <a:t>kolemčelsitních</a:t>
            </a:r>
            <a:r>
              <a:rPr lang="cs-CZ" altLang="cs-CZ" dirty="0"/>
              <a:t> zánětů(abscesů)</a:t>
            </a:r>
          </a:p>
          <a:p>
            <a:pPr marL="0" indent="0">
              <a:buNone/>
            </a:pPr>
            <a:r>
              <a:rPr lang="cs-CZ" altLang="cs-CZ" dirty="0"/>
              <a:t>                                 -incise </a:t>
            </a:r>
            <a:r>
              <a:rPr lang="cs-CZ" altLang="cs-CZ" dirty="0" err="1"/>
              <a:t>intraorální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                            -incise extraorální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13D492B-64FA-4B83-BF3A-EC423D9F5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04"/>
    </mc:Choice>
    <mc:Fallback>
      <p:transition spd="slow" advTm="6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WINDOWS\Application Data\OLYMPUS\Camedia Master 4\Album\MAC\Záněty\P1050339.JPG">
            <a:extLst>
              <a:ext uri="{FF2B5EF4-FFF2-40B4-BE49-F238E27FC236}">
                <a16:creationId xmlns:a16="http://schemas.microsoft.com/office/drawing/2014/main" id="{41C5D6F6-EFD4-44F5-9790-FD9100BA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4DA1B2-ED39-4A79-AE6C-A02081372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9"/>
    </mc:Choice>
    <mc:Fallback>
      <p:transition spd="slow" advTm="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Application Data\OLYMPUS\Camedia Master 4\Album\MAC\Záněty\PC290333.JPG">
            <a:extLst>
              <a:ext uri="{FF2B5EF4-FFF2-40B4-BE49-F238E27FC236}">
                <a16:creationId xmlns:a16="http://schemas.microsoft.com/office/drawing/2014/main" id="{5BE54CE4-C2A0-4294-9A29-50CD018B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29173C7-8DBA-46D3-B890-957C5D5A4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2"/>
    </mc:Choice>
    <mc:Fallback>
      <p:transition spd="slow" advTm="6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4304BD68-D62A-4B3C-A6B6-981B8D91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Resectio</a:t>
            </a:r>
            <a:r>
              <a:rPr lang="cs-CZ" altLang="cs-CZ" dirty="0"/>
              <a:t> </a:t>
            </a:r>
            <a:r>
              <a:rPr lang="cs-CZ" altLang="cs-CZ" dirty="0" err="1"/>
              <a:t>apicis</a:t>
            </a:r>
            <a:r>
              <a:rPr lang="cs-CZ" altLang="cs-CZ" dirty="0"/>
              <a:t> </a:t>
            </a:r>
            <a:r>
              <a:rPr lang="cs-CZ" altLang="cs-CZ" dirty="0" err="1"/>
              <a:t>dentis</a:t>
            </a:r>
            <a:endParaRPr lang="cs-CZ" altLang="cs-CZ" dirty="0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94D9654F-9B34-4E58-A26D-6262CE32F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resekce kořenového hrotu, plnění á tergo</a:t>
            </a:r>
          </a:p>
          <a:p>
            <a:r>
              <a:rPr lang="cs-CZ" altLang="cs-CZ"/>
              <a:t>plnění pod kontrolou zraku</a:t>
            </a:r>
          </a:p>
          <a:p>
            <a:endParaRPr lang="cs-CZ" alt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B04F14A-4392-49F6-92A2-AAE1FB837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27"/>
    </mc:Choice>
    <mc:Fallback>
      <p:transition spd="slow" advTm="3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WINDOWS\Plocha\Nová složka\Endodontic surgery\8.jpg">
            <a:extLst>
              <a:ext uri="{FF2B5EF4-FFF2-40B4-BE49-F238E27FC236}">
                <a16:creationId xmlns:a16="http://schemas.microsoft.com/office/drawing/2014/main" id="{9159DE4C-2287-42A9-8DD7-54DF96AE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8"/>
            <a:ext cx="914400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F9C941-A8EF-437A-995E-29786ED8D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3"/>
    </mc:Choice>
    <mc:Fallback>
      <p:transition spd="slow" advTm="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WINDOWS\Plocha\Nová složka\Endodontic surgery\9.jpg">
            <a:extLst>
              <a:ext uri="{FF2B5EF4-FFF2-40B4-BE49-F238E27FC236}">
                <a16:creationId xmlns:a16="http://schemas.microsoft.com/office/drawing/2014/main" id="{3B676F4A-9091-438A-96CF-7DBD99B6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59A9DF-9A49-404C-9D25-B1B38792C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"/>
    </mc:Choice>
    <mc:Fallback>
      <p:transition spd="slow" advTm="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WINDOWS\Plocha\Nová složka\Endodontic surgery\10.jpg">
            <a:extLst>
              <a:ext uri="{FF2B5EF4-FFF2-40B4-BE49-F238E27FC236}">
                <a16:creationId xmlns:a16="http://schemas.microsoft.com/office/drawing/2014/main" id="{E8A7D471-ACA2-4CF5-8FDE-15F46F4E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C00F303-E22C-4840-AA70-C887B3937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5"/>
    </mc:Choice>
    <mc:Fallback>
      <p:transition spd="slow" advTm="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WINDOWS\Plocha\Nová složka\Endodontic surgery\11.jpg">
            <a:extLst>
              <a:ext uri="{FF2B5EF4-FFF2-40B4-BE49-F238E27FC236}">
                <a16:creationId xmlns:a16="http://schemas.microsoft.com/office/drawing/2014/main" id="{C38B2879-C061-482F-B5F6-AB5ADC4CA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E7744D-07C3-4BDE-8DD6-A64009148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2"/>
    </mc:Choice>
    <mc:Fallback>
      <p:transition spd="slow" advTm="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WINDOWS\Plocha\Výuka\a tergo.jpg">
            <a:extLst>
              <a:ext uri="{FF2B5EF4-FFF2-40B4-BE49-F238E27FC236}">
                <a16:creationId xmlns:a16="http://schemas.microsoft.com/office/drawing/2014/main" id="{AD536D13-664B-4F6E-94EE-F65843E1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913"/>
            <a:ext cx="91440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7DFC08B-13AC-4E98-95E8-F4DB54E64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4"/>
    </mc:Choice>
    <mc:Fallback>
      <p:transition spd="slow" advTm="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kumenty\Ondra\Chirurgie\Maxillofacial surgery\x36.jpg">
            <a:extLst>
              <a:ext uri="{FF2B5EF4-FFF2-40B4-BE49-F238E27FC236}">
                <a16:creationId xmlns:a16="http://schemas.microsoft.com/office/drawing/2014/main" id="{6B2E0D7E-CEB8-4F1F-B68D-073F76B2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76962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57D51-D605-48EF-B155-A6AE18F4D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4"/>
    </mc:Choice>
    <mc:Fallback>
      <p:transition spd="slow" advTm="1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40EE4-C48D-47FD-B5C1-6D82A967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2CDFAB-B555-4DB7-8A53-27DE41E5E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55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kumenty\Ondra\Chirurgie\Maxillofacial surgery\x38.jpg">
            <a:extLst>
              <a:ext uri="{FF2B5EF4-FFF2-40B4-BE49-F238E27FC236}">
                <a16:creationId xmlns:a16="http://schemas.microsoft.com/office/drawing/2014/main" id="{75D1A708-BD99-4B7C-BF7C-16A6BC0A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350"/>
            <a:ext cx="9144000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D36EE8-A950-4A85-BD77-66042FE0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8"/>
    </mc:Choice>
    <mc:Fallback>
      <p:transition spd="slow" advTm="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kumenty\Ondra\Chirurgie\Maxillofacial surgery\x39.jpg">
            <a:extLst>
              <a:ext uri="{FF2B5EF4-FFF2-40B4-BE49-F238E27FC236}">
                <a16:creationId xmlns:a16="http://schemas.microsoft.com/office/drawing/2014/main" id="{5E67DFCF-51DC-462E-B95A-C5F5A2B3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163"/>
            <a:ext cx="91440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ndra\Dokumenty\Přednáška\compl. extr\compl. extr. 95a.jpg">
            <a:extLst>
              <a:ext uri="{FF2B5EF4-FFF2-40B4-BE49-F238E27FC236}">
                <a16:creationId xmlns:a16="http://schemas.microsoft.com/office/drawing/2014/main" id="{0C3830F5-BE9D-4A71-BB14-97CE01AF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0"/>
            <a:ext cx="6326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60CB8E0-873D-4483-A1E2-3E7246BF5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0"/>
    </mc:Choice>
    <mc:Fallback>
      <p:transition spd="slow" advTm="1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Documents and Settings\Ondra\Dokumenty\Přednáška\Retin. dent\retin. dent.93.jpg">
            <a:extLst>
              <a:ext uri="{FF2B5EF4-FFF2-40B4-BE49-F238E27FC236}">
                <a16:creationId xmlns:a16="http://schemas.microsoft.com/office/drawing/2014/main" id="{BEAEB3E7-2325-47B5-A8BE-2830DEF81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09B0DC6-8858-49E8-86D4-7987B820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0"/>
    </mc:Choice>
    <mc:Fallback>
      <p:transition spd="slow" advTm="1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3">
            <a:extLst>
              <a:ext uri="{FF2B5EF4-FFF2-40B4-BE49-F238E27FC236}">
                <a16:creationId xmlns:a16="http://schemas.microsoft.com/office/drawing/2014/main" id="{8200F68E-DBFC-463B-AF7C-EC00658F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0"/>
            <a:ext cx="3036888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5">
            <a:extLst>
              <a:ext uri="{FF2B5EF4-FFF2-40B4-BE49-F238E27FC236}">
                <a16:creationId xmlns:a16="http://schemas.microsoft.com/office/drawing/2014/main" id="{B2185731-74A9-43EE-B57C-62679E5C1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-1588"/>
            <a:ext cx="2719387" cy="69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Nadpis 1">
            <a:extLst>
              <a:ext uri="{FF2B5EF4-FFF2-40B4-BE49-F238E27FC236}">
                <a16:creationId xmlns:a16="http://schemas.microsoft.com/office/drawing/2014/main" id="{5D87800F-0103-404F-A133-23379F07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75" y="30163"/>
            <a:ext cx="4992688" cy="1295400"/>
          </a:xfrm>
        </p:spPr>
        <p:txBody>
          <a:bodyPr/>
          <a:lstStyle/>
          <a:p>
            <a:r>
              <a:rPr lang="cs-CZ" altLang="cs-CZ"/>
              <a:t>Komlikovaná chir. extrakce</a:t>
            </a:r>
          </a:p>
        </p:txBody>
      </p:sp>
      <p:pic>
        <p:nvPicPr>
          <p:cNvPr id="14341" name="Obrázek 2">
            <a:extLst>
              <a:ext uri="{FF2B5EF4-FFF2-40B4-BE49-F238E27FC236}">
                <a16:creationId xmlns:a16="http://schemas.microsoft.com/office/drawing/2014/main" id="{BE4D93AA-F27A-41D1-8B4C-CC7348059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00013"/>
            <a:ext cx="3111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ek 4">
            <a:extLst>
              <a:ext uri="{FF2B5EF4-FFF2-40B4-BE49-F238E27FC236}">
                <a16:creationId xmlns:a16="http://schemas.microsoft.com/office/drawing/2014/main" id="{A8088387-3E77-4DF1-8BE9-7B53337F1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113213"/>
            <a:ext cx="306546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30DD0E-B840-42CD-B432-59366BA47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86"/>
    </mc:Choice>
    <mc:Fallback>
      <p:transition spd="slow" advTm="1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995D037-A196-4590-B9E5-471939311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 Názvosloví dalších výkonů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9CAC743-47AB-423F-A874-89155BFA0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cs-CZ" altLang="cs-CZ" dirty="0" err="1"/>
              <a:t>excisio</a:t>
            </a:r>
            <a:r>
              <a:rPr lang="cs-CZ" altLang="cs-CZ" dirty="0"/>
              <a:t>, </a:t>
            </a:r>
            <a:r>
              <a:rPr lang="cs-CZ" altLang="cs-CZ" dirty="0" err="1"/>
              <a:t>excisio</a:t>
            </a:r>
            <a:r>
              <a:rPr lang="cs-CZ" altLang="cs-CZ" dirty="0"/>
              <a:t> </a:t>
            </a:r>
            <a:r>
              <a:rPr lang="cs-CZ" altLang="cs-CZ" dirty="0" err="1"/>
              <a:t>diagnostica</a:t>
            </a:r>
            <a:r>
              <a:rPr lang="cs-CZ" altLang="cs-CZ" dirty="0"/>
              <a:t> - vyříznutí</a:t>
            </a:r>
          </a:p>
          <a:p>
            <a:pPr>
              <a:defRPr/>
            </a:pPr>
            <a:r>
              <a:rPr lang="cs-CZ" altLang="cs-CZ" dirty="0" err="1"/>
              <a:t>exstirpatio</a:t>
            </a:r>
            <a:r>
              <a:rPr lang="cs-CZ" altLang="cs-CZ" dirty="0"/>
              <a:t>-úplné vyjmutí orgánu, tkáně nebo nádoru - např. cysty, opouzdřeného   tumoru, slinné žlázy ….</a:t>
            </a:r>
          </a:p>
          <a:p>
            <a:pPr>
              <a:defRPr/>
            </a:pPr>
            <a:r>
              <a:rPr lang="cs-CZ" altLang="cs-CZ" dirty="0" err="1"/>
              <a:t>egalisatio</a:t>
            </a:r>
            <a:r>
              <a:rPr lang="cs-CZ" altLang="cs-CZ" dirty="0"/>
              <a:t>-  zahlazení, zarovnání- např. nerovný </a:t>
            </a:r>
            <a:r>
              <a:rPr lang="cs-CZ" altLang="cs-CZ" dirty="0" err="1"/>
              <a:t>alv</a:t>
            </a:r>
            <a:r>
              <a:rPr lang="cs-CZ" altLang="cs-CZ" dirty="0"/>
              <a:t>. výběžek po </a:t>
            </a:r>
            <a:r>
              <a:rPr lang="cs-CZ" altLang="cs-CZ" dirty="0" err="1"/>
              <a:t>extr</a:t>
            </a:r>
            <a:r>
              <a:rPr lang="cs-CZ" altLang="cs-CZ" dirty="0"/>
              <a:t>., torus </a:t>
            </a:r>
            <a:r>
              <a:rPr lang="cs-CZ" altLang="cs-CZ" dirty="0" err="1"/>
              <a:t>palat.a</a:t>
            </a:r>
            <a:r>
              <a:rPr lang="cs-CZ" altLang="cs-CZ" dirty="0"/>
              <a:t> </a:t>
            </a:r>
            <a:r>
              <a:rPr lang="cs-CZ" altLang="cs-CZ" dirty="0" err="1"/>
              <a:t>mandib</a:t>
            </a:r>
            <a:r>
              <a:rPr lang="cs-CZ" altLang="cs-CZ" dirty="0"/>
              <a:t>.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D067433-DFA3-4093-8842-E9EA90469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7"/>
    </mc:Choice>
    <mc:Fallback>
      <p:transition spd="slow" advTm="2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Čistota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Čist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18"/>
          </a:defRPr>
        </a:defPPr>
      </a:lstStyle>
    </a:lnDef>
  </a:objectDefaults>
  <a:extraClrSchemeLst>
    <a:extraClrScheme>
      <a:clrScheme name="Čistota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Čistota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Čisto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prezentací\Čistota.pot</Template>
  <TotalTime>3103</TotalTime>
  <Words>213</Words>
  <Application>Microsoft Office PowerPoint</Application>
  <PresentationFormat>Předvádění na obrazovce (4:3)</PresentationFormat>
  <Paragraphs>36</Paragraphs>
  <Slides>30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Times New Roman</vt:lpstr>
      <vt:lpstr>Arial</vt:lpstr>
      <vt:lpstr>Monotype Sorts</vt:lpstr>
      <vt:lpstr>Calibri</vt:lpstr>
      <vt:lpstr>Čistota</vt:lpstr>
      <vt:lpstr> Základní  chirurgické výkony - názvosloví</vt:lpstr>
      <vt:lpstr>                 Extrakce zubu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Komlikovaná chir. extrakce</vt:lpstr>
      <vt:lpstr>     Názvosloví dalších výkonů</vt:lpstr>
      <vt:lpstr>Excise</vt:lpstr>
      <vt:lpstr>Prezentace aplikace PowerPoint</vt:lpstr>
      <vt:lpstr>Excise</vt:lpstr>
      <vt:lpstr>Exstirpace</vt:lpstr>
      <vt:lpstr>Exstirpace</vt:lpstr>
      <vt:lpstr>Egalizace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Incisio</vt:lpstr>
      <vt:lpstr>Prezentace aplikace PowerPoint</vt:lpstr>
      <vt:lpstr>Prezentace aplikace PowerPoint</vt:lpstr>
      <vt:lpstr>Resectio apicis dentis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Základy chirurgického                                      názvosloví</dc:title>
  <dc:creator>KUCOCH</dc:creator>
  <cp:lastModifiedBy>Jiří Zelinka</cp:lastModifiedBy>
  <cp:revision>27</cp:revision>
  <dcterms:created xsi:type="dcterms:W3CDTF">2006-03-16T13:30:34Z</dcterms:created>
  <dcterms:modified xsi:type="dcterms:W3CDTF">2021-04-18T15:34:43Z</dcterms:modified>
</cp:coreProperties>
</file>