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58" r:id="rId3"/>
    <p:sldId id="257" r:id="rId4"/>
    <p:sldId id="335" r:id="rId5"/>
    <p:sldId id="313" r:id="rId6"/>
    <p:sldId id="273" r:id="rId7"/>
    <p:sldId id="274" r:id="rId8"/>
    <p:sldId id="321" r:id="rId9"/>
    <p:sldId id="275" r:id="rId10"/>
    <p:sldId id="322" r:id="rId11"/>
    <p:sldId id="277" r:id="rId12"/>
    <p:sldId id="278" r:id="rId13"/>
    <p:sldId id="325" r:id="rId14"/>
    <p:sldId id="323" r:id="rId15"/>
    <p:sldId id="279" r:id="rId16"/>
    <p:sldId id="282" r:id="rId17"/>
    <p:sldId id="317" r:id="rId18"/>
    <p:sldId id="283" r:id="rId19"/>
    <p:sldId id="284" r:id="rId20"/>
    <p:sldId id="285" r:id="rId21"/>
    <p:sldId id="286" r:id="rId22"/>
    <p:sldId id="287" r:id="rId23"/>
    <p:sldId id="289" r:id="rId24"/>
    <p:sldId id="291" r:id="rId25"/>
    <p:sldId id="290" r:id="rId26"/>
    <p:sldId id="288" r:id="rId27"/>
    <p:sldId id="327" r:id="rId28"/>
    <p:sldId id="320" r:id="rId29"/>
    <p:sldId id="328" r:id="rId30"/>
    <p:sldId id="330" r:id="rId31"/>
    <p:sldId id="332" r:id="rId32"/>
    <p:sldId id="333" r:id="rId33"/>
    <p:sldId id="329" r:id="rId34"/>
    <p:sldId id="300" r:id="rId35"/>
    <p:sldId id="301" r:id="rId36"/>
    <p:sldId id="303" r:id="rId37"/>
    <p:sldId id="304" r:id="rId38"/>
    <p:sldId id="338" r:id="rId39"/>
    <p:sldId id="339" r:id="rId40"/>
    <p:sldId id="31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nza" initials="H" lastIdx="1" clrIdx="0">
    <p:extLst>
      <p:ext uri="{19B8F6BF-5375-455C-9EA6-DF929625EA0E}">
        <p15:presenceInfo xmlns:p15="http://schemas.microsoft.com/office/powerpoint/2012/main" userId="Honz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40BA1B-7A77-4F62-9D43-8A6F4A864FD4}" v="2" dt="2021-03-08T22:12:07.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6" autoAdjust="0"/>
    <p:restoredTop sz="94437" autoAdjust="0"/>
  </p:normalViewPr>
  <p:slideViewPr>
    <p:cSldViewPr snapToGrid="0">
      <p:cViewPr varScale="1">
        <p:scale>
          <a:sx n="108" d="100"/>
          <a:sy n="108" d="100"/>
        </p:scale>
        <p:origin x="19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Křivánek" userId="a92e7f74-d4e4-4bfc-af90-b0c63138e4a8" providerId="ADAL" clId="{FC40BA1B-7A77-4F62-9D43-8A6F4A864FD4}"/>
    <pc:docChg chg="modSld">
      <pc:chgData name="Jan Křivánek" userId="a92e7f74-d4e4-4bfc-af90-b0c63138e4a8" providerId="ADAL" clId="{FC40BA1B-7A77-4F62-9D43-8A6F4A864FD4}" dt="2021-03-08T22:12:07.638" v="2" actId="478"/>
      <pc:docMkLst>
        <pc:docMk/>
      </pc:docMkLst>
      <pc:sldChg chg="modSp mod">
        <pc:chgData name="Jan Křivánek" userId="a92e7f74-d4e4-4bfc-af90-b0c63138e4a8" providerId="ADAL" clId="{FC40BA1B-7A77-4F62-9D43-8A6F4A864FD4}" dt="2021-03-08T21:10:02.165" v="0" actId="6549"/>
        <pc:sldMkLst>
          <pc:docMk/>
          <pc:sldMk cId="3012021860" sldId="256"/>
        </pc:sldMkLst>
        <pc:spChg chg="mod">
          <ac:chgData name="Jan Křivánek" userId="a92e7f74-d4e4-4bfc-af90-b0c63138e4a8" providerId="ADAL" clId="{FC40BA1B-7A77-4F62-9D43-8A6F4A864FD4}" dt="2021-03-08T21:10:02.165" v="0" actId="6549"/>
          <ac:spMkLst>
            <pc:docMk/>
            <pc:sldMk cId="3012021860" sldId="256"/>
            <ac:spMk id="3" creationId="{00000000-0000-0000-0000-000000000000}"/>
          </ac:spMkLst>
        </pc:spChg>
      </pc:sldChg>
      <pc:sldChg chg="delSp modAnim">
        <pc:chgData name="Jan Křivánek" userId="a92e7f74-d4e4-4bfc-af90-b0c63138e4a8" providerId="ADAL" clId="{FC40BA1B-7A77-4F62-9D43-8A6F4A864FD4}" dt="2021-03-08T22:12:07.638" v="2" actId="478"/>
        <pc:sldMkLst>
          <pc:docMk/>
          <pc:sldMk cId="950679536" sldId="283"/>
        </pc:sldMkLst>
        <pc:picChg chg="del">
          <ac:chgData name="Jan Křivánek" userId="a92e7f74-d4e4-4bfc-af90-b0c63138e4a8" providerId="ADAL" clId="{FC40BA1B-7A77-4F62-9D43-8A6F4A864FD4}" dt="2021-03-08T22:12:07.638" v="2" actId="478"/>
          <ac:picMkLst>
            <pc:docMk/>
            <pc:sldMk cId="950679536" sldId="283"/>
            <ac:picMk id="2050" creationId="{00000000-0000-0000-0000-000000000000}"/>
          </ac:picMkLst>
        </pc:picChg>
        <pc:picChg chg="del">
          <ac:chgData name="Jan Křivánek" userId="a92e7f74-d4e4-4bfc-af90-b0c63138e4a8" providerId="ADAL" clId="{FC40BA1B-7A77-4F62-9D43-8A6F4A864FD4}" dt="2021-03-08T22:12:06.595" v="1" actId="478"/>
          <ac:picMkLst>
            <pc:docMk/>
            <pc:sldMk cId="950679536" sldId="283"/>
            <ac:picMk id="205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BD818-88AF-4649-9ADA-422C8A55798B}" type="datetimeFigureOut">
              <a:rPr lang="en-GB" smtClean="0"/>
              <a:t>08/03/2021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B0644-A30C-4907-8175-4E95CAAAA022}" type="slidenum">
              <a:rPr lang="en-GB" smtClean="0"/>
              <a:t>‹#›</a:t>
            </a:fld>
            <a:endParaRPr lang="en-GB"/>
          </a:p>
        </p:txBody>
      </p:sp>
    </p:spTree>
    <p:extLst>
      <p:ext uri="{BB962C8B-B14F-4D97-AF65-F5344CB8AC3E}">
        <p14:creationId xmlns:p14="http://schemas.microsoft.com/office/powerpoint/2010/main" val="302767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Sebaceous_gland" TargetMode="External"/><Relationship Id="rId13" Type="http://schemas.openxmlformats.org/officeDocument/2006/relationships/hyperlink" Target="https://en.wikipedia.org/wiki/Cosmetics" TargetMode="External"/><Relationship Id="rId3" Type="http://schemas.openxmlformats.org/officeDocument/2006/relationships/hyperlink" Target="https://en.wikipedia.org/wiki/Lip" TargetMode="External"/><Relationship Id="rId7" Type="http://schemas.openxmlformats.org/officeDocument/2006/relationships/hyperlink" Target="https://en.wikipedia.org/wiki/Keratin" TargetMode="External"/><Relationship Id="rId12" Type="http://schemas.openxmlformats.org/officeDocument/2006/relationships/hyperlink" Target="https://en.wikipedia.org/wiki/Vermilion_border#cite_note-:0-2"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Epidermis" TargetMode="External"/><Relationship Id="rId11" Type="http://schemas.openxmlformats.org/officeDocument/2006/relationships/hyperlink" Target="https://en.wikipedia.org/wiki/Vermilion_border#cite_note-:3-1" TargetMode="External"/><Relationship Id="rId5" Type="http://schemas.openxmlformats.org/officeDocument/2006/relationships/hyperlink" Target="https://en.wikipedia.org/wiki/Lipstick" TargetMode="External"/><Relationship Id="rId10" Type="http://schemas.openxmlformats.org/officeDocument/2006/relationships/hyperlink" Target="https://en.wikipedia.org/wiki/Facial_hair" TargetMode="External"/><Relationship Id="rId4" Type="http://schemas.openxmlformats.org/officeDocument/2006/relationships/hyperlink" Target="https://en.wikipedia.org/wiki/Skin" TargetMode="External"/><Relationship Id="rId9" Type="http://schemas.openxmlformats.org/officeDocument/2006/relationships/hyperlink" Target="https://en.wikipedia.org/wiki/Sweat_gland"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Lip"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n.wikipedia.org/wiki/Skin"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ndex.php?title=Buccal_fat_pad&amp;action=edit&amp;section=2"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n.wikipedia.org/wiki/Buccal_fat_pad#cite_note-Zhang-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0"/>
              </a:spcAft>
            </a:pPr>
            <a:r>
              <a:rPr lang="cs-CZ" sz="800" dirty="0">
                <a:effectLst/>
                <a:latin typeface="Times New Roman" panose="02020603050405020304" pitchFamily="18" charset="0"/>
                <a:ea typeface="Times New Roman" panose="02020603050405020304" pitchFamily="18" charset="0"/>
              </a:rPr>
              <a:t>Lidské </a:t>
            </a:r>
            <a:r>
              <a:rPr lang="cs-CZ" sz="800" b="1" dirty="0">
                <a:solidFill>
                  <a:srgbClr val="FF0000"/>
                </a:solidFill>
                <a:effectLst/>
                <a:latin typeface="Times New Roman" panose="02020603050405020304" pitchFamily="18" charset="0"/>
                <a:ea typeface="Times New Roman" panose="02020603050405020304" pitchFamily="18" charset="0"/>
              </a:rPr>
              <a:t>rty </a:t>
            </a:r>
            <a:r>
              <a:rPr lang="cs-CZ" sz="800" dirty="0">
                <a:effectLst/>
                <a:latin typeface="Times New Roman" panose="02020603050405020304" pitchFamily="18" charset="0"/>
                <a:ea typeface="Times New Roman" panose="02020603050405020304" pitchFamily="18" charset="0"/>
              </a:rPr>
              <a:t>jsou pravděpodobně jedním z tělesných znaků ovlivněných pohlavním výběrem. Splňují totiž všech sedm kritérií, které </a:t>
            </a:r>
            <a:r>
              <a:rPr lang="cs-CZ" sz="800" dirty="0" err="1">
                <a:effectLst/>
                <a:latin typeface="Times New Roman" panose="02020603050405020304" pitchFamily="18" charset="0"/>
                <a:ea typeface="Times New Roman" panose="02020603050405020304" pitchFamily="18" charset="0"/>
              </a:rPr>
              <a:t>Barber</a:t>
            </a:r>
            <a:r>
              <a:rPr lang="cs-CZ" sz="800" dirty="0">
                <a:effectLst/>
                <a:latin typeface="Times New Roman" panose="02020603050405020304" pitchFamily="18" charset="0"/>
                <a:ea typeface="Times New Roman" panose="02020603050405020304" pitchFamily="18" charset="0"/>
              </a:rPr>
              <a:t> (1995) pro znaky ovlivněné pohlavním výběrem vytyčil. Jsou to následující kritéria: znak je sexuálně dimorfní, není přímo zapojen při rozmnožování, je nejvýraznější v době rozmnožování, je buď atraktivní pro opačné pohlaví nebo slouží k zastrašování soupeřů, </a:t>
            </a:r>
            <a:r>
              <a:rPr lang="cs-CZ" sz="800" dirty="0">
                <a:solidFill>
                  <a:srgbClr val="FF0000"/>
                </a:solidFill>
                <a:effectLst/>
                <a:latin typeface="Times New Roman" panose="02020603050405020304" pitchFamily="18" charset="0"/>
                <a:ea typeface="Times New Roman" panose="02020603050405020304" pitchFamily="18" charset="0"/>
              </a:rPr>
              <a:t>míra jeho fenotypového projevu ovlivňuje reprodukční úspěšnost jedinc</a:t>
            </a:r>
            <a:r>
              <a:rPr lang="cs-CZ" sz="800" dirty="0">
                <a:effectLst/>
                <a:latin typeface="Times New Roman" panose="02020603050405020304" pitchFamily="18" charset="0"/>
                <a:ea typeface="Times New Roman" panose="02020603050405020304" pitchFamily="18" charset="0"/>
              </a:rPr>
              <a:t>e, znak se mění v průběhu života a je variabilní mezi jedinci stejného pohlaví, jeho projev je závislý na pohlavních hormonech. </a:t>
            </a:r>
          </a:p>
          <a:p>
            <a:pPr algn="just">
              <a:spcAft>
                <a:spcPts val="0"/>
              </a:spcAft>
            </a:pPr>
            <a:endParaRPr lang="cs-CZ" sz="800" dirty="0">
              <a:latin typeface="Times New Roman" panose="02020603050405020304" pitchFamily="18" charset="0"/>
              <a:ea typeface="Times New Roman" panose="02020603050405020304" pitchFamily="18" charset="0"/>
            </a:endParaRPr>
          </a:p>
          <a:p>
            <a:pPr algn="just">
              <a:spcAft>
                <a:spcPts val="0"/>
              </a:spcAft>
            </a:pPr>
            <a:r>
              <a:rPr lang="cs-CZ" sz="800" dirty="0">
                <a:latin typeface="Times New Roman" panose="02020603050405020304" pitchFamily="18" charset="0"/>
                <a:ea typeface="Times New Roman" panose="02020603050405020304" pitchFamily="18" charset="0"/>
              </a:rPr>
              <a:t>Plnost ženských rtů zvyšuje atraktivitu obličeje, </a:t>
            </a:r>
            <a:r>
              <a:rPr lang="cs-CZ" sz="800" b="1" dirty="0">
                <a:solidFill>
                  <a:srgbClr val="FF0000"/>
                </a:solidFill>
                <a:latin typeface="Times New Roman" panose="02020603050405020304" pitchFamily="18" charset="0"/>
                <a:ea typeface="Times New Roman" panose="02020603050405020304" pitchFamily="18" charset="0"/>
              </a:rPr>
              <a:t>signalizuje totiž mládí a plodivost</a:t>
            </a:r>
            <a:r>
              <a:rPr lang="cs-CZ" sz="800" dirty="0">
                <a:solidFill>
                  <a:srgbClr val="FF0000"/>
                </a:solidFill>
                <a:latin typeface="Times New Roman" panose="02020603050405020304" pitchFamily="18" charset="0"/>
                <a:ea typeface="Times New Roman" panose="02020603050405020304" pitchFamily="18" charset="0"/>
              </a:rPr>
              <a:t>. </a:t>
            </a:r>
            <a:r>
              <a:rPr lang="cs-CZ" sz="800" dirty="0">
                <a:latin typeface="Times New Roman" panose="02020603050405020304" pitchFamily="18" charset="0"/>
                <a:ea typeface="Times New Roman" panose="02020603050405020304" pitchFamily="18" charset="0"/>
              </a:rPr>
              <a:t>Ke zvýšení své atraktivity žena používá </a:t>
            </a:r>
            <a:r>
              <a:rPr lang="cs-CZ" sz="800" b="1" dirty="0">
                <a:latin typeface="Times New Roman" panose="02020603050405020304" pitchFamily="18" charset="0"/>
                <a:ea typeface="Times New Roman" panose="02020603050405020304" pitchFamily="18" charset="0"/>
              </a:rPr>
              <a:t>rtěnku</a:t>
            </a:r>
            <a:r>
              <a:rPr lang="cs-CZ" sz="800" dirty="0">
                <a:latin typeface="Times New Roman" panose="02020603050405020304" pitchFamily="18" charset="0"/>
                <a:ea typeface="Times New Roman" panose="02020603050405020304" pitchFamily="18" charset="0"/>
              </a:rPr>
              <a:t>, případně trvalejší kosmetické zásahy (augmentací). </a:t>
            </a:r>
            <a:r>
              <a:rPr lang="cs-CZ" sz="800" b="1" dirty="0">
                <a:latin typeface="Times New Roman" panose="02020603050405020304" pitchFamily="18" charset="0"/>
                <a:ea typeface="Times New Roman" panose="02020603050405020304" pitchFamily="18" charset="0"/>
              </a:rPr>
              <a:t>Zdobení rtů </a:t>
            </a:r>
            <a:r>
              <a:rPr lang="cs-CZ" sz="800" dirty="0">
                <a:latin typeface="Times New Roman" panose="02020603050405020304" pitchFamily="18" charset="0"/>
                <a:ea typeface="Times New Roman" panose="02020603050405020304" pitchFamily="18" charset="0"/>
              </a:rPr>
              <a:t>(tetování, mutilace, piercing) je rozšířené u mnoha kultur světa současnosti i minulosti. Jeho základním významem je signalizovat </a:t>
            </a:r>
            <a:r>
              <a:rPr lang="cs-CZ" sz="800" b="1" dirty="0">
                <a:latin typeface="Times New Roman" panose="02020603050405020304" pitchFamily="18" charset="0"/>
                <a:ea typeface="Times New Roman" panose="02020603050405020304" pitchFamily="18" charset="0"/>
              </a:rPr>
              <a:t>společenskou a pohlavní dospělost jedince</a:t>
            </a:r>
            <a:r>
              <a:rPr lang="cs-CZ" sz="800" dirty="0">
                <a:latin typeface="Times New Roman" panose="02020603050405020304" pitchFamily="18" charset="0"/>
                <a:ea typeface="Times New Roman" panose="02020603050405020304" pitchFamily="18" charset="0"/>
              </a:rPr>
              <a:t>, zpravidla žen. Rty jsou pravděpodobně ovlivněny pohlavním výběrem.</a:t>
            </a:r>
          </a:p>
          <a:p>
            <a:pPr algn="just">
              <a:spcAft>
                <a:spcPts val="0"/>
              </a:spcAft>
            </a:pPr>
            <a:endParaRPr lang="cs-CZ" sz="800" dirty="0">
              <a:latin typeface="Times New Roman" panose="02020603050405020304" pitchFamily="18" charset="0"/>
              <a:ea typeface="Times New Roman" panose="02020603050405020304" pitchFamily="18" charset="0"/>
            </a:endParaRPr>
          </a:p>
          <a:p>
            <a:pPr algn="just"/>
            <a:r>
              <a:rPr lang="cs-CZ" sz="800" b="1" dirty="0">
                <a:solidFill>
                  <a:srgbClr val="FF0000"/>
                </a:solidFill>
                <a:latin typeface="Times New Roman" panose="02020603050405020304" pitchFamily="18" charset="0"/>
                <a:ea typeface="Times New Roman" panose="02020603050405020304" pitchFamily="18" charset="0"/>
              </a:rPr>
              <a:t>Anemie</a:t>
            </a:r>
            <a:r>
              <a:rPr lang="cs-CZ" sz="800" dirty="0">
                <a:latin typeface="Times New Roman" panose="02020603050405020304" pitchFamily="18" charset="0"/>
                <a:ea typeface="Times New Roman" panose="02020603050405020304" pitchFamily="18" charset="0"/>
              </a:rPr>
              <a:t> je všeobecným ukazatelem zdravotního stavu člověka. Anemická bledost (tj. nedostatek červeného krevního barviva hemoglobinu) je tudíž často znakem infekce a je možné očekávat, že bude figurovat při pohlavním výběru. Kromě toho, jestliže je anemie adaptivní odpovědí na parazitickou </a:t>
            </a:r>
            <a:r>
              <a:rPr lang="cs-CZ" sz="800" b="1" dirty="0">
                <a:latin typeface="Times New Roman" panose="02020603050405020304" pitchFamily="18" charset="0"/>
                <a:ea typeface="Times New Roman" panose="02020603050405020304" pitchFamily="18" charset="0"/>
              </a:rPr>
              <a:t>infekci</a:t>
            </a:r>
            <a:r>
              <a:rPr lang="cs-CZ" sz="800" dirty="0">
                <a:latin typeface="Times New Roman" panose="02020603050405020304" pitchFamily="18" charset="0"/>
                <a:ea typeface="Times New Roman" panose="02020603050405020304" pitchFamily="18" charset="0"/>
              </a:rPr>
              <a:t>, pak zdravotní výdaje udržování vysoké hladiny hemoglobinu možná zajišťují, že </a:t>
            </a:r>
            <a:r>
              <a:rPr lang="cs-CZ" sz="800" dirty="0">
                <a:solidFill>
                  <a:srgbClr val="FF0000"/>
                </a:solidFill>
                <a:latin typeface="Times New Roman" panose="02020603050405020304" pitchFamily="18" charset="0"/>
                <a:ea typeface="Times New Roman" panose="02020603050405020304" pitchFamily="18" charset="0"/>
              </a:rPr>
              <a:t>organismus nesoucí těžkou zátěž parazitů nebude riskovat předstírání zdravé červenosti</a:t>
            </a:r>
            <a:r>
              <a:rPr lang="cs-CZ" sz="800" dirty="0">
                <a:latin typeface="Times New Roman" panose="02020603050405020304" pitchFamily="18" charset="0"/>
                <a:ea typeface="Times New Roman" panose="02020603050405020304" pitchFamily="18" charset="0"/>
              </a:rPr>
              <a:t> (Jones 1997).</a:t>
            </a:r>
            <a:endParaRPr lang="en-GB" sz="800" dirty="0">
              <a:latin typeface="Times New Roman" panose="02020603050405020304" pitchFamily="18" charset="0"/>
              <a:ea typeface="Times New Roman" panose="02020603050405020304" pitchFamily="18" charset="0"/>
            </a:endParaRPr>
          </a:p>
          <a:p>
            <a:endParaRPr lang="cs-CZ" sz="1200" b="0" i="0" kern="1200" dirty="0">
              <a:solidFill>
                <a:schemeClr val="tx1"/>
              </a:solidFill>
              <a:effectLst/>
              <a:latin typeface="+mn-lt"/>
              <a:ea typeface="+mn-ea"/>
              <a:cs typeface="+mn-cs"/>
            </a:endParaRPr>
          </a:p>
          <a:p>
            <a:endParaRPr lang="cs-CZ"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also called margin or zone, is the normally sharp demarcation between the </a:t>
            </a:r>
            <a:r>
              <a:rPr lang="en-GB" sz="1200" b="0" i="0" u="none" strike="noStrike" kern="1200" dirty="0">
                <a:solidFill>
                  <a:schemeClr val="tx1"/>
                </a:solidFill>
                <a:effectLst/>
                <a:latin typeface="+mn-lt"/>
                <a:ea typeface="+mn-ea"/>
                <a:cs typeface="+mn-cs"/>
                <a:hlinkClick r:id="rId3" tooltip="Lip"/>
              </a:rPr>
              <a:t>lip</a:t>
            </a:r>
            <a:r>
              <a:rPr lang="en-GB" sz="1200" b="0" i="0" kern="1200" dirty="0">
                <a:solidFill>
                  <a:schemeClr val="tx1"/>
                </a:solidFill>
                <a:effectLst/>
                <a:latin typeface="+mn-lt"/>
                <a:ea typeface="+mn-ea"/>
                <a:cs typeface="+mn-cs"/>
              </a:rPr>
              <a:t> and the adjacent normal </a:t>
            </a:r>
            <a:r>
              <a:rPr lang="en-GB" sz="1200" b="0" i="0" u="none" strike="noStrike" kern="1200" dirty="0">
                <a:solidFill>
                  <a:schemeClr val="tx1"/>
                </a:solidFill>
                <a:effectLst/>
                <a:latin typeface="+mn-lt"/>
                <a:ea typeface="+mn-ea"/>
                <a:cs typeface="+mn-cs"/>
                <a:hlinkClick r:id="rId4" tooltip="Skin"/>
              </a:rPr>
              <a:t>skin</a:t>
            </a:r>
            <a:r>
              <a:rPr lang="en-GB" sz="1200" b="0" i="0" kern="1200" dirty="0">
                <a:solidFill>
                  <a:schemeClr val="tx1"/>
                </a:solidFill>
                <a:effectLst/>
                <a:latin typeface="+mn-lt"/>
                <a:ea typeface="+mn-ea"/>
                <a:cs typeface="+mn-cs"/>
              </a:rPr>
              <a:t>. It is where </a:t>
            </a:r>
            <a:r>
              <a:rPr lang="en-GB" sz="1200" b="0" i="0" u="none" strike="noStrike" kern="1200" dirty="0">
                <a:solidFill>
                  <a:schemeClr val="tx1"/>
                </a:solidFill>
                <a:effectLst/>
                <a:latin typeface="+mn-lt"/>
                <a:ea typeface="+mn-ea"/>
                <a:cs typeface="+mn-cs"/>
                <a:hlinkClick r:id="rId5" tooltip="Lipstick"/>
              </a:rPr>
              <a:t>lipstick</a:t>
            </a:r>
            <a:r>
              <a:rPr lang="en-GB" sz="1200" b="0" i="0" kern="1200" dirty="0">
                <a:solidFill>
                  <a:schemeClr val="tx1"/>
                </a:solidFill>
                <a:effectLst/>
                <a:latin typeface="+mn-lt"/>
                <a:ea typeface="+mn-ea"/>
                <a:cs typeface="+mn-cs"/>
              </a:rPr>
              <a:t> is sometimes applied. It represents the change in the </a:t>
            </a:r>
            <a:r>
              <a:rPr lang="en-GB" sz="1200" b="0" i="0" u="none" strike="noStrike" kern="1200" dirty="0">
                <a:solidFill>
                  <a:schemeClr val="tx1"/>
                </a:solidFill>
                <a:effectLst/>
                <a:latin typeface="+mn-lt"/>
                <a:ea typeface="+mn-ea"/>
                <a:cs typeface="+mn-cs"/>
                <a:hlinkClick r:id="rId6" tooltip="Epidermis"/>
              </a:rPr>
              <a:t>epidermis</a:t>
            </a:r>
            <a:r>
              <a:rPr lang="en-GB" sz="1200" b="0" i="0" kern="1200" dirty="0">
                <a:solidFill>
                  <a:schemeClr val="tx1"/>
                </a:solidFill>
                <a:effectLst/>
                <a:latin typeface="+mn-lt"/>
                <a:ea typeface="+mn-ea"/>
                <a:cs typeface="+mn-cs"/>
              </a:rPr>
              <a:t> from highly </a:t>
            </a:r>
            <a:r>
              <a:rPr lang="en-GB" sz="1200" b="0" i="0" u="none" strike="noStrike" kern="1200" dirty="0">
                <a:solidFill>
                  <a:schemeClr val="tx1"/>
                </a:solidFill>
                <a:effectLst/>
                <a:latin typeface="+mn-lt"/>
                <a:ea typeface="+mn-ea"/>
                <a:cs typeface="+mn-cs"/>
                <a:hlinkClick r:id="rId7" tooltip="Keratin"/>
              </a:rPr>
              <a:t>keratinized</a:t>
            </a:r>
            <a:r>
              <a:rPr lang="en-GB" sz="1200" b="0" i="0" kern="1200" dirty="0">
                <a:solidFill>
                  <a:schemeClr val="tx1"/>
                </a:solidFill>
                <a:effectLst/>
                <a:latin typeface="+mn-lt"/>
                <a:ea typeface="+mn-ea"/>
                <a:cs typeface="+mn-cs"/>
              </a:rPr>
              <a:t> external skin to less keratinized internal skin. It has no </a:t>
            </a:r>
            <a:r>
              <a:rPr lang="en-GB" sz="1200" b="0" i="0" u="none" strike="noStrike" kern="1200" dirty="0">
                <a:solidFill>
                  <a:schemeClr val="tx1"/>
                </a:solidFill>
                <a:effectLst/>
                <a:latin typeface="+mn-lt"/>
                <a:ea typeface="+mn-ea"/>
                <a:cs typeface="+mn-cs"/>
                <a:hlinkClick r:id="rId8" tooltip="Sebaceous gland"/>
              </a:rPr>
              <a:t>sebaceous glands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9" tooltip="Sweat gland"/>
              </a:rPr>
              <a:t>sweat glands</a:t>
            </a:r>
            <a:r>
              <a:rPr lang="en-GB" sz="1200" b="0" i="0" kern="1200" dirty="0">
                <a:solidFill>
                  <a:schemeClr val="tx1"/>
                </a:solidFill>
                <a:effectLst/>
                <a:latin typeface="+mn-lt"/>
                <a:ea typeface="+mn-ea"/>
                <a:cs typeface="+mn-cs"/>
              </a:rPr>
              <a:t>, or </a:t>
            </a:r>
            <a:r>
              <a:rPr lang="en-GB" sz="1200" b="0" i="0" u="none" strike="noStrike" kern="1200" dirty="0">
                <a:solidFill>
                  <a:schemeClr val="tx1"/>
                </a:solidFill>
                <a:effectLst/>
                <a:latin typeface="+mn-lt"/>
                <a:ea typeface="+mn-ea"/>
                <a:cs typeface="+mn-cs"/>
                <a:hlinkClick r:id="rId10" tooltip="Facial hair"/>
              </a:rPr>
              <a:t>facial hair</a:t>
            </a:r>
            <a:r>
              <a:rPr lang="en-GB" sz="1200" b="0" i="0" kern="1200" dirty="0">
                <a:solidFill>
                  <a:schemeClr val="tx1"/>
                </a:solidFill>
                <a:effectLst/>
                <a:latin typeface="+mn-lt"/>
                <a:ea typeface="+mn-ea"/>
                <a:cs typeface="+mn-cs"/>
              </a:rPr>
              <a:t>.</a:t>
            </a:r>
            <a:r>
              <a:rPr lang="en-GB" sz="1200" b="0" i="0" u="none" strike="noStrike" kern="1200" baseline="30000" dirty="0">
                <a:solidFill>
                  <a:schemeClr val="tx1"/>
                </a:solidFill>
                <a:effectLst/>
                <a:latin typeface="+mn-lt"/>
                <a:ea typeface="+mn-ea"/>
                <a:cs typeface="+mn-cs"/>
                <a:hlinkClick r:id="rId11"/>
              </a:rPr>
              <a:t>[1]</a:t>
            </a:r>
            <a:r>
              <a:rPr lang="en-GB" sz="1200" b="0" i="0" u="none" strike="noStrike" kern="1200" baseline="30000" dirty="0">
                <a:solidFill>
                  <a:schemeClr val="tx1"/>
                </a:solidFill>
                <a:effectLst/>
                <a:latin typeface="+mn-lt"/>
                <a:ea typeface="+mn-ea"/>
                <a:cs typeface="+mn-cs"/>
                <a:hlinkClick r:id="rId12"/>
              </a:rPr>
              <a:t>[2]</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 has a prominence on the face, creating a focus for </a:t>
            </a:r>
            <a:r>
              <a:rPr lang="en-GB" sz="1200" b="0" i="0" u="none" strike="noStrike" kern="1200" dirty="0">
                <a:solidFill>
                  <a:schemeClr val="tx1"/>
                </a:solidFill>
                <a:effectLst/>
                <a:latin typeface="+mn-lt"/>
                <a:ea typeface="+mn-ea"/>
                <a:cs typeface="+mn-cs"/>
                <a:hlinkClick r:id="rId13" tooltip="Cosmetics"/>
              </a:rPr>
              <a:t>cosmetics</a:t>
            </a:r>
            <a:r>
              <a:rPr lang="en-GB" sz="1200" b="0" i="0" kern="1200" dirty="0">
                <a:solidFill>
                  <a:schemeClr val="tx1"/>
                </a:solidFill>
                <a:effectLst/>
                <a:latin typeface="+mn-lt"/>
                <a:ea typeface="+mn-ea"/>
                <a:cs typeface="+mn-cs"/>
              </a:rPr>
              <a:t> and is also a location for several skin diseases. Its functional properties, however, remain unknown.</a:t>
            </a:r>
          </a:p>
          <a:p>
            <a:endParaRPr lang="en-GB" dirty="0"/>
          </a:p>
        </p:txBody>
      </p:sp>
      <p:sp>
        <p:nvSpPr>
          <p:cNvPr id="4" name="Slide Number Placeholder 3"/>
          <p:cNvSpPr>
            <a:spLocks noGrp="1"/>
          </p:cNvSpPr>
          <p:nvPr>
            <p:ph type="sldNum" sz="quarter" idx="10"/>
          </p:nvPr>
        </p:nvSpPr>
        <p:spPr/>
        <p:txBody>
          <a:bodyPr/>
          <a:lstStyle/>
          <a:p>
            <a:fld id="{544B0644-A30C-4907-8175-4E95CAAAA022}" type="slidenum">
              <a:rPr lang="en-GB" smtClean="0"/>
              <a:t>10</a:t>
            </a:fld>
            <a:endParaRPr lang="en-GB"/>
          </a:p>
        </p:txBody>
      </p:sp>
    </p:spTree>
    <p:extLst>
      <p:ext uri="{BB962C8B-B14F-4D97-AF65-F5344CB8AC3E}">
        <p14:creationId xmlns:p14="http://schemas.microsoft.com/office/powerpoint/2010/main" val="1708009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vermilion border</a:t>
            </a:r>
            <a:r>
              <a:rPr lang="en-GB" sz="1200" b="0" i="0" kern="1200" dirty="0">
                <a:solidFill>
                  <a:schemeClr val="tx1"/>
                </a:solidFill>
                <a:effectLst/>
                <a:latin typeface="+mn-lt"/>
                <a:ea typeface="+mn-ea"/>
                <a:cs typeface="+mn-cs"/>
              </a:rPr>
              <a:t> (sometimes spelled </a:t>
            </a:r>
            <a:r>
              <a:rPr lang="en-GB" sz="1200" b="1" i="0" kern="1200" dirty="0">
                <a:solidFill>
                  <a:schemeClr val="tx1"/>
                </a:solidFill>
                <a:effectLst/>
                <a:latin typeface="+mn-lt"/>
                <a:ea typeface="+mn-ea"/>
                <a:cs typeface="+mn-cs"/>
              </a:rPr>
              <a:t>vermillion border</a:t>
            </a:r>
            <a:r>
              <a:rPr lang="en-GB" sz="1200" b="0" i="0" kern="1200" dirty="0">
                <a:solidFill>
                  <a:schemeClr val="tx1"/>
                </a:solidFill>
                <a:effectLst/>
                <a:latin typeface="+mn-lt"/>
                <a:ea typeface="+mn-ea"/>
                <a:cs typeface="+mn-cs"/>
              </a:rPr>
              <a:t>), also called margin or zone, is the normally </a:t>
            </a:r>
            <a:r>
              <a:rPr lang="en-GB" sz="1200" b="1" i="0" kern="1200" dirty="0">
                <a:solidFill>
                  <a:schemeClr val="tx1"/>
                </a:solidFill>
                <a:effectLst/>
                <a:latin typeface="+mn-lt"/>
                <a:ea typeface="+mn-ea"/>
                <a:cs typeface="+mn-cs"/>
              </a:rPr>
              <a:t>sharp demarcation between the </a:t>
            </a:r>
            <a:r>
              <a:rPr lang="en-GB" sz="1200" b="1" i="0" u="none" strike="noStrike" kern="1200" dirty="0">
                <a:solidFill>
                  <a:schemeClr val="tx1"/>
                </a:solidFill>
                <a:effectLst/>
                <a:latin typeface="+mn-lt"/>
                <a:ea typeface="+mn-ea"/>
                <a:cs typeface="+mn-cs"/>
                <a:hlinkClick r:id="rId3" tooltip="Lip"/>
              </a:rPr>
              <a:t>lip</a:t>
            </a:r>
            <a:r>
              <a:rPr lang="en-GB" sz="1200" b="1" i="0" kern="1200" dirty="0">
                <a:solidFill>
                  <a:schemeClr val="tx1"/>
                </a:solidFill>
                <a:effectLst/>
                <a:latin typeface="+mn-lt"/>
                <a:ea typeface="+mn-ea"/>
                <a:cs typeface="+mn-cs"/>
              </a:rPr>
              <a:t> and the adjacent normal </a:t>
            </a:r>
            <a:r>
              <a:rPr lang="en-GB" sz="1200" b="1" i="0" u="none" strike="noStrike" kern="1200" dirty="0">
                <a:solidFill>
                  <a:schemeClr val="tx1"/>
                </a:solidFill>
                <a:effectLst/>
                <a:latin typeface="+mn-lt"/>
                <a:ea typeface="+mn-ea"/>
                <a:cs typeface="+mn-cs"/>
                <a:hlinkClick r:id="rId4" tooltip="Skin"/>
              </a:rPr>
              <a:t>skin</a:t>
            </a:r>
            <a:r>
              <a:rPr lang="en-GB" sz="1200" b="1" i="0" kern="1200" dirty="0">
                <a:solidFill>
                  <a:schemeClr val="tx1"/>
                </a:solidFill>
                <a:effectLst/>
                <a:latin typeface="+mn-lt"/>
                <a:ea typeface="+mn-ea"/>
                <a:cs typeface="+mn-cs"/>
              </a:rPr>
              <a:t>. </a:t>
            </a:r>
            <a:endParaRPr lang="en-GB" b="1" dirty="0"/>
          </a:p>
        </p:txBody>
      </p:sp>
      <p:sp>
        <p:nvSpPr>
          <p:cNvPr id="4" name="Slide Number Placeholder 3"/>
          <p:cNvSpPr>
            <a:spLocks noGrp="1"/>
          </p:cNvSpPr>
          <p:nvPr>
            <p:ph type="sldNum" sz="quarter" idx="10"/>
          </p:nvPr>
        </p:nvSpPr>
        <p:spPr/>
        <p:txBody>
          <a:bodyPr/>
          <a:lstStyle/>
          <a:p>
            <a:fld id="{544B0644-A30C-4907-8175-4E95CAAAA022}" type="slidenum">
              <a:rPr lang="en-GB" smtClean="0"/>
              <a:t>15</a:t>
            </a:fld>
            <a:endParaRPr lang="en-GB"/>
          </a:p>
        </p:txBody>
      </p:sp>
    </p:spTree>
    <p:extLst>
      <p:ext uri="{BB962C8B-B14F-4D97-AF65-F5344CB8AC3E}">
        <p14:creationId xmlns:p14="http://schemas.microsoft.com/office/powerpoint/2010/main" val="2687136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Function[</a:t>
            </a:r>
            <a:r>
              <a:rPr lang="en-GB" sz="1200" b="0" i="0" u="none" strike="noStrike" kern="1200" dirty="0">
                <a:solidFill>
                  <a:schemeClr val="tx1"/>
                </a:solidFill>
                <a:effectLst/>
                <a:latin typeface="+mn-lt"/>
                <a:ea typeface="+mn-ea"/>
                <a:cs typeface="+mn-cs"/>
                <a:hlinkClick r:id="rId3" tooltip="Edit section: Function"/>
              </a:rPr>
              <a:t>edit</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Some people describe the buccal fat pad’s primary function in relation to chewing and suckling, especially in infants. This theory derives some support from the loss of volume to the intermediate lobe, which would be most directly involved in chewing and sucking, from infancy to adulthood.</a:t>
            </a:r>
          </a:p>
          <a:p>
            <a:r>
              <a:rPr lang="en-GB" sz="1200" b="0" i="0" kern="1200" dirty="0">
                <a:solidFill>
                  <a:schemeClr val="tx1"/>
                </a:solidFill>
                <a:effectLst/>
                <a:latin typeface="+mn-lt"/>
                <a:ea typeface="+mn-ea"/>
                <a:cs typeface="+mn-cs"/>
              </a:rPr>
              <a:t>Another proposed function is as gliding pads that facilitate the action of the muscles of mastication.</a:t>
            </a:r>
            <a:r>
              <a:rPr lang="en-GB" sz="1200" b="0" i="0" u="none" strike="noStrike" kern="1200" baseline="30000" dirty="0">
                <a:solidFill>
                  <a:schemeClr val="tx1"/>
                </a:solidFill>
                <a:effectLst/>
                <a:latin typeface="+mn-lt"/>
                <a:ea typeface="+mn-ea"/>
                <a:cs typeface="+mn-cs"/>
                <a:hlinkClick r:id="rId4"/>
              </a:rPr>
              <a:t>[1]</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buccal fat pad may also function as a cushion to protect sensitive facial muscles from injury due to muscle action or exterior force.</a:t>
            </a:r>
            <a:r>
              <a:rPr lang="en-GB" sz="1200" b="0" i="0" u="none" strike="noStrike" kern="1200" baseline="30000" dirty="0">
                <a:solidFill>
                  <a:schemeClr val="tx1"/>
                </a:solidFill>
                <a:effectLst/>
                <a:latin typeface="+mn-lt"/>
                <a:ea typeface="+mn-ea"/>
                <a:cs typeface="+mn-cs"/>
                <a:hlinkClick r:id="rId4"/>
              </a:rPr>
              <a:t>[1]</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44B0644-A30C-4907-8175-4E95CAAAA022}" type="slidenum">
              <a:rPr lang="en-GB" smtClean="0"/>
              <a:t>17</a:t>
            </a:fld>
            <a:endParaRPr lang="en-GB"/>
          </a:p>
        </p:txBody>
      </p:sp>
    </p:spTree>
    <p:extLst>
      <p:ext uri="{BB962C8B-B14F-4D97-AF65-F5344CB8AC3E}">
        <p14:creationId xmlns:p14="http://schemas.microsoft.com/office/powerpoint/2010/main" val="62854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B6A29D-C366-47AC-8704-E815EAA390EB}" type="datetimeFigureOut">
              <a:rPr lang="en-GB" smtClean="0"/>
              <a:t>08/03/2021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3830265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6A29D-C366-47AC-8704-E815EAA390EB}" type="datetimeFigureOut">
              <a:rPr lang="en-GB" smtClean="0"/>
              <a:t>08/03/2021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1542362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6A29D-C366-47AC-8704-E815EAA390EB}" type="datetimeFigureOut">
              <a:rPr lang="en-GB" smtClean="0"/>
              <a:t>08/03/2021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2082082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50938" y="214313"/>
            <a:ext cx="7804150" cy="5918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Zástupný symbol pro datum 2"/>
          <p:cNvSpPr>
            <a:spLocks noGrp="1"/>
          </p:cNvSpPr>
          <p:nvPr>
            <p:ph type="dt" sz="half" idx="10"/>
          </p:nvPr>
        </p:nvSpPr>
        <p:spPr>
          <a:xfrm>
            <a:off x="1162050" y="6243638"/>
            <a:ext cx="1905000" cy="457200"/>
          </a:xfrm>
        </p:spPr>
        <p:txBody>
          <a:bodyPr/>
          <a:lstStyle>
            <a:lvl1pPr>
              <a:defRPr/>
            </a:lvl1pPr>
          </a:lstStyle>
          <a:p>
            <a:pPr>
              <a:defRPr/>
            </a:pPr>
            <a:endParaRPr lang="cs-CZ"/>
          </a:p>
        </p:txBody>
      </p:sp>
      <p:sp>
        <p:nvSpPr>
          <p:cNvPr id="4" name="Zástupný symbol pro zápatí 3"/>
          <p:cNvSpPr>
            <a:spLocks noGrp="1"/>
          </p:cNvSpPr>
          <p:nvPr>
            <p:ph type="ftr" sz="quarter" idx="11"/>
          </p:nvPr>
        </p:nvSpPr>
        <p:spPr>
          <a:xfrm>
            <a:off x="3657600" y="6243638"/>
            <a:ext cx="2895600" cy="457200"/>
          </a:xfrm>
        </p:spPr>
        <p:txBody>
          <a:bodyPr/>
          <a:lstStyle>
            <a:lvl1pPr>
              <a:defRPr/>
            </a:lvl1pPr>
          </a:lstStyle>
          <a:p>
            <a:pPr>
              <a:defRPr/>
            </a:pPr>
            <a:endParaRPr lang="cs-CZ"/>
          </a:p>
        </p:txBody>
      </p:sp>
      <p:sp>
        <p:nvSpPr>
          <p:cNvPr id="5" name="Zástupný symbol pro číslo snímku 4"/>
          <p:cNvSpPr>
            <a:spLocks noGrp="1"/>
          </p:cNvSpPr>
          <p:nvPr>
            <p:ph type="sldNum" sz="quarter" idx="12"/>
          </p:nvPr>
        </p:nvSpPr>
        <p:spPr>
          <a:xfrm>
            <a:off x="7042150" y="6243638"/>
            <a:ext cx="1905000" cy="457200"/>
          </a:xfrm>
        </p:spPr>
        <p:txBody>
          <a:bodyPr/>
          <a:lstStyle>
            <a:lvl1pPr>
              <a:defRPr/>
            </a:lvl1pPr>
          </a:lstStyle>
          <a:p>
            <a:pPr>
              <a:defRPr/>
            </a:pPr>
            <a:fld id="{6FDABEAD-6D50-4FB2-BFC5-9D8B651E3138}" type="slidenum">
              <a:rPr lang="cs-CZ" altLang="cs-CZ"/>
              <a:pPr>
                <a:defRPr/>
              </a:pPr>
              <a:t>‹#›</a:t>
            </a:fld>
            <a:endParaRPr lang="cs-CZ" altLang="cs-CZ"/>
          </a:p>
        </p:txBody>
      </p:sp>
    </p:spTree>
    <p:extLst>
      <p:ext uri="{BB962C8B-B14F-4D97-AF65-F5344CB8AC3E}">
        <p14:creationId xmlns:p14="http://schemas.microsoft.com/office/powerpoint/2010/main" val="962509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6A29D-C366-47AC-8704-E815EAA390EB}" type="datetimeFigureOut">
              <a:rPr lang="en-GB" smtClean="0"/>
              <a:t>08/03/2021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102715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B6A29D-C366-47AC-8704-E815EAA390EB}" type="datetimeFigureOut">
              <a:rPr lang="en-GB" smtClean="0"/>
              <a:t>08/03/2021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313295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B6A29D-C366-47AC-8704-E815EAA390EB}" type="datetimeFigureOut">
              <a:rPr lang="en-GB" smtClean="0"/>
              <a:t>08/03/2021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1725833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B6A29D-C366-47AC-8704-E815EAA390EB}" type="datetimeFigureOut">
              <a:rPr lang="en-GB" smtClean="0"/>
              <a:t>08/03/2021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2813939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B6A29D-C366-47AC-8704-E815EAA390EB}" type="datetimeFigureOut">
              <a:rPr lang="en-GB" smtClean="0"/>
              <a:t>08/03/2021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402539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6A29D-C366-47AC-8704-E815EAA390EB}" type="datetimeFigureOut">
              <a:rPr lang="en-GB" smtClean="0"/>
              <a:t>08/03/2021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281562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B6A29D-C366-47AC-8704-E815EAA390EB}" type="datetimeFigureOut">
              <a:rPr lang="en-GB" smtClean="0"/>
              <a:t>08/03/2021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84276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B6A29D-C366-47AC-8704-E815EAA390EB}" type="datetimeFigureOut">
              <a:rPr lang="en-GB" smtClean="0"/>
              <a:t>08/03/2021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E54E04-3D99-4B31-8CB1-805A3B8CFE77}" type="slidenum">
              <a:rPr lang="en-GB" smtClean="0"/>
              <a:t>‹#›</a:t>
            </a:fld>
            <a:endParaRPr lang="en-GB"/>
          </a:p>
        </p:txBody>
      </p:sp>
    </p:spTree>
    <p:extLst>
      <p:ext uri="{BB962C8B-B14F-4D97-AF65-F5344CB8AC3E}">
        <p14:creationId xmlns:p14="http://schemas.microsoft.com/office/powerpoint/2010/main" val="379254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6A29D-C366-47AC-8704-E815EAA390EB}" type="datetimeFigureOut">
              <a:rPr lang="en-GB" smtClean="0"/>
              <a:t>08/03/2021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54E04-3D99-4B31-8CB1-805A3B8CFE77}" type="slidenum">
              <a:rPr lang="en-GB" smtClean="0"/>
              <a:t>‹#›</a:t>
            </a:fld>
            <a:endParaRPr lang="en-GB"/>
          </a:p>
        </p:txBody>
      </p:sp>
    </p:spTree>
    <p:extLst>
      <p:ext uri="{BB962C8B-B14F-4D97-AF65-F5344CB8AC3E}">
        <p14:creationId xmlns:p14="http://schemas.microsoft.com/office/powerpoint/2010/main" val="2482230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3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5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9.png"/><Relationship Id="rId5" Type="http://schemas.openxmlformats.org/officeDocument/2006/relationships/slideLayout" Target="../slideLayouts/slideLayout7.xml"/><Relationship Id="rId4" Type="http://schemas.openxmlformats.org/officeDocument/2006/relationships/video" Target="../media/media4.MP4"/></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cs-CZ" dirty="0"/>
              <a:t>Orální histologie a embryologie</a:t>
            </a:r>
            <a:br>
              <a:rPr lang="cs-CZ" dirty="0"/>
            </a:br>
            <a:r>
              <a:rPr lang="cs-CZ" sz="2700" dirty="0"/>
              <a:t> </a:t>
            </a:r>
            <a:br>
              <a:rPr lang="cs-CZ" dirty="0"/>
            </a:br>
            <a:r>
              <a:rPr lang="cs-CZ" sz="3600" cap="small" dirty="0"/>
              <a:t>Cvičení</a:t>
            </a:r>
            <a:endParaRPr lang="cs-CZ" sz="1800" cap="small" dirty="0"/>
          </a:p>
        </p:txBody>
      </p:sp>
      <p:sp>
        <p:nvSpPr>
          <p:cNvPr id="3" name="Subtitle 2"/>
          <p:cNvSpPr>
            <a:spLocks noGrp="1"/>
          </p:cNvSpPr>
          <p:nvPr>
            <p:ph type="subTitle" idx="1"/>
          </p:nvPr>
        </p:nvSpPr>
        <p:spPr>
          <a:xfrm>
            <a:off x="1143000" y="4788816"/>
            <a:ext cx="6858000" cy="1074656"/>
          </a:xfrm>
        </p:spPr>
        <p:txBody>
          <a:bodyPr>
            <a:normAutofit/>
          </a:bodyPr>
          <a:lstStyle/>
          <a:p>
            <a:r>
              <a:rPr lang="cs-CZ" dirty="0"/>
              <a:t>Mgr. </a:t>
            </a:r>
            <a:r>
              <a:rPr lang="cs-CZ" b="1" dirty="0"/>
              <a:t>Jan Křivánek</a:t>
            </a:r>
            <a:r>
              <a:rPr lang="cs-CZ" dirty="0"/>
              <a:t>, Ph.D.</a:t>
            </a:r>
          </a:p>
        </p:txBody>
      </p:sp>
    </p:spTree>
    <p:extLst>
      <p:ext uri="{BB962C8B-B14F-4D97-AF65-F5344CB8AC3E}">
        <p14:creationId xmlns:p14="http://schemas.microsoft.com/office/powerpoint/2010/main" val="3012021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vermilion bor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4" y="931862"/>
            <a:ext cx="3494884" cy="2325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31704" y="95250"/>
            <a:ext cx="3038475" cy="584775"/>
          </a:xfrm>
          <a:prstGeom prst="rect">
            <a:avLst/>
          </a:prstGeom>
          <a:noFill/>
        </p:spPr>
        <p:txBody>
          <a:bodyPr wrap="square" rtlCol="0">
            <a:spAutoFit/>
          </a:bodyPr>
          <a:lstStyle/>
          <a:p>
            <a:pPr algn="ctr"/>
            <a:r>
              <a:rPr lang="cs-CZ" sz="3200" dirty="0"/>
              <a:t>Ret</a:t>
            </a:r>
            <a:endParaRPr lang="en-GB" sz="3200" dirty="0"/>
          </a:p>
        </p:txBody>
      </p:sp>
      <p:sp>
        <p:nvSpPr>
          <p:cNvPr id="5" name="TextBox 4"/>
          <p:cNvSpPr txBox="1"/>
          <p:nvPr/>
        </p:nvSpPr>
        <p:spPr>
          <a:xfrm>
            <a:off x="742950" y="3691414"/>
            <a:ext cx="4743450" cy="2031325"/>
          </a:xfrm>
          <a:prstGeom prst="rect">
            <a:avLst/>
          </a:prstGeom>
          <a:noFill/>
        </p:spPr>
        <p:txBody>
          <a:bodyPr wrap="square" rtlCol="0">
            <a:spAutoFit/>
          </a:bodyPr>
          <a:lstStyle/>
          <a:p>
            <a:r>
              <a:rPr lang="cs-CZ" dirty="0"/>
              <a:t>Na sagitálním řezu: </a:t>
            </a:r>
          </a:p>
          <a:p>
            <a:endParaRPr lang="cs-CZ" dirty="0"/>
          </a:p>
          <a:p>
            <a:r>
              <a:rPr lang="cs-CZ" dirty="0"/>
              <a:t>ventrální kožní strana  	</a:t>
            </a:r>
          </a:p>
          <a:p>
            <a:r>
              <a:rPr lang="cs-CZ" dirty="0"/>
              <a:t>dorzální slizniční strana</a:t>
            </a:r>
          </a:p>
          <a:p>
            <a:r>
              <a:rPr lang="cs-CZ" dirty="0"/>
              <a:t>podklad m. </a:t>
            </a:r>
            <a:r>
              <a:rPr lang="cs-CZ" dirty="0" err="1"/>
              <a:t>orbicularis</a:t>
            </a:r>
            <a:r>
              <a:rPr lang="cs-CZ" dirty="0"/>
              <a:t> </a:t>
            </a:r>
            <a:r>
              <a:rPr lang="cs-CZ" dirty="0" err="1"/>
              <a:t>oris</a:t>
            </a:r>
            <a:endParaRPr lang="cs-CZ" dirty="0"/>
          </a:p>
          <a:p>
            <a:r>
              <a:rPr lang="cs-CZ" dirty="0"/>
              <a:t>přechodová zóna - červený lem rtu</a:t>
            </a:r>
          </a:p>
          <a:p>
            <a:endParaRPr lang="en-GB" dirty="0"/>
          </a:p>
        </p:txBody>
      </p:sp>
      <p:pic>
        <p:nvPicPr>
          <p:cNvPr id="7" name="Picture 4" descr="002"/>
          <p:cNvPicPr>
            <a:picLocks noChangeAspect="1" noChangeArrowheads="1"/>
          </p:cNvPicPr>
          <p:nvPr/>
        </p:nvPicPr>
        <p:blipFill rotWithShape="1">
          <a:blip r:embed="rId4" cstate="print">
            <a:lum bright="-20000" contrast="20000"/>
          </a:blip>
          <a:srcRect r="39271"/>
          <a:stretch/>
        </p:blipFill>
        <p:spPr bwMode="auto">
          <a:xfrm>
            <a:off x="4422774" y="931862"/>
            <a:ext cx="4538005" cy="4695627"/>
          </a:xfrm>
          <a:prstGeom prst="rect">
            <a:avLst/>
          </a:prstGeom>
          <a:noFill/>
          <a:ln w="9525">
            <a:noFill/>
            <a:miter lim="800000"/>
            <a:headEnd/>
            <a:tailEnd/>
          </a:ln>
        </p:spPr>
      </p:pic>
      <p:sp>
        <p:nvSpPr>
          <p:cNvPr id="6" name="TextBox 5"/>
          <p:cNvSpPr txBox="1"/>
          <p:nvPr/>
        </p:nvSpPr>
        <p:spPr>
          <a:xfrm>
            <a:off x="2122296" y="5970329"/>
            <a:ext cx="4838700" cy="523220"/>
          </a:xfrm>
          <a:prstGeom prst="rect">
            <a:avLst/>
          </a:prstGeom>
          <a:noFill/>
        </p:spPr>
        <p:txBody>
          <a:bodyPr wrap="square" rtlCol="0">
            <a:spAutoFit/>
          </a:bodyPr>
          <a:lstStyle/>
          <a:p>
            <a:pPr algn="ctr"/>
            <a:r>
              <a:rPr lang="cs-CZ" sz="2800" dirty="0"/>
              <a:t>Proč mají rty červenou barvu?</a:t>
            </a:r>
            <a:endParaRPr lang="en-GB" sz="2800" dirty="0"/>
          </a:p>
        </p:txBody>
      </p:sp>
      <p:sp>
        <p:nvSpPr>
          <p:cNvPr id="14" name="Rectangle 13"/>
          <p:cNvSpPr/>
          <p:nvPr/>
        </p:nvSpPr>
        <p:spPr>
          <a:xfrm>
            <a:off x="9144000" y="921425"/>
            <a:ext cx="4572000" cy="2031325"/>
          </a:xfrm>
          <a:prstGeom prst="rect">
            <a:avLst/>
          </a:prstGeom>
        </p:spPr>
        <p:txBody>
          <a:bodyPr>
            <a:spAutoFit/>
          </a:bodyPr>
          <a:lstStyle/>
          <a:p>
            <a:r>
              <a:rPr lang="en-GB" sz="1400" dirty="0">
                <a:latin typeface="MinionPro-Regular" panose="02040503050306020203" pitchFamily="18" charset="0"/>
              </a:rPr>
              <a:t>This coloration represents the combined effect of a</a:t>
            </a:r>
          </a:p>
          <a:p>
            <a:r>
              <a:rPr lang="en-GB" sz="1400" dirty="0">
                <a:latin typeface="MinionPro-Regular" panose="02040503050306020203" pitchFamily="18" charset="0"/>
              </a:rPr>
              <a:t>number of factors: the </a:t>
            </a:r>
            <a:r>
              <a:rPr lang="en-GB" sz="1400" b="1" dirty="0">
                <a:solidFill>
                  <a:srgbClr val="FF0000"/>
                </a:solidFill>
                <a:latin typeface="MinionPro-Regular" panose="02040503050306020203" pitchFamily="18" charset="0"/>
              </a:rPr>
              <a:t>concentration and state of dilation</a:t>
            </a:r>
          </a:p>
          <a:p>
            <a:r>
              <a:rPr lang="en-GB" sz="1400" b="1" dirty="0">
                <a:solidFill>
                  <a:srgbClr val="FF0000"/>
                </a:solidFill>
                <a:latin typeface="MinionPro-Regular" panose="02040503050306020203" pitchFamily="18" charset="0"/>
              </a:rPr>
              <a:t>of small blood vessels </a:t>
            </a:r>
            <a:r>
              <a:rPr lang="en-GB" sz="1400" dirty="0">
                <a:latin typeface="MinionPro-Regular" panose="02040503050306020203" pitchFamily="18" charset="0"/>
              </a:rPr>
              <a:t>in the underlying connective tissue,</a:t>
            </a:r>
          </a:p>
          <a:p>
            <a:r>
              <a:rPr lang="en-GB" sz="1400" dirty="0">
                <a:latin typeface="MinionPro-Regular" panose="02040503050306020203" pitchFamily="18" charset="0"/>
              </a:rPr>
              <a:t>the thickness of the epithelium, the </a:t>
            </a:r>
            <a:r>
              <a:rPr lang="en-GB" sz="1400" b="1" dirty="0">
                <a:solidFill>
                  <a:srgbClr val="FF0000"/>
                </a:solidFill>
                <a:latin typeface="MinionPro-Regular" panose="02040503050306020203" pitchFamily="18" charset="0"/>
              </a:rPr>
              <a:t>degree of keratinization</a:t>
            </a:r>
            <a:r>
              <a:rPr lang="en-GB" sz="1400" dirty="0">
                <a:latin typeface="MinionPro-Regular" panose="02040503050306020203" pitchFamily="18" charset="0"/>
              </a:rPr>
              <a:t>,</a:t>
            </a:r>
          </a:p>
          <a:p>
            <a:r>
              <a:rPr lang="en-GB" sz="1400" dirty="0">
                <a:latin typeface="MinionPro-Regular" panose="02040503050306020203" pitchFamily="18" charset="0"/>
              </a:rPr>
              <a:t>and the </a:t>
            </a:r>
            <a:r>
              <a:rPr lang="en-GB" sz="1400" b="1" dirty="0">
                <a:solidFill>
                  <a:srgbClr val="FF0000"/>
                </a:solidFill>
                <a:latin typeface="MinionPro-Regular" panose="02040503050306020203" pitchFamily="18" charset="0"/>
              </a:rPr>
              <a:t>amount of melanin </a:t>
            </a:r>
            <a:r>
              <a:rPr lang="en-GB" sz="1400" dirty="0">
                <a:latin typeface="MinionPro-Regular" panose="02040503050306020203" pitchFamily="18" charset="0"/>
              </a:rPr>
              <a:t>pigment in the epithelium.</a:t>
            </a:r>
          </a:p>
          <a:p>
            <a:r>
              <a:rPr lang="en-GB" sz="1400" dirty="0" err="1">
                <a:latin typeface="MinionPro-Regular" panose="02040503050306020203" pitchFamily="18" charset="0"/>
              </a:rPr>
              <a:t>Color</a:t>
            </a:r>
            <a:r>
              <a:rPr lang="en-GB" sz="1400" dirty="0">
                <a:latin typeface="MinionPro-Regular" panose="02040503050306020203" pitchFamily="18" charset="0"/>
              </a:rPr>
              <a:t> gives an indication as to the clinical condition</a:t>
            </a:r>
          </a:p>
          <a:p>
            <a:r>
              <a:rPr lang="en-GB" sz="1400" dirty="0">
                <a:latin typeface="MinionPro-Regular" panose="02040503050306020203" pitchFamily="18" charset="0"/>
              </a:rPr>
              <a:t>of the mucosa; inflamed tissues are red, because of dilation</a:t>
            </a:r>
          </a:p>
          <a:p>
            <a:r>
              <a:rPr lang="en-GB" sz="1400" dirty="0">
                <a:latin typeface="MinionPro-Regular" panose="02040503050306020203" pitchFamily="18" charset="0"/>
              </a:rPr>
              <a:t>of the blood vessels, whereas normal healthy tissues are a</a:t>
            </a:r>
          </a:p>
          <a:p>
            <a:r>
              <a:rPr lang="en-GB" sz="1400" dirty="0">
                <a:latin typeface="MinionPro-Regular" panose="02040503050306020203" pitchFamily="18" charset="0"/>
              </a:rPr>
              <a:t>paler pink.</a:t>
            </a:r>
            <a:endParaRPr lang="en-GB" sz="1400" dirty="0"/>
          </a:p>
        </p:txBody>
      </p:sp>
      <p:cxnSp>
        <p:nvCxnSpPr>
          <p:cNvPr id="16" name="Straight Arrow Connector 15"/>
          <p:cNvCxnSpPr/>
          <p:nvPr/>
        </p:nvCxnSpPr>
        <p:spPr>
          <a:xfrm flipV="1">
            <a:off x="1651000" y="2448094"/>
            <a:ext cx="323851" cy="47158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555624" y="2919680"/>
            <a:ext cx="1290504" cy="307777"/>
          </a:xfrm>
          <a:prstGeom prst="rect">
            <a:avLst/>
          </a:prstGeom>
          <a:noFill/>
        </p:spPr>
        <p:txBody>
          <a:bodyPr wrap="square" rtlCol="0">
            <a:spAutoFit/>
          </a:bodyPr>
          <a:lstStyle/>
          <a:p>
            <a:r>
              <a:rPr lang="cs-CZ" sz="1400" b="1" dirty="0" err="1"/>
              <a:t>Vermilion</a:t>
            </a:r>
            <a:r>
              <a:rPr lang="cs-CZ" sz="1400" b="1" dirty="0"/>
              <a:t> </a:t>
            </a:r>
            <a:r>
              <a:rPr lang="cs-CZ" sz="1400" b="1" dirty="0" err="1"/>
              <a:t>zone</a:t>
            </a:r>
            <a:endParaRPr lang="en-GB" sz="1400" b="1" dirty="0"/>
          </a:p>
        </p:txBody>
      </p:sp>
      <p:sp>
        <p:nvSpPr>
          <p:cNvPr id="18" name="Left Brace 17"/>
          <p:cNvSpPr/>
          <p:nvPr/>
        </p:nvSpPr>
        <p:spPr>
          <a:xfrm>
            <a:off x="2093254" y="2157750"/>
            <a:ext cx="183221" cy="580687"/>
          </a:xfrm>
          <a:prstGeom prst="leftBrace">
            <a:avLst>
              <a:gd name="adj1" fmla="val 76634"/>
              <a:gd name="adj2" fmla="val 4836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69042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RetNovor"/>
          <p:cNvPicPr>
            <a:picLocks noChangeAspect="1" noChangeArrowheads="1"/>
          </p:cNvPicPr>
          <p:nvPr/>
        </p:nvPicPr>
        <p:blipFill rotWithShape="1">
          <a:blip r:embed="rId2" cstate="print"/>
          <a:srcRect l="13967" t="4661" r="6169" b="4370"/>
          <a:stretch/>
        </p:blipFill>
        <p:spPr bwMode="auto">
          <a:xfrm flipH="1">
            <a:off x="3760477" y="2576286"/>
            <a:ext cx="5383523" cy="4281714"/>
          </a:xfrm>
          <a:prstGeom prst="rect">
            <a:avLst/>
          </a:prstGeom>
          <a:noFill/>
          <a:ln w="9525">
            <a:noFill/>
            <a:miter lim="800000"/>
            <a:headEnd/>
            <a:tailEnd/>
          </a:ln>
        </p:spPr>
      </p:pic>
      <p:pic>
        <p:nvPicPr>
          <p:cNvPr id="3" name="Picture 2" descr="Trávící systém I - 1 Ret - schéma"/>
          <p:cNvPicPr>
            <a:picLocks noChangeAspect="1" noChangeArrowheads="1"/>
          </p:cNvPicPr>
          <p:nvPr/>
        </p:nvPicPr>
        <p:blipFill>
          <a:blip r:embed="rId3" cstate="print">
            <a:lum contrast="22000"/>
          </a:blip>
          <a:srcRect l="8337" r="4169"/>
          <a:stretch>
            <a:fillRect/>
          </a:stretch>
        </p:blipFill>
        <p:spPr bwMode="auto">
          <a:xfrm>
            <a:off x="2815" y="-1"/>
            <a:ext cx="4558582" cy="4020457"/>
          </a:xfrm>
          <a:prstGeom prst="rect">
            <a:avLst/>
          </a:prstGeom>
          <a:noFill/>
          <a:ln w="9525">
            <a:noFill/>
            <a:miter lim="800000"/>
            <a:headEnd/>
            <a:tailEnd/>
          </a:ln>
        </p:spPr>
      </p:pic>
      <p:sp>
        <p:nvSpPr>
          <p:cNvPr id="2" name="Rectangle 1"/>
          <p:cNvSpPr/>
          <p:nvPr/>
        </p:nvSpPr>
        <p:spPr>
          <a:xfrm>
            <a:off x="5641533" y="1091642"/>
            <a:ext cx="2097049" cy="707886"/>
          </a:xfrm>
          <a:prstGeom prst="rect">
            <a:avLst/>
          </a:prstGeom>
        </p:spPr>
        <p:txBody>
          <a:bodyPr wrap="none">
            <a:spAutoFit/>
          </a:bodyPr>
          <a:lstStyle/>
          <a:p>
            <a:pPr algn="ctr"/>
            <a:r>
              <a:rPr lang="en-GB" sz="2000" b="1" dirty="0" err="1"/>
              <a:t>glandulae</a:t>
            </a:r>
            <a:r>
              <a:rPr lang="en-GB" sz="2000" b="1" dirty="0"/>
              <a:t> </a:t>
            </a:r>
            <a:r>
              <a:rPr lang="en-GB" sz="2000" b="1" dirty="0" err="1"/>
              <a:t>labiales</a:t>
            </a:r>
            <a:endParaRPr lang="cs-CZ" sz="2000" b="1" dirty="0"/>
          </a:p>
          <a:p>
            <a:pPr algn="ctr"/>
            <a:r>
              <a:rPr lang="cs-CZ" sz="2000" dirty="0"/>
              <a:t>(smíšené žlázy)</a:t>
            </a:r>
            <a:endParaRPr lang="en-GB" sz="2000" dirty="0"/>
          </a:p>
        </p:txBody>
      </p:sp>
      <p:sp>
        <p:nvSpPr>
          <p:cNvPr id="5" name="Oval 4"/>
          <p:cNvSpPr/>
          <p:nvPr/>
        </p:nvSpPr>
        <p:spPr>
          <a:xfrm>
            <a:off x="7239786" y="2679981"/>
            <a:ext cx="829559" cy="1043607"/>
          </a:xfrm>
          <a:prstGeom prst="ellipse">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a:stCxn id="2" idx="2"/>
            <a:endCxn id="5" idx="1"/>
          </p:cNvCxnSpPr>
          <p:nvPr/>
        </p:nvCxnSpPr>
        <p:spPr>
          <a:xfrm>
            <a:off x="6690058" y="1799528"/>
            <a:ext cx="671214" cy="1033286"/>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p:cNvCxnSpPr>
            <a:stCxn id="2" idx="2"/>
          </p:cNvCxnSpPr>
          <p:nvPr/>
        </p:nvCxnSpPr>
        <p:spPr>
          <a:xfrm>
            <a:off x="6690058" y="1799528"/>
            <a:ext cx="389472" cy="2456674"/>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p:cNvCxnSpPr>
            <a:stCxn id="2" idx="2"/>
          </p:cNvCxnSpPr>
          <p:nvPr/>
        </p:nvCxnSpPr>
        <p:spPr>
          <a:xfrm>
            <a:off x="6690058" y="1799528"/>
            <a:ext cx="347051" cy="4219486"/>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043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6" descr="oral-zakl kopie"/>
          <p:cNvPicPr>
            <a:picLocks noChangeAspect="1" noChangeArrowheads="1"/>
          </p:cNvPicPr>
          <p:nvPr/>
        </p:nvPicPr>
        <p:blipFill>
          <a:blip r:embed="rId2" cstate="print"/>
          <a:srcRect l="977" b="1886"/>
          <a:stretch>
            <a:fillRect/>
          </a:stretch>
        </p:blipFill>
        <p:spPr bwMode="auto">
          <a:xfrm>
            <a:off x="5353031" y="996558"/>
            <a:ext cx="3773324" cy="5804113"/>
          </a:xfrm>
          <a:prstGeom prst="rect">
            <a:avLst/>
          </a:prstGeom>
          <a:noFill/>
          <a:ln w="9525">
            <a:noFill/>
            <a:miter lim="800000"/>
            <a:headEnd/>
            <a:tailEnd/>
          </a:ln>
        </p:spPr>
      </p:pic>
      <p:sp>
        <p:nvSpPr>
          <p:cNvPr id="11268" name="Rectangle 9" descr="Figure_12-29"/>
          <p:cNvSpPr>
            <a:spLocks noChangeArrowheads="1"/>
          </p:cNvSpPr>
          <p:nvPr/>
        </p:nvSpPr>
        <p:spPr bwMode="auto">
          <a:xfrm>
            <a:off x="5810735" y="46218"/>
            <a:ext cx="3184525" cy="954107"/>
          </a:xfrm>
          <a:prstGeom prst="rect">
            <a:avLst/>
          </a:prstGeom>
          <a:noFill/>
          <a:ln w="9525">
            <a:noFill/>
            <a:miter lim="800000"/>
            <a:headEnd/>
            <a:tailEnd/>
          </a:ln>
        </p:spPr>
        <p:txBody>
          <a:bodyPr>
            <a:spAutoFit/>
          </a:bodyPr>
          <a:lstStyle/>
          <a:p>
            <a:pPr algn="ctr"/>
            <a:r>
              <a:rPr lang="cs-CZ" altLang="cs-CZ" sz="2800" b="1" dirty="0">
                <a:cs typeface="Times New Roman" pitchFamily="18" charset="0"/>
              </a:rPr>
              <a:t>Ret  </a:t>
            </a:r>
          </a:p>
          <a:p>
            <a:pPr algn="ctr"/>
            <a:r>
              <a:rPr lang="cs-CZ" altLang="cs-CZ" sz="2800" dirty="0">
                <a:cs typeface="Times New Roman" pitchFamily="18" charset="0"/>
              </a:rPr>
              <a:t>(slizniční strana)</a:t>
            </a:r>
          </a:p>
        </p:txBody>
      </p:sp>
      <p:sp>
        <p:nvSpPr>
          <p:cNvPr id="11269" name="Obdélník 6"/>
          <p:cNvSpPr>
            <a:spLocks noChangeArrowheads="1"/>
          </p:cNvSpPr>
          <p:nvPr/>
        </p:nvSpPr>
        <p:spPr bwMode="auto">
          <a:xfrm>
            <a:off x="6492692" y="2507859"/>
            <a:ext cx="1993900" cy="2308225"/>
          </a:xfrm>
          <a:prstGeom prst="rect">
            <a:avLst/>
          </a:prstGeom>
          <a:noFill/>
          <a:ln w="9525">
            <a:noFill/>
            <a:miter lim="800000"/>
            <a:headEnd/>
            <a:tailEnd/>
          </a:ln>
        </p:spPr>
        <p:txBody>
          <a:bodyPr wrap="none">
            <a:spAutoFit/>
          </a:bodyPr>
          <a:lstStyle/>
          <a:p>
            <a:pPr algn="ctr"/>
            <a:r>
              <a:rPr lang="cs-CZ" altLang="cs-CZ" b="1" dirty="0">
                <a:solidFill>
                  <a:srgbClr val="0000FF"/>
                </a:solidFill>
              </a:rPr>
              <a:t>lamina propria</a:t>
            </a:r>
          </a:p>
          <a:p>
            <a:pPr algn="ctr"/>
            <a:endParaRPr lang="cs-CZ" altLang="cs-CZ" dirty="0">
              <a:solidFill>
                <a:srgbClr val="0000FF"/>
              </a:solidFill>
            </a:endParaRPr>
          </a:p>
          <a:p>
            <a:pPr algn="ctr"/>
            <a:endParaRPr lang="cs-CZ" altLang="cs-CZ" dirty="0">
              <a:solidFill>
                <a:srgbClr val="0000FF"/>
              </a:solidFill>
            </a:endParaRPr>
          </a:p>
          <a:p>
            <a:pPr algn="ctr"/>
            <a:endParaRPr lang="cs-CZ" altLang="cs-CZ" dirty="0">
              <a:solidFill>
                <a:srgbClr val="0000FF"/>
              </a:solidFill>
            </a:endParaRPr>
          </a:p>
          <a:p>
            <a:pPr algn="ctr"/>
            <a:endParaRPr lang="cs-CZ" altLang="cs-CZ" dirty="0">
              <a:solidFill>
                <a:srgbClr val="0000FF"/>
              </a:solidFill>
            </a:endParaRPr>
          </a:p>
          <a:p>
            <a:pPr algn="ctr"/>
            <a:endParaRPr lang="cs-CZ" altLang="cs-CZ" dirty="0">
              <a:solidFill>
                <a:srgbClr val="0000FF"/>
              </a:solidFill>
            </a:endParaRPr>
          </a:p>
          <a:p>
            <a:pPr algn="ctr"/>
            <a:endParaRPr lang="cs-CZ" altLang="cs-CZ" dirty="0">
              <a:solidFill>
                <a:srgbClr val="0000FF"/>
              </a:solidFill>
            </a:endParaRPr>
          </a:p>
          <a:p>
            <a:pPr algn="ctr"/>
            <a:r>
              <a:rPr lang="cs-CZ" altLang="cs-CZ" b="1" dirty="0" err="1">
                <a:solidFill>
                  <a:srgbClr val="0000FF"/>
                </a:solidFill>
              </a:rPr>
              <a:t>tela</a:t>
            </a:r>
            <a:r>
              <a:rPr lang="cs-CZ" altLang="cs-CZ" b="1" dirty="0">
                <a:solidFill>
                  <a:srgbClr val="0000FF"/>
                </a:solidFill>
              </a:rPr>
              <a:t> </a:t>
            </a:r>
            <a:r>
              <a:rPr lang="cs-CZ" altLang="cs-CZ" b="1" dirty="0" err="1">
                <a:solidFill>
                  <a:srgbClr val="0000FF"/>
                </a:solidFill>
              </a:rPr>
              <a:t>submucosa</a:t>
            </a:r>
            <a:endParaRPr lang="en-GB" altLang="cs-CZ" b="1" dirty="0">
              <a:solidFill>
                <a:srgbClr val="0000FF"/>
              </a:solidFill>
              <a:latin typeface="Arial" charset="0"/>
            </a:endParaRPr>
          </a:p>
        </p:txBody>
      </p:sp>
      <p:pic>
        <p:nvPicPr>
          <p:cNvPr id="11272" name="Picture 10" descr="Ret_kožní"/>
          <p:cNvPicPr>
            <a:picLocks noChangeAspect="1" noChangeArrowheads="1"/>
          </p:cNvPicPr>
          <p:nvPr/>
        </p:nvPicPr>
        <p:blipFill>
          <a:blip r:embed="rId3" cstate="print"/>
          <a:srcRect t="20534" r="32452"/>
          <a:stretch>
            <a:fillRect/>
          </a:stretch>
        </p:blipFill>
        <p:spPr bwMode="auto">
          <a:xfrm>
            <a:off x="65999" y="996558"/>
            <a:ext cx="5273675" cy="3937822"/>
          </a:xfrm>
          <a:prstGeom prst="rect">
            <a:avLst/>
          </a:prstGeom>
          <a:noFill/>
          <a:ln w="9525">
            <a:noFill/>
            <a:miter lim="800000"/>
            <a:headEnd/>
            <a:tailEnd/>
          </a:ln>
        </p:spPr>
      </p:pic>
      <p:sp>
        <p:nvSpPr>
          <p:cNvPr id="11273" name="Rectangle 11" descr="Figure_12-29"/>
          <p:cNvSpPr>
            <a:spLocks noChangeArrowheads="1"/>
          </p:cNvSpPr>
          <p:nvPr/>
        </p:nvSpPr>
        <p:spPr bwMode="auto">
          <a:xfrm>
            <a:off x="491450" y="2168133"/>
            <a:ext cx="1900237" cy="400050"/>
          </a:xfrm>
          <a:prstGeom prst="rect">
            <a:avLst/>
          </a:prstGeom>
          <a:noFill/>
          <a:ln w="9525">
            <a:noFill/>
            <a:miter lim="800000"/>
            <a:headEnd/>
            <a:tailEnd/>
          </a:ln>
        </p:spPr>
        <p:txBody>
          <a:bodyPr wrap="none">
            <a:spAutoFit/>
          </a:bodyPr>
          <a:lstStyle/>
          <a:p>
            <a:pPr algn="ctr"/>
            <a:r>
              <a:rPr lang="cs-CZ" altLang="cs-CZ" sz="2000" b="1" dirty="0">
                <a:solidFill>
                  <a:srgbClr val="000000"/>
                </a:solidFill>
              </a:rPr>
              <a:t>mazové žlázy</a:t>
            </a:r>
          </a:p>
        </p:txBody>
      </p:sp>
      <p:sp>
        <p:nvSpPr>
          <p:cNvPr id="11274" name="Rectangle 12" descr="Figure_12-29"/>
          <p:cNvSpPr>
            <a:spLocks noChangeArrowheads="1"/>
          </p:cNvSpPr>
          <p:nvPr/>
        </p:nvSpPr>
        <p:spPr bwMode="auto">
          <a:xfrm>
            <a:off x="2391687" y="3117458"/>
            <a:ext cx="2032000" cy="400050"/>
          </a:xfrm>
          <a:prstGeom prst="rect">
            <a:avLst/>
          </a:prstGeom>
          <a:noFill/>
          <a:ln w="9525">
            <a:noFill/>
            <a:miter lim="800000"/>
            <a:headEnd/>
            <a:tailEnd/>
          </a:ln>
        </p:spPr>
        <p:txBody>
          <a:bodyPr wrap="none">
            <a:spAutoFit/>
          </a:bodyPr>
          <a:lstStyle/>
          <a:p>
            <a:pPr algn="ctr"/>
            <a:r>
              <a:rPr lang="cs-CZ" altLang="cs-CZ" sz="2000" b="1" dirty="0">
                <a:solidFill>
                  <a:srgbClr val="000000"/>
                </a:solidFill>
              </a:rPr>
              <a:t>vlasový folikul</a:t>
            </a:r>
          </a:p>
        </p:txBody>
      </p:sp>
      <p:sp>
        <p:nvSpPr>
          <p:cNvPr id="11266" name="Text Box 3"/>
          <p:cNvSpPr txBox="1">
            <a:spLocks noChangeArrowheads="1"/>
          </p:cNvSpPr>
          <p:nvPr/>
        </p:nvSpPr>
        <p:spPr bwMode="auto">
          <a:xfrm>
            <a:off x="1040117" y="46218"/>
            <a:ext cx="2442197" cy="954107"/>
          </a:xfrm>
          <a:prstGeom prst="rect">
            <a:avLst/>
          </a:prstGeom>
          <a:noFill/>
          <a:ln w="9525">
            <a:noFill/>
            <a:miter lim="800000"/>
            <a:headEnd/>
            <a:tailEnd/>
          </a:ln>
        </p:spPr>
        <p:txBody>
          <a:bodyPr wrap="square">
            <a:spAutoFit/>
          </a:bodyPr>
          <a:lstStyle/>
          <a:p>
            <a:pPr algn="ctr"/>
            <a:r>
              <a:rPr lang="cs-CZ" altLang="cs-CZ" sz="2800" b="1" dirty="0">
                <a:cs typeface="Times New Roman" pitchFamily="18" charset="0"/>
              </a:rPr>
              <a:t>Ret</a:t>
            </a:r>
            <a:r>
              <a:rPr lang="cs-CZ" altLang="cs-CZ" sz="2800" b="1" dirty="0"/>
              <a:t> </a:t>
            </a:r>
          </a:p>
          <a:p>
            <a:pPr algn="ctr"/>
            <a:r>
              <a:rPr lang="cs-CZ" altLang="cs-CZ" sz="2800" dirty="0"/>
              <a:t>(kožní strana)</a:t>
            </a:r>
            <a:endParaRPr lang="cs-CZ" altLang="cs-CZ" dirty="0"/>
          </a:p>
        </p:txBody>
      </p:sp>
    </p:spTree>
    <p:extLst>
      <p:ext uri="{BB962C8B-B14F-4D97-AF65-F5344CB8AC3E}">
        <p14:creationId xmlns:p14="http://schemas.microsoft.com/office/powerpoint/2010/main" val="3318935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ČervenýLemRtu"/>
          <p:cNvPicPr>
            <a:picLocks noChangeAspect="1" noChangeArrowheads="1"/>
          </p:cNvPicPr>
          <p:nvPr/>
        </p:nvPicPr>
        <p:blipFill rotWithShape="1">
          <a:blip r:embed="rId2" cstate="print"/>
          <a:srcRect l="2429" t="3762" r="18017" b="6751"/>
          <a:stretch/>
        </p:blipFill>
        <p:spPr bwMode="auto">
          <a:xfrm rot="10800000">
            <a:off x="4046533" y="2004152"/>
            <a:ext cx="5009837" cy="3934905"/>
          </a:xfrm>
          <a:prstGeom prst="rect">
            <a:avLst/>
          </a:prstGeom>
          <a:noFill/>
          <a:ln w="9525">
            <a:noFill/>
            <a:miter lim="800000"/>
            <a:headEnd/>
            <a:tailEnd/>
          </a:ln>
        </p:spPr>
      </p:pic>
      <p:pic>
        <p:nvPicPr>
          <p:cNvPr id="1028"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38362" y="1767932"/>
            <a:ext cx="3643088" cy="42175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24050" y="944264"/>
            <a:ext cx="5326380" cy="707886"/>
          </a:xfrm>
          <a:prstGeom prst="rect">
            <a:avLst/>
          </a:prstGeom>
          <a:noFill/>
        </p:spPr>
        <p:txBody>
          <a:bodyPr wrap="square" rtlCol="0">
            <a:spAutoFit/>
          </a:bodyPr>
          <a:lstStyle/>
          <a:p>
            <a:pPr algn="ctr"/>
            <a:r>
              <a:rPr lang="cs-CZ" sz="4000" b="1" dirty="0"/>
              <a:t>?</a:t>
            </a:r>
            <a:endParaRPr lang="en-GB" sz="4000" b="1" dirty="0"/>
          </a:p>
        </p:txBody>
      </p:sp>
      <p:cxnSp>
        <p:nvCxnSpPr>
          <p:cNvPr id="10" name="Straight Connector 9"/>
          <p:cNvCxnSpPr/>
          <p:nvPr/>
        </p:nvCxnSpPr>
        <p:spPr>
          <a:xfrm flipV="1">
            <a:off x="4785360" y="2857500"/>
            <a:ext cx="472440" cy="35052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5132070" y="2537460"/>
            <a:ext cx="468630" cy="41477"/>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436870" y="2282190"/>
            <a:ext cx="521970" cy="60744"/>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5859780" y="2172545"/>
            <a:ext cx="449580" cy="237281"/>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6381750" y="2205990"/>
            <a:ext cx="350520" cy="25527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6652260" y="2172545"/>
            <a:ext cx="285750" cy="237281"/>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7115175" y="2282190"/>
            <a:ext cx="401955" cy="475212"/>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7486650" y="2491740"/>
            <a:ext cx="384810" cy="575310"/>
          </a:xfrm>
          <a:prstGeom prst="line">
            <a:avLst/>
          </a:prstGeom>
          <a:ln w="28575"/>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514350" y="6046470"/>
            <a:ext cx="2678430" cy="369332"/>
          </a:xfrm>
          <a:prstGeom prst="rect">
            <a:avLst/>
          </a:prstGeom>
          <a:noFill/>
        </p:spPr>
        <p:txBody>
          <a:bodyPr wrap="square" rtlCol="0">
            <a:spAutoFit/>
          </a:bodyPr>
          <a:lstStyle/>
          <a:p>
            <a:pPr algn="ctr"/>
            <a:r>
              <a:rPr lang="cs-CZ" dirty="0"/>
              <a:t>Dospělec</a:t>
            </a:r>
            <a:endParaRPr lang="en-GB" dirty="0"/>
          </a:p>
        </p:txBody>
      </p:sp>
      <p:sp>
        <p:nvSpPr>
          <p:cNvPr id="35" name="TextBox 34"/>
          <p:cNvSpPr txBox="1"/>
          <p:nvPr/>
        </p:nvSpPr>
        <p:spPr>
          <a:xfrm>
            <a:off x="5604510" y="5985509"/>
            <a:ext cx="2678430" cy="369332"/>
          </a:xfrm>
          <a:prstGeom prst="rect">
            <a:avLst/>
          </a:prstGeom>
          <a:noFill/>
        </p:spPr>
        <p:txBody>
          <a:bodyPr wrap="square" rtlCol="0">
            <a:spAutoFit/>
          </a:bodyPr>
          <a:lstStyle/>
          <a:p>
            <a:pPr algn="ctr"/>
            <a:r>
              <a:rPr lang="cs-CZ" dirty="0"/>
              <a:t>Kojenec</a:t>
            </a:r>
            <a:endParaRPr lang="en-GB" dirty="0"/>
          </a:p>
        </p:txBody>
      </p:sp>
    </p:spTree>
    <p:extLst>
      <p:ext uri="{BB962C8B-B14F-4D97-AF65-F5344CB8AC3E}">
        <p14:creationId xmlns:p14="http://schemas.microsoft.com/office/powerpoint/2010/main" val="33742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1469" y="2263822"/>
            <a:ext cx="3770431" cy="4024761"/>
            <a:chOff x="-3338382" y="2016810"/>
            <a:chExt cx="3446332" cy="3678800"/>
          </a:xfrm>
        </p:grpSpPr>
        <p:grpSp>
          <p:nvGrpSpPr>
            <p:cNvPr id="3" name="Group 2"/>
            <p:cNvGrpSpPr/>
            <p:nvPr/>
          </p:nvGrpSpPr>
          <p:grpSpPr>
            <a:xfrm>
              <a:off x="-3338382" y="2016810"/>
              <a:ext cx="3446332" cy="3678800"/>
              <a:chOff x="-1042496" y="1157007"/>
              <a:chExt cx="3446332" cy="3678800"/>
            </a:xfrm>
          </p:grpSpPr>
          <p:pic>
            <p:nvPicPr>
              <p:cNvPr id="7" name="Picture 6"/>
              <p:cNvPicPr>
                <a:picLocks noChangeAspect="1"/>
              </p:cNvPicPr>
              <p:nvPr/>
            </p:nvPicPr>
            <p:blipFill>
              <a:blip r:embed="rId2"/>
              <a:stretch>
                <a:fillRect/>
              </a:stretch>
            </p:blipFill>
            <p:spPr>
              <a:xfrm>
                <a:off x="-1042496" y="1157007"/>
                <a:ext cx="3446332" cy="3678800"/>
              </a:xfrm>
              <a:prstGeom prst="rect">
                <a:avLst/>
              </a:prstGeom>
            </p:spPr>
          </p:pic>
          <p:sp>
            <p:nvSpPr>
              <p:cNvPr id="8" name="Rectangle 7"/>
              <p:cNvSpPr/>
              <p:nvPr/>
            </p:nvSpPr>
            <p:spPr>
              <a:xfrm>
                <a:off x="2092751" y="4675695"/>
                <a:ext cx="311085" cy="16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ight Brace 3"/>
            <p:cNvSpPr/>
            <p:nvPr/>
          </p:nvSpPr>
          <p:spPr>
            <a:xfrm rot="3330556">
              <a:off x="-1956522" y="3670933"/>
              <a:ext cx="233898" cy="1086460"/>
            </a:xfrm>
            <a:prstGeom prst="rightBrace">
              <a:avLst>
                <a:gd name="adj1" fmla="val 69641"/>
                <a:gd name="adj2" fmla="val 4838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Right Brace 4"/>
            <p:cNvSpPr/>
            <p:nvPr/>
          </p:nvSpPr>
          <p:spPr>
            <a:xfrm rot="3330556">
              <a:off x="-2380768" y="4785499"/>
              <a:ext cx="78962" cy="402359"/>
            </a:xfrm>
            <a:prstGeom prst="rightBrace">
              <a:avLst>
                <a:gd name="adj1" fmla="val 69641"/>
                <a:gd name="adj2" fmla="val 4838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p:cNvSpPr/>
            <p:nvPr/>
          </p:nvSpPr>
          <p:spPr>
            <a:xfrm rot="3330556">
              <a:off x="-1132530" y="3655030"/>
              <a:ext cx="78962" cy="402359"/>
            </a:xfrm>
            <a:prstGeom prst="rightBrace">
              <a:avLst>
                <a:gd name="adj1" fmla="val 69641"/>
                <a:gd name="adj2" fmla="val 4838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p:cNvGrpSpPr/>
          <p:nvPr/>
        </p:nvGrpSpPr>
        <p:grpSpPr>
          <a:xfrm>
            <a:off x="3847372" y="2178509"/>
            <a:ext cx="5296628" cy="3934905"/>
            <a:chOff x="3847372" y="1683209"/>
            <a:chExt cx="5296628" cy="3934905"/>
          </a:xfrm>
        </p:grpSpPr>
        <p:grpSp>
          <p:nvGrpSpPr>
            <p:cNvPr id="9" name="Group 8"/>
            <p:cNvGrpSpPr/>
            <p:nvPr/>
          </p:nvGrpSpPr>
          <p:grpSpPr>
            <a:xfrm>
              <a:off x="3847372" y="1683209"/>
              <a:ext cx="5195028" cy="3934905"/>
              <a:chOff x="3917352" y="2339220"/>
              <a:chExt cx="4748473" cy="3596668"/>
            </a:xfrm>
          </p:grpSpPr>
          <p:pic>
            <p:nvPicPr>
              <p:cNvPr id="10" name="Picture 4" descr="ČervenýLemRtu"/>
              <p:cNvPicPr>
                <a:picLocks noChangeAspect="1" noChangeArrowheads="1"/>
              </p:cNvPicPr>
              <p:nvPr/>
            </p:nvPicPr>
            <p:blipFill rotWithShape="1">
              <a:blip r:embed="rId3" cstate="print"/>
              <a:srcRect l="2429" t="3762" r="18017" b="6751"/>
              <a:stretch/>
            </p:blipFill>
            <p:spPr bwMode="auto">
              <a:xfrm rot="10800000">
                <a:off x="4086624" y="2339220"/>
                <a:ext cx="4579201" cy="3596668"/>
              </a:xfrm>
              <a:prstGeom prst="rect">
                <a:avLst/>
              </a:prstGeom>
              <a:noFill/>
              <a:ln w="9525">
                <a:noFill/>
                <a:miter lim="800000"/>
                <a:headEnd/>
                <a:tailEnd/>
              </a:ln>
            </p:spPr>
          </p:pic>
          <p:sp>
            <p:nvSpPr>
              <p:cNvPr id="11" name="Rectangle 7" descr="Figure_12-29"/>
              <p:cNvSpPr>
                <a:spLocks noChangeArrowheads="1"/>
              </p:cNvSpPr>
              <p:nvPr/>
            </p:nvSpPr>
            <p:spPr bwMode="auto">
              <a:xfrm>
                <a:off x="4086624" y="2398273"/>
                <a:ext cx="1251760" cy="338554"/>
              </a:xfrm>
              <a:prstGeom prst="rect">
                <a:avLst/>
              </a:prstGeom>
              <a:noFill/>
              <a:ln w="9525">
                <a:noFill/>
                <a:miter lim="800000"/>
                <a:headEnd/>
                <a:tailEnd/>
              </a:ln>
            </p:spPr>
            <p:txBody>
              <a:bodyPr wrap="square">
                <a:spAutoFit/>
              </a:bodyPr>
              <a:lstStyle/>
              <a:p>
                <a:pPr algn="ctr"/>
                <a:r>
                  <a:rPr lang="en-GB" altLang="cs-CZ" sz="1600" b="1" dirty="0"/>
                  <a:t>pars </a:t>
                </a:r>
                <a:r>
                  <a:rPr lang="cs-CZ" altLang="cs-CZ" sz="1600" b="1" dirty="0" err="1"/>
                  <a:t>villosa</a:t>
                </a:r>
                <a:endParaRPr lang="cs-CZ" altLang="cs-CZ" sz="1600" b="1" dirty="0"/>
              </a:p>
            </p:txBody>
          </p:sp>
          <p:sp>
            <p:nvSpPr>
              <p:cNvPr id="12" name="Rectangle 6" descr="Figure_12-29"/>
              <p:cNvSpPr>
                <a:spLocks noChangeArrowheads="1"/>
              </p:cNvSpPr>
              <p:nvPr/>
            </p:nvSpPr>
            <p:spPr bwMode="auto">
              <a:xfrm>
                <a:off x="3917352" y="4403063"/>
                <a:ext cx="1237858" cy="338554"/>
              </a:xfrm>
              <a:prstGeom prst="rect">
                <a:avLst/>
              </a:prstGeom>
              <a:noFill/>
              <a:ln w="9525">
                <a:noFill/>
                <a:miter lim="800000"/>
                <a:headEnd/>
                <a:tailEnd/>
              </a:ln>
            </p:spPr>
            <p:txBody>
              <a:bodyPr wrap="square">
                <a:spAutoFit/>
              </a:bodyPr>
              <a:lstStyle/>
              <a:p>
                <a:pPr algn="ctr"/>
                <a:r>
                  <a:rPr lang="en-GB" altLang="cs-CZ" sz="1600" b="1" dirty="0"/>
                  <a:t>pars </a:t>
                </a:r>
                <a:r>
                  <a:rPr lang="en-GB" altLang="cs-CZ" sz="1600" b="1" dirty="0" err="1"/>
                  <a:t>glabra</a:t>
                </a:r>
                <a:endParaRPr lang="cs-CZ" altLang="cs-CZ" sz="1600" b="1" dirty="0"/>
              </a:p>
            </p:txBody>
          </p:sp>
        </p:grpSp>
        <p:sp>
          <p:nvSpPr>
            <p:cNvPr id="13" name="Rectangle 7" descr="Figure_12-29"/>
            <p:cNvSpPr>
              <a:spLocks noChangeArrowheads="1"/>
            </p:cNvSpPr>
            <p:nvPr/>
          </p:nvSpPr>
          <p:spPr bwMode="auto">
            <a:xfrm>
              <a:off x="7774522" y="3730516"/>
              <a:ext cx="1369478" cy="338554"/>
            </a:xfrm>
            <a:prstGeom prst="rect">
              <a:avLst/>
            </a:prstGeom>
            <a:noFill/>
            <a:ln w="9525">
              <a:noFill/>
              <a:miter lim="800000"/>
              <a:headEnd/>
              <a:tailEnd/>
            </a:ln>
          </p:spPr>
          <p:txBody>
            <a:bodyPr wrap="square">
              <a:spAutoFit/>
            </a:bodyPr>
            <a:lstStyle/>
            <a:p>
              <a:pPr algn="ctr"/>
              <a:r>
                <a:rPr lang="en-GB" altLang="cs-CZ" sz="1600" b="1" dirty="0"/>
                <a:t>pars </a:t>
              </a:r>
              <a:r>
                <a:rPr lang="cs-CZ" altLang="cs-CZ" sz="1600" b="1" dirty="0" err="1"/>
                <a:t>mucosa</a:t>
              </a:r>
              <a:endParaRPr lang="cs-CZ" altLang="cs-CZ" sz="1600" b="1" dirty="0"/>
            </a:p>
          </p:txBody>
        </p:sp>
      </p:grpSp>
      <p:sp>
        <p:nvSpPr>
          <p:cNvPr id="15" name="TextBox 14"/>
          <p:cNvSpPr txBox="1"/>
          <p:nvPr/>
        </p:nvSpPr>
        <p:spPr>
          <a:xfrm>
            <a:off x="2563656" y="825817"/>
            <a:ext cx="5676770" cy="923330"/>
          </a:xfrm>
          <a:prstGeom prst="rect">
            <a:avLst/>
          </a:prstGeom>
          <a:noFill/>
        </p:spPr>
        <p:txBody>
          <a:bodyPr wrap="square" rtlCol="0">
            <a:spAutoFit/>
          </a:bodyPr>
          <a:lstStyle/>
          <a:p>
            <a:r>
              <a:rPr lang="cs-CZ" b="1" dirty="0"/>
              <a:t>PG</a:t>
            </a:r>
            <a:r>
              <a:rPr lang="cs-CZ" dirty="0"/>
              <a:t> - </a:t>
            </a:r>
            <a:r>
              <a:rPr lang="cs-CZ" dirty="0" err="1"/>
              <a:t>pars</a:t>
            </a:r>
            <a:r>
              <a:rPr lang="cs-CZ" dirty="0"/>
              <a:t> </a:t>
            </a:r>
            <a:r>
              <a:rPr lang="cs-CZ" dirty="0" err="1"/>
              <a:t>glabra</a:t>
            </a:r>
            <a:r>
              <a:rPr lang="cs-CZ" dirty="0"/>
              <a:t>  	</a:t>
            </a:r>
            <a:r>
              <a:rPr lang="cs-CZ" altLang="cs-CZ" dirty="0">
                <a:cs typeface="Arial" charset="0"/>
              </a:rPr>
              <a:t>(</a:t>
            </a:r>
            <a:r>
              <a:rPr lang="cs-CZ" altLang="cs-CZ" dirty="0" err="1"/>
              <a:t>Glabra</a:t>
            </a:r>
            <a:r>
              <a:rPr lang="cs-CZ" altLang="cs-CZ" dirty="0"/>
              <a:t> = hladké</a:t>
            </a:r>
            <a:r>
              <a:rPr lang="cs-CZ" altLang="cs-CZ" dirty="0">
                <a:cs typeface="Arial" charset="0"/>
              </a:rPr>
              <a:t>)</a:t>
            </a:r>
            <a:endParaRPr lang="cs-CZ" dirty="0"/>
          </a:p>
          <a:p>
            <a:r>
              <a:rPr lang="cs-CZ" b="1" dirty="0"/>
              <a:t>PV </a:t>
            </a:r>
            <a:r>
              <a:rPr lang="cs-CZ" dirty="0"/>
              <a:t>- </a:t>
            </a:r>
            <a:r>
              <a:rPr lang="cs-CZ" dirty="0" err="1"/>
              <a:t>pars</a:t>
            </a:r>
            <a:r>
              <a:rPr lang="cs-CZ" dirty="0"/>
              <a:t> </a:t>
            </a:r>
            <a:r>
              <a:rPr lang="cs-CZ" dirty="0" err="1"/>
              <a:t>villosa</a:t>
            </a:r>
            <a:r>
              <a:rPr lang="cs-CZ" dirty="0"/>
              <a:t> 	</a:t>
            </a:r>
            <a:r>
              <a:rPr lang="cs-CZ" altLang="cs-CZ" dirty="0">
                <a:cs typeface="Arial" charset="0"/>
              </a:rPr>
              <a:t>(</a:t>
            </a:r>
            <a:r>
              <a:rPr lang="cs-CZ" altLang="cs-CZ" dirty="0" err="1"/>
              <a:t>Villosa</a:t>
            </a:r>
            <a:r>
              <a:rPr lang="cs-CZ" altLang="cs-CZ" dirty="0"/>
              <a:t> = </a:t>
            </a:r>
            <a:r>
              <a:rPr lang="cs-CZ" altLang="cs-CZ" dirty="0" err="1"/>
              <a:t>vilózní</a:t>
            </a:r>
            <a:r>
              <a:rPr lang="cs-CZ" altLang="cs-CZ" dirty="0"/>
              <a:t>, klkovité, Huňaté </a:t>
            </a:r>
            <a:r>
              <a:rPr lang="cs-CZ" altLang="cs-CZ" dirty="0">
                <a:sym typeface="Wingdings" panose="05000000000000000000" pitchFamily="2" charset="2"/>
              </a:rPr>
              <a:t></a:t>
            </a:r>
            <a:r>
              <a:rPr lang="cs-CZ" altLang="cs-CZ" dirty="0">
                <a:cs typeface="Arial" charset="0"/>
              </a:rPr>
              <a:t>)</a:t>
            </a:r>
            <a:endParaRPr lang="cs-CZ" dirty="0"/>
          </a:p>
          <a:p>
            <a:r>
              <a:rPr lang="cs-CZ" b="1" dirty="0"/>
              <a:t>(PM</a:t>
            </a:r>
            <a:r>
              <a:rPr lang="cs-CZ" dirty="0"/>
              <a:t> - </a:t>
            </a:r>
            <a:r>
              <a:rPr lang="cs-CZ" dirty="0" err="1"/>
              <a:t>pars</a:t>
            </a:r>
            <a:r>
              <a:rPr lang="cs-CZ" dirty="0"/>
              <a:t> </a:t>
            </a:r>
            <a:r>
              <a:rPr lang="cs-CZ" dirty="0" err="1"/>
              <a:t>mucosa</a:t>
            </a:r>
            <a:r>
              <a:rPr lang="cs-CZ" dirty="0"/>
              <a:t>)</a:t>
            </a:r>
            <a:endParaRPr lang="en-GB" dirty="0"/>
          </a:p>
        </p:txBody>
      </p:sp>
      <p:sp>
        <p:nvSpPr>
          <p:cNvPr id="16" name="TextBox 15"/>
          <p:cNvSpPr txBox="1"/>
          <p:nvPr/>
        </p:nvSpPr>
        <p:spPr>
          <a:xfrm>
            <a:off x="514350" y="44381"/>
            <a:ext cx="7962900" cy="523220"/>
          </a:xfrm>
          <a:prstGeom prst="rect">
            <a:avLst/>
          </a:prstGeom>
          <a:noFill/>
        </p:spPr>
        <p:txBody>
          <a:bodyPr wrap="square" rtlCol="0">
            <a:spAutoFit/>
          </a:bodyPr>
          <a:lstStyle/>
          <a:p>
            <a:pPr algn="ctr"/>
            <a:r>
              <a:rPr lang="cs-CZ" sz="2800" b="1" dirty="0"/>
              <a:t>U novorozenců se červená zóna rtu dělí na:</a:t>
            </a:r>
            <a:endParaRPr lang="en-GB" sz="2800" dirty="0"/>
          </a:p>
        </p:txBody>
      </p:sp>
    </p:spTree>
    <p:extLst>
      <p:ext uri="{BB962C8B-B14F-4D97-AF65-F5344CB8AC3E}">
        <p14:creationId xmlns:p14="http://schemas.microsoft.com/office/powerpoint/2010/main" val="2598132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107949" y="105382"/>
            <a:ext cx="8856663" cy="2600712"/>
          </a:xfrm>
          <a:prstGeom prst="rect">
            <a:avLst/>
          </a:prstGeom>
          <a:noFill/>
          <a:ln w="9525">
            <a:noFill/>
            <a:miter lim="800000"/>
            <a:headEnd/>
            <a:tailEnd/>
          </a:ln>
        </p:spPr>
        <p:txBody>
          <a:bodyPr>
            <a:spAutoFit/>
          </a:bodyPr>
          <a:lstStyle/>
          <a:p>
            <a:pPr algn="ctr">
              <a:spcBef>
                <a:spcPct val="50000"/>
              </a:spcBef>
            </a:pPr>
            <a:r>
              <a:rPr lang="cs-CZ" altLang="cs-CZ" sz="2800" b="1" dirty="0">
                <a:cs typeface="Arial" charset="0"/>
              </a:rPr>
              <a:t>Červená zóna rtů u novorozenců</a:t>
            </a:r>
          </a:p>
          <a:p>
            <a:pPr>
              <a:spcBef>
                <a:spcPct val="50000"/>
              </a:spcBef>
            </a:pPr>
            <a:r>
              <a:rPr lang="cs-CZ" altLang="cs-CZ" sz="1600" dirty="0">
                <a:cs typeface="Arial" charset="0"/>
              </a:rPr>
              <a:t>v</a:t>
            </a:r>
            <a:r>
              <a:rPr lang="en-GB" altLang="cs-CZ" sz="1600" dirty="0" err="1">
                <a:cs typeface="Arial" charset="0"/>
              </a:rPr>
              <a:t>entrální</a:t>
            </a:r>
            <a:r>
              <a:rPr lang="en-GB" altLang="cs-CZ" sz="1600" dirty="0">
                <a:cs typeface="Arial" charset="0"/>
              </a:rPr>
              <a:t> (</a:t>
            </a:r>
            <a:r>
              <a:rPr lang="en-GB" altLang="cs-CZ" sz="1600" dirty="0" err="1">
                <a:cs typeface="Arial" charset="0"/>
              </a:rPr>
              <a:t>kožní</a:t>
            </a:r>
            <a:r>
              <a:rPr lang="en-GB" altLang="cs-CZ" sz="1600" dirty="0">
                <a:cs typeface="Arial" charset="0"/>
              </a:rPr>
              <a:t>) a </a:t>
            </a:r>
            <a:r>
              <a:rPr lang="en-GB" altLang="cs-CZ" sz="1600" dirty="0" err="1">
                <a:cs typeface="Arial" charset="0"/>
              </a:rPr>
              <a:t>dorzální</a:t>
            </a:r>
            <a:r>
              <a:rPr lang="en-GB" altLang="cs-CZ" sz="1600" dirty="0">
                <a:cs typeface="Arial" charset="0"/>
              </a:rPr>
              <a:t> (</a:t>
            </a:r>
            <a:r>
              <a:rPr lang="en-GB" altLang="cs-CZ" sz="1600" dirty="0" err="1">
                <a:cs typeface="Arial" charset="0"/>
              </a:rPr>
              <a:t>slizniční</a:t>
            </a:r>
            <a:r>
              <a:rPr lang="en-GB" altLang="cs-CZ" sz="1600" dirty="0">
                <a:cs typeface="Arial" charset="0"/>
              </a:rPr>
              <a:t>) </a:t>
            </a:r>
            <a:r>
              <a:rPr lang="en-GB" altLang="cs-CZ" sz="1600" dirty="0" err="1">
                <a:cs typeface="Arial" charset="0"/>
              </a:rPr>
              <a:t>strana</a:t>
            </a:r>
            <a:r>
              <a:rPr lang="en-GB" altLang="cs-CZ" sz="1600" dirty="0">
                <a:cs typeface="Arial" charset="0"/>
              </a:rPr>
              <a:t> </a:t>
            </a:r>
            <a:r>
              <a:rPr lang="en-GB" altLang="cs-CZ" sz="1600" dirty="0" err="1">
                <a:cs typeface="Arial" charset="0"/>
              </a:rPr>
              <a:t>přecházejí</a:t>
            </a:r>
            <a:r>
              <a:rPr lang="en-GB" altLang="cs-CZ" sz="1600" dirty="0">
                <a:cs typeface="Arial" charset="0"/>
              </a:rPr>
              <a:t> </a:t>
            </a:r>
            <a:r>
              <a:rPr lang="en-GB" altLang="cs-CZ" sz="1600" dirty="0" err="1">
                <a:cs typeface="Arial" charset="0"/>
              </a:rPr>
              <a:t>jedna</a:t>
            </a:r>
            <a:r>
              <a:rPr lang="en-GB" altLang="cs-CZ" sz="1600" dirty="0">
                <a:cs typeface="Arial" charset="0"/>
              </a:rPr>
              <a:t> </a:t>
            </a:r>
            <a:r>
              <a:rPr lang="en-GB" altLang="cs-CZ" sz="1600" dirty="0" err="1">
                <a:cs typeface="Arial" charset="0"/>
              </a:rPr>
              <a:t>ve</a:t>
            </a:r>
            <a:r>
              <a:rPr lang="en-GB" altLang="cs-CZ" sz="1600" dirty="0">
                <a:cs typeface="Arial" charset="0"/>
              </a:rPr>
              <a:t> </a:t>
            </a:r>
            <a:r>
              <a:rPr lang="en-GB" altLang="cs-CZ" sz="1600" dirty="0" err="1">
                <a:cs typeface="Arial" charset="0"/>
              </a:rPr>
              <a:t>druhou</a:t>
            </a:r>
            <a:r>
              <a:rPr lang="en-GB" altLang="cs-CZ" sz="1600" dirty="0">
                <a:cs typeface="Arial" charset="0"/>
              </a:rPr>
              <a:t> v </a:t>
            </a:r>
            <a:r>
              <a:rPr lang="en-GB" altLang="cs-CZ" sz="1600" dirty="0" err="1">
                <a:cs typeface="Arial" charset="0"/>
              </a:rPr>
              <a:t>rozsahu</a:t>
            </a:r>
            <a:r>
              <a:rPr lang="en-GB" altLang="cs-CZ" sz="1600" dirty="0">
                <a:cs typeface="Arial" charset="0"/>
              </a:rPr>
              <a:t> </a:t>
            </a:r>
            <a:r>
              <a:rPr lang="en-GB" altLang="cs-CZ" sz="1600" dirty="0" err="1">
                <a:cs typeface="Arial" charset="0"/>
              </a:rPr>
              <a:t>červeného</a:t>
            </a:r>
            <a:r>
              <a:rPr lang="en-GB" altLang="cs-CZ" sz="1600" dirty="0">
                <a:cs typeface="Arial" charset="0"/>
              </a:rPr>
              <a:t> </a:t>
            </a:r>
            <a:r>
              <a:rPr lang="en-GB" altLang="cs-CZ" sz="1600" dirty="0" err="1">
                <a:cs typeface="Arial" charset="0"/>
              </a:rPr>
              <a:t>lemu</a:t>
            </a:r>
            <a:r>
              <a:rPr lang="en-GB" altLang="cs-CZ" sz="1600" dirty="0">
                <a:cs typeface="Arial" charset="0"/>
              </a:rPr>
              <a:t> </a:t>
            </a:r>
            <a:r>
              <a:rPr lang="en-GB" altLang="cs-CZ" sz="1600" dirty="0" err="1">
                <a:cs typeface="Arial" charset="0"/>
              </a:rPr>
              <a:t>rtů</a:t>
            </a:r>
            <a:endParaRPr lang="cs-CZ" altLang="cs-CZ" sz="1600" dirty="0">
              <a:cs typeface="Arial" charset="0"/>
            </a:endParaRPr>
          </a:p>
          <a:p>
            <a:pPr>
              <a:spcBef>
                <a:spcPct val="50000"/>
              </a:spcBef>
            </a:pPr>
            <a:endParaRPr lang="cs-CZ" altLang="cs-CZ" sz="1600" dirty="0"/>
          </a:p>
          <a:p>
            <a:pPr>
              <a:spcBef>
                <a:spcPct val="50000"/>
              </a:spcBef>
            </a:pPr>
            <a:endParaRPr lang="cs-CZ" altLang="cs-CZ" sz="1600" dirty="0"/>
          </a:p>
          <a:p>
            <a:r>
              <a:rPr lang="cs-CZ" altLang="cs-CZ" sz="2000" b="1" dirty="0">
                <a:cs typeface="Arial" charset="0"/>
              </a:rPr>
              <a:t>u NOVOROZENCŮ dělení na: </a:t>
            </a:r>
          </a:p>
          <a:p>
            <a:r>
              <a:rPr lang="cs-CZ" altLang="cs-CZ" sz="1100" b="1" dirty="0">
                <a:cs typeface="Arial" charset="0"/>
              </a:rPr>
              <a:t>  </a:t>
            </a:r>
          </a:p>
          <a:p>
            <a:r>
              <a:rPr lang="en-GB" altLang="cs-CZ" sz="1600" b="1" dirty="0">
                <a:cs typeface="Arial" charset="0"/>
              </a:rPr>
              <a:t>pars </a:t>
            </a:r>
            <a:r>
              <a:rPr lang="en-GB" altLang="cs-CZ" sz="1600" b="1" dirty="0" err="1">
                <a:cs typeface="Arial" charset="0"/>
              </a:rPr>
              <a:t>glabra</a:t>
            </a:r>
            <a:r>
              <a:rPr lang="en-GB" altLang="cs-CZ" sz="1600" dirty="0">
                <a:cs typeface="Arial" charset="0"/>
              </a:rPr>
              <a:t> </a:t>
            </a:r>
            <a:r>
              <a:rPr lang="en-GB" altLang="cs-CZ" sz="1600" b="1" dirty="0">
                <a:cs typeface="Arial" charset="0"/>
              </a:rPr>
              <a:t>(2 mm)</a:t>
            </a:r>
            <a:r>
              <a:rPr lang="en-GB" altLang="cs-CZ" sz="1600" dirty="0">
                <a:cs typeface="Arial" charset="0"/>
              </a:rPr>
              <a:t> </a:t>
            </a:r>
            <a:r>
              <a:rPr lang="cs-CZ" altLang="cs-CZ" sz="1600" dirty="0">
                <a:cs typeface="Arial" charset="0"/>
              </a:rPr>
              <a:t>		</a:t>
            </a:r>
            <a:r>
              <a:rPr lang="en-GB" altLang="cs-CZ" sz="1600" dirty="0" err="1">
                <a:cs typeface="Arial" charset="0"/>
              </a:rPr>
              <a:t>užší</a:t>
            </a:r>
            <a:r>
              <a:rPr lang="en-GB" altLang="cs-CZ" sz="1600" dirty="0">
                <a:cs typeface="Arial" charset="0"/>
              </a:rPr>
              <a:t> </a:t>
            </a:r>
            <a:r>
              <a:rPr lang="en-GB" altLang="cs-CZ" sz="1600" dirty="0" err="1">
                <a:cs typeface="Arial" charset="0"/>
              </a:rPr>
              <a:t>ventrální</a:t>
            </a:r>
            <a:r>
              <a:rPr lang="cs-CZ" altLang="cs-CZ" sz="1600" dirty="0">
                <a:cs typeface="Arial" charset="0"/>
              </a:rPr>
              <a:t> 	</a:t>
            </a:r>
          </a:p>
          <a:p>
            <a:r>
              <a:rPr lang="en-GB" altLang="cs-CZ" sz="1600" b="1" dirty="0">
                <a:cs typeface="Arial" charset="0"/>
              </a:rPr>
              <a:t>pars </a:t>
            </a:r>
            <a:r>
              <a:rPr lang="en-GB" altLang="cs-CZ" sz="1600" b="1" dirty="0" err="1">
                <a:cs typeface="Arial" charset="0"/>
              </a:rPr>
              <a:t>villosa</a:t>
            </a:r>
            <a:r>
              <a:rPr lang="en-GB" altLang="cs-CZ" sz="1600" b="1" dirty="0">
                <a:cs typeface="Arial" charset="0"/>
              </a:rPr>
              <a:t> (</a:t>
            </a:r>
            <a:r>
              <a:rPr lang="en-GB" altLang="cs-CZ" sz="1600" b="1" dirty="0" err="1">
                <a:cs typeface="Arial" charset="0"/>
              </a:rPr>
              <a:t>asi</a:t>
            </a:r>
            <a:r>
              <a:rPr lang="en-GB" altLang="cs-CZ" sz="1600" b="1" dirty="0">
                <a:cs typeface="Arial" charset="0"/>
              </a:rPr>
              <a:t> 4 mm)</a:t>
            </a:r>
            <a:r>
              <a:rPr lang="en-GB" altLang="cs-CZ" sz="1600" dirty="0">
                <a:cs typeface="Arial" charset="0"/>
              </a:rPr>
              <a:t> </a:t>
            </a:r>
            <a:r>
              <a:rPr lang="cs-CZ" altLang="cs-CZ" sz="1600" dirty="0">
                <a:cs typeface="Arial" charset="0"/>
              </a:rPr>
              <a:t>	</a:t>
            </a:r>
            <a:r>
              <a:rPr lang="en-GB" altLang="cs-CZ" sz="1600" dirty="0" err="1">
                <a:cs typeface="Arial" charset="0"/>
              </a:rPr>
              <a:t>širší</a:t>
            </a:r>
            <a:r>
              <a:rPr lang="en-GB" altLang="cs-CZ" sz="1600" dirty="0">
                <a:cs typeface="Arial" charset="0"/>
              </a:rPr>
              <a:t> </a:t>
            </a:r>
            <a:r>
              <a:rPr lang="en-GB" altLang="cs-CZ" sz="1600" dirty="0" err="1">
                <a:cs typeface="Arial" charset="0"/>
              </a:rPr>
              <a:t>dorzální</a:t>
            </a:r>
            <a:endParaRPr lang="cs-CZ" altLang="cs-CZ" sz="1600" dirty="0">
              <a:cs typeface="Arial" charset="0"/>
            </a:endParaRPr>
          </a:p>
        </p:txBody>
      </p:sp>
      <p:sp>
        <p:nvSpPr>
          <p:cNvPr id="13" name="Rectangle 8"/>
          <p:cNvSpPr>
            <a:spLocks noChangeArrowheads="1"/>
          </p:cNvSpPr>
          <p:nvPr/>
        </p:nvSpPr>
        <p:spPr bwMode="auto">
          <a:xfrm>
            <a:off x="180975" y="3391383"/>
            <a:ext cx="8963025" cy="3293209"/>
          </a:xfrm>
          <a:prstGeom prst="rect">
            <a:avLst/>
          </a:prstGeom>
          <a:noFill/>
          <a:ln w="9525">
            <a:noFill/>
            <a:miter lim="800000"/>
            <a:headEnd/>
            <a:tailEnd/>
          </a:ln>
        </p:spPr>
        <p:txBody>
          <a:bodyPr wrap="square">
            <a:spAutoFit/>
          </a:bodyPr>
          <a:lstStyle/>
          <a:p>
            <a:r>
              <a:rPr lang="cs-CZ" altLang="cs-CZ" sz="1600" b="1" dirty="0"/>
              <a:t>P</a:t>
            </a:r>
            <a:r>
              <a:rPr lang="en-GB" altLang="cs-CZ" sz="1600" b="1" dirty="0" err="1"/>
              <a:t>ars</a:t>
            </a:r>
            <a:r>
              <a:rPr lang="en-GB" altLang="cs-CZ" sz="1600" b="1" dirty="0"/>
              <a:t> </a:t>
            </a:r>
            <a:r>
              <a:rPr lang="en-GB" altLang="cs-CZ" sz="1600" b="1" dirty="0" err="1"/>
              <a:t>glabra</a:t>
            </a:r>
            <a:r>
              <a:rPr lang="en-GB" altLang="cs-CZ" sz="1600" dirty="0"/>
              <a:t> </a:t>
            </a:r>
            <a:endParaRPr lang="cs-CZ" altLang="cs-CZ" sz="1600" dirty="0"/>
          </a:p>
          <a:p>
            <a:pPr marL="285750" indent="-285750">
              <a:buFont typeface="Arial" panose="020B0604020202020204" pitchFamily="34" charset="0"/>
              <a:buChar char="•"/>
            </a:pPr>
            <a:r>
              <a:rPr lang="cs-CZ" altLang="cs-CZ" sz="1600" dirty="0" err="1"/>
              <a:t>V</a:t>
            </a:r>
            <a:r>
              <a:rPr lang="en-GB" altLang="cs-CZ" sz="1600" dirty="0" err="1"/>
              <a:t>rstevnatý</a:t>
            </a:r>
            <a:r>
              <a:rPr lang="cs-CZ" altLang="cs-CZ" sz="1600" dirty="0"/>
              <a:t> </a:t>
            </a:r>
            <a:r>
              <a:rPr lang="en-GB" altLang="cs-CZ" sz="1600" dirty="0" err="1"/>
              <a:t>dlaždicový</a:t>
            </a:r>
            <a:r>
              <a:rPr lang="en-GB" altLang="cs-CZ" sz="1600" dirty="0"/>
              <a:t> </a:t>
            </a:r>
            <a:r>
              <a:rPr lang="en-GB" altLang="cs-CZ" sz="1600" dirty="0" err="1"/>
              <a:t>epitel</a:t>
            </a:r>
            <a:r>
              <a:rPr lang="cs-CZ" altLang="cs-CZ" sz="1600" dirty="0"/>
              <a:t> s </a:t>
            </a:r>
            <a:r>
              <a:rPr lang="cs-CZ" altLang="cs-CZ" sz="1600" dirty="0" err="1"/>
              <a:t>keratohylainovými</a:t>
            </a:r>
            <a:r>
              <a:rPr lang="cs-CZ" altLang="cs-CZ" sz="1600" dirty="0"/>
              <a:t> zrny v buňkách, </a:t>
            </a:r>
          </a:p>
          <a:p>
            <a:pPr marL="285750" indent="-285750">
              <a:buFont typeface="Arial" panose="020B0604020202020204" pitchFamily="34" charset="0"/>
              <a:buChar char="•"/>
            </a:pPr>
            <a:r>
              <a:rPr lang="cs-CZ" altLang="cs-CZ" sz="1600" dirty="0"/>
              <a:t>P</a:t>
            </a:r>
            <a:r>
              <a:rPr lang="en-GB" altLang="cs-CZ" sz="1600" dirty="0" err="1"/>
              <a:t>apily</a:t>
            </a:r>
            <a:r>
              <a:rPr lang="cs-CZ" altLang="cs-CZ" sz="1600" dirty="0"/>
              <a:t> l</a:t>
            </a:r>
            <a:r>
              <a:rPr lang="en-GB" altLang="cs-CZ" sz="1600" dirty="0" err="1"/>
              <a:t>amina</a:t>
            </a:r>
            <a:r>
              <a:rPr lang="en-GB" altLang="cs-CZ" sz="1600" dirty="0"/>
              <a:t> </a:t>
            </a:r>
            <a:r>
              <a:rPr lang="en-GB" altLang="cs-CZ" sz="1600" dirty="0" err="1"/>
              <a:t>propria</a:t>
            </a:r>
            <a:r>
              <a:rPr lang="en-GB" altLang="cs-CZ" sz="1600" dirty="0"/>
              <a:t> </a:t>
            </a:r>
            <a:r>
              <a:rPr lang="en-GB" altLang="cs-CZ" sz="1600" dirty="0" err="1"/>
              <a:t>proti</a:t>
            </a:r>
            <a:r>
              <a:rPr lang="en-GB" altLang="cs-CZ" sz="1600" dirty="0"/>
              <a:t> </a:t>
            </a:r>
            <a:r>
              <a:rPr lang="en-GB" altLang="cs-CZ" sz="1600" dirty="0" err="1"/>
              <a:t>epitelu</a:t>
            </a:r>
            <a:r>
              <a:rPr lang="en-GB" altLang="cs-CZ" sz="1600" dirty="0"/>
              <a:t> </a:t>
            </a:r>
            <a:r>
              <a:rPr lang="cs-CZ" altLang="cs-CZ" sz="1600" dirty="0"/>
              <a:t>jsou delší</a:t>
            </a:r>
            <a:r>
              <a:rPr lang="en-GB" altLang="cs-CZ" sz="1600" dirty="0"/>
              <a:t> </a:t>
            </a:r>
            <a:r>
              <a:rPr lang="en-GB" altLang="cs-CZ" sz="1600" dirty="0" err="1"/>
              <a:t>než</a:t>
            </a:r>
            <a:r>
              <a:rPr lang="en-GB" altLang="cs-CZ" sz="1600" dirty="0"/>
              <a:t> </a:t>
            </a:r>
            <a:r>
              <a:rPr lang="en-GB" altLang="cs-CZ" sz="1600" dirty="0" err="1"/>
              <a:t>papily</a:t>
            </a:r>
            <a:r>
              <a:rPr lang="en-GB" altLang="cs-CZ" sz="1600" dirty="0"/>
              <a:t> </a:t>
            </a:r>
            <a:r>
              <a:rPr lang="cs-CZ" altLang="cs-CZ" sz="1600" dirty="0"/>
              <a:t>kůže </a:t>
            </a:r>
          </a:p>
          <a:p>
            <a:pPr marL="285750" indent="-285750">
              <a:buFont typeface="Arial" panose="020B0604020202020204" pitchFamily="34" charset="0"/>
              <a:buChar char="•"/>
            </a:pPr>
            <a:r>
              <a:rPr lang="cs-CZ" altLang="cs-CZ" sz="1600" dirty="0"/>
              <a:t>V</a:t>
            </a:r>
            <a:r>
              <a:rPr lang="en-GB" altLang="cs-CZ" sz="1600" dirty="0"/>
              <a:t> 50 % </a:t>
            </a:r>
            <a:r>
              <a:rPr lang="en-GB" altLang="cs-CZ" sz="1600" dirty="0" err="1"/>
              <a:t>případů</a:t>
            </a:r>
            <a:r>
              <a:rPr lang="en-GB" altLang="cs-CZ" sz="1600" dirty="0"/>
              <a:t> </a:t>
            </a:r>
            <a:r>
              <a:rPr lang="en-GB" altLang="cs-CZ" sz="1600" dirty="0" err="1"/>
              <a:t>obsahuje</a:t>
            </a:r>
            <a:r>
              <a:rPr lang="en-GB" altLang="cs-CZ" sz="1600" dirty="0"/>
              <a:t> </a:t>
            </a:r>
            <a:r>
              <a:rPr lang="en-GB" altLang="cs-CZ" sz="1600" dirty="0" err="1"/>
              <a:t>malé</a:t>
            </a:r>
            <a:r>
              <a:rPr lang="en-GB" altLang="cs-CZ" sz="1600" dirty="0"/>
              <a:t> </a:t>
            </a:r>
            <a:r>
              <a:rPr lang="en-GB" altLang="cs-CZ" sz="1600" dirty="0" err="1"/>
              <a:t>mazové</a:t>
            </a:r>
            <a:r>
              <a:rPr lang="en-GB" altLang="cs-CZ" sz="1600" dirty="0"/>
              <a:t> </a:t>
            </a:r>
            <a:r>
              <a:rPr lang="en-GB" altLang="cs-CZ" sz="1600" dirty="0" err="1"/>
              <a:t>žlázy</a:t>
            </a:r>
            <a:endParaRPr lang="cs-CZ" altLang="cs-CZ" sz="1600" dirty="0"/>
          </a:p>
          <a:p>
            <a:endParaRPr lang="cs-CZ" altLang="cs-CZ" sz="1600" dirty="0"/>
          </a:p>
          <a:p>
            <a:r>
              <a:rPr lang="cs-CZ" altLang="cs-CZ" sz="1600" b="1" dirty="0"/>
              <a:t>P</a:t>
            </a:r>
            <a:r>
              <a:rPr lang="en-GB" altLang="cs-CZ" sz="1600" b="1" dirty="0" err="1"/>
              <a:t>ars</a:t>
            </a:r>
            <a:r>
              <a:rPr lang="en-GB" altLang="cs-CZ" sz="1600" b="1" dirty="0"/>
              <a:t> </a:t>
            </a:r>
            <a:r>
              <a:rPr lang="en-GB" altLang="cs-CZ" sz="1600" b="1" dirty="0" err="1"/>
              <a:t>villosa</a:t>
            </a:r>
            <a:endParaRPr lang="cs-CZ" altLang="cs-CZ" sz="1600" b="1" dirty="0"/>
          </a:p>
          <a:p>
            <a:pPr marL="285750" indent="-285750">
              <a:buFont typeface="Arial" panose="020B0604020202020204" pitchFamily="34" charset="0"/>
              <a:buChar char="•"/>
            </a:pPr>
            <a:r>
              <a:rPr lang="cs-CZ" altLang="cs-CZ" sz="1600" dirty="0"/>
              <a:t>Velmi </a:t>
            </a:r>
            <a:r>
              <a:rPr lang="en-GB" altLang="cs-CZ" sz="1600" dirty="0" err="1"/>
              <a:t>tlustý</a:t>
            </a:r>
            <a:r>
              <a:rPr lang="en-GB" altLang="cs-CZ" sz="1600" dirty="0"/>
              <a:t> </a:t>
            </a:r>
            <a:r>
              <a:rPr lang="en-GB" altLang="cs-CZ" sz="1600" dirty="0" err="1"/>
              <a:t>vrstevnatý</a:t>
            </a:r>
            <a:r>
              <a:rPr lang="en-GB" altLang="cs-CZ" sz="1600" dirty="0"/>
              <a:t> </a:t>
            </a:r>
            <a:r>
              <a:rPr lang="en-GB" altLang="cs-CZ" sz="1600" dirty="0" err="1"/>
              <a:t>dlaždicový</a:t>
            </a:r>
            <a:r>
              <a:rPr lang="en-GB" altLang="cs-CZ" sz="1600" dirty="0"/>
              <a:t> </a:t>
            </a:r>
            <a:r>
              <a:rPr lang="en-GB" altLang="cs-CZ" sz="1600" dirty="0" err="1"/>
              <a:t>epitel</a:t>
            </a:r>
            <a:r>
              <a:rPr lang="cs-CZ" altLang="cs-CZ" sz="1600" dirty="0"/>
              <a:t> </a:t>
            </a:r>
          </a:p>
          <a:p>
            <a:pPr marL="285750" indent="-285750">
              <a:buFont typeface="Arial" panose="020B0604020202020204" pitchFamily="34" charset="0"/>
              <a:buChar char="•"/>
            </a:pPr>
            <a:r>
              <a:rPr lang="cs-CZ" altLang="cs-CZ" sz="1600" dirty="0" err="1"/>
              <a:t>Č</a:t>
            </a:r>
            <a:r>
              <a:rPr lang="en-GB" altLang="cs-CZ" sz="1600" dirty="0" err="1"/>
              <a:t>etn</a:t>
            </a:r>
            <a:r>
              <a:rPr lang="cs-CZ" altLang="cs-CZ" sz="1600" dirty="0"/>
              <a:t>é</a:t>
            </a:r>
            <a:r>
              <a:rPr lang="en-GB" altLang="cs-CZ" sz="1600" dirty="0"/>
              <a:t> a </a:t>
            </a:r>
            <a:r>
              <a:rPr lang="en-GB" altLang="cs-CZ" sz="1600" dirty="0" err="1"/>
              <a:t>štíhl</a:t>
            </a:r>
            <a:r>
              <a:rPr lang="cs-CZ" altLang="cs-CZ" sz="1600" dirty="0"/>
              <a:t>é</a:t>
            </a:r>
            <a:r>
              <a:rPr lang="en-GB" altLang="cs-CZ" sz="1600" dirty="0"/>
              <a:t> </a:t>
            </a:r>
            <a:r>
              <a:rPr lang="en-GB" altLang="cs-CZ" sz="1600" dirty="0" err="1"/>
              <a:t>papil</a:t>
            </a:r>
            <a:r>
              <a:rPr lang="cs-CZ" altLang="cs-CZ" sz="1600" dirty="0"/>
              <a:t>y</a:t>
            </a:r>
            <a:r>
              <a:rPr lang="en-GB" altLang="cs-CZ" sz="1600" dirty="0"/>
              <a:t> </a:t>
            </a:r>
            <a:r>
              <a:rPr lang="en-GB" altLang="cs-CZ" sz="1600" dirty="0" err="1"/>
              <a:t>slizničního</a:t>
            </a:r>
            <a:r>
              <a:rPr lang="en-GB" altLang="cs-CZ" sz="1600" dirty="0"/>
              <a:t> </a:t>
            </a:r>
            <a:r>
              <a:rPr lang="en-GB" altLang="cs-CZ" sz="1600" dirty="0" err="1"/>
              <a:t>vaziva</a:t>
            </a:r>
            <a:r>
              <a:rPr lang="cs-CZ" altLang="cs-CZ" sz="1600" dirty="0"/>
              <a:t> (podmiňují</a:t>
            </a:r>
            <a:r>
              <a:rPr lang="en-GB" altLang="cs-CZ" sz="1600" dirty="0"/>
              <a:t> </a:t>
            </a:r>
            <a:r>
              <a:rPr lang="en-GB" altLang="cs-CZ" sz="1600" dirty="0" err="1"/>
              <a:t>tzv</a:t>
            </a:r>
            <a:r>
              <a:rPr lang="en-GB" altLang="cs-CZ" sz="1600" dirty="0"/>
              <a:t>. </a:t>
            </a:r>
            <a:r>
              <a:rPr lang="en-GB" altLang="cs-CZ" sz="1600" b="1" dirty="0" err="1"/>
              <a:t>retní</a:t>
            </a:r>
            <a:r>
              <a:rPr lang="en-GB" altLang="cs-CZ" sz="1600" b="1" dirty="0"/>
              <a:t> </a:t>
            </a:r>
            <a:r>
              <a:rPr lang="en-GB" altLang="cs-CZ" sz="1600" b="1" dirty="0" err="1"/>
              <a:t>val</a:t>
            </a:r>
            <a:r>
              <a:rPr lang="en-GB" altLang="cs-CZ" sz="1600" b="1" dirty="0"/>
              <a:t> </a:t>
            </a:r>
            <a:r>
              <a:rPr lang="cs-CZ" altLang="cs-CZ" sz="1600" b="1" dirty="0"/>
              <a:t>- </a:t>
            </a:r>
            <a:r>
              <a:rPr lang="en-GB" altLang="cs-CZ" sz="1600" b="1" dirty="0"/>
              <a:t>torus </a:t>
            </a:r>
            <a:r>
              <a:rPr lang="en-GB" altLang="cs-CZ" sz="1600" b="1" dirty="0" err="1"/>
              <a:t>labialis</a:t>
            </a:r>
            <a:r>
              <a:rPr lang="cs-CZ" altLang="cs-CZ" sz="1600" dirty="0"/>
              <a:t>)</a:t>
            </a:r>
          </a:p>
          <a:p>
            <a:pPr marL="285750" indent="-285750">
              <a:buFont typeface="Arial" panose="020B0604020202020204" pitchFamily="34" charset="0"/>
              <a:buChar char="•"/>
            </a:pPr>
            <a:r>
              <a:rPr lang="cs-CZ" altLang="cs-CZ" sz="1600" dirty="0"/>
              <a:t>Papily jsou vysoce </a:t>
            </a:r>
            <a:r>
              <a:rPr lang="cs-CZ" altLang="cs-CZ" sz="1600" dirty="0" err="1"/>
              <a:t>vaskularizované</a:t>
            </a:r>
            <a:r>
              <a:rPr lang="cs-CZ" altLang="cs-CZ" sz="1600" dirty="0"/>
              <a:t> s četnými senzitivními nervovými zakončeními</a:t>
            </a:r>
          </a:p>
          <a:p>
            <a:pPr marL="285750" indent="-285750">
              <a:buFont typeface="Arial" panose="020B0604020202020204" pitchFamily="34" charset="0"/>
              <a:buChar char="•"/>
            </a:pPr>
            <a:r>
              <a:rPr lang="cs-CZ" altLang="cs-CZ" sz="1600" u="sng" dirty="0"/>
              <a:t>Po zvlhčení umožňuje pevné obemknutí bradavky při sání</a:t>
            </a:r>
          </a:p>
          <a:p>
            <a:endParaRPr lang="cs-CZ" altLang="cs-CZ" sz="1600" dirty="0"/>
          </a:p>
          <a:p>
            <a:r>
              <a:rPr lang="cs-CZ" altLang="cs-CZ" sz="1600" dirty="0"/>
              <a:t>strukturní </a:t>
            </a:r>
            <a:r>
              <a:rPr lang="en-GB" altLang="cs-CZ" sz="1600" dirty="0" err="1"/>
              <a:t>rozdíl</a:t>
            </a:r>
            <a:r>
              <a:rPr lang="en-GB" altLang="cs-CZ" sz="1600" dirty="0"/>
              <a:t> </a:t>
            </a:r>
            <a:r>
              <a:rPr lang="en-GB" altLang="cs-CZ" sz="1600" dirty="0" err="1"/>
              <a:t>mezi</a:t>
            </a:r>
            <a:r>
              <a:rPr lang="en-GB" altLang="cs-CZ" sz="1600" dirty="0"/>
              <a:t> pars </a:t>
            </a:r>
            <a:r>
              <a:rPr lang="en-GB" altLang="cs-CZ" sz="1600" dirty="0" err="1"/>
              <a:t>villosa</a:t>
            </a:r>
            <a:r>
              <a:rPr lang="en-GB" altLang="cs-CZ" sz="1600" dirty="0"/>
              <a:t> a pars </a:t>
            </a:r>
            <a:r>
              <a:rPr lang="en-GB" altLang="cs-CZ" sz="1600" dirty="0" err="1"/>
              <a:t>glabra</a:t>
            </a:r>
            <a:r>
              <a:rPr lang="en-GB" altLang="cs-CZ" sz="1600" dirty="0"/>
              <a:t> </a:t>
            </a:r>
            <a:r>
              <a:rPr lang="en-GB" altLang="cs-CZ" sz="1600" dirty="0" err="1"/>
              <a:t>postupně</a:t>
            </a:r>
            <a:r>
              <a:rPr lang="cs-CZ" altLang="cs-CZ" sz="1600" dirty="0"/>
              <a:t> vymizí</a:t>
            </a:r>
            <a:r>
              <a:rPr lang="en-GB" altLang="cs-CZ" sz="1600" dirty="0"/>
              <a:t> s </a:t>
            </a:r>
            <a:r>
              <a:rPr lang="en-GB" altLang="cs-CZ" sz="1600" dirty="0" err="1"/>
              <a:t>věkem</a:t>
            </a:r>
            <a:r>
              <a:rPr lang="en-GB" altLang="cs-CZ" sz="1600" dirty="0"/>
              <a:t> </a:t>
            </a:r>
            <a:r>
              <a:rPr lang="en-GB" altLang="cs-CZ" sz="1600" dirty="0" err="1"/>
              <a:t>dítěte</a:t>
            </a:r>
            <a:endParaRPr lang="cs-CZ" altLang="cs-CZ" sz="1600" dirty="0"/>
          </a:p>
          <a:p>
            <a:endParaRPr lang="cs-CZ" altLang="cs-CZ" sz="1600" dirty="0"/>
          </a:p>
        </p:txBody>
      </p:sp>
      <p:grpSp>
        <p:nvGrpSpPr>
          <p:cNvPr id="17" name="Group 16"/>
          <p:cNvGrpSpPr/>
          <p:nvPr/>
        </p:nvGrpSpPr>
        <p:grpSpPr>
          <a:xfrm>
            <a:off x="6163778" y="1338432"/>
            <a:ext cx="2730501" cy="1860830"/>
            <a:chOff x="5089524" y="1022165"/>
            <a:chExt cx="3494884" cy="2381755"/>
          </a:xfrm>
        </p:grpSpPr>
        <p:pic>
          <p:nvPicPr>
            <p:cNvPr id="18" name="Picture 2" descr="Image result for vermilion bor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4" y="1022165"/>
              <a:ext cx="3494884" cy="232568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V="1">
              <a:off x="6184900" y="2538397"/>
              <a:ext cx="323851" cy="47158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5089524" y="3009983"/>
              <a:ext cx="1995335" cy="393937"/>
            </a:xfrm>
            <a:prstGeom prst="rect">
              <a:avLst/>
            </a:prstGeom>
            <a:noFill/>
          </p:spPr>
          <p:txBody>
            <a:bodyPr wrap="square" rtlCol="0">
              <a:spAutoFit/>
            </a:bodyPr>
            <a:lstStyle/>
            <a:p>
              <a:r>
                <a:rPr lang="cs-CZ" sz="1400" b="1" dirty="0" err="1"/>
                <a:t>Vermilion</a:t>
              </a:r>
              <a:r>
                <a:rPr lang="cs-CZ" sz="1400" b="1" dirty="0"/>
                <a:t> </a:t>
              </a:r>
              <a:r>
                <a:rPr lang="cs-CZ" sz="1400" b="1" dirty="0" err="1"/>
                <a:t>zone</a:t>
              </a:r>
              <a:endParaRPr lang="en-GB" sz="1400" b="1" dirty="0"/>
            </a:p>
          </p:txBody>
        </p:sp>
        <p:sp>
          <p:nvSpPr>
            <p:cNvPr id="21" name="Left Brace 20"/>
            <p:cNvSpPr/>
            <p:nvPr/>
          </p:nvSpPr>
          <p:spPr>
            <a:xfrm>
              <a:off x="6627154" y="2248053"/>
              <a:ext cx="183221" cy="580687"/>
            </a:xfrm>
            <a:prstGeom prst="leftBrace">
              <a:avLst>
                <a:gd name="adj1" fmla="val 76634"/>
                <a:gd name="adj2" fmla="val 4836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pic>
        <p:nvPicPr>
          <p:cNvPr id="22" name="Picture 21"/>
          <p:cNvPicPr>
            <a:picLocks noChangeAspect="1"/>
          </p:cNvPicPr>
          <p:nvPr/>
        </p:nvPicPr>
        <p:blipFill>
          <a:blip r:embed="rId4"/>
          <a:stretch>
            <a:fillRect/>
          </a:stretch>
        </p:blipFill>
        <p:spPr>
          <a:xfrm>
            <a:off x="6839580" y="3363196"/>
            <a:ext cx="2054699" cy="1549938"/>
          </a:xfrm>
          <a:prstGeom prst="rect">
            <a:avLst/>
          </a:prstGeom>
        </p:spPr>
      </p:pic>
    </p:spTree>
    <p:extLst>
      <p:ext uri="{BB962C8B-B14F-4D97-AF65-F5344CB8AC3E}">
        <p14:creationId xmlns:p14="http://schemas.microsoft.com/office/powerpoint/2010/main" val="4264843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ChangeArrowheads="1"/>
          </p:cNvSpPr>
          <p:nvPr/>
        </p:nvSpPr>
        <p:spPr bwMode="auto">
          <a:xfrm>
            <a:off x="0" y="5764213"/>
            <a:ext cx="9144000" cy="369887"/>
          </a:xfrm>
          <a:prstGeom prst="rect">
            <a:avLst/>
          </a:prstGeom>
          <a:noFill/>
          <a:ln w="9525">
            <a:noFill/>
            <a:miter lim="800000"/>
            <a:headEnd/>
            <a:tailEnd/>
          </a:ln>
        </p:spPr>
        <p:txBody>
          <a:bodyPr>
            <a:spAutoFit/>
          </a:bodyPr>
          <a:lstStyle/>
          <a:p>
            <a:pPr algn="ctr"/>
            <a:endParaRPr lang="cs-CZ" altLang="cs-CZ">
              <a:latin typeface="Arial" charset="0"/>
            </a:endParaRPr>
          </a:p>
        </p:txBody>
      </p:sp>
      <p:sp>
        <p:nvSpPr>
          <p:cNvPr id="15363" name="Rectangle 5" descr="Figure_12-29"/>
          <p:cNvSpPr>
            <a:spLocks noChangeArrowheads="1"/>
          </p:cNvSpPr>
          <p:nvPr/>
        </p:nvSpPr>
        <p:spPr bwMode="auto">
          <a:xfrm>
            <a:off x="323850" y="188913"/>
            <a:ext cx="8569325" cy="815608"/>
          </a:xfrm>
          <a:prstGeom prst="rect">
            <a:avLst/>
          </a:prstGeom>
          <a:noFill/>
          <a:ln w="9525">
            <a:noFill/>
            <a:miter lim="800000"/>
            <a:headEnd/>
            <a:tailEnd/>
          </a:ln>
        </p:spPr>
        <p:txBody>
          <a:bodyPr>
            <a:spAutoFit/>
          </a:bodyPr>
          <a:lstStyle/>
          <a:p>
            <a:pPr algn="ctr">
              <a:spcBef>
                <a:spcPct val="50000"/>
              </a:spcBef>
            </a:pPr>
            <a:r>
              <a:rPr lang="cs-CZ" altLang="cs-CZ" sz="2000" b="1" dirty="0"/>
              <a:t>Tvář (</a:t>
            </a:r>
            <a:r>
              <a:rPr lang="cs-CZ" altLang="cs-CZ" sz="2000" b="1" dirty="0" err="1"/>
              <a:t>bucca</a:t>
            </a:r>
            <a:r>
              <a:rPr lang="cs-CZ" altLang="cs-CZ" sz="2000" b="1" dirty="0"/>
              <a:t>)</a:t>
            </a:r>
          </a:p>
          <a:p>
            <a:pPr>
              <a:spcBef>
                <a:spcPct val="50000"/>
              </a:spcBef>
            </a:pPr>
            <a:endParaRPr lang="cs-CZ" altLang="cs-CZ" dirty="0"/>
          </a:p>
        </p:txBody>
      </p:sp>
      <p:pic>
        <p:nvPicPr>
          <p:cNvPr id="5" name="Obrázek 4" descr="Obličej_krajiny.jpg"/>
          <p:cNvPicPr>
            <a:picLocks noChangeAspect="1"/>
          </p:cNvPicPr>
          <p:nvPr/>
        </p:nvPicPr>
        <p:blipFill rotWithShape="1">
          <a:blip r:embed="rId2" cstate="print"/>
          <a:srcRect b="18514"/>
          <a:stretch/>
        </p:blipFill>
        <p:spPr>
          <a:xfrm>
            <a:off x="137409" y="1133921"/>
            <a:ext cx="4554217" cy="3422671"/>
          </a:xfrm>
          <a:prstGeom prst="rect">
            <a:avLst/>
          </a:prstGeom>
        </p:spPr>
      </p:pic>
      <p:pic>
        <p:nvPicPr>
          <p:cNvPr id="1026" name="Picture 2" descr="Image result for musculus buccin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22" y="1133921"/>
            <a:ext cx="3656553" cy="34226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5651" y="680801"/>
            <a:ext cx="3805722" cy="369332"/>
          </a:xfrm>
          <a:prstGeom prst="rect">
            <a:avLst/>
          </a:prstGeom>
        </p:spPr>
        <p:txBody>
          <a:bodyPr wrap="none">
            <a:spAutoFit/>
          </a:bodyPr>
          <a:lstStyle/>
          <a:p>
            <a:pPr>
              <a:spcBef>
                <a:spcPct val="50000"/>
              </a:spcBef>
            </a:pPr>
            <a:r>
              <a:rPr lang="cs-CZ" altLang="cs-CZ" dirty="0"/>
              <a:t>Histologická stavba obdobná jako u rtu</a:t>
            </a:r>
          </a:p>
        </p:txBody>
      </p:sp>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7034" y="4592743"/>
            <a:ext cx="5099312" cy="219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022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brainyoo.de/Brainyoo2Web/b84754f6-7a68-4006-ac80-ae367414ed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72" t="-194"/>
          <a:stretch/>
        </p:blipFill>
        <p:spPr bwMode="auto">
          <a:xfrm>
            <a:off x="133350" y="0"/>
            <a:ext cx="2619063" cy="49083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983403"/>
            <a:ext cx="1963999" cy="215444"/>
          </a:xfrm>
          <a:prstGeom prst="rect">
            <a:avLst/>
          </a:prstGeom>
        </p:spPr>
        <p:txBody>
          <a:bodyPr wrap="none">
            <a:spAutoFit/>
          </a:bodyPr>
          <a:lstStyle/>
          <a:p>
            <a:r>
              <a:rPr lang="en-GB" sz="800" i="1" dirty="0"/>
              <a:t>https://www.brainyoo.de/Brainyoo2Web/</a:t>
            </a:r>
          </a:p>
        </p:txBody>
      </p:sp>
      <p:pic>
        <p:nvPicPr>
          <p:cNvPr id="2052" name="Picture 4" descr="https://upload.wikimedia.org/wikipedia/commons/thumb/9/97/Location_of_Buccal_Fat_Pad.jpg/300px-Location_of_Buccal_Fat_Pad.jpg"/>
          <p:cNvPicPr>
            <a:picLocks noChangeAspect="1" noChangeArrowheads="1"/>
          </p:cNvPicPr>
          <p:nvPr/>
        </p:nvPicPr>
        <p:blipFill rotWithShape="1">
          <a:blip r:embed="rId4">
            <a:extLst>
              <a:ext uri="{28A0092B-C50C-407E-A947-70E740481C1C}">
                <a14:useLocalDpi xmlns:a14="http://schemas.microsoft.com/office/drawing/2010/main" val="0"/>
              </a:ext>
            </a:extLst>
          </a:blip>
          <a:srcRect l="3112" t="2467" r="4378" b="3270"/>
          <a:stretch/>
        </p:blipFill>
        <p:spPr bwMode="auto">
          <a:xfrm>
            <a:off x="2387896" y="3347642"/>
            <a:ext cx="4242305" cy="34869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ichatovoTěl"/>
          <p:cNvPicPr>
            <a:picLocks noChangeAspect="1" noChangeArrowheads="1"/>
          </p:cNvPicPr>
          <p:nvPr/>
        </p:nvPicPr>
        <p:blipFill rotWithShape="1">
          <a:blip r:embed="rId5" cstate="print"/>
          <a:srcRect l="1960" t="2739" b="13134"/>
          <a:stretch/>
        </p:blipFill>
        <p:spPr bwMode="auto">
          <a:xfrm>
            <a:off x="5416936" y="37278"/>
            <a:ext cx="3727064" cy="3982272"/>
          </a:xfrm>
          <a:prstGeom prst="rect">
            <a:avLst/>
          </a:prstGeom>
          <a:noFill/>
          <a:ln w="9525">
            <a:noFill/>
            <a:miter lim="800000"/>
            <a:headEnd/>
            <a:tailEnd/>
          </a:ln>
        </p:spPr>
      </p:pic>
      <p:sp>
        <p:nvSpPr>
          <p:cNvPr id="5" name="Rectangle 4"/>
          <p:cNvSpPr/>
          <p:nvPr/>
        </p:nvSpPr>
        <p:spPr>
          <a:xfrm>
            <a:off x="3922028" y="6642556"/>
            <a:ext cx="587020" cy="215444"/>
          </a:xfrm>
          <a:prstGeom prst="rect">
            <a:avLst/>
          </a:prstGeom>
        </p:spPr>
        <p:txBody>
          <a:bodyPr wrap="none">
            <a:spAutoFit/>
          </a:bodyPr>
          <a:lstStyle/>
          <a:p>
            <a:r>
              <a:rPr lang="cs-CZ" sz="800" i="1" dirty="0" err="1"/>
              <a:t>wikipedia</a:t>
            </a:r>
            <a:endParaRPr lang="en-GB" sz="800" i="1" dirty="0"/>
          </a:p>
        </p:txBody>
      </p:sp>
      <p:sp>
        <p:nvSpPr>
          <p:cNvPr id="3" name="Rectangle 2"/>
          <p:cNvSpPr/>
          <p:nvPr/>
        </p:nvSpPr>
        <p:spPr>
          <a:xfrm>
            <a:off x="2852581" y="1191635"/>
            <a:ext cx="2464186" cy="1246495"/>
          </a:xfrm>
          <a:prstGeom prst="rect">
            <a:avLst/>
          </a:prstGeom>
        </p:spPr>
        <p:txBody>
          <a:bodyPr wrap="square">
            <a:spAutoFit/>
          </a:bodyPr>
          <a:lstStyle/>
          <a:p>
            <a:pPr algn="ctr">
              <a:spcBef>
                <a:spcPct val="50000"/>
              </a:spcBef>
            </a:pPr>
            <a:r>
              <a:rPr lang="cs-CZ" altLang="cs-CZ" sz="2400" b="1" dirty="0"/>
              <a:t>Corpus </a:t>
            </a:r>
            <a:r>
              <a:rPr lang="cs-CZ" altLang="cs-CZ" sz="2400" b="1" dirty="0" err="1"/>
              <a:t>adiposum</a:t>
            </a:r>
            <a:r>
              <a:rPr lang="cs-CZ" altLang="cs-CZ" sz="2400" b="1" dirty="0"/>
              <a:t> </a:t>
            </a:r>
            <a:r>
              <a:rPr lang="cs-CZ" altLang="cs-CZ" sz="2400" b="1" dirty="0" err="1"/>
              <a:t>buccae</a:t>
            </a:r>
            <a:r>
              <a:rPr lang="cs-CZ" altLang="cs-CZ" sz="2400" b="1" dirty="0"/>
              <a:t> </a:t>
            </a:r>
          </a:p>
          <a:p>
            <a:pPr algn="ctr">
              <a:spcBef>
                <a:spcPct val="50000"/>
              </a:spcBef>
            </a:pPr>
            <a:r>
              <a:rPr lang="cs-CZ" altLang="cs-CZ" dirty="0"/>
              <a:t>(</a:t>
            </a:r>
            <a:r>
              <a:rPr lang="cs-CZ" altLang="cs-CZ" dirty="0" err="1"/>
              <a:t>Bichatovo</a:t>
            </a:r>
            <a:r>
              <a:rPr lang="cs-CZ" altLang="cs-CZ" dirty="0"/>
              <a:t> těleso)</a:t>
            </a:r>
            <a:endParaRPr lang="en-GB" altLang="cs-CZ" dirty="0"/>
          </a:p>
        </p:txBody>
      </p:sp>
      <p:sp>
        <p:nvSpPr>
          <p:cNvPr id="4" name="Rectangle 3"/>
          <p:cNvSpPr/>
          <p:nvPr/>
        </p:nvSpPr>
        <p:spPr>
          <a:xfrm>
            <a:off x="2689663" y="157507"/>
            <a:ext cx="2790024" cy="923330"/>
          </a:xfrm>
          <a:prstGeom prst="rect">
            <a:avLst/>
          </a:prstGeom>
        </p:spPr>
        <p:txBody>
          <a:bodyPr wrap="square">
            <a:spAutoFit/>
          </a:bodyPr>
          <a:lstStyle/>
          <a:p>
            <a:pPr algn="ctr">
              <a:spcBef>
                <a:spcPct val="50000"/>
              </a:spcBef>
            </a:pPr>
            <a:r>
              <a:rPr lang="cs-CZ" altLang="cs-CZ" dirty="0"/>
              <a:t>Před a nad </a:t>
            </a:r>
            <a:r>
              <a:rPr lang="cs-CZ" altLang="cs-CZ" i="1" dirty="0"/>
              <a:t>r. </a:t>
            </a:r>
            <a:r>
              <a:rPr lang="cs-CZ" altLang="cs-CZ" i="1" dirty="0" err="1"/>
              <a:t>mandibulae</a:t>
            </a:r>
            <a:r>
              <a:rPr lang="cs-CZ" altLang="cs-CZ" i="1" dirty="0"/>
              <a:t> </a:t>
            </a:r>
            <a:r>
              <a:rPr lang="cs-CZ" altLang="cs-CZ" dirty="0"/>
              <a:t>je mezi </a:t>
            </a:r>
            <a:r>
              <a:rPr lang="cs-CZ" altLang="cs-CZ" i="1" dirty="0" err="1"/>
              <a:t>m.buccinator</a:t>
            </a:r>
            <a:r>
              <a:rPr lang="cs-CZ" altLang="cs-CZ" i="1" dirty="0"/>
              <a:t> a m. </a:t>
            </a:r>
            <a:r>
              <a:rPr lang="cs-CZ" altLang="cs-CZ" i="1" dirty="0" err="1"/>
              <a:t>masseter</a:t>
            </a:r>
            <a:r>
              <a:rPr lang="cs-CZ" altLang="cs-CZ" i="1" dirty="0"/>
              <a:t> </a:t>
            </a:r>
            <a:r>
              <a:rPr lang="cs-CZ" altLang="cs-CZ" dirty="0"/>
              <a:t>vloženo</a:t>
            </a:r>
            <a:endParaRPr lang="en-GB" altLang="cs-CZ" b="1" dirty="0"/>
          </a:p>
        </p:txBody>
      </p:sp>
    </p:spTree>
    <p:extLst>
      <p:ext uri="{BB962C8B-B14F-4D97-AF65-F5344CB8AC3E}">
        <p14:creationId xmlns:p14="http://schemas.microsoft.com/office/powerpoint/2010/main" val="2084031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stropdut"/>
          <p:cNvPicPr>
            <a:picLocks noChangeAspect="1" noChangeArrowheads="1"/>
          </p:cNvPicPr>
          <p:nvPr/>
        </p:nvPicPr>
        <p:blipFill>
          <a:blip r:embed="rId2" cstate="print">
            <a:lum bright="-6000" contrast="6000"/>
          </a:blip>
          <a:srcRect/>
          <a:stretch>
            <a:fillRect/>
          </a:stretch>
        </p:blipFill>
        <p:spPr bwMode="auto">
          <a:xfrm>
            <a:off x="684213" y="44450"/>
            <a:ext cx="8421687" cy="6205538"/>
          </a:xfrm>
          <a:prstGeom prst="rect">
            <a:avLst/>
          </a:prstGeom>
          <a:noFill/>
          <a:ln w="9525">
            <a:noFill/>
            <a:miter lim="800000"/>
            <a:headEnd/>
            <a:tailEnd/>
          </a:ln>
        </p:spPr>
      </p:pic>
      <p:pic>
        <p:nvPicPr>
          <p:cNvPr id="16387" name="Picture 6" descr="soft 1"/>
          <p:cNvPicPr>
            <a:picLocks noChangeAspect="1" noChangeArrowheads="1"/>
          </p:cNvPicPr>
          <p:nvPr/>
        </p:nvPicPr>
        <p:blipFill>
          <a:blip r:embed="rId3" cstate="print"/>
          <a:srcRect/>
          <a:stretch>
            <a:fillRect/>
          </a:stretch>
        </p:blipFill>
        <p:spPr bwMode="auto">
          <a:xfrm>
            <a:off x="34925" y="4064000"/>
            <a:ext cx="2843213" cy="2749550"/>
          </a:xfrm>
          <a:prstGeom prst="rect">
            <a:avLst/>
          </a:prstGeom>
          <a:noFill/>
          <a:ln w="9525">
            <a:noFill/>
            <a:miter lim="800000"/>
            <a:headEnd/>
            <a:tailEnd/>
          </a:ln>
        </p:spPr>
      </p:pic>
      <p:cxnSp>
        <p:nvCxnSpPr>
          <p:cNvPr id="5" name="Přímá spojovací čára 4"/>
          <p:cNvCxnSpPr/>
          <p:nvPr/>
        </p:nvCxnSpPr>
        <p:spPr bwMode="auto">
          <a:xfrm flipV="1">
            <a:off x="2051720" y="3212976"/>
            <a:ext cx="4608512" cy="72008"/>
          </a:xfrm>
          <a:prstGeom prst="line">
            <a:avLst/>
          </a:prstGeom>
          <a:blipFill dpi="0" rotWithShape="1">
            <a:blip r:embed="rId4" cstate="print"/>
            <a:srcRect/>
            <a:stretch>
              <a:fillRect r="-21839"/>
            </a:stretch>
          </a:blipFill>
          <a:ln w="76200" cap="flat" cmpd="sng" algn="ctr">
            <a:solidFill>
              <a:srgbClr val="002060"/>
            </a:solidFill>
            <a:prstDash val="solid"/>
            <a:round/>
            <a:headEnd type="none" w="med" len="med"/>
            <a:tailEnd type="none" w="med" len="med"/>
          </a:ln>
          <a:effectLst/>
        </p:spPr>
      </p:cxnSp>
      <p:sp>
        <p:nvSpPr>
          <p:cNvPr id="3" name="Rectangle 2"/>
          <p:cNvSpPr/>
          <p:nvPr/>
        </p:nvSpPr>
        <p:spPr>
          <a:xfrm>
            <a:off x="4938713" y="2837565"/>
            <a:ext cx="1721519" cy="331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938713" y="3284924"/>
            <a:ext cx="1721519" cy="331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4895056" y="2812866"/>
            <a:ext cx="1841402" cy="400110"/>
          </a:xfrm>
          <a:prstGeom prst="rect">
            <a:avLst/>
          </a:prstGeom>
        </p:spPr>
        <p:txBody>
          <a:bodyPr wrap="none">
            <a:spAutoFit/>
          </a:bodyPr>
          <a:lstStyle/>
          <a:p>
            <a:r>
              <a:rPr lang="cs-CZ" altLang="cs-CZ" sz="2000" b="1" dirty="0">
                <a:solidFill>
                  <a:schemeClr val="accent1">
                    <a:lumMod val="50000"/>
                  </a:schemeClr>
                </a:solidFill>
              </a:rPr>
              <a:t>palatum </a:t>
            </a:r>
            <a:r>
              <a:rPr lang="cs-CZ" altLang="cs-CZ" sz="2000" b="1" dirty="0" err="1">
                <a:solidFill>
                  <a:schemeClr val="accent1">
                    <a:lumMod val="50000"/>
                  </a:schemeClr>
                </a:solidFill>
              </a:rPr>
              <a:t>durum</a:t>
            </a:r>
            <a:endParaRPr lang="en-GB" sz="2000" dirty="0">
              <a:solidFill>
                <a:schemeClr val="accent1">
                  <a:lumMod val="50000"/>
                </a:schemeClr>
              </a:solidFill>
            </a:endParaRPr>
          </a:p>
        </p:txBody>
      </p:sp>
      <p:sp>
        <p:nvSpPr>
          <p:cNvPr id="6" name="Rectangle 5"/>
          <p:cNvSpPr/>
          <p:nvPr/>
        </p:nvSpPr>
        <p:spPr>
          <a:xfrm>
            <a:off x="4895056" y="3193420"/>
            <a:ext cx="1666675" cy="400110"/>
          </a:xfrm>
          <a:prstGeom prst="rect">
            <a:avLst/>
          </a:prstGeom>
        </p:spPr>
        <p:txBody>
          <a:bodyPr wrap="none">
            <a:spAutoFit/>
          </a:bodyPr>
          <a:lstStyle/>
          <a:p>
            <a:r>
              <a:rPr lang="cs-CZ" altLang="cs-CZ" sz="2000" b="1" dirty="0">
                <a:solidFill>
                  <a:schemeClr val="accent1">
                    <a:lumMod val="50000"/>
                  </a:schemeClr>
                </a:solidFill>
              </a:rPr>
              <a:t>palatum mole</a:t>
            </a:r>
            <a:endParaRPr lang="en-GB" sz="2000" dirty="0">
              <a:solidFill>
                <a:schemeClr val="accent1">
                  <a:lumMod val="50000"/>
                </a:schemeClr>
              </a:solidFill>
            </a:endParaRPr>
          </a:p>
        </p:txBody>
      </p:sp>
    </p:spTree>
    <p:extLst>
      <p:ext uri="{BB962C8B-B14F-4D97-AF65-F5344CB8AC3E}">
        <p14:creationId xmlns:p14="http://schemas.microsoft.com/office/powerpoint/2010/main" val="950679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15900" y="204254"/>
            <a:ext cx="8928100" cy="2000548"/>
          </a:xfrm>
          <a:prstGeom prst="rect">
            <a:avLst/>
          </a:prstGeom>
          <a:noFill/>
          <a:ln w="9525">
            <a:noFill/>
            <a:miter lim="800000"/>
            <a:headEnd/>
            <a:tailEnd/>
          </a:ln>
        </p:spPr>
        <p:txBody>
          <a:bodyPr>
            <a:spAutoFit/>
          </a:bodyPr>
          <a:lstStyle/>
          <a:p>
            <a:pPr algn="ctr">
              <a:spcBef>
                <a:spcPct val="50000"/>
              </a:spcBef>
            </a:pPr>
            <a:r>
              <a:rPr lang="cs-CZ" altLang="cs-CZ" sz="2400" b="1" dirty="0"/>
              <a:t>Tvrdé patro (palatum </a:t>
            </a:r>
            <a:r>
              <a:rPr lang="cs-CZ" altLang="cs-CZ" sz="2400" b="1" dirty="0" err="1"/>
              <a:t>durum</a:t>
            </a:r>
            <a:r>
              <a:rPr lang="cs-CZ" altLang="cs-CZ" sz="2400" b="1" dirty="0"/>
              <a:t>)</a:t>
            </a:r>
          </a:p>
          <a:p>
            <a:endParaRPr lang="cs-CZ" altLang="cs-CZ" sz="2000" dirty="0"/>
          </a:p>
          <a:p>
            <a:r>
              <a:rPr lang="cs-CZ" altLang="cs-CZ" sz="2000" dirty="0" err="1"/>
              <a:t>mastikační</a:t>
            </a:r>
            <a:r>
              <a:rPr lang="cs-CZ" altLang="cs-CZ" sz="2000" dirty="0"/>
              <a:t> sliznice: </a:t>
            </a:r>
          </a:p>
          <a:p>
            <a:pPr marL="342900" indent="-342900">
              <a:buFont typeface="Arial" panose="020B0604020202020204" pitchFamily="34" charset="0"/>
              <a:buChar char="•"/>
            </a:pPr>
            <a:r>
              <a:rPr lang="cs-CZ" altLang="cs-CZ" sz="2000" dirty="0"/>
              <a:t>vrstevnatý dlaždicový</a:t>
            </a:r>
            <a:r>
              <a:rPr lang="cs-CZ" altLang="cs-CZ" sz="2000" b="1" dirty="0"/>
              <a:t> rohovějící</a:t>
            </a:r>
            <a:r>
              <a:rPr lang="cs-CZ" altLang="cs-CZ" sz="2000" dirty="0"/>
              <a:t>, </a:t>
            </a:r>
          </a:p>
          <a:p>
            <a:pPr marL="342900" indent="-342900">
              <a:buFont typeface="Arial" panose="020B0604020202020204" pitchFamily="34" charset="0"/>
              <a:buChar char="•"/>
            </a:pPr>
            <a:r>
              <a:rPr lang="cs-CZ" altLang="cs-CZ" sz="2000" dirty="0" err="1"/>
              <a:t>tela</a:t>
            </a:r>
            <a:r>
              <a:rPr lang="cs-CZ" altLang="cs-CZ" sz="2000" dirty="0"/>
              <a:t> </a:t>
            </a:r>
            <a:r>
              <a:rPr lang="cs-CZ" altLang="cs-CZ" sz="2000" dirty="0" err="1"/>
              <a:t>submucosa</a:t>
            </a:r>
            <a:r>
              <a:rPr lang="cs-CZ" altLang="cs-CZ" sz="2000" dirty="0"/>
              <a:t> chybí</a:t>
            </a:r>
          </a:p>
          <a:p>
            <a:r>
              <a:rPr lang="cs-CZ" altLang="cs-CZ" sz="2000" dirty="0"/>
              <a:t>velká regionální variabilita a člení se v následující oblasti</a:t>
            </a:r>
            <a:r>
              <a:rPr lang="cs-CZ" altLang="cs-CZ" sz="2000" b="1" dirty="0"/>
              <a:t>:</a:t>
            </a:r>
            <a:endParaRPr lang="en-GB" altLang="cs-CZ" sz="2000" b="1" dirty="0"/>
          </a:p>
        </p:txBody>
      </p:sp>
      <p:pic>
        <p:nvPicPr>
          <p:cNvPr id="17411" name="Picture 3" descr="patro1"/>
          <p:cNvPicPr>
            <a:picLocks noChangeAspect="1" noChangeArrowheads="1"/>
          </p:cNvPicPr>
          <p:nvPr/>
        </p:nvPicPr>
        <p:blipFill>
          <a:blip r:embed="rId2" cstate="print"/>
          <a:srcRect/>
          <a:stretch>
            <a:fillRect/>
          </a:stretch>
        </p:blipFill>
        <p:spPr bwMode="auto">
          <a:xfrm>
            <a:off x="68695" y="2439508"/>
            <a:ext cx="6975475" cy="4375629"/>
          </a:xfrm>
          <a:prstGeom prst="rect">
            <a:avLst/>
          </a:prstGeom>
          <a:noFill/>
          <a:ln w="9525">
            <a:noFill/>
            <a:miter lim="800000"/>
            <a:headEnd/>
            <a:tailEnd/>
          </a:ln>
        </p:spPr>
      </p:pic>
      <p:sp>
        <p:nvSpPr>
          <p:cNvPr id="17412" name="Rectangle 4"/>
          <p:cNvSpPr>
            <a:spLocks noChangeArrowheads="1"/>
          </p:cNvSpPr>
          <p:nvPr/>
        </p:nvSpPr>
        <p:spPr bwMode="auto">
          <a:xfrm>
            <a:off x="3148424" y="2691124"/>
            <a:ext cx="1994209" cy="1754326"/>
          </a:xfrm>
          <a:prstGeom prst="rect">
            <a:avLst/>
          </a:prstGeom>
          <a:noFill/>
          <a:ln w="9525">
            <a:noFill/>
            <a:miter lim="800000"/>
            <a:headEnd/>
            <a:tailEnd/>
          </a:ln>
        </p:spPr>
        <p:txBody>
          <a:bodyPr wrap="square">
            <a:spAutoFit/>
          </a:bodyPr>
          <a:lstStyle/>
          <a:p>
            <a:pPr algn="ctr"/>
            <a:endParaRPr lang="cs-CZ" altLang="cs-CZ" b="1" dirty="0">
              <a:solidFill>
                <a:srgbClr val="000000"/>
              </a:solidFill>
            </a:endParaRPr>
          </a:p>
          <a:p>
            <a:pPr algn="ctr"/>
            <a:endParaRPr lang="cs-CZ" altLang="cs-CZ" b="1" dirty="0">
              <a:solidFill>
                <a:srgbClr val="000000"/>
              </a:solidFill>
            </a:endParaRPr>
          </a:p>
          <a:p>
            <a:pPr algn="ctr"/>
            <a:r>
              <a:rPr lang="cs-CZ" altLang="cs-CZ" b="1" dirty="0">
                <a:solidFill>
                  <a:srgbClr val="000000"/>
                </a:solidFill>
              </a:rPr>
              <a:t>tuková zóna</a:t>
            </a:r>
          </a:p>
          <a:p>
            <a:pPr algn="ctr"/>
            <a:endParaRPr lang="cs-CZ" altLang="cs-CZ" b="1" dirty="0">
              <a:solidFill>
                <a:srgbClr val="000000"/>
              </a:solidFill>
            </a:endParaRPr>
          </a:p>
          <a:p>
            <a:pPr algn="ctr"/>
            <a:endParaRPr lang="cs-CZ" altLang="cs-CZ" b="1" dirty="0">
              <a:solidFill>
                <a:srgbClr val="000000"/>
              </a:solidFill>
            </a:endParaRPr>
          </a:p>
          <a:p>
            <a:pPr algn="ctr"/>
            <a:r>
              <a:rPr lang="cs-CZ" altLang="cs-CZ" b="1" dirty="0">
                <a:solidFill>
                  <a:srgbClr val="000000"/>
                </a:solidFill>
              </a:rPr>
              <a:t> žlázová zóna</a:t>
            </a:r>
            <a:endParaRPr lang="en-GB" altLang="cs-CZ" b="1" dirty="0">
              <a:solidFill>
                <a:srgbClr val="000000"/>
              </a:solidFill>
            </a:endParaRPr>
          </a:p>
        </p:txBody>
      </p:sp>
      <p:sp>
        <p:nvSpPr>
          <p:cNvPr id="17413" name="Obdélník 6"/>
          <p:cNvSpPr>
            <a:spLocks noChangeArrowheads="1"/>
          </p:cNvSpPr>
          <p:nvPr/>
        </p:nvSpPr>
        <p:spPr bwMode="auto">
          <a:xfrm>
            <a:off x="1370012" y="2263297"/>
            <a:ext cx="6619875" cy="369332"/>
          </a:xfrm>
          <a:prstGeom prst="rect">
            <a:avLst/>
          </a:prstGeom>
          <a:noFill/>
          <a:ln w="9525">
            <a:noFill/>
            <a:miter lim="800000"/>
            <a:headEnd/>
            <a:tailEnd/>
          </a:ln>
        </p:spPr>
        <p:txBody>
          <a:bodyPr wrap="square">
            <a:spAutoFit/>
          </a:bodyPr>
          <a:lstStyle/>
          <a:p>
            <a:pPr algn="ctr"/>
            <a:r>
              <a:rPr lang="cs-CZ" altLang="cs-CZ" b="1" dirty="0">
                <a:solidFill>
                  <a:srgbClr val="000000"/>
                </a:solidFill>
              </a:rPr>
              <a:t>r</a:t>
            </a:r>
            <a:r>
              <a:rPr lang="en-GB" altLang="cs-CZ" b="1" dirty="0" err="1">
                <a:solidFill>
                  <a:srgbClr val="000000"/>
                </a:solidFill>
              </a:rPr>
              <a:t>aphe</a:t>
            </a:r>
            <a:r>
              <a:rPr lang="en-GB" altLang="cs-CZ" b="1" dirty="0">
                <a:solidFill>
                  <a:srgbClr val="000000"/>
                </a:solidFill>
              </a:rPr>
              <a:t> </a:t>
            </a:r>
            <a:r>
              <a:rPr lang="en-GB" altLang="cs-CZ" b="1" dirty="0" err="1">
                <a:solidFill>
                  <a:srgbClr val="000000"/>
                </a:solidFill>
              </a:rPr>
              <a:t>palati</a:t>
            </a:r>
            <a:r>
              <a:rPr lang="cs-CZ" altLang="cs-CZ" b="1" dirty="0">
                <a:solidFill>
                  <a:srgbClr val="000000"/>
                </a:solidFill>
              </a:rPr>
              <a:t> </a:t>
            </a:r>
            <a:r>
              <a:rPr lang="cs-CZ" altLang="cs-CZ" dirty="0">
                <a:solidFill>
                  <a:srgbClr val="000000"/>
                </a:solidFill>
              </a:rPr>
              <a:t>(</a:t>
            </a:r>
            <a:r>
              <a:rPr lang="en-GB" dirty="0" err="1"/>
              <a:t>slizniční</a:t>
            </a:r>
            <a:r>
              <a:rPr lang="en-GB" dirty="0"/>
              <a:t> </a:t>
            </a:r>
            <a:r>
              <a:rPr lang="en-GB" dirty="0" err="1"/>
              <a:t>řasa</a:t>
            </a:r>
            <a:r>
              <a:rPr lang="en-GB" dirty="0"/>
              <a:t> </a:t>
            </a:r>
            <a:r>
              <a:rPr lang="en-GB" dirty="0" err="1"/>
              <a:t>ve</a:t>
            </a:r>
            <a:r>
              <a:rPr lang="en-GB" dirty="0"/>
              <a:t> </a:t>
            </a:r>
            <a:r>
              <a:rPr lang="en-GB" dirty="0" err="1"/>
              <a:t>střední</a:t>
            </a:r>
            <a:r>
              <a:rPr lang="en-GB" dirty="0"/>
              <a:t> </a:t>
            </a:r>
            <a:r>
              <a:rPr lang="en-GB" dirty="0" err="1"/>
              <a:t>čáře</a:t>
            </a:r>
            <a:r>
              <a:rPr lang="en-GB" dirty="0"/>
              <a:t> </a:t>
            </a:r>
            <a:r>
              <a:rPr lang="en-GB" dirty="0" err="1"/>
              <a:t>patra</a:t>
            </a:r>
            <a:r>
              <a:rPr lang="en-GB" dirty="0"/>
              <a:t> </a:t>
            </a:r>
            <a:r>
              <a:rPr lang="en-GB" dirty="0" err="1"/>
              <a:t>dutiny</a:t>
            </a:r>
            <a:r>
              <a:rPr lang="en-GB" dirty="0"/>
              <a:t> </a:t>
            </a:r>
            <a:r>
              <a:rPr lang="en-GB" dirty="0" err="1"/>
              <a:t>ústní</a:t>
            </a:r>
            <a:r>
              <a:rPr lang="cs-CZ" altLang="cs-CZ" dirty="0"/>
              <a:t>)</a:t>
            </a:r>
          </a:p>
        </p:txBody>
      </p:sp>
      <p:cxnSp>
        <p:nvCxnSpPr>
          <p:cNvPr id="8" name="Přímá spojovací šipka 7"/>
          <p:cNvCxnSpPr/>
          <p:nvPr/>
        </p:nvCxnSpPr>
        <p:spPr bwMode="auto">
          <a:xfrm flipH="1">
            <a:off x="2178000" y="3645681"/>
            <a:ext cx="2078520" cy="5334"/>
          </a:xfrm>
          <a:prstGeom prst="straightConnector1">
            <a:avLst/>
          </a:prstGeom>
          <a:blipFill dpi="0" rotWithShape="1">
            <a:blip r:embed="rId3"/>
            <a:srcRect/>
            <a:stretch>
              <a:fillRect r="-21839"/>
            </a:stretch>
          </a:blipFill>
          <a:ln w="127000" cap="flat" cmpd="sng" algn="ctr">
            <a:solidFill>
              <a:srgbClr val="E521E5"/>
            </a:solidFill>
            <a:prstDash val="solid"/>
            <a:round/>
            <a:headEnd type="none" w="med" len="med"/>
            <a:tailEnd type="arrow"/>
          </a:ln>
          <a:effectLst/>
        </p:spPr>
      </p:cxnSp>
      <p:cxnSp>
        <p:nvCxnSpPr>
          <p:cNvPr id="13" name="Přímá spojovací šipka 7"/>
          <p:cNvCxnSpPr/>
          <p:nvPr/>
        </p:nvCxnSpPr>
        <p:spPr bwMode="auto">
          <a:xfrm flipH="1">
            <a:off x="2268952" y="4446275"/>
            <a:ext cx="1987568" cy="14859"/>
          </a:xfrm>
          <a:prstGeom prst="straightConnector1">
            <a:avLst/>
          </a:prstGeom>
          <a:blipFill dpi="0" rotWithShape="1">
            <a:blip r:embed="rId3"/>
            <a:srcRect/>
            <a:stretch>
              <a:fillRect r="-21839"/>
            </a:stretch>
          </a:blipFill>
          <a:ln w="127000" cap="flat" cmpd="sng" algn="ctr">
            <a:solidFill>
              <a:srgbClr val="E521E5"/>
            </a:solidFill>
            <a:prstDash val="solid"/>
            <a:round/>
            <a:headEnd type="none" w="med" len="med"/>
            <a:tailEnd type="arrow"/>
          </a:ln>
          <a:effectLst/>
        </p:spPr>
      </p:cxnSp>
      <p:cxnSp>
        <p:nvCxnSpPr>
          <p:cNvPr id="15" name="Přímá spojovací šipka 7"/>
          <p:cNvCxnSpPr/>
          <p:nvPr/>
        </p:nvCxnSpPr>
        <p:spPr bwMode="auto">
          <a:xfrm flipH="1">
            <a:off x="1835100" y="2632629"/>
            <a:ext cx="27470" cy="922489"/>
          </a:xfrm>
          <a:prstGeom prst="straightConnector1">
            <a:avLst/>
          </a:prstGeom>
          <a:blipFill dpi="0" rotWithShape="1">
            <a:blip r:embed="rId3"/>
            <a:srcRect/>
            <a:stretch>
              <a:fillRect r="-21839"/>
            </a:stretch>
          </a:blipFill>
          <a:ln w="127000" cap="flat" cmpd="sng" algn="ctr">
            <a:solidFill>
              <a:srgbClr val="E521E5"/>
            </a:solidFill>
            <a:prstDash val="solid"/>
            <a:round/>
            <a:headEnd type="none" w="med" len="med"/>
            <a:tailEnd type="arrow"/>
          </a:ln>
          <a:effectLst/>
        </p:spPr>
      </p:cxnSp>
      <p:pic>
        <p:nvPicPr>
          <p:cNvPr id="9" name="Picture 2" descr="Image result for ductus incisiv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4942299" y="2731060"/>
            <a:ext cx="4090189" cy="289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318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descr="Figure_12-29"/>
          <p:cNvSpPr>
            <a:spLocks noChangeArrowheads="1"/>
          </p:cNvSpPr>
          <p:nvPr/>
        </p:nvSpPr>
        <p:spPr bwMode="auto">
          <a:xfrm>
            <a:off x="704654" y="2060575"/>
            <a:ext cx="6185096" cy="3083921"/>
          </a:xfrm>
          <a:prstGeom prst="rect">
            <a:avLst/>
          </a:prstGeom>
          <a:noFill/>
          <a:ln w="9525">
            <a:noFill/>
            <a:miter lim="800000"/>
            <a:headEnd/>
            <a:tailEnd/>
          </a:ln>
        </p:spPr>
        <p:txBody>
          <a:bodyPr wrap="square">
            <a:spAutoFit/>
          </a:bodyPr>
          <a:lstStyle/>
          <a:p>
            <a:pPr>
              <a:lnSpc>
                <a:spcPct val="120000"/>
              </a:lnSpc>
            </a:pPr>
            <a:r>
              <a:rPr lang="cs-CZ" altLang="cs-CZ" b="1" dirty="0"/>
              <a:t>1. praktikum</a:t>
            </a:r>
          </a:p>
          <a:p>
            <a:pPr>
              <a:lnSpc>
                <a:spcPct val="120000"/>
              </a:lnSpc>
            </a:pPr>
            <a:endParaRPr lang="cs-CZ" altLang="cs-CZ" dirty="0"/>
          </a:p>
          <a:p>
            <a:pPr>
              <a:lnSpc>
                <a:spcPct val="120000"/>
              </a:lnSpc>
            </a:pPr>
            <a:r>
              <a:rPr lang="cs-CZ" altLang="cs-CZ" dirty="0"/>
              <a:t>Zahájení</a:t>
            </a:r>
          </a:p>
          <a:p>
            <a:pPr>
              <a:lnSpc>
                <a:spcPct val="120000"/>
              </a:lnSpc>
            </a:pPr>
            <a:r>
              <a:rPr lang="cs-CZ" altLang="cs-CZ" dirty="0"/>
              <a:t>Karty a zasedací pořádek</a:t>
            </a:r>
          </a:p>
          <a:p>
            <a:pPr>
              <a:lnSpc>
                <a:spcPct val="120000"/>
              </a:lnSpc>
            </a:pPr>
            <a:r>
              <a:rPr lang="cs-CZ" altLang="cs-CZ" dirty="0"/>
              <a:t>Organizace cvičení </a:t>
            </a:r>
          </a:p>
          <a:p>
            <a:pPr>
              <a:lnSpc>
                <a:spcPct val="120000"/>
              </a:lnSpc>
            </a:pPr>
            <a:r>
              <a:rPr lang="cs-CZ" altLang="cs-CZ" dirty="0"/>
              <a:t>Účast a nahrazování zameškané výuky</a:t>
            </a:r>
          </a:p>
          <a:p>
            <a:pPr>
              <a:lnSpc>
                <a:spcPct val="120000"/>
              </a:lnSpc>
            </a:pPr>
            <a:r>
              <a:rPr lang="cs-CZ" altLang="cs-CZ" dirty="0"/>
              <a:t>Vedení protokolů </a:t>
            </a:r>
          </a:p>
          <a:p>
            <a:pPr>
              <a:lnSpc>
                <a:spcPct val="120000"/>
              </a:lnSpc>
            </a:pPr>
            <a:r>
              <a:rPr lang="cs-CZ" altLang="cs-CZ" dirty="0"/>
              <a:t>Testy /3 a 6 </a:t>
            </a:r>
            <a:r>
              <a:rPr lang="cs-CZ" altLang="cs-CZ" dirty="0" err="1"/>
              <a:t>prakt</a:t>
            </a:r>
            <a:r>
              <a:rPr lang="cs-CZ" altLang="cs-CZ" dirty="0"/>
              <a:t>. cvičení/</a:t>
            </a:r>
          </a:p>
          <a:p>
            <a:pPr>
              <a:lnSpc>
                <a:spcPct val="120000"/>
              </a:lnSpc>
            </a:pPr>
            <a:r>
              <a:rPr lang="cs-CZ" altLang="cs-CZ" dirty="0"/>
              <a:t>BOZP</a:t>
            </a:r>
          </a:p>
        </p:txBody>
      </p:sp>
      <p:sp>
        <p:nvSpPr>
          <p:cNvPr id="6" name="Title 1"/>
          <p:cNvSpPr txBox="1">
            <a:spLocks/>
          </p:cNvSpPr>
          <p:nvPr/>
        </p:nvSpPr>
        <p:spPr>
          <a:xfrm>
            <a:off x="704654" y="226817"/>
            <a:ext cx="7772400" cy="1243765"/>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dirty="0"/>
              <a:t>Orální histologie a embryologie</a:t>
            </a:r>
            <a:br>
              <a:rPr lang="cs-CZ" dirty="0"/>
            </a:br>
            <a:r>
              <a:rPr lang="cs-CZ" sz="2700" dirty="0"/>
              <a:t> </a:t>
            </a:r>
            <a:br>
              <a:rPr lang="cs-CZ" dirty="0"/>
            </a:br>
            <a:r>
              <a:rPr lang="cs-CZ" sz="3600" cap="small" dirty="0"/>
              <a:t>Cvičení</a:t>
            </a:r>
            <a:endParaRPr lang="cs-CZ" sz="1800" cap="small" dirty="0"/>
          </a:p>
        </p:txBody>
      </p:sp>
    </p:spTree>
    <p:extLst>
      <p:ext uri="{BB962C8B-B14F-4D97-AF65-F5344CB8AC3E}">
        <p14:creationId xmlns:p14="http://schemas.microsoft.com/office/powerpoint/2010/main" val="1417260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179388" y="188913"/>
            <a:ext cx="8928100" cy="7645170"/>
          </a:xfrm>
          <a:prstGeom prst="rect">
            <a:avLst/>
          </a:prstGeom>
          <a:noFill/>
          <a:ln w="9525">
            <a:noFill/>
            <a:miter lim="800000"/>
            <a:headEnd/>
            <a:tailEnd/>
          </a:ln>
        </p:spPr>
        <p:txBody>
          <a:bodyPr>
            <a:spAutoFit/>
          </a:bodyPr>
          <a:lstStyle/>
          <a:p>
            <a:pPr algn="ctr">
              <a:spcBef>
                <a:spcPct val="50000"/>
              </a:spcBef>
            </a:pPr>
            <a:r>
              <a:rPr lang="cs-CZ" altLang="cs-CZ" b="1" dirty="0"/>
              <a:t>M</a:t>
            </a:r>
            <a:r>
              <a:rPr lang="en-GB" altLang="cs-CZ" b="1" dirty="0" err="1"/>
              <a:t>ístní</a:t>
            </a:r>
            <a:r>
              <a:rPr lang="en-GB" altLang="cs-CZ" b="1" dirty="0"/>
              <a:t> </a:t>
            </a:r>
            <a:r>
              <a:rPr lang="en-GB" altLang="cs-CZ" b="1" dirty="0" err="1"/>
              <a:t>rozdíly</a:t>
            </a:r>
            <a:r>
              <a:rPr lang="en-GB" altLang="cs-CZ" b="1" dirty="0"/>
              <a:t> </a:t>
            </a:r>
            <a:r>
              <a:rPr lang="en-GB" altLang="cs-CZ" b="1" dirty="0" err="1"/>
              <a:t>ve</a:t>
            </a:r>
            <a:r>
              <a:rPr lang="en-GB" altLang="cs-CZ" b="1" dirty="0"/>
              <a:t> </a:t>
            </a:r>
            <a:r>
              <a:rPr lang="en-GB" altLang="cs-CZ" b="1" dirty="0" err="1"/>
              <a:t>skladbě</a:t>
            </a:r>
            <a:r>
              <a:rPr lang="en-GB" altLang="cs-CZ" b="1" dirty="0"/>
              <a:t> </a:t>
            </a:r>
            <a:r>
              <a:rPr lang="en-GB" altLang="cs-CZ" b="1" dirty="0" err="1"/>
              <a:t>sliznice</a:t>
            </a:r>
            <a:r>
              <a:rPr lang="en-GB" altLang="cs-CZ" b="1" dirty="0"/>
              <a:t> </a:t>
            </a:r>
            <a:r>
              <a:rPr lang="en-GB" altLang="cs-CZ" b="1" dirty="0" err="1"/>
              <a:t>tvrdého</a:t>
            </a:r>
            <a:r>
              <a:rPr lang="en-GB" altLang="cs-CZ" b="1" dirty="0"/>
              <a:t> </a:t>
            </a:r>
            <a:r>
              <a:rPr lang="en-GB" altLang="cs-CZ" b="1" dirty="0" err="1"/>
              <a:t>patra</a:t>
            </a:r>
            <a:endParaRPr lang="cs-CZ" altLang="cs-CZ" b="1" dirty="0"/>
          </a:p>
          <a:p>
            <a:pPr algn="ctr">
              <a:spcBef>
                <a:spcPct val="50000"/>
              </a:spcBef>
            </a:pPr>
            <a:endParaRPr lang="en-GB" altLang="cs-CZ" sz="1400" b="1" dirty="0"/>
          </a:p>
          <a:p>
            <a:pPr>
              <a:lnSpc>
                <a:spcPct val="120000"/>
              </a:lnSpc>
            </a:pPr>
            <a:r>
              <a:rPr lang="cs-CZ" altLang="cs-CZ" sz="1600" b="1" dirty="0"/>
              <a:t>R</a:t>
            </a:r>
            <a:r>
              <a:rPr lang="en-GB" altLang="cs-CZ" sz="1600" b="1" dirty="0" err="1"/>
              <a:t>aphe</a:t>
            </a:r>
            <a:r>
              <a:rPr lang="en-GB" altLang="cs-CZ" sz="1600" b="1" dirty="0"/>
              <a:t> palate</a:t>
            </a:r>
            <a:endParaRPr lang="cs-CZ" altLang="cs-CZ" sz="1600" dirty="0"/>
          </a:p>
          <a:p>
            <a:pPr marL="285750" indent="-285750">
              <a:lnSpc>
                <a:spcPct val="120000"/>
              </a:lnSpc>
              <a:buFont typeface="Arial" panose="020B0604020202020204" pitchFamily="34" charset="0"/>
              <a:buChar char="•"/>
            </a:pPr>
            <a:r>
              <a:rPr lang="cs-CZ" altLang="cs-CZ" sz="1600" dirty="0"/>
              <a:t>oblast</a:t>
            </a:r>
            <a:r>
              <a:rPr lang="en-GB" altLang="cs-CZ" sz="1600" dirty="0"/>
              <a:t> </a:t>
            </a:r>
            <a:r>
              <a:rPr lang="en-GB" altLang="cs-CZ" sz="1600" dirty="0" err="1"/>
              <a:t>střední</a:t>
            </a:r>
            <a:r>
              <a:rPr lang="en-GB" altLang="cs-CZ" sz="1600" dirty="0"/>
              <a:t> </a:t>
            </a:r>
            <a:r>
              <a:rPr lang="en-GB" altLang="cs-CZ" sz="1600" dirty="0" err="1"/>
              <a:t>čá</a:t>
            </a:r>
            <a:r>
              <a:rPr lang="cs-CZ" altLang="cs-CZ" sz="1600" dirty="0" err="1"/>
              <a:t>ry</a:t>
            </a:r>
            <a:r>
              <a:rPr lang="cs-CZ" altLang="cs-CZ" sz="1600" dirty="0"/>
              <a:t> od</a:t>
            </a:r>
            <a:r>
              <a:rPr lang="en-GB" altLang="cs-CZ" sz="1600" dirty="0"/>
              <a:t> papilla </a:t>
            </a:r>
            <a:r>
              <a:rPr lang="en-GB" altLang="cs-CZ" sz="1600" dirty="0" err="1"/>
              <a:t>incisiva</a:t>
            </a:r>
            <a:r>
              <a:rPr lang="en-GB" altLang="cs-CZ" sz="1600" dirty="0"/>
              <a:t> k </a:t>
            </a:r>
            <a:r>
              <a:rPr lang="en-GB" altLang="cs-CZ" sz="1600" dirty="0" err="1"/>
              <a:t>měkkému</a:t>
            </a:r>
            <a:r>
              <a:rPr lang="en-GB" altLang="cs-CZ" sz="1600" dirty="0"/>
              <a:t> </a:t>
            </a:r>
            <a:r>
              <a:rPr lang="en-GB" altLang="cs-CZ" sz="1600" dirty="0" err="1"/>
              <a:t>patru</a:t>
            </a:r>
            <a:r>
              <a:rPr lang="cs-CZ" altLang="cs-CZ" sz="1600" dirty="0"/>
              <a:t>, sliznice </a:t>
            </a:r>
            <a:r>
              <a:rPr lang="cs-CZ" altLang="cs-CZ" sz="1600" i="1" dirty="0" err="1"/>
              <a:t>raphe</a:t>
            </a:r>
            <a:r>
              <a:rPr lang="en-GB" altLang="cs-CZ" sz="1600" i="1" dirty="0"/>
              <a:t> </a:t>
            </a:r>
            <a:r>
              <a:rPr lang="cs-CZ" altLang="cs-CZ" sz="1600" i="1" dirty="0" err="1"/>
              <a:t>palati</a:t>
            </a:r>
            <a:r>
              <a:rPr lang="cs-CZ" altLang="cs-CZ" sz="1600" i="1" dirty="0"/>
              <a:t> </a:t>
            </a:r>
            <a:r>
              <a:rPr lang="cs-CZ" altLang="cs-CZ" sz="1600" dirty="0"/>
              <a:t>bez žlázek a adipocytů</a:t>
            </a:r>
          </a:p>
          <a:p>
            <a:pPr>
              <a:lnSpc>
                <a:spcPct val="120000"/>
              </a:lnSpc>
            </a:pPr>
            <a:endParaRPr lang="cs-CZ" altLang="cs-CZ" sz="1600" b="1" dirty="0"/>
          </a:p>
          <a:p>
            <a:pPr>
              <a:lnSpc>
                <a:spcPct val="120000"/>
              </a:lnSpc>
            </a:pPr>
            <a:r>
              <a:rPr lang="cs-CZ" altLang="cs-CZ" sz="1600" b="1" i="1" dirty="0" err="1"/>
              <a:t>Foramen</a:t>
            </a:r>
            <a:r>
              <a:rPr lang="cs-CZ" altLang="cs-CZ" sz="1600" b="1" i="1" dirty="0"/>
              <a:t> </a:t>
            </a:r>
            <a:r>
              <a:rPr lang="cs-CZ" altLang="cs-CZ" sz="1600" b="1" i="1" dirty="0" err="1"/>
              <a:t>incisivum</a:t>
            </a:r>
            <a:endParaRPr lang="cs-CZ" altLang="cs-CZ" sz="1600" b="1" i="1" dirty="0"/>
          </a:p>
          <a:p>
            <a:pPr marL="285750" indent="-285750">
              <a:lnSpc>
                <a:spcPts val="1800"/>
              </a:lnSpc>
              <a:buFont typeface="Arial" panose="020B0604020202020204" pitchFamily="34" charset="0"/>
              <a:buChar char="•"/>
            </a:pPr>
            <a:r>
              <a:rPr lang="cs-CZ" altLang="cs-CZ" sz="1600" dirty="0"/>
              <a:t>Lokace </a:t>
            </a:r>
            <a:r>
              <a:rPr lang="en-GB" altLang="cs-CZ" sz="1600" dirty="0" err="1"/>
              <a:t>na</a:t>
            </a:r>
            <a:r>
              <a:rPr lang="en-GB" altLang="cs-CZ" sz="1600" dirty="0"/>
              <a:t> </a:t>
            </a:r>
            <a:r>
              <a:rPr lang="en-GB" altLang="cs-CZ" sz="1600" i="1" dirty="0"/>
              <a:t>papilla </a:t>
            </a:r>
            <a:r>
              <a:rPr lang="en-GB" altLang="cs-CZ" sz="1600" i="1" dirty="0" err="1"/>
              <a:t>incisiva</a:t>
            </a:r>
            <a:r>
              <a:rPr lang="cs-CZ" altLang="cs-CZ" sz="1600" i="1" dirty="0"/>
              <a:t> </a:t>
            </a:r>
            <a:r>
              <a:rPr lang="cs-CZ" altLang="cs-CZ" sz="1600" dirty="0"/>
              <a:t>(event. v její těsné blízkosti)</a:t>
            </a:r>
          </a:p>
          <a:p>
            <a:pPr marL="285750" indent="-285750">
              <a:lnSpc>
                <a:spcPts val="1800"/>
              </a:lnSpc>
              <a:buFont typeface="Arial" panose="020B0604020202020204" pitchFamily="34" charset="0"/>
              <a:buChar char="•"/>
            </a:pPr>
            <a:r>
              <a:rPr lang="cs-CZ" altLang="cs-CZ" sz="1600" dirty="0"/>
              <a:t>Ve fetálním období spojení dutiny nosní a ústní</a:t>
            </a:r>
          </a:p>
          <a:p>
            <a:pPr marL="285750" indent="-285750">
              <a:lnSpc>
                <a:spcPts val="1800"/>
              </a:lnSpc>
              <a:buFont typeface="Arial" panose="020B0604020202020204" pitchFamily="34" charset="0"/>
              <a:buChar char="•"/>
            </a:pPr>
            <a:r>
              <a:rPr lang="cs-CZ" altLang="cs-CZ" sz="1600" dirty="0"/>
              <a:t>Před porodem nebo krátce po porodu spojení zanikne </a:t>
            </a:r>
          </a:p>
          <a:p>
            <a:endParaRPr lang="cs-CZ" altLang="cs-CZ" sz="1600" b="1" dirty="0"/>
          </a:p>
          <a:p>
            <a:endParaRPr lang="cs-CZ" altLang="cs-CZ" sz="1600" b="1" dirty="0"/>
          </a:p>
          <a:p>
            <a:endParaRPr lang="cs-CZ" altLang="cs-CZ" sz="1600" b="1" dirty="0"/>
          </a:p>
          <a:p>
            <a:endParaRPr lang="cs-CZ" altLang="cs-CZ" sz="1600" b="1" dirty="0"/>
          </a:p>
          <a:p>
            <a:endParaRPr lang="cs-CZ" altLang="cs-CZ" sz="1600" b="1" dirty="0"/>
          </a:p>
          <a:p>
            <a:endParaRPr lang="cs-CZ" altLang="cs-CZ" sz="1600" b="1" dirty="0"/>
          </a:p>
          <a:p>
            <a:endParaRPr lang="cs-CZ" altLang="cs-CZ" sz="1600" b="1" dirty="0"/>
          </a:p>
          <a:p>
            <a:pPr>
              <a:lnSpc>
                <a:spcPct val="150000"/>
              </a:lnSpc>
            </a:pPr>
            <a:r>
              <a:rPr lang="cs-CZ" altLang="cs-CZ" sz="1600" b="1" dirty="0"/>
              <a:t>T</a:t>
            </a:r>
            <a:r>
              <a:rPr lang="en-GB" altLang="cs-CZ" sz="1600" b="1" dirty="0" err="1"/>
              <a:t>uková</a:t>
            </a:r>
            <a:r>
              <a:rPr lang="en-GB" altLang="cs-CZ" sz="1600" b="1" dirty="0"/>
              <a:t> </a:t>
            </a:r>
            <a:r>
              <a:rPr lang="en-GB" altLang="cs-CZ" sz="1600" b="1" dirty="0" err="1"/>
              <a:t>zóna</a:t>
            </a:r>
            <a:r>
              <a:rPr lang="en-GB" altLang="cs-CZ" sz="1600" dirty="0"/>
              <a:t> </a:t>
            </a:r>
            <a:endParaRPr lang="cs-CZ" altLang="cs-CZ" sz="1600" dirty="0"/>
          </a:p>
          <a:p>
            <a:pPr marL="285750" indent="-285750">
              <a:buFont typeface="Arial" panose="020B0604020202020204" pitchFamily="34" charset="0"/>
              <a:buChar char="•"/>
            </a:pPr>
            <a:r>
              <a:rPr lang="cs-CZ" altLang="cs-CZ" sz="1600" dirty="0"/>
              <a:t>P</a:t>
            </a:r>
            <a:r>
              <a:rPr lang="en-GB" altLang="cs-CZ" sz="1600" dirty="0" err="1"/>
              <a:t>árov</a:t>
            </a:r>
            <a:r>
              <a:rPr lang="cs-CZ" altLang="cs-CZ" sz="1600" dirty="0"/>
              <a:t>ý útvar</a:t>
            </a:r>
          </a:p>
          <a:p>
            <a:pPr marL="285750" indent="-285750">
              <a:buFont typeface="Arial" panose="020B0604020202020204" pitchFamily="34" charset="0"/>
              <a:buChar char="•"/>
            </a:pPr>
            <a:r>
              <a:rPr lang="cs-CZ" altLang="cs-CZ" sz="1600" dirty="0"/>
              <a:t>M</a:t>
            </a:r>
            <a:r>
              <a:rPr lang="en-GB" altLang="cs-CZ" sz="1600" dirty="0" err="1"/>
              <a:t>ediální</a:t>
            </a:r>
            <a:r>
              <a:rPr lang="en-GB" altLang="cs-CZ" sz="1600" dirty="0"/>
              <a:t> </a:t>
            </a:r>
            <a:r>
              <a:rPr lang="en-GB" altLang="cs-CZ" sz="1600" dirty="0" err="1"/>
              <a:t>ohraničení</a:t>
            </a:r>
            <a:r>
              <a:rPr lang="en-GB" altLang="cs-CZ" sz="1600" dirty="0"/>
              <a:t> </a:t>
            </a:r>
            <a:r>
              <a:rPr lang="en-GB" altLang="cs-CZ" sz="1600" dirty="0" err="1"/>
              <a:t>tvoří</a:t>
            </a:r>
            <a:r>
              <a:rPr lang="en-GB" altLang="cs-CZ" sz="1600" dirty="0"/>
              <a:t> papilla</a:t>
            </a:r>
            <a:r>
              <a:rPr lang="cs-CZ" altLang="cs-CZ" sz="1600" dirty="0"/>
              <a:t> </a:t>
            </a:r>
            <a:r>
              <a:rPr lang="en-GB" altLang="cs-CZ" sz="1600" dirty="0" err="1"/>
              <a:t>incisiva</a:t>
            </a:r>
            <a:r>
              <a:rPr lang="en-GB" altLang="cs-CZ" sz="1600" dirty="0"/>
              <a:t> a </a:t>
            </a:r>
            <a:r>
              <a:rPr lang="en-GB" altLang="cs-CZ" sz="1600" dirty="0" err="1"/>
              <a:t>přední</a:t>
            </a:r>
            <a:r>
              <a:rPr lang="en-GB" altLang="cs-CZ" sz="1600" dirty="0"/>
              <a:t> </a:t>
            </a:r>
            <a:r>
              <a:rPr lang="en-GB" altLang="cs-CZ" sz="1600" dirty="0" err="1"/>
              <a:t>část</a:t>
            </a:r>
            <a:r>
              <a:rPr lang="en-GB" altLang="cs-CZ" sz="1600" dirty="0"/>
              <a:t> raphe </a:t>
            </a:r>
            <a:r>
              <a:rPr lang="en-GB" altLang="cs-CZ" sz="1600" dirty="0" err="1"/>
              <a:t>palati</a:t>
            </a:r>
            <a:r>
              <a:rPr lang="en-GB" altLang="cs-CZ" sz="1600" dirty="0"/>
              <a:t>, </a:t>
            </a:r>
            <a:r>
              <a:rPr lang="en-GB" altLang="cs-CZ" sz="1600" dirty="0" err="1"/>
              <a:t>laterální</a:t>
            </a:r>
            <a:r>
              <a:rPr lang="en-GB" altLang="cs-CZ" sz="1600" dirty="0"/>
              <a:t> </a:t>
            </a:r>
            <a:r>
              <a:rPr lang="en-GB" altLang="cs-CZ" sz="1600" dirty="0" err="1"/>
              <a:t>dáseň</a:t>
            </a:r>
            <a:r>
              <a:rPr lang="cs-CZ" altLang="cs-CZ" sz="1600" dirty="0"/>
              <a:t> a premoláry</a:t>
            </a:r>
          </a:p>
          <a:p>
            <a:pPr marL="285750" indent="-285750">
              <a:buFont typeface="Arial" panose="020B0604020202020204" pitchFamily="34" charset="0"/>
              <a:buChar char="•"/>
            </a:pPr>
            <a:r>
              <a:rPr lang="cs-CZ" altLang="cs-CZ" sz="1600" dirty="0"/>
              <a:t>S</a:t>
            </a:r>
            <a:r>
              <a:rPr lang="en-GB" altLang="cs-CZ" sz="1600" dirty="0" err="1"/>
              <a:t>liznice</a:t>
            </a:r>
            <a:r>
              <a:rPr lang="en-GB" altLang="cs-CZ" sz="1600" dirty="0"/>
              <a:t> je </a:t>
            </a:r>
            <a:r>
              <a:rPr lang="en-GB" altLang="cs-CZ" sz="1600" dirty="0" err="1"/>
              <a:t>složena</a:t>
            </a:r>
            <a:r>
              <a:rPr lang="en-GB" altLang="cs-CZ" sz="1600" dirty="0"/>
              <a:t> </a:t>
            </a:r>
            <a:r>
              <a:rPr lang="en-GB" altLang="cs-CZ" sz="1600" dirty="0" err="1"/>
              <a:t>ve</a:t>
            </a:r>
            <a:r>
              <a:rPr lang="en-GB" altLang="cs-CZ" sz="1600" dirty="0"/>
              <a:t> 3</a:t>
            </a:r>
            <a:r>
              <a:rPr lang="cs-CZ" altLang="cs-CZ" sz="1600" dirty="0"/>
              <a:t>-</a:t>
            </a:r>
            <a:r>
              <a:rPr lang="en-GB" altLang="cs-CZ" sz="1600" dirty="0"/>
              <a:t>5 </a:t>
            </a:r>
            <a:r>
              <a:rPr lang="en-GB" altLang="cs-CZ" sz="1600" dirty="0" err="1"/>
              <a:t>příčně</a:t>
            </a:r>
            <a:r>
              <a:rPr lang="en-GB" altLang="cs-CZ" sz="1600" dirty="0"/>
              <a:t> </a:t>
            </a:r>
            <a:r>
              <a:rPr lang="en-GB" altLang="cs-CZ" sz="1600" dirty="0" err="1"/>
              <a:t>postavených</a:t>
            </a:r>
            <a:r>
              <a:rPr lang="en-GB" altLang="cs-CZ" sz="1600" dirty="0"/>
              <a:t> </a:t>
            </a:r>
            <a:r>
              <a:rPr lang="en-GB" altLang="cs-CZ" sz="1600" dirty="0" err="1"/>
              <a:t>řas</a:t>
            </a:r>
            <a:r>
              <a:rPr lang="en-GB" altLang="cs-CZ" sz="1600" dirty="0"/>
              <a:t> – </a:t>
            </a:r>
            <a:r>
              <a:rPr lang="en-GB" altLang="cs-CZ" sz="1600" i="1" dirty="0"/>
              <a:t>plicae </a:t>
            </a:r>
            <a:r>
              <a:rPr lang="en-GB" altLang="cs-CZ" sz="1600" i="1" dirty="0" err="1"/>
              <a:t>palatinae</a:t>
            </a:r>
            <a:r>
              <a:rPr lang="en-GB" altLang="cs-CZ" sz="1600" i="1" dirty="0"/>
              <a:t> </a:t>
            </a:r>
            <a:r>
              <a:rPr lang="en-GB" altLang="cs-CZ" sz="1600" i="1" dirty="0" err="1"/>
              <a:t>transversae</a:t>
            </a:r>
            <a:r>
              <a:rPr lang="en-GB" altLang="cs-CZ" sz="1600" dirty="0"/>
              <a:t>, </a:t>
            </a:r>
            <a:r>
              <a:rPr lang="en-GB" altLang="cs-CZ" sz="1600" dirty="0" err="1"/>
              <a:t>jejichž</a:t>
            </a:r>
            <a:r>
              <a:rPr lang="en-GB" altLang="cs-CZ" sz="1600" dirty="0"/>
              <a:t> </a:t>
            </a:r>
            <a:r>
              <a:rPr lang="en-GB" altLang="cs-CZ" sz="1600" dirty="0" err="1"/>
              <a:t>podklad</a:t>
            </a:r>
            <a:r>
              <a:rPr lang="en-GB" altLang="cs-CZ" sz="1600" dirty="0"/>
              <a:t> </a:t>
            </a:r>
            <a:r>
              <a:rPr lang="en-GB" altLang="cs-CZ" sz="1600" dirty="0" err="1"/>
              <a:t>tvoří</a:t>
            </a:r>
            <a:r>
              <a:rPr lang="en-GB" altLang="cs-CZ" sz="1600" dirty="0"/>
              <a:t> </a:t>
            </a:r>
            <a:r>
              <a:rPr lang="cs-CZ" altLang="cs-CZ" sz="1600" dirty="0"/>
              <a:t>nakupení a proužky</a:t>
            </a:r>
            <a:r>
              <a:rPr lang="en-GB" altLang="cs-CZ" sz="1600" dirty="0"/>
              <a:t> </a:t>
            </a:r>
            <a:r>
              <a:rPr lang="en-GB" altLang="cs-CZ" sz="1600" dirty="0" err="1"/>
              <a:t>hustého</a:t>
            </a:r>
            <a:r>
              <a:rPr lang="en-GB" altLang="cs-CZ" sz="1600" dirty="0"/>
              <a:t> </a:t>
            </a:r>
            <a:r>
              <a:rPr lang="en-GB" altLang="cs-CZ" sz="1600" dirty="0" err="1"/>
              <a:t>kolagenního</a:t>
            </a:r>
            <a:r>
              <a:rPr lang="en-GB" altLang="cs-CZ" sz="1600" dirty="0"/>
              <a:t> </a:t>
            </a:r>
            <a:r>
              <a:rPr lang="en-GB" altLang="cs-CZ" sz="1600" dirty="0" err="1"/>
              <a:t>vaziva</a:t>
            </a:r>
            <a:r>
              <a:rPr lang="cs-CZ" altLang="cs-CZ" sz="1600" dirty="0"/>
              <a:t>, m</a:t>
            </a:r>
            <a:r>
              <a:rPr lang="en-GB" altLang="cs-CZ" sz="1600" dirty="0" err="1"/>
              <a:t>ezi</a:t>
            </a:r>
            <a:r>
              <a:rPr lang="en-GB" altLang="cs-CZ" sz="1600" dirty="0"/>
              <a:t> </a:t>
            </a:r>
            <a:r>
              <a:rPr lang="cs-CZ" altLang="cs-CZ" sz="1600" dirty="0"/>
              <a:t>nimi </a:t>
            </a:r>
            <a:r>
              <a:rPr lang="en-GB" altLang="cs-CZ" sz="1600" dirty="0" err="1"/>
              <a:t>jsou</a:t>
            </a:r>
            <a:r>
              <a:rPr lang="en-GB" altLang="cs-CZ" sz="1600" dirty="0"/>
              <a:t> </a:t>
            </a:r>
            <a:r>
              <a:rPr lang="en-GB" altLang="cs-CZ" sz="1600" dirty="0" err="1"/>
              <a:t>tukové</a:t>
            </a:r>
            <a:r>
              <a:rPr lang="en-GB" altLang="cs-CZ" sz="1600" dirty="0"/>
              <a:t> </a:t>
            </a:r>
            <a:r>
              <a:rPr lang="en-GB" altLang="cs-CZ" sz="1600" dirty="0" err="1"/>
              <a:t>buňky</a:t>
            </a:r>
            <a:r>
              <a:rPr lang="en-GB" altLang="cs-CZ" sz="1600" dirty="0"/>
              <a:t>, </a:t>
            </a:r>
            <a:r>
              <a:rPr lang="en-GB" altLang="cs-CZ" sz="1600" dirty="0" err="1"/>
              <a:t>někdy</a:t>
            </a:r>
            <a:r>
              <a:rPr lang="en-GB" altLang="cs-CZ" sz="1600" dirty="0"/>
              <a:t> </a:t>
            </a:r>
            <a:r>
              <a:rPr lang="en-GB" altLang="cs-CZ" sz="1600" dirty="0" err="1"/>
              <a:t>i</a:t>
            </a:r>
            <a:r>
              <a:rPr lang="en-GB" altLang="cs-CZ" sz="1600" dirty="0"/>
              <a:t> </a:t>
            </a:r>
            <a:r>
              <a:rPr lang="en-GB" altLang="cs-CZ" sz="1600" dirty="0" err="1"/>
              <a:t>tukové</a:t>
            </a:r>
            <a:r>
              <a:rPr lang="en-GB" altLang="cs-CZ" sz="1600" dirty="0"/>
              <a:t> </a:t>
            </a:r>
            <a:r>
              <a:rPr lang="en-GB" altLang="cs-CZ" sz="1600" dirty="0" err="1"/>
              <a:t>lalůčky</a:t>
            </a:r>
            <a:endParaRPr lang="cs-CZ" altLang="cs-CZ" sz="1600" dirty="0"/>
          </a:p>
          <a:p>
            <a:endParaRPr lang="cs-CZ" altLang="cs-CZ" sz="1600" dirty="0"/>
          </a:p>
          <a:p>
            <a:r>
              <a:rPr lang="cs-CZ" altLang="cs-CZ" sz="1600" b="1" dirty="0"/>
              <a:t>Ž</a:t>
            </a:r>
            <a:r>
              <a:rPr lang="en-GB" altLang="cs-CZ" sz="1600" b="1" dirty="0" err="1"/>
              <a:t>lázová</a:t>
            </a:r>
            <a:r>
              <a:rPr lang="en-GB" altLang="cs-CZ" sz="1600" b="1" dirty="0"/>
              <a:t> </a:t>
            </a:r>
            <a:r>
              <a:rPr lang="en-GB" altLang="cs-CZ" sz="1600" b="1" dirty="0" err="1"/>
              <a:t>zóna</a:t>
            </a:r>
            <a:endParaRPr lang="cs-CZ" altLang="cs-CZ" sz="1600" dirty="0"/>
          </a:p>
          <a:p>
            <a:pPr marL="285750" indent="-285750">
              <a:buFont typeface="Arial" panose="020B0604020202020204" pitchFamily="34" charset="0"/>
              <a:buChar char="•"/>
            </a:pPr>
            <a:r>
              <a:rPr lang="cs-CZ" altLang="cs-CZ" sz="1600" dirty="0"/>
              <a:t>Párový útvar </a:t>
            </a:r>
          </a:p>
          <a:p>
            <a:pPr marL="285750" indent="-285750">
              <a:buFont typeface="Arial" panose="020B0604020202020204" pitchFamily="34" charset="0"/>
              <a:buChar char="•"/>
            </a:pPr>
            <a:r>
              <a:rPr lang="cs-CZ" altLang="cs-CZ" sz="1600" dirty="0"/>
              <a:t>Dorzální pokračování </a:t>
            </a:r>
            <a:r>
              <a:rPr lang="en-GB" altLang="cs-CZ" sz="1600" dirty="0" err="1"/>
              <a:t>tukové</a:t>
            </a:r>
            <a:r>
              <a:rPr lang="cs-CZ" altLang="cs-CZ" sz="1600" dirty="0"/>
              <a:t> </a:t>
            </a:r>
            <a:r>
              <a:rPr lang="en-GB" altLang="cs-CZ" sz="1600" dirty="0" err="1"/>
              <a:t>zóny</a:t>
            </a:r>
            <a:r>
              <a:rPr lang="cs-CZ" altLang="cs-CZ" sz="1600" dirty="0"/>
              <a:t>, </a:t>
            </a:r>
            <a:r>
              <a:rPr lang="en-GB" altLang="cs-CZ" sz="1600" dirty="0"/>
              <a:t> </a:t>
            </a:r>
            <a:r>
              <a:rPr lang="cs-CZ" altLang="cs-CZ" sz="1600" dirty="0"/>
              <a:t>hladká sliznice, </a:t>
            </a:r>
            <a:r>
              <a:rPr lang="en-GB" altLang="cs-CZ" sz="1600" dirty="0" err="1"/>
              <a:t>obsahuje</a:t>
            </a:r>
            <a:r>
              <a:rPr lang="en-GB" altLang="cs-CZ" sz="1600" dirty="0"/>
              <a:t> </a:t>
            </a:r>
            <a:r>
              <a:rPr lang="en-GB" altLang="cs-CZ" sz="1600" dirty="0" err="1"/>
              <a:t>četné</a:t>
            </a:r>
            <a:r>
              <a:rPr lang="en-GB" altLang="cs-CZ" sz="1600" dirty="0"/>
              <a:t> </a:t>
            </a:r>
            <a:r>
              <a:rPr lang="en-GB" altLang="cs-CZ" sz="1600" u="sng" dirty="0" err="1"/>
              <a:t>čistě</a:t>
            </a:r>
            <a:r>
              <a:rPr lang="en-GB" altLang="cs-CZ" sz="1600" u="sng" dirty="0"/>
              <a:t> </a:t>
            </a:r>
            <a:r>
              <a:rPr lang="en-GB" altLang="cs-CZ" sz="1600" u="sng" dirty="0" err="1"/>
              <a:t>mucinózní</a:t>
            </a:r>
            <a:r>
              <a:rPr lang="en-GB" altLang="cs-CZ" sz="1600" dirty="0"/>
              <a:t> </a:t>
            </a:r>
            <a:r>
              <a:rPr lang="en-GB" altLang="cs-CZ" sz="1600" i="1" dirty="0" err="1"/>
              <a:t>glandulae</a:t>
            </a:r>
            <a:r>
              <a:rPr lang="en-GB" altLang="cs-CZ" sz="1600" i="1" dirty="0"/>
              <a:t> </a:t>
            </a:r>
            <a:r>
              <a:rPr lang="en-GB" altLang="cs-CZ" sz="1600" i="1" dirty="0" err="1"/>
              <a:t>palatinae</a:t>
            </a:r>
            <a:br>
              <a:rPr lang="cs-CZ" altLang="cs-CZ" sz="1600" b="1" dirty="0"/>
            </a:br>
            <a:endParaRPr lang="cs-CZ" altLang="cs-CZ" sz="1600" dirty="0"/>
          </a:p>
          <a:p>
            <a:endParaRPr lang="cs-CZ" altLang="cs-CZ" sz="2000" dirty="0"/>
          </a:p>
          <a:p>
            <a:pPr>
              <a:spcBef>
                <a:spcPct val="50000"/>
              </a:spcBef>
            </a:pPr>
            <a:endParaRPr lang="cs-CZ" altLang="cs-CZ" sz="2000" dirty="0"/>
          </a:p>
        </p:txBody>
      </p:sp>
      <p:pic>
        <p:nvPicPr>
          <p:cNvPr id="18435" name="Picture 4" descr="PMC2798069_stem0027-1899-f6"/>
          <p:cNvPicPr>
            <a:picLocks noChangeAspect="1" noChangeArrowheads="1"/>
          </p:cNvPicPr>
          <p:nvPr/>
        </p:nvPicPr>
        <p:blipFill>
          <a:blip r:embed="rId2" cstate="print"/>
          <a:srcRect r="48720"/>
          <a:stretch>
            <a:fillRect/>
          </a:stretch>
        </p:blipFill>
        <p:spPr bwMode="auto">
          <a:xfrm>
            <a:off x="1650205" y="2707587"/>
            <a:ext cx="1907383" cy="1948532"/>
          </a:xfrm>
          <a:prstGeom prst="rect">
            <a:avLst/>
          </a:prstGeom>
          <a:noFill/>
          <a:ln w="9525">
            <a:noFill/>
            <a:miter lim="800000"/>
            <a:headEnd/>
            <a:tailEnd/>
          </a:ln>
        </p:spPr>
      </p:pic>
      <p:pic>
        <p:nvPicPr>
          <p:cNvPr id="1026" name="Picture 2" descr="Image result for Nasopalatine ne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511" y="2707587"/>
            <a:ext cx="4162704" cy="235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00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040_cut_hard palate"/>
          <p:cNvPicPr>
            <a:picLocks noGrp="1" noChangeAspect="1" noChangeArrowheads="1"/>
          </p:cNvPicPr>
          <p:nvPr>
            <p:ph/>
          </p:nvPr>
        </p:nvPicPr>
        <p:blipFill>
          <a:blip r:embed="rId2" cstate="print"/>
          <a:srcRect/>
          <a:stretch>
            <a:fillRect/>
          </a:stretch>
        </p:blipFill>
        <p:spPr>
          <a:xfrm>
            <a:off x="1116013" y="404813"/>
            <a:ext cx="7370762" cy="5897562"/>
          </a:xfrm>
        </p:spPr>
      </p:pic>
      <p:sp>
        <p:nvSpPr>
          <p:cNvPr id="21510" name="Rectangle 6" descr="Figure_12-29"/>
          <p:cNvSpPr>
            <a:spLocks noChangeArrowheads="1"/>
          </p:cNvSpPr>
          <p:nvPr/>
        </p:nvSpPr>
        <p:spPr bwMode="auto">
          <a:xfrm>
            <a:off x="2520192" y="6378575"/>
            <a:ext cx="4562403" cy="400110"/>
          </a:xfrm>
          <a:prstGeom prst="rect">
            <a:avLst/>
          </a:prstGeom>
          <a:noFill/>
          <a:ln>
            <a:noFill/>
          </a:ln>
          <a:effectLst/>
        </p:spPr>
        <p:txBody>
          <a:bodyPr wrap="none">
            <a:spAutoFit/>
          </a:bodyPr>
          <a:lstStyle/>
          <a:p>
            <a:pPr algn="ctr">
              <a:defRPr/>
            </a:pPr>
            <a:r>
              <a:rPr lang="cs-CZ" altLang="cs-CZ" sz="2000" b="1" dirty="0"/>
              <a:t>Tvrdé patro – žlázová zóna (frontální řez)</a:t>
            </a:r>
          </a:p>
        </p:txBody>
      </p:sp>
      <p:sp>
        <p:nvSpPr>
          <p:cNvPr id="2" name="Rectangle 1"/>
          <p:cNvSpPr/>
          <p:nvPr/>
        </p:nvSpPr>
        <p:spPr>
          <a:xfrm>
            <a:off x="4000499" y="3030428"/>
            <a:ext cx="3248025" cy="830997"/>
          </a:xfrm>
          <a:prstGeom prst="rect">
            <a:avLst/>
          </a:prstGeom>
        </p:spPr>
        <p:txBody>
          <a:bodyPr wrap="square">
            <a:spAutoFit/>
          </a:bodyPr>
          <a:lstStyle/>
          <a:p>
            <a:r>
              <a:rPr lang="en-GB" altLang="cs-CZ" sz="2400" i="1" dirty="0" err="1"/>
              <a:t>glandulae</a:t>
            </a:r>
            <a:r>
              <a:rPr lang="en-GB" altLang="cs-CZ" sz="2400" i="1" dirty="0"/>
              <a:t> </a:t>
            </a:r>
            <a:r>
              <a:rPr lang="en-GB" altLang="cs-CZ" sz="2400" i="1" dirty="0" err="1"/>
              <a:t>palatinae</a:t>
            </a:r>
            <a:br>
              <a:rPr lang="cs-CZ" altLang="cs-CZ" sz="2400" b="1" dirty="0"/>
            </a:br>
            <a:endParaRPr lang="cs-CZ" altLang="cs-CZ" sz="2400" dirty="0"/>
          </a:p>
        </p:txBody>
      </p:sp>
    </p:spTree>
    <p:extLst>
      <p:ext uri="{BB962C8B-B14F-4D97-AF65-F5344CB8AC3E}">
        <p14:creationId xmlns:p14="http://schemas.microsoft.com/office/powerpoint/2010/main" val="3791006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Vomeronasal"/>
          <p:cNvPicPr>
            <a:picLocks noChangeAspect="1" noChangeArrowheads="1"/>
          </p:cNvPicPr>
          <p:nvPr/>
        </p:nvPicPr>
        <p:blipFill>
          <a:blip r:embed="rId2" cstate="print"/>
          <a:srcRect/>
          <a:stretch>
            <a:fillRect/>
          </a:stretch>
        </p:blipFill>
        <p:spPr bwMode="auto">
          <a:xfrm>
            <a:off x="3917950" y="2724898"/>
            <a:ext cx="5168900" cy="3649226"/>
          </a:xfrm>
          <a:prstGeom prst="rect">
            <a:avLst/>
          </a:prstGeom>
          <a:noFill/>
          <a:ln w="9525">
            <a:noFill/>
            <a:miter lim="800000"/>
            <a:headEnd/>
            <a:tailEnd/>
          </a:ln>
        </p:spPr>
      </p:pic>
      <p:pic>
        <p:nvPicPr>
          <p:cNvPr id="20484" name="Picture 3"/>
          <p:cNvPicPr>
            <a:picLocks noChangeAspect="1" noChangeArrowheads="1"/>
          </p:cNvPicPr>
          <p:nvPr/>
        </p:nvPicPr>
        <p:blipFill>
          <a:blip r:embed="rId3" cstate="print"/>
          <a:srcRect r="27675"/>
          <a:stretch>
            <a:fillRect/>
          </a:stretch>
        </p:blipFill>
        <p:spPr bwMode="auto">
          <a:xfrm>
            <a:off x="63500" y="2528015"/>
            <a:ext cx="3871652" cy="3947708"/>
          </a:xfrm>
          <a:prstGeom prst="rect">
            <a:avLst/>
          </a:prstGeom>
          <a:noFill/>
          <a:ln w="38100" cap="sq">
            <a:solidFill>
              <a:srgbClr val="000000"/>
            </a:solidFill>
            <a:miter lim="800000"/>
            <a:headEnd/>
            <a:tailEnd/>
          </a:ln>
          <a:effectLst>
            <a:outerShdw dist="38100" dir="2700000" algn="tl" rotWithShape="0">
              <a:srgbClr val="000000">
                <a:alpha val="42998"/>
              </a:srgbClr>
            </a:outerShdw>
          </a:effectLst>
        </p:spPr>
      </p:pic>
      <p:sp>
        <p:nvSpPr>
          <p:cNvPr id="20485" name="Rectangle 6" descr="Figure_12-29"/>
          <p:cNvSpPr>
            <a:spLocks noChangeArrowheads="1"/>
          </p:cNvSpPr>
          <p:nvPr/>
        </p:nvSpPr>
        <p:spPr bwMode="auto">
          <a:xfrm>
            <a:off x="250825" y="188913"/>
            <a:ext cx="8713788" cy="2462213"/>
          </a:xfrm>
          <a:prstGeom prst="rect">
            <a:avLst/>
          </a:prstGeom>
          <a:noFill/>
          <a:ln w="9525">
            <a:noFill/>
            <a:miter lim="800000"/>
            <a:headEnd/>
            <a:tailEnd/>
          </a:ln>
        </p:spPr>
        <p:txBody>
          <a:bodyPr>
            <a:spAutoFit/>
          </a:bodyPr>
          <a:lstStyle/>
          <a:p>
            <a:pPr algn="ctr"/>
            <a:r>
              <a:rPr lang="cs-CZ" altLang="cs-CZ" sz="2000" b="1" dirty="0"/>
              <a:t>V</a:t>
            </a:r>
            <a:r>
              <a:rPr lang="en-GB" altLang="cs-CZ" sz="2000" b="1" dirty="0" err="1"/>
              <a:t>omerona</a:t>
            </a:r>
            <a:r>
              <a:rPr lang="cs-CZ" altLang="cs-CZ" sz="2000" b="1" dirty="0"/>
              <a:t>s</a:t>
            </a:r>
            <a:r>
              <a:rPr lang="en-GB" altLang="cs-CZ" sz="2000" b="1" dirty="0" err="1"/>
              <a:t>ální</a:t>
            </a:r>
            <a:r>
              <a:rPr lang="en-GB" altLang="cs-CZ" sz="2000" b="1" dirty="0"/>
              <a:t> </a:t>
            </a:r>
            <a:r>
              <a:rPr lang="en-GB" altLang="cs-CZ" sz="2000" b="1" dirty="0" err="1"/>
              <a:t>orgán</a:t>
            </a:r>
            <a:r>
              <a:rPr lang="cs-CZ" altLang="cs-CZ" sz="2000" b="1" dirty="0"/>
              <a:t> (organon </a:t>
            </a:r>
            <a:r>
              <a:rPr lang="en-GB" altLang="cs-CZ" sz="2000" b="1" dirty="0"/>
              <a:t>Jacobson</a:t>
            </a:r>
            <a:r>
              <a:rPr lang="cs-CZ" altLang="cs-CZ" sz="2000" b="1" dirty="0"/>
              <a:t>i</a:t>
            </a:r>
            <a:r>
              <a:rPr lang="en-GB" altLang="cs-CZ" sz="2000" b="1" dirty="0"/>
              <a:t>)</a:t>
            </a:r>
            <a:endParaRPr lang="cs-CZ" altLang="cs-CZ" sz="2000" b="1" dirty="0"/>
          </a:p>
          <a:p>
            <a:pPr algn="ctr"/>
            <a:r>
              <a:rPr lang="cs-CZ" altLang="cs-CZ" sz="2000" dirty="0"/>
              <a:t> </a:t>
            </a:r>
          </a:p>
          <a:p>
            <a:pPr marL="342900" indent="-342900">
              <a:buFont typeface="Arial" panose="020B0604020202020204" pitchFamily="34" charset="0"/>
              <a:buChar char="•"/>
            </a:pPr>
            <a:r>
              <a:rPr lang="cs-CZ" altLang="cs-CZ" sz="2000" dirty="0"/>
              <a:t>U lidí se jedná o rudimentální orgán</a:t>
            </a:r>
          </a:p>
          <a:p>
            <a:pPr marL="342900" indent="-342900">
              <a:buFont typeface="Arial" panose="020B0604020202020204" pitchFamily="34" charset="0"/>
              <a:buChar char="•"/>
            </a:pPr>
            <a:r>
              <a:rPr lang="cs-CZ" altLang="cs-CZ" sz="2000" dirty="0"/>
              <a:t>Pod sliznicí nosního septa před a nad </a:t>
            </a:r>
            <a:r>
              <a:rPr lang="cs-CZ" altLang="cs-CZ" sz="2000" dirty="0" err="1"/>
              <a:t>ductus</a:t>
            </a:r>
            <a:r>
              <a:rPr lang="cs-CZ" altLang="cs-CZ" sz="2000" dirty="0"/>
              <a:t> </a:t>
            </a:r>
            <a:r>
              <a:rPr lang="cs-CZ" altLang="cs-CZ" sz="2000" dirty="0" err="1"/>
              <a:t>incisivus</a:t>
            </a:r>
            <a:r>
              <a:rPr lang="cs-CZ" altLang="cs-CZ" sz="2000" dirty="0"/>
              <a:t>, 2- 6 mm dlouhý, slepě ukončený kanálek (dosahuje až k </a:t>
            </a:r>
            <a:r>
              <a:rPr lang="cs-CZ" altLang="cs-CZ" sz="2000" dirty="0" err="1"/>
              <a:t>vomeronazální</a:t>
            </a:r>
            <a:r>
              <a:rPr lang="cs-CZ" altLang="cs-CZ" sz="2000" dirty="0"/>
              <a:t> chrupavce)</a:t>
            </a:r>
          </a:p>
          <a:p>
            <a:pPr marL="342900" indent="-342900">
              <a:buFont typeface="Arial" panose="020B0604020202020204" pitchFamily="34" charset="0"/>
              <a:buChar char="•"/>
            </a:pPr>
            <a:r>
              <a:rPr lang="cs-CZ" altLang="cs-CZ" sz="2000" b="1" dirty="0"/>
              <a:t>Dobře vyvinut u plazů - čichový orgán</a:t>
            </a:r>
          </a:p>
          <a:p>
            <a:pPr>
              <a:lnSpc>
                <a:spcPct val="120000"/>
              </a:lnSpc>
              <a:spcBef>
                <a:spcPct val="50000"/>
              </a:spcBef>
            </a:pPr>
            <a:endParaRPr lang="cs-CZ" altLang="cs-CZ" sz="2000" b="1" dirty="0"/>
          </a:p>
        </p:txBody>
      </p:sp>
    </p:spTree>
    <p:extLst>
      <p:ext uri="{BB962C8B-B14F-4D97-AF65-F5344CB8AC3E}">
        <p14:creationId xmlns:p14="http://schemas.microsoft.com/office/powerpoint/2010/main" val="3637413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rávící systém I - 14 Měkké patro a čípek"/>
          <p:cNvPicPr>
            <a:picLocks noChangeAspect="1" noChangeArrowheads="1"/>
          </p:cNvPicPr>
          <p:nvPr/>
        </p:nvPicPr>
        <p:blipFill>
          <a:blip r:embed="rId2" cstate="print">
            <a:lum bright="-4000" contrast="10000"/>
          </a:blip>
          <a:srcRect l="5460"/>
          <a:stretch>
            <a:fillRect/>
          </a:stretch>
        </p:blipFill>
        <p:spPr bwMode="auto">
          <a:xfrm>
            <a:off x="34925" y="44450"/>
            <a:ext cx="8312150" cy="6746875"/>
          </a:xfrm>
          <a:prstGeom prst="rect">
            <a:avLst/>
          </a:prstGeom>
          <a:noFill/>
          <a:ln w="9525">
            <a:noFill/>
            <a:miter lim="800000"/>
            <a:headEnd/>
            <a:tailEnd/>
          </a:ln>
        </p:spPr>
      </p:pic>
      <p:sp>
        <p:nvSpPr>
          <p:cNvPr id="22531" name="Rectangle 5" descr="Figure_12-29"/>
          <p:cNvSpPr>
            <a:spLocks noChangeArrowheads="1"/>
          </p:cNvSpPr>
          <p:nvPr/>
        </p:nvSpPr>
        <p:spPr bwMode="auto">
          <a:xfrm>
            <a:off x="3436305" y="187325"/>
            <a:ext cx="1509388" cy="369332"/>
          </a:xfrm>
          <a:prstGeom prst="rect">
            <a:avLst/>
          </a:prstGeom>
          <a:noFill/>
          <a:ln w="9525">
            <a:noFill/>
            <a:miter lim="800000"/>
            <a:headEnd/>
            <a:tailEnd/>
          </a:ln>
        </p:spPr>
        <p:txBody>
          <a:bodyPr wrap="none">
            <a:spAutoFit/>
          </a:bodyPr>
          <a:lstStyle/>
          <a:p>
            <a:pPr algn="ctr"/>
            <a:r>
              <a:rPr lang="cs-CZ" altLang="cs-CZ" b="1" dirty="0"/>
              <a:t>nazální strana</a:t>
            </a:r>
          </a:p>
        </p:txBody>
      </p:sp>
      <p:sp>
        <p:nvSpPr>
          <p:cNvPr id="22532" name="Rectangle 6" descr="Figure_12-29"/>
          <p:cNvSpPr>
            <a:spLocks noChangeArrowheads="1"/>
          </p:cNvSpPr>
          <p:nvPr/>
        </p:nvSpPr>
        <p:spPr bwMode="auto">
          <a:xfrm>
            <a:off x="3499080" y="5875456"/>
            <a:ext cx="1383840" cy="369332"/>
          </a:xfrm>
          <a:prstGeom prst="rect">
            <a:avLst/>
          </a:prstGeom>
          <a:noFill/>
          <a:ln w="9525">
            <a:noFill/>
            <a:miter lim="800000"/>
            <a:headEnd/>
            <a:tailEnd/>
          </a:ln>
        </p:spPr>
        <p:txBody>
          <a:bodyPr wrap="none">
            <a:spAutoFit/>
          </a:bodyPr>
          <a:lstStyle/>
          <a:p>
            <a:pPr algn="ctr"/>
            <a:r>
              <a:rPr lang="cs-CZ" altLang="cs-CZ" b="1" dirty="0"/>
              <a:t>orální strana</a:t>
            </a:r>
          </a:p>
        </p:txBody>
      </p:sp>
      <p:sp>
        <p:nvSpPr>
          <p:cNvPr id="22533" name="Rectangle 7" descr="Figure_12-29"/>
          <p:cNvSpPr>
            <a:spLocks noChangeArrowheads="1"/>
          </p:cNvSpPr>
          <p:nvPr/>
        </p:nvSpPr>
        <p:spPr bwMode="auto">
          <a:xfrm>
            <a:off x="1911350" y="2636838"/>
            <a:ext cx="1544638" cy="369887"/>
          </a:xfrm>
          <a:prstGeom prst="rect">
            <a:avLst/>
          </a:prstGeom>
          <a:noFill/>
          <a:ln w="9525">
            <a:noFill/>
            <a:miter lim="800000"/>
            <a:headEnd/>
            <a:tailEnd/>
          </a:ln>
        </p:spPr>
        <p:txBody>
          <a:bodyPr wrap="none">
            <a:spAutoFit/>
          </a:bodyPr>
          <a:lstStyle/>
          <a:p>
            <a:pPr algn="ctr"/>
            <a:r>
              <a:rPr lang="cs-CZ" altLang="cs-CZ" b="1">
                <a:solidFill>
                  <a:srgbClr val="000000"/>
                </a:solidFill>
              </a:rPr>
              <a:t>aponeuroza</a:t>
            </a:r>
          </a:p>
        </p:txBody>
      </p:sp>
      <p:sp>
        <p:nvSpPr>
          <p:cNvPr id="22534" name="Line 8"/>
          <p:cNvSpPr>
            <a:spLocks noChangeShapeType="1"/>
          </p:cNvSpPr>
          <p:nvPr/>
        </p:nvSpPr>
        <p:spPr bwMode="auto">
          <a:xfrm flipH="1">
            <a:off x="7954963" y="4292600"/>
            <a:ext cx="1081087" cy="647700"/>
          </a:xfrm>
          <a:prstGeom prst="line">
            <a:avLst/>
          </a:prstGeom>
          <a:noFill/>
          <a:ln w="127000">
            <a:solidFill>
              <a:srgbClr val="FF0066"/>
            </a:solidFill>
            <a:round/>
            <a:headEnd/>
            <a:tailEnd type="triangle" w="med" len="med"/>
          </a:ln>
        </p:spPr>
        <p:txBody>
          <a:bodyPr/>
          <a:lstStyle/>
          <a:p>
            <a:endParaRPr lang="cs-CZ"/>
          </a:p>
        </p:txBody>
      </p:sp>
      <p:sp>
        <p:nvSpPr>
          <p:cNvPr id="8" name="Rectangle 5" descr="Figure_12-29"/>
          <p:cNvSpPr>
            <a:spLocks noChangeArrowheads="1"/>
          </p:cNvSpPr>
          <p:nvPr/>
        </p:nvSpPr>
        <p:spPr bwMode="auto">
          <a:xfrm>
            <a:off x="2257586" y="700088"/>
            <a:ext cx="3866829" cy="646331"/>
          </a:xfrm>
          <a:prstGeom prst="rect">
            <a:avLst/>
          </a:prstGeom>
          <a:noFill/>
          <a:ln w="9525">
            <a:noFill/>
            <a:miter lim="800000"/>
            <a:headEnd/>
            <a:tailEnd/>
          </a:ln>
        </p:spPr>
        <p:txBody>
          <a:bodyPr wrap="none">
            <a:spAutoFit/>
          </a:bodyPr>
          <a:lstStyle/>
          <a:p>
            <a:pPr algn="ctr"/>
            <a:r>
              <a:rPr lang="cs-CZ" altLang="cs-CZ" b="1" dirty="0"/>
              <a:t>Respirační epitel</a:t>
            </a:r>
          </a:p>
          <a:p>
            <a:pPr algn="ctr"/>
            <a:r>
              <a:rPr lang="cs-CZ" altLang="cs-CZ" b="1" dirty="0"/>
              <a:t>víceřadý cylindrický (</a:t>
            </a:r>
            <a:r>
              <a:rPr lang="cs-CZ" altLang="cs-CZ" b="1" dirty="0" err="1"/>
              <a:t>pseudostratified</a:t>
            </a:r>
            <a:r>
              <a:rPr lang="cs-CZ" altLang="cs-CZ" b="1" dirty="0"/>
              <a:t>) </a:t>
            </a:r>
          </a:p>
        </p:txBody>
      </p:sp>
      <p:sp>
        <p:nvSpPr>
          <p:cNvPr id="9" name="Rectangle 5" descr="Figure_12-29"/>
          <p:cNvSpPr>
            <a:spLocks noChangeArrowheads="1"/>
          </p:cNvSpPr>
          <p:nvPr/>
        </p:nvSpPr>
        <p:spPr bwMode="auto">
          <a:xfrm>
            <a:off x="2447223" y="4912360"/>
            <a:ext cx="3487558" cy="369332"/>
          </a:xfrm>
          <a:prstGeom prst="rect">
            <a:avLst/>
          </a:prstGeom>
          <a:noFill/>
          <a:ln w="9525">
            <a:noFill/>
            <a:miter lim="800000"/>
            <a:headEnd/>
            <a:tailEnd/>
          </a:ln>
        </p:spPr>
        <p:txBody>
          <a:bodyPr wrap="none">
            <a:spAutoFit/>
          </a:bodyPr>
          <a:lstStyle/>
          <a:p>
            <a:pPr algn="ctr"/>
            <a:r>
              <a:rPr lang="cs-CZ" altLang="cs-CZ" b="1" dirty="0"/>
              <a:t>V</a:t>
            </a:r>
            <a:r>
              <a:rPr lang="en-GB" altLang="cs-CZ" b="1" dirty="0" err="1"/>
              <a:t>rstevnatý</a:t>
            </a:r>
            <a:r>
              <a:rPr lang="en-GB" altLang="cs-CZ" b="1" dirty="0"/>
              <a:t> </a:t>
            </a:r>
            <a:r>
              <a:rPr lang="en-GB" altLang="cs-CZ" b="1" dirty="0" err="1"/>
              <a:t>dlaždicový</a:t>
            </a:r>
            <a:r>
              <a:rPr lang="cs-CZ" altLang="cs-CZ" b="1" dirty="0"/>
              <a:t> nerohovějící</a:t>
            </a:r>
          </a:p>
        </p:txBody>
      </p:sp>
      <p:sp>
        <p:nvSpPr>
          <p:cNvPr id="2" name="Rectangle 1"/>
          <p:cNvSpPr/>
          <p:nvPr/>
        </p:nvSpPr>
        <p:spPr>
          <a:xfrm>
            <a:off x="19050" y="6350"/>
            <a:ext cx="2656368" cy="954107"/>
          </a:xfrm>
          <a:prstGeom prst="rect">
            <a:avLst/>
          </a:prstGeom>
        </p:spPr>
        <p:txBody>
          <a:bodyPr wrap="none">
            <a:spAutoFit/>
          </a:bodyPr>
          <a:lstStyle/>
          <a:p>
            <a:pPr algn="ctr"/>
            <a:r>
              <a:rPr lang="en-GB" altLang="cs-CZ" sz="2800" b="1" dirty="0" err="1"/>
              <a:t>Měkké</a:t>
            </a:r>
            <a:r>
              <a:rPr lang="en-GB" altLang="cs-CZ" sz="2800" b="1" dirty="0"/>
              <a:t> </a:t>
            </a:r>
            <a:r>
              <a:rPr lang="en-GB" altLang="cs-CZ" sz="2800" b="1" dirty="0" err="1"/>
              <a:t>patro</a:t>
            </a:r>
            <a:r>
              <a:rPr lang="en-GB" altLang="cs-CZ" sz="2800" b="1" dirty="0"/>
              <a:t> </a:t>
            </a:r>
            <a:endParaRPr lang="cs-CZ" altLang="cs-CZ" sz="2800" b="1" dirty="0"/>
          </a:p>
          <a:p>
            <a:pPr algn="ctr"/>
            <a:r>
              <a:rPr lang="en-GB" altLang="cs-CZ" sz="2800" b="1" dirty="0"/>
              <a:t>(</a:t>
            </a:r>
            <a:r>
              <a:rPr lang="en-GB" altLang="cs-CZ" sz="2800" b="1" dirty="0" err="1"/>
              <a:t>palatum</a:t>
            </a:r>
            <a:r>
              <a:rPr lang="en-GB" altLang="cs-CZ" sz="2800" b="1" dirty="0"/>
              <a:t> </a:t>
            </a:r>
            <a:r>
              <a:rPr lang="en-GB" altLang="cs-CZ" sz="2800" b="1" dirty="0" err="1"/>
              <a:t>molle</a:t>
            </a:r>
            <a:r>
              <a:rPr lang="en-GB" altLang="cs-CZ" sz="2800" b="1" dirty="0"/>
              <a:t>)</a:t>
            </a:r>
            <a:r>
              <a:rPr lang="en-GB" altLang="cs-CZ" sz="2800" dirty="0"/>
              <a:t> </a:t>
            </a:r>
            <a:endParaRPr lang="cs-CZ" altLang="cs-CZ" sz="2800" dirty="0"/>
          </a:p>
        </p:txBody>
      </p:sp>
      <p:sp>
        <p:nvSpPr>
          <p:cNvPr id="3" name="Rectangle 2"/>
          <p:cNvSpPr/>
          <p:nvPr/>
        </p:nvSpPr>
        <p:spPr>
          <a:xfrm>
            <a:off x="7465886" y="6418381"/>
            <a:ext cx="710451" cy="369332"/>
          </a:xfrm>
          <a:prstGeom prst="rect">
            <a:avLst/>
          </a:prstGeom>
        </p:spPr>
        <p:txBody>
          <a:bodyPr wrap="none">
            <a:spAutoFit/>
          </a:bodyPr>
          <a:lstStyle/>
          <a:p>
            <a:r>
              <a:rPr lang="en-GB" altLang="cs-CZ" b="1" dirty="0"/>
              <a:t>uvula</a:t>
            </a:r>
            <a:endParaRPr lang="en-GB" b="1" dirty="0"/>
          </a:p>
        </p:txBody>
      </p:sp>
    </p:spTree>
    <p:extLst>
      <p:ext uri="{BB962C8B-B14F-4D97-AF65-F5344CB8AC3E}">
        <p14:creationId xmlns:p14="http://schemas.microsoft.com/office/powerpoint/2010/main" val="313592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P spid="8" grpId="0"/>
      <p:bldP spid="9"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patro_nasofar"/>
          <p:cNvPicPr>
            <a:picLocks noChangeAspect="1" noChangeArrowheads="1"/>
          </p:cNvPicPr>
          <p:nvPr/>
        </p:nvPicPr>
        <p:blipFill>
          <a:blip r:embed="rId2" cstate="print"/>
          <a:srcRect/>
          <a:stretch>
            <a:fillRect/>
          </a:stretch>
        </p:blipFill>
        <p:spPr bwMode="auto">
          <a:xfrm>
            <a:off x="190500" y="1077913"/>
            <a:ext cx="5840413" cy="3790950"/>
          </a:xfrm>
          <a:prstGeom prst="rect">
            <a:avLst/>
          </a:prstGeom>
          <a:noFill/>
          <a:ln w="9525">
            <a:noFill/>
            <a:miter lim="800000"/>
            <a:headEnd/>
            <a:tailEnd/>
          </a:ln>
        </p:spPr>
      </p:pic>
      <p:sp>
        <p:nvSpPr>
          <p:cNvPr id="24579" name="Rectangle 4"/>
          <p:cNvSpPr>
            <a:spLocks noChangeArrowheads="1"/>
          </p:cNvSpPr>
          <p:nvPr/>
        </p:nvSpPr>
        <p:spPr bwMode="auto">
          <a:xfrm>
            <a:off x="776288" y="336134"/>
            <a:ext cx="6567487" cy="338554"/>
          </a:xfrm>
          <a:prstGeom prst="rect">
            <a:avLst/>
          </a:prstGeom>
          <a:noFill/>
          <a:ln w="9525">
            <a:noFill/>
            <a:miter lim="800000"/>
            <a:headEnd/>
            <a:tailEnd/>
          </a:ln>
        </p:spPr>
        <p:txBody>
          <a:bodyPr>
            <a:spAutoFit/>
          </a:bodyPr>
          <a:lstStyle/>
          <a:p>
            <a:r>
              <a:rPr lang="cs-CZ" altLang="cs-CZ" sz="1600" dirty="0">
                <a:latin typeface="Arial" charset="0"/>
              </a:rPr>
              <a:t>Přechod epitelů na </a:t>
            </a:r>
            <a:r>
              <a:rPr lang="cs-CZ" altLang="cs-CZ" sz="1600" dirty="0" err="1">
                <a:latin typeface="Arial" charset="0"/>
              </a:rPr>
              <a:t>nazofaryngové</a:t>
            </a:r>
            <a:r>
              <a:rPr lang="cs-CZ" altLang="cs-CZ" sz="1600" dirty="0">
                <a:latin typeface="Arial" charset="0"/>
              </a:rPr>
              <a:t> straně</a:t>
            </a:r>
            <a:endParaRPr lang="en-GB" altLang="cs-CZ" sz="1600" dirty="0">
              <a:latin typeface="Arial" charset="0"/>
            </a:endParaRPr>
          </a:p>
        </p:txBody>
      </p:sp>
      <p:pic>
        <p:nvPicPr>
          <p:cNvPr id="24580" name="Picture 5" descr="Trávící systém I - 17 Palatum molle - smíšená žláza"/>
          <p:cNvPicPr>
            <a:picLocks noChangeAspect="1" noChangeArrowheads="1"/>
          </p:cNvPicPr>
          <p:nvPr/>
        </p:nvPicPr>
        <p:blipFill>
          <a:blip r:embed="rId3" cstate="print"/>
          <a:srcRect/>
          <a:stretch>
            <a:fillRect/>
          </a:stretch>
        </p:blipFill>
        <p:spPr bwMode="auto">
          <a:xfrm>
            <a:off x="6069013" y="2205038"/>
            <a:ext cx="2895600" cy="4502150"/>
          </a:xfrm>
          <a:prstGeom prst="rect">
            <a:avLst/>
          </a:prstGeom>
          <a:noFill/>
          <a:ln w="9525">
            <a:noFill/>
            <a:miter lim="800000"/>
            <a:headEnd/>
            <a:tailEnd/>
          </a:ln>
        </p:spPr>
      </p:pic>
      <p:sp>
        <p:nvSpPr>
          <p:cNvPr id="24581" name="Rectangle 8"/>
          <p:cNvSpPr>
            <a:spLocks noChangeArrowheads="1"/>
          </p:cNvSpPr>
          <p:nvPr/>
        </p:nvSpPr>
        <p:spPr bwMode="auto">
          <a:xfrm>
            <a:off x="3916363" y="6049675"/>
            <a:ext cx="2114550" cy="584775"/>
          </a:xfrm>
          <a:prstGeom prst="rect">
            <a:avLst/>
          </a:prstGeom>
          <a:noFill/>
          <a:ln w="9525">
            <a:noFill/>
            <a:miter lim="800000"/>
            <a:headEnd/>
            <a:tailEnd/>
          </a:ln>
        </p:spPr>
        <p:txBody>
          <a:bodyPr wrap="square" anchor="ctr">
            <a:spAutoFit/>
          </a:bodyPr>
          <a:lstStyle/>
          <a:p>
            <a:pPr algn="ctr"/>
            <a:r>
              <a:rPr lang="cs-CZ" altLang="cs-CZ" sz="1600" dirty="0">
                <a:latin typeface="Arial" charset="0"/>
              </a:rPr>
              <a:t>Smíšené </a:t>
            </a:r>
            <a:r>
              <a:rPr lang="cs-CZ" altLang="cs-CZ" sz="1600" dirty="0" err="1">
                <a:latin typeface="Arial" charset="0"/>
              </a:rPr>
              <a:t>gll</a:t>
            </a:r>
            <a:r>
              <a:rPr lang="cs-CZ" altLang="cs-CZ" sz="1600" dirty="0">
                <a:latin typeface="Arial" charset="0"/>
              </a:rPr>
              <a:t>. </a:t>
            </a:r>
            <a:r>
              <a:rPr lang="cs-CZ" altLang="cs-CZ" sz="1600" dirty="0" err="1">
                <a:latin typeface="Arial" charset="0"/>
              </a:rPr>
              <a:t>nasales</a:t>
            </a:r>
            <a:endParaRPr lang="cs-CZ" altLang="cs-CZ" sz="1600" dirty="0">
              <a:latin typeface="Arial" charset="0"/>
            </a:endParaRPr>
          </a:p>
          <a:p>
            <a:pPr algn="ctr"/>
            <a:r>
              <a:rPr lang="cs-CZ" altLang="cs-CZ" sz="1600" dirty="0">
                <a:latin typeface="Arial" charset="0"/>
              </a:rPr>
              <a:t>(nasální strana)</a:t>
            </a:r>
            <a:endParaRPr lang="en-GB" altLang="cs-CZ" dirty="0">
              <a:latin typeface="Arial" charset="0"/>
            </a:endParaRPr>
          </a:p>
        </p:txBody>
      </p:sp>
      <p:sp>
        <p:nvSpPr>
          <p:cNvPr id="24582" name="Obdélník 5"/>
          <p:cNvSpPr>
            <a:spLocks noChangeArrowheads="1"/>
          </p:cNvSpPr>
          <p:nvPr/>
        </p:nvSpPr>
        <p:spPr bwMode="auto">
          <a:xfrm>
            <a:off x="900113" y="765175"/>
            <a:ext cx="3743325" cy="1944688"/>
          </a:xfrm>
          <a:prstGeom prst="rect">
            <a:avLst/>
          </a:prstGeom>
          <a:noFill/>
          <a:ln w="57150" algn="ctr">
            <a:solidFill>
              <a:srgbClr val="0000FF"/>
            </a:solidFill>
            <a:round/>
            <a:headEnd/>
            <a:tailEnd/>
          </a:ln>
        </p:spPr>
        <p:txBody>
          <a:bodyPr/>
          <a:lstStyle/>
          <a:p>
            <a:pPr algn="ctr"/>
            <a:endParaRPr lang="cs-CZ" altLang="cs-CZ">
              <a:latin typeface="Arial" charset="0"/>
            </a:endParaRPr>
          </a:p>
        </p:txBody>
      </p:sp>
    </p:spTree>
    <p:extLst>
      <p:ext uri="{BB962C8B-B14F-4D97-AF65-F5344CB8AC3E}">
        <p14:creationId xmlns:p14="http://schemas.microsoft.com/office/powerpoint/2010/main" val="3081845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gll"/>
          <p:cNvPicPr>
            <a:picLocks noChangeAspect="1" noChangeArrowheads="1"/>
          </p:cNvPicPr>
          <p:nvPr/>
        </p:nvPicPr>
        <p:blipFill>
          <a:blip r:embed="rId2" cstate="print"/>
          <a:srcRect/>
          <a:stretch>
            <a:fillRect/>
          </a:stretch>
        </p:blipFill>
        <p:spPr bwMode="auto">
          <a:xfrm>
            <a:off x="3340100" y="1504950"/>
            <a:ext cx="5840413" cy="3795713"/>
          </a:xfrm>
          <a:prstGeom prst="rect">
            <a:avLst/>
          </a:prstGeom>
          <a:noFill/>
          <a:ln w="9525">
            <a:noFill/>
            <a:miter lim="800000"/>
            <a:headEnd/>
            <a:tailEnd/>
          </a:ln>
        </p:spPr>
      </p:pic>
      <p:pic>
        <p:nvPicPr>
          <p:cNvPr id="23555" name="Picture 4" descr="Trávící systém I - 15 Palatum molle - orální strana"/>
          <p:cNvPicPr>
            <a:picLocks noChangeAspect="1" noChangeArrowheads="1"/>
          </p:cNvPicPr>
          <p:nvPr/>
        </p:nvPicPr>
        <p:blipFill>
          <a:blip r:embed="rId3" cstate="print"/>
          <a:srcRect/>
          <a:stretch>
            <a:fillRect/>
          </a:stretch>
        </p:blipFill>
        <p:spPr bwMode="auto">
          <a:xfrm>
            <a:off x="179388" y="439738"/>
            <a:ext cx="4011612" cy="6302375"/>
          </a:xfrm>
          <a:prstGeom prst="rect">
            <a:avLst/>
          </a:prstGeom>
          <a:noFill/>
          <a:ln w="9525">
            <a:noFill/>
            <a:miter lim="800000"/>
            <a:headEnd/>
            <a:tailEnd/>
          </a:ln>
        </p:spPr>
      </p:pic>
      <p:sp>
        <p:nvSpPr>
          <p:cNvPr id="23556" name="Rectangle 5"/>
          <p:cNvSpPr>
            <a:spLocks noChangeArrowheads="1"/>
          </p:cNvSpPr>
          <p:nvPr/>
        </p:nvSpPr>
        <p:spPr bwMode="auto">
          <a:xfrm>
            <a:off x="1547813" y="1557338"/>
            <a:ext cx="1800225" cy="4247317"/>
          </a:xfrm>
          <a:prstGeom prst="rect">
            <a:avLst/>
          </a:prstGeom>
          <a:noFill/>
          <a:ln w="9525">
            <a:noFill/>
            <a:miter lim="800000"/>
            <a:headEnd/>
            <a:tailEnd/>
          </a:ln>
        </p:spPr>
        <p:txBody>
          <a:bodyPr>
            <a:spAutoFit/>
          </a:bodyPr>
          <a:lstStyle/>
          <a:p>
            <a:pPr algn="ctr"/>
            <a:endParaRPr lang="cs-CZ" altLang="cs-CZ" dirty="0">
              <a:latin typeface="Arial" charset="0"/>
            </a:endParaRPr>
          </a:p>
          <a:p>
            <a:pPr algn="ctr"/>
            <a:endParaRPr lang="cs-CZ" altLang="cs-CZ" dirty="0">
              <a:latin typeface="Arial" charset="0"/>
            </a:endParaRPr>
          </a:p>
          <a:p>
            <a:pPr algn="ctr"/>
            <a:r>
              <a:rPr lang="cs-CZ" altLang="cs-CZ" b="1" dirty="0" err="1">
                <a:latin typeface="Arial" charset="0"/>
              </a:rPr>
              <a:t>Tela</a:t>
            </a:r>
            <a:r>
              <a:rPr lang="cs-CZ" altLang="cs-CZ" b="1" dirty="0">
                <a:latin typeface="Arial" charset="0"/>
              </a:rPr>
              <a:t> </a:t>
            </a:r>
            <a:r>
              <a:rPr lang="cs-CZ" altLang="cs-CZ" b="1" dirty="0" err="1">
                <a:latin typeface="Arial" charset="0"/>
              </a:rPr>
              <a:t>submucosa</a:t>
            </a: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endParaRPr lang="cs-CZ" altLang="cs-CZ" b="1" dirty="0">
              <a:latin typeface="Arial" charset="0"/>
            </a:endParaRPr>
          </a:p>
          <a:p>
            <a:pPr algn="ctr"/>
            <a:r>
              <a:rPr lang="cs-CZ" altLang="cs-CZ" b="1" dirty="0">
                <a:latin typeface="Arial" charset="0"/>
              </a:rPr>
              <a:t>orální sliznice krycí typ</a:t>
            </a:r>
            <a:endParaRPr lang="en-GB" altLang="cs-CZ" b="1" dirty="0">
              <a:latin typeface="Arial" charset="0"/>
            </a:endParaRPr>
          </a:p>
        </p:txBody>
      </p:sp>
      <p:sp>
        <p:nvSpPr>
          <p:cNvPr id="23557" name="Rectangle 6"/>
          <p:cNvSpPr>
            <a:spLocks noChangeArrowheads="1"/>
          </p:cNvSpPr>
          <p:nvPr/>
        </p:nvSpPr>
        <p:spPr bwMode="auto">
          <a:xfrm>
            <a:off x="5003800" y="5321300"/>
            <a:ext cx="2193925" cy="369888"/>
          </a:xfrm>
          <a:prstGeom prst="rect">
            <a:avLst/>
          </a:prstGeom>
          <a:noFill/>
          <a:ln w="9525">
            <a:noFill/>
            <a:miter lim="800000"/>
            <a:headEnd/>
            <a:tailEnd/>
          </a:ln>
        </p:spPr>
        <p:txBody>
          <a:bodyPr>
            <a:spAutoFit/>
          </a:bodyPr>
          <a:lstStyle/>
          <a:p>
            <a:pPr algn="ctr"/>
            <a:r>
              <a:rPr lang="cs-CZ" altLang="cs-CZ" i="1" dirty="0" err="1">
                <a:latin typeface="Arial" charset="0"/>
              </a:rPr>
              <a:t>gll</a:t>
            </a:r>
            <a:r>
              <a:rPr lang="cs-CZ" altLang="cs-CZ" i="1" dirty="0">
                <a:latin typeface="Arial" charset="0"/>
              </a:rPr>
              <a:t>. </a:t>
            </a:r>
            <a:r>
              <a:rPr lang="cs-CZ" altLang="cs-CZ" i="1" dirty="0" err="1">
                <a:latin typeface="Arial" charset="0"/>
              </a:rPr>
              <a:t>palatinae</a:t>
            </a:r>
            <a:endParaRPr lang="en-GB" altLang="cs-CZ" i="1" dirty="0">
              <a:latin typeface="Arial" charset="0"/>
            </a:endParaRPr>
          </a:p>
        </p:txBody>
      </p:sp>
    </p:spTree>
    <p:extLst>
      <p:ext uri="{BB962C8B-B14F-4D97-AF65-F5344CB8AC3E}">
        <p14:creationId xmlns:p14="http://schemas.microsoft.com/office/powerpoint/2010/main" val="1044757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6" descr="Figure_12-29"/>
          <p:cNvSpPr>
            <a:spLocks noChangeArrowheads="1"/>
          </p:cNvSpPr>
          <p:nvPr/>
        </p:nvSpPr>
        <p:spPr bwMode="auto">
          <a:xfrm>
            <a:off x="141288" y="257175"/>
            <a:ext cx="8713787" cy="4847481"/>
          </a:xfrm>
          <a:prstGeom prst="rect">
            <a:avLst/>
          </a:prstGeom>
          <a:noFill/>
          <a:ln w="9525">
            <a:noFill/>
            <a:miter lim="800000"/>
            <a:headEnd/>
            <a:tailEnd/>
          </a:ln>
        </p:spPr>
        <p:txBody>
          <a:bodyPr>
            <a:spAutoFit/>
          </a:bodyPr>
          <a:lstStyle/>
          <a:p>
            <a:pPr algn="ctr"/>
            <a:r>
              <a:rPr lang="en-GB" altLang="cs-CZ" sz="2400" b="1" dirty="0" err="1"/>
              <a:t>Měkké</a:t>
            </a:r>
            <a:r>
              <a:rPr lang="en-GB" altLang="cs-CZ" sz="2400" b="1" dirty="0"/>
              <a:t> </a:t>
            </a:r>
            <a:r>
              <a:rPr lang="en-GB" altLang="cs-CZ" sz="2400" b="1" dirty="0" err="1"/>
              <a:t>patro</a:t>
            </a:r>
            <a:r>
              <a:rPr lang="en-GB" altLang="cs-CZ" sz="2400" b="1" dirty="0"/>
              <a:t> (</a:t>
            </a:r>
            <a:r>
              <a:rPr lang="en-GB" altLang="cs-CZ" sz="2400" b="1" dirty="0" err="1"/>
              <a:t>palatum</a:t>
            </a:r>
            <a:r>
              <a:rPr lang="en-GB" altLang="cs-CZ" sz="2400" b="1" dirty="0"/>
              <a:t> </a:t>
            </a:r>
            <a:r>
              <a:rPr lang="en-GB" altLang="cs-CZ" sz="2400" b="1" dirty="0" err="1"/>
              <a:t>molle</a:t>
            </a:r>
            <a:r>
              <a:rPr lang="en-GB" altLang="cs-CZ" sz="2400" b="1" dirty="0"/>
              <a:t>)</a:t>
            </a:r>
            <a:r>
              <a:rPr lang="en-GB" altLang="cs-CZ" sz="2400" dirty="0"/>
              <a:t> </a:t>
            </a:r>
            <a:endParaRPr lang="cs-CZ" altLang="cs-CZ" sz="2400" dirty="0"/>
          </a:p>
          <a:p>
            <a:pPr algn="ctr"/>
            <a:endParaRPr lang="en-GB" altLang="cs-CZ" sz="2400" dirty="0"/>
          </a:p>
          <a:p>
            <a:pPr marL="342900" indent="-342900">
              <a:buFont typeface="Arial" panose="020B0604020202020204" pitchFamily="34" charset="0"/>
              <a:buChar char="•"/>
            </a:pPr>
            <a:r>
              <a:rPr lang="en-GB" altLang="cs-CZ" dirty="0" err="1"/>
              <a:t>pohyblivá</a:t>
            </a:r>
            <a:r>
              <a:rPr lang="en-GB" altLang="cs-CZ" dirty="0"/>
              <a:t> </a:t>
            </a:r>
            <a:r>
              <a:rPr lang="en-GB" altLang="cs-CZ" dirty="0" err="1"/>
              <a:t>slizniční</a:t>
            </a:r>
            <a:r>
              <a:rPr lang="cs-CZ" altLang="cs-CZ" dirty="0"/>
              <a:t> ř</a:t>
            </a:r>
            <a:r>
              <a:rPr lang="en-GB" altLang="cs-CZ" dirty="0" err="1"/>
              <a:t>asa</a:t>
            </a:r>
            <a:r>
              <a:rPr lang="en-GB" altLang="cs-CZ" dirty="0"/>
              <a:t>, </a:t>
            </a:r>
            <a:r>
              <a:rPr lang="en-GB" altLang="cs-CZ" dirty="0" err="1"/>
              <a:t>zakončená</a:t>
            </a:r>
            <a:r>
              <a:rPr lang="en-GB" altLang="cs-CZ" dirty="0"/>
              <a:t> </a:t>
            </a:r>
            <a:r>
              <a:rPr lang="en-GB" altLang="cs-CZ" dirty="0" err="1"/>
              <a:t>čípkem</a:t>
            </a:r>
            <a:r>
              <a:rPr lang="en-GB" altLang="cs-CZ" dirty="0"/>
              <a:t> – </a:t>
            </a:r>
            <a:r>
              <a:rPr lang="en-GB" altLang="cs-CZ" i="1" dirty="0"/>
              <a:t>uvula</a:t>
            </a:r>
            <a:r>
              <a:rPr lang="cs-CZ" altLang="cs-CZ" dirty="0"/>
              <a:t> (ř. </a:t>
            </a:r>
            <a:r>
              <a:rPr lang="cs-CZ" altLang="cs-CZ" i="1" dirty="0" err="1"/>
              <a:t>staphylos</a:t>
            </a:r>
            <a:r>
              <a:rPr lang="cs-CZ" altLang="cs-CZ" dirty="0"/>
              <a:t>) </a:t>
            </a:r>
          </a:p>
          <a:p>
            <a:pPr marL="342900" indent="-342900">
              <a:buFont typeface="Arial" panose="020B0604020202020204" pitchFamily="34" charset="0"/>
              <a:buChar char="•"/>
            </a:pPr>
            <a:r>
              <a:rPr lang="en-GB" altLang="cs-CZ" dirty="0" err="1"/>
              <a:t>směřuje</a:t>
            </a:r>
            <a:r>
              <a:rPr lang="en-GB" altLang="cs-CZ" dirty="0"/>
              <a:t> </a:t>
            </a:r>
            <a:r>
              <a:rPr lang="en-GB" altLang="cs-CZ" dirty="0" err="1"/>
              <a:t>distálně</a:t>
            </a:r>
            <a:r>
              <a:rPr lang="en-GB" altLang="cs-CZ" dirty="0"/>
              <a:t> </a:t>
            </a:r>
            <a:r>
              <a:rPr lang="en-GB" altLang="cs-CZ" dirty="0" err="1"/>
              <a:t>mezi</a:t>
            </a:r>
            <a:r>
              <a:rPr lang="en-GB" altLang="cs-CZ" dirty="0"/>
              <a:t> </a:t>
            </a:r>
            <a:r>
              <a:rPr lang="en-GB" altLang="cs-CZ" dirty="0" err="1"/>
              <a:t>nazální</a:t>
            </a:r>
            <a:r>
              <a:rPr lang="en-GB" altLang="cs-CZ" dirty="0"/>
              <a:t> a </a:t>
            </a:r>
            <a:r>
              <a:rPr lang="en-GB" altLang="cs-CZ" dirty="0" err="1"/>
              <a:t>orální</a:t>
            </a:r>
            <a:r>
              <a:rPr lang="en-GB" altLang="cs-CZ" dirty="0"/>
              <a:t> </a:t>
            </a:r>
            <a:r>
              <a:rPr lang="en-GB" altLang="cs-CZ" dirty="0" err="1"/>
              <a:t>část</a:t>
            </a:r>
            <a:r>
              <a:rPr lang="en-GB" altLang="cs-CZ" dirty="0"/>
              <a:t> </a:t>
            </a:r>
            <a:r>
              <a:rPr lang="en-GB" altLang="cs-CZ" dirty="0" err="1"/>
              <a:t>hltanu</a:t>
            </a:r>
            <a:endParaRPr lang="cs-CZ" altLang="cs-CZ" dirty="0"/>
          </a:p>
          <a:p>
            <a:pPr>
              <a:spcBef>
                <a:spcPct val="50000"/>
              </a:spcBef>
            </a:pPr>
            <a:endParaRPr lang="cs-CZ" altLang="cs-CZ" dirty="0"/>
          </a:p>
          <a:p>
            <a:pPr>
              <a:spcBef>
                <a:spcPct val="50000"/>
              </a:spcBef>
            </a:pPr>
            <a:r>
              <a:rPr lang="cs-CZ" altLang="cs-CZ" dirty="0"/>
              <a:t>P</a:t>
            </a:r>
            <a:r>
              <a:rPr lang="en-GB" altLang="cs-CZ" dirty="0" err="1"/>
              <a:t>odklad</a:t>
            </a:r>
            <a:r>
              <a:rPr lang="en-GB" altLang="cs-CZ" dirty="0"/>
              <a:t> </a:t>
            </a:r>
            <a:r>
              <a:rPr lang="cs-CZ" altLang="cs-CZ" dirty="0"/>
              <a:t>-</a:t>
            </a:r>
            <a:r>
              <a:rPr lang="en-GB" altLang="cs-CZ" dirty="0"/>
              <a:t> </a:t>
            </a:r>
            <a:r>
              <a:rPr lang="en-GB" altLang="cs-CZ" b="1" i="1" dirty="0"/>
              <a:t>aponeurosis </a:t>
            </a:r>
            <a:r>
              <a:rPr lang="en-GB" altLang="cs-CZ" b="1" i="1" dirty="0" err="1"/>
              <a:t>palatina</a:t>
            </a:r>
            <a:r>
              <a:rPr lang="en-GB" altLang="cs-CZ" dirty="0"/>
              <a:t>, </a:t>
            </a:r>
            <a:r>
              <a:rPr lang="en-GB" altLang="cs-CZ" dirty="0" err="1"/>
              <a:t>složená</a:t>
            </a:r>
            <a:r>
              <a:rPr lang="en-GB" altLang="cs-CZ" dirty="0"/>
              <a:t> </a:t>
            </a:r>
            <a:r>
              <a:rPr lang="en-GB" altLang="cs-CZ" dirty="0" err="1"/>
              <a:t>ze</a:t>
            </a:r>
            <a:r>
              <a:rPr lang="en-GB" altLang="cs-CZ" dirty="0"/>
              <a:t> </a:t>
            </a:r>
            <a:r>
              <a:rPr lang="en-GB" altLang="cs-CZ" dirty="0" err="1"/>
              <a:t>šlachových</a:t>
            </a:r>
            <a:r>
              <a:rPr lang="cs-CZ" altLang="cs-CZ" dirty="0"/>
              <a:t> </a:t>
            </a:r>
            <a:r>
              <a:rPr lang="en-GB" altLang="cs-CZ" dirty="0" err="1"/>
              <a:t>úponů</a:t>
            </a:r>
            <a:r>
              <a:rPr lang="cs-CZ" altLang="cs-CZ" dirty="0"/>
              <a:t> </a:t>
            </a:r>
            <a:r>
              <a:rPr lang="en-GB" altLang="cs-CZ" dirty="0" err="1"/>
              <a:t>svalových</a:t>
            </a:r>
            <a:r>
              <a:rPr lang="en-GB" altLang="cs-CZ" dirty="0"/>
              <a:t> a </a:t>
            </a:r>
            <a:r>
              <a:rPr lang="en-GB" altLang="cs-CZ" dirty="0" err="1"/>
              <a:t>snopců</a:t>
            </a:r>
            <a:r>
              <a:rPr lang="en-GB" altLang="cs-CZ" dirty="0"/>
              <a:t> </a:t>
            </a:r>
            <a:r>
              <a:rPr lang="en-GB" altLang="cs-CZ" dirty="0" err="1"/>
              <a:t>příčně</a:t>
            </a:r>
            <a:r>
              <a:rPr lang="en-GB" altLang="cs-CZ" dirty="0"/>
              <a:t> </a:t>
            </a:r>
            <a:r>
              <a:rPr lang="en-GB" altLang="cs-CZ" dirty="0" err="1"/>
              <a:t>pruhovaných</a:t>
            </a:r>
            <a:r>
              <a:rPr lang="en-GB" altLang="cs-CZ" dirty="0"/>
              <a:t> </a:t>
            </a:r>
            <a:r>
              <a:rPr lang="en-GB" altLang="cs-CZ" dirty="0" err="1"/>
              <a:t>vláken</a:t>
            </a:r>
            <a:r>
              <a:rPr lang="en-GB" altLang="cs-CZ" dirty="0"/>
              <a:t> (</a:t>
            </a:r>
            <a:r>
              <a:rPr lang="en-GB" altLang="cs-CZ" dirty="0" err="1"/>
              <a:t>hlavně</a:t>
            </a:r>
            <a:r>
              <a:rPr lang="en-GB" altLang="cs-CZ" dirty="0"/>
              <a:t> </a:t>
            </a:r>
            <a:r>
              <a:rPr lang="en-GB" altLang="cs-CZ" i="1" dirty="0"/>
              <a:t>m. </a:t>
            </a:r>
            <a:r>
              <a:rPr lang="cs-CZ" altLang="cs-CZ" i="1" dirty="0"/>
              <a:t>tensor </a:t>
            </a:r>
            <a:r>
              <a:rPr lang="en-GB" altLang="cs-CZ" i="1" dirty="0" err="1"/>
              <a:t>veli</a:t>
            </a:r>
            <a:r>
              <a:rPr lang="en-GB" altLang="cs-CZ" i="1" dirty="0"/>
              <a:t> </a:t>
            </a:r>
            <a:r>
              <a:rPr lang="en-GB" altLang="cs-CZ" i="1" dirty="0" err="1"/>
              <a:t>palatini</a:t>
            </a:r>
            <a:r>
              <a:rPr lang="en-GB" altLang="cs-CZ" dirty="0"/>
              <a:t>)</a:t>
            </a:r>
            <a:endParaRPr lang="cs-CZ" altLang="cs-CZ" dirty="0"/>
          </a:p>
          <a:p>
            <a:pPr>
              <a:spcBef>
                <a:spcPct val="50000"/>
              </a:spcBef>
            </a:pPr>
            <a:endParaRPr lang="cs-CZ" altLang="cs-CZ" dirty="0"/>
          </a:p>
          <a:p>
            <a:endParaRPr lang="cs-CZ" altLang="cs-CZ" b="1" dirty="0"/>
          </a:p>
          <a:p>
            <a:r>
              <a:rPr lang="cs-CZ" altLang="cs-CZ" b="1" dirty="0"/>
              <a:t>- nazální strana</a:t>
            </a:r>
            <a:r>
              <a:rPr lang="cs-CZ" altLang="cs-CZ" dirty="0"/>
              <a:t> -</a:t>
            </a:r>
            <a:r>
              <a:rPr lang="en-GB" altLang="cs-CZ" dirty="0"/>
              <a:t> </a:t>
            </a:r>
            <a:r>
              <a:rPr lang="en-GB" altLang="cs-CZ" dirty="0" err="1"/>
              <a:t>sliznice</a:t>
            </a:r>
            <a:r>
              <a:rPr lang="en-GB" altLang="cs-CZ" dirty="0"/>
              <a:t> </a:t>
            </a:r>
            <a:r>
              <a:rPr lang="en-GB" altLang="cs-CZ" dirty="0" err="1"/>
              <a:t>dýchacích</a:t>
            </a:r>
            <a:r>
              <a:rPr lang="en-GB" altLang="cs-CZ" dirty="0"/>
              <a:t> </a:t>
            </a:r>
            <a:r>
              <a:rPr lang="en-GB" altLang="cs-CZ" dirty="0" err="1"/>
              <a:t>cest</a:t>
            </a:r>
            <a:r>
              <a:rPr lang="en-GB" altLang="cs-CZ" dirty="0"/>
              <a:t> </a:t>
            </a:r>
            <a:r>
              <a:rPr lang="cs-CZ" altLang="cs-CZ" dirty="0"/>
              <a:t>+ </a:t>
            </a:r>
            <a:r>
              <a:rPr lang="cs-CZ" altLang="cs-CZ" dirty="0" err="1"/>
              <a:t>submukóza</a:t>
            </a:r>
            <a:r>
              <a:rPr lang="cs-CZ" altLang="cs-CZ" dirty="0"/>
              <a:t> se </a:t>
            </a:r>
            <a:r>
              <a:rPr lang="cs-CZ" altLang="cs-CZ" u="sng" dirty="0"/>
              <a:t>smíšenými žlázkami</a:t>
            </a:r>
            <a:r>
              <a:rPr lang="cs-CZ" altLang="cs-CZ" i="1" dirty="0"/>
              <a:t> (</a:t>
            </a:r>
            <a:r>
              <a:rPr lang="cs-CZ" altLang="cs-CZ" i="1" dirty="0" err="1"/>
              <a:t>glandulae</a:t>
            </a:r>
            <a:r>
              <a:rPr lang="cs-CZ" altLang="cs-CZ" i="1" dirty="0"/>
              <a:t> </a:t>
            </a:r>
            <a:r>
              <a:rPr lang="cs-CZ" altLang="cs-CZ" i="1" dirty="0" err="1"/>
              <a:t>nasales</a:t>
            </a:r>
            <a:r>
              <a:rPr lang="cs-CZ" altLang="cs-CZ" i="1" dirty="0"/>
              <a:t>)</a:t>
            </a:r>
          </a:p>
          <a:p>
            <a:endParaRPr lang="cs-CZ" altLang="cs-CZ" dirty="0"/>
          </a:p>
          <a:p>
            <a:r>
              <a:rPr lang="cs-CZ" altLang="cs-CZ" b="1" dirty="0"/>
              <a:t>- orální strana</a:t>
            </a:r>
            <a:r>
              <a:rPr lang="cs-CZ" altLang="cs-CZ" dirty="0"/>
              <a:t> - krycí typ orální sliznice, </a:t>
            </a:r>
            <a:r>
              <a:rPr lang="en-GB" altLang="cs-CZ" dirty="0" err="1"/>
              <a:t>přesah</a:t>
            </a:r>
            <a:r>
              <a:rPr lang="en-GB" altLang="cs-CZ" dirty="0"/>
              <a:t> </a:t>
            </a:r>
            <a:r>
              <a:rPr lang="en-GB" altLang="cs-CZ" dirty="0" err="1"/>
              <a:t>na</a:t>
            </a:r>
            <a:r>
              <a:rPr lang="en-GB" altLang="cs-CZ" dirty="0"/>
              <a:t> </a:t>
            </a:r>
            <a:r>
              <a:rPr lang="en-GB" altLang="cs-CZ" dirty="0" err="1"/>
              <a:t>krátkou</a:t>
            </a:r>
            <a:r>
              <a:rPr lang="en-GB" altLang="cs-CZ" dirty="0"/>
              <a:t> </a:t>
            </a:r>
            <a:r>
              <a:rPr lang="en-GB" altLang="cs-CZ" dirty="0" err="1"/>
              <a:t>vzdálenost</a:t>
            </a:r>
            <a:r>
              <a:rPr lang="en-GB" altLang="cs-CZ" dirty="0"/>
              <a:t> </a:t>
            </a:r>
            <a:r>
              <a:rPr lang="en-GB" altLang="cs-CZ" dirty="0" err="1"/>
              <a:t>přes</a:t>
            </a:r>
            <a:r>
              <a:rPr lang="en-GB" altLang="cs-CZ" dirty="0"/>
              <a:t> </a:t>
            </a:r>
            <a:r>
              <a:rPr lang="en-GB" altLang="cs-CZ" dirty="0" err="1"/>
              <a:t>okraj</a:t>
            </a:r>
            <a:r>
              <a:rPr lang="en-GB" altLang="cs-CZ" dirty="0"/>
              <a:t> </a:t>
            </a:r>
            <a:r>
              <a:rPr lang="en-GB" altLang="cs-CZ" dirty="0" err="1"/>
              <a:t>uvuly</a:t>
            </a:r>
            <a:r>
              <a:rPr lang="en-GB" altLang="cs-CZ" dirty="0"/>
              <a:t> </a:t>
            </a:r>
            <a:r>
              <a:rPr lang="en-GB" altLang="cs-CZ" dirty="0" err="1"/>
              <a:t>na</a:t>
            </a:r>
            <a:r>
              <a:rPr lang="en-GB" altLang="cs-CZ" dirty="0"/>
              <a:t> </a:t>
            </a:r>
            <a:r>
              <a:rPr lang="en-GB" altLang="cs-CZ" dirty="0" err="1"/>
              <a:t>naz</a:t>
            </a:r>
            <a:r>
              <a:rPr lang="cs-CZ" altLang="cs-CZ" dirty="0" err="1"/>
              <a:t>ální</a:t>
            </a:r>
            <a:r>
              <a:rPr lang="cs-CZ" altLang="cs-CZ" dirty="0"/>
              <a:t> </a:t>
            </a:r>
            <a:r>
              <a:rPr lang="en-GB" altLang="cs-CZ" dirty="0" err="1"/>
              <a:t>stranu</a:t>
            </a:r>
            <a:r>
              <a:rPr lang="cs-CZ" altLang="cs-CZ" dirty="0"/>
              <a:t>, mezi sliznicí a aponeurózou </a:t>
            </a:r>
            <a:r>
              <a:rPr lang="en-GB" altLang="cs-CZ" dirty="0" err="1"/>
              <a:t>podslizniční</a:t>
            </a:r>
            <a:r>
              <a:rPr lang="en-GB" altLang="cs-CZ" dirty="0"/>
              <a:t> </a:t>
            </a:r>
            <a:r>
              <a:rPr lang="en-GB" altLang="cs-CZ" dirty="0" err="1"/>
              <a:t>vaziv</a:t>
            </a:r>
            <a:r>
              <a:rPr lang="cs-CZ" altLang="cs-CZ" dirty="0"/>
              <a:t>o</a:t>
            </a:r>
            <a:r>
              <a:rPr lang="en-GB" altLang="cs-CZ" dirty="0"/>
              <a:t> </a:t>
            </a:r>
            <a:r>
              <a:rPr lang="cs-CZ" altLang="cs-CZ" dirty="0"/>
              <a:t>s</a:t>
            </a:r>
            <a:r>
              <a:rPr lang="en-GB" altLang="cs-CZ" dirty="0"/>
              <a:t> </a:t>
            </a:r>
            <a:r>
              <a:rPr lang="en-GB" altLang="cs-CZ" u="sng" dirty="0" err="1"/>
              <a:t>čistě</a:t>
            </a:r>
            <a:r>
              <a:rPr lang="en-GB" altLang="cs-CZ" u="sng" dirty="0"/>
              <a:t> </a:t>
            </a:r>
            <a:r>
              <a:rPr lang="en-GB" altLang="cs-CZ" u="sng" dirty="0" err="1"/>
              <a:t>mucinózní</a:t>
            </a:r>
            <a:r>
              <a:rPr lang="cs-CZ" altLang="cs-CZ" u="sng" dirty="0"/>
              <a:t>mi</a:t>
            </a:r>
            <a:r>
              <a:rPr lang="en-GB" altLang="cs-CZ" u="sng" dirty="0"/>
              <a:t> </a:t>
            </a:r>
            <a:r>
              <a:rPr lang="en-GB" altLang="cs-CZ" u="sng" dirty="0" err="1"/>
              <a:t>žlázk</a:t>
            </a:r>
            <a:r>
              <a:rPr lang="cs-CZ" altLang="cs-CZ" u="sng" dirty="0" err="1"/>
              <a:t>ami</a:t>
            </a:r>
            <a:r>
              <a:rPr lang="cs-CZ" altLang="cs-CZ" u="sng" dirty="0"/>
              <a:t> </a:t>
            </a:r>
            <a:r>
              <a:rPr lang="cs-CZ" altLang="cs-CZ" dirty="0"/>
              <a:t>(</a:t>
            </a:r>
            <a:r>
              <a:rPr lang="en-GB" altLang="cs-CZ" i="1" dirty="0" err="1"/>
              <a:t>glandulae</a:t>
            </a:r>
            <a:r>
              <a:rPr lang="en-GB" altLang="cs-CZ" i="1" dirty="0"/>
              <a:t> </a:t>
            </a:r>
            <a:r>
              <a:rPr lang="en-GB" altLang="cs-CZ" i="1" dirty="0" err="1"/>
              <a:t>palatinae</a:t>
            </a:r>
            <a:r>
              <a:rPr lang="cs-CZ" altLang="cs-CZ" i="1" dirty="0"/>
              <a:t>)</a:t>
            </a:r>
            <a:endParaRPr lang="en-GB" altLang="cs-CZ" i="1" dirty="0"/>
          </a:p>
        </p:txBody>
      </p:sp>
    </p:spTree>
    <p:extLst>
      <p:ext uri="{BB962C8B-B14F-4D97-AF65-F5344CB8AC3E}">
        <p14:creationId xmlns:p14="http://schemas.microsoft.com/office/powerpoint/2010/main" val="4258041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54399"/>
            <a:ext cx="9144000" cy="4349202"/>
          </a:xfrm>
          <a:prstGeom prst="rect">
            <a:avLst/>
          </a:prstGeom>
        </p:spPr>
      </p:pic>
    </p:spTree>
    <p:extLst>
      <p:ext uri="{BB962C8B-B14F-4D97-AF65-F5344CB8AC3E}">
        <p14:creationId xmlns:p14="http://schemas.microsoft.com/office/powerpoint/2010/main" val="2576952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5951" y="228600"/>
            <a:ext cx="4679818" cy="1754326"/>
          </a:xfrm>
          <a:prstGeom prst="rect">
            <a:avLst/>
          </a:prstGeom>
          <a:noFill/>
        </p:spPr>
        <p:txBody>
          <a:bodyPr wrap="square" rtlCol="0">
            <a:spAutoFit/>
          </a:bodyPr>
          <a:lstStyle/>
          <a:p>
            <a:pPr algn="ctr"/>
            <a:r>
              <a:rPr lang="cs-CZ" sz="3600" b="1" dirty="0"/>
              <a:t>Jazyk</a:t>
            </a:r>
          </a:p>
          <a:p>
            <a:pPr algn="ctr"/>
            <a:r>
              <a:rPr lang="cs-CZ" dirty="0"/>
              <a:t>Lingua (lat.)</a:t>
            </a:r>
          </a:p>
          <a:p>
            <a:pPr algn="ctr"/>
            <a:r>
              <a:rPr lang="cs-CZ" dirty="0" err="1"/>
              <a:t>Glossa</a:t>
            </a:r>
            <a:r>
              <a:rPr lang="cs-CZ" dirty="0"/>
              <a:t> (</a:t>
            </a:r>
            <a:r>
              <a:rPr lang="cs-CZ" dirty="0" err="1"/>
              <a:t>gr</a:t>
            </a:r>
            <a:r>
              <a:rPr lang="cs-CZ" dirty="0"/>
              <a:t>.)</a:t>
            </a:r>
          </a:p>
          <a:p>
            <a:pPr algn="ctr"/>
            <a:r>
              <a:rPr lang="cs-CZ" dirty="0"/>
              <a:t> </a:t>
            </a:r>
          </a:p>
          <a:p>
            <a:pPr algn="ctr"/>
            <a:endParaRPr lang="en-GB" dirty="0"/>
          </a:p>
        </p:txBody>
      </p:sp>
      <p:grpSp>
        <p:nvGrpSpPr>
          <p:cNvPr id="7" name="Group 6"/>
          <p:cNvGrpSpPr/>
          <p:nvPr/>
        </p:nvGrpSpPr>
        <p:grpSpPr>
          <a:xfrm>
            <a:off x="603478" y="1826311"/>
            <a:ext cx="7800510" cy="4123998"/>
            <a:chOff x="777875" y="1906588"/>
            <a:chExt cx="7305675" cy="3862387"/>
          </a:xfrm>
        </p:grpSpPr>
        <p:pic>
          <p:nvPicPr>
            <p:cNvPr id="4" name="Picture 6" descr="800px-1109_Muscles_that_Move_the_Tongue"/>
            <p:cNvPicPr>
              <a:picLocks noChangeAspect="1" noChangeArrowheads="1"/>
            </p:cNvPicPr>
            <p:nvPr/>
          </p:nvPicPr>
          <p:blipFill>
            <a:blip r:embed="rId2" cstate="print">
              <a:lum contrast="12000"/>
            </a:blip>
            <a:srcRect/>
            <a:stretch>
              <a:fillRect/>
            </a:stretch>
          </p:blipFill>
          <p:spPr bwMode="auto">
            <a:xfrm>
              <a:off x="777875" y="1906588"/>
              <a:ext cx="7305675" cy="3862387"/>
            </a:xfrm>
            <a:prstGeom prst="rect">
              <a:avLst/>
            </a:prstGeom>
            <a:noFill/>
            <a:ln w="9525">
              <a:noFill/>
              <a:miter lim="800000"/>
              <a:headEnd/>
              <a:tailEnd/>
            </a:ln>
          </p:spPr>
        </p:pic>
        <p:sp>
          <p:nvSpPr>
            <p:cNvPr id="5" name="Rectangle 8"/>
            <p:cNvSpPr>
              <a:spLocks noChangeArrowheads="1"/>
            </p:cNvSpPr>
            <p:nvPr/>
          </p:nvSpPr>
          <p:spPr bwMode="auto">
            <a:xfrm>
              <a:off x="4430712" y="4354036"/>
              <a:ext cx="476249" cy="355124"/>
            </a:xfrm>
            <a:prstGeom prst="rect">
              <a:avLst/>
            </a:prstGeom>
            <a:solidFill>
              <a:schemeClr val="bg1"/>
            </a:solidFill>
            <a:ln w="9525" algn="ctr">
              <a:solidFill>
                <a:schemeClr val="bg1"/>
              </a:solidFill>
              <a:miter lim="800000"/>
              <a:headEnd/>
              <a:tailEnd/>
            </a:ln>
          </p:spPr>
          <p:txBody>
            <a:bodyPr wrap="none" anchor="ctr"/>
            <a:lstStyle/>
            <a:p>
              <a:pPr algn="ctr"/>
              <a:r>
                <a:rPr lang="cs-CZ" altLang="cs-CZ" sz="1200" b="1" dirty="0">
                  <a:solidFill>
                    <a:srgbClr val="000000"/>
                  </a:solidFill>
                  <a:cs typeface="Arial" charset="0"/>
                </a:rPr>
                <a:t>radix</a:t>
              </a:r>
            </a:p>
            <a:p>
              <a:pPr algn="ctr"/>
              <a:endParaRPr lang="cs-CZ" altLang="cs-CZ" sz="1200" dirty="0"/>
            </a:p>
          </p:txBody>
        </p:sp>
      </p:grpSp>
      <p:sp>
        <p:nvSpPr>
          <p:cNvPr id="2" name="Rectangle 1"/>
          <p:cNvSpPr/>
          <p:nvPr/>
        </p:nvSpPr>
        <p:spPr>
          <a:xfrm>
            <a:off x="179808" y="6048808"/>
            <a:ext cx="8803436" cy="707886"/>
          </a:xfrm>
          <a:prstGeom prst="rect">
            <a:avLst/>
          </a:prstGeom>
        </p:spPr>
        <p:txBody>
          <a:bodyPr wrap="none">
            <a:spAutoFit/>
          </a:bodyPr>
          <a:lstStyle/>
          <a:p>
            <a:pPr>
              <a:spcBef>
                <a:spcPct val="50000"/>
              </a:spcBef>
            </a:pPr>
            <a:r>
              <a:rPr lang="cs-CZ" altLang="cs-CZ" sz="1600" b="1" dirty="0"/>
              <a:t>Strukturní základ: </a:t>
            </a:r>
            <a:r>
              <a:rPr lang="en-GB" altLang="cs-CZ" sz="1600" dirty="0"/>
              <a:t>intra- a </a:t>
            </a:r>
            <a:r>
              <a:rPr lang="en-GB" altLang="cs-CZ" sz="1600" dirty="0" err="1"/>
              <a:t>extraglosální</a:t>
            </a:r>
            <a:r>
              <a:rPr lang="en-GB" altLang="cs-CZ" sz="1600" dirty="0"/>
              <a:t> </a:t>
            </a:r>
            <a:r>
              <a:rPr lang="en-GB" altLang="cs-CZ" sz="1600" dirty="0" err="1"/>
              <a:t>příčně</a:t>
            </a:r>
            <a:r>
              <a:rPr lang="en-GB" altLang="cs-CZ" sz="1600" dirty="0"/>
              <a:t> </a:t>
            </a:r>
            <a:r>
              <a:rPr lang="en-GB" altLang="cs-CZ" sz="1600" dirty="0" err="1"/>
              <a:t>pruhované</a:t>
            </a:r>
            <a:r>
              <a:rPr lang="en-GB" altLang="cs-CZ" sz="1600" dirty="0"/>
              <a:t> </a:t>
            </a:r>
            <a:r>
              <a:rPr lang="en-GB" altLang="cs-CZ" sz="1600" dirty="0" err="1"/>
              <a:t>svaly</a:t>
            </a:r>
            <a:endParaRPr lang="cs-CZ" altLang="cs-CZ" sz="1600" dirty="0"/>
          </a:p>
          <a:p>
            <a:pPr>
              <a:spcBef>
                <a:spcPct val="50000"/>
              </a:spcBef>
            </a:pPr>
            <a:r>
              <a:rPr lang="cs-CZ" altLang="cs-CZ" sz="1600" b="1" dirty="0"/>
              <a:t>Evolučně</a:t>
            </a:r>
            <a:r>
              <a:rPr lang="cs-CZ" altLang="cs-CZ" sz="1600" dirty="0"/>
              <a:t> se jazyk vyvinul u suchozemských obratlovců a obojživelníků (</a:t>
            </a:r>
            <a:r>
              <a:rPr lang="cs-CZ" altLang="cs-CZ" sz="1600" dirty="0" err="1"/>
              <a:t>tetrapoda</a:t>
            </a:r>
            <a:r>
              <a:rPr lang="cs-CZ" altLang="cs-CZ" sz="1600" dirty="0"/>
              <a:t>) ze svalů spodiny ústní</a:t>
            </a:r>
          </a:p>
        </p:txBody>
      </p:sp>
      <p:pic>
        <p:nvPicPr>
          <p:cNvPr id="2050" name="Picture 2" descr="Image result for snake tong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13" y="98499"/>
            <a:ext cx="2022017" cy="16111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haratmarg.com/wp-content/uploads/2017/12/snake-with-toung-split.jpg"/>
          <p:cNvPicPr>
            <a:picLocks noChangeAspect="1" noChangeArrowheads="1"/>
          </p:cNvPicPr>
          <p:nvPr/>
        </p:nvPicPr>
        <p:blipFill rotWithShape="1">
          <a:blip r:embed="rId4">
            <a:extLst>
              <a:ext uri="{28A0092B-C50C-407E-A947-70E740481C1C}">
                <a14:useLocalDpi xmlns:a14="http://schemas.microsoft.com/office/drawing/2010/main" val="0"/>
              </a:ext>
            </a:extLst>
          </a:blip>
          <a:srcRect l="8181" r="1955"/>
          <a:stretch/>
        </p:blipFill>
        <p:spPr bwMode="auto">
          <a:xfrm>
            <a:off x="6103856" y="98499"/>
            <a:ext cx="2912883" cy="151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040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670223" y="160256"/>
            <a:ext cx="2785620" cy="646331"/>
          </a:xfrm>
          <a:prstGeom prst="rect">
            <a:avLst/>
          </a:prstGeom>
          <a:noFill/>
        </p:spPr>
        <p:txBody>
          <a:bodyPr wrap="square" rtlCol="0">
            <a:spAutoFit/>
          </a:bodyPr>
          <a:lstStyle/>
          <a:p>
            <a:endParaRPr lang="cs-CZ" dirty="0"/>
          </a:p>
          <a:p>
            <a:endParaRPr lang="en-GB" dirty="0"/>
          </a:p>
        </p:txBody>
      </p:sp>
      <p:sp>
        <p:nvSpPr>
          <p:cNvPr id="10" name="Rectangle 9"/>
          <p:cNvSpPr/>
          <p:nvPr/>
        </p:nvSpPr>
        <p:spPr>
          <a:xfrm>
            <a:off x="5288280" y="996181"/>
            <a:ext cx="3233551" cy="5016758"/>
          </a:xfrm>
          <a:prstGeom prst="rect">
            <a:avLst/>
          </a:prstGeom>
        </p:spPr>
        <p:txBody>
          <a:bodyPr wrap="square">
            <a:spAutoFit/>
          </a:bodyPr>
          <a:lstStyle/>
          <a:p>
            <a:pPr>
              <a:spcBef>
                <a:spcPct val="50000"/>
              </a:spcBef>
            </a:pPr>
            <a:r>
              <a:rPr lang="cs-CZ" altLang="cs-CZ" sz="2000" b="1" dirty="0"/>
              <a:t>Povrch jazyka</a:t>
            </a:r>
          </a:p>
          <a:p>
            <a:pPr>
              <a:spcBef>
                <a:spcPct val="50000"/>
              </a:spcBef>
            </a:pPr>
            <a:r>
              <a:rPr lang="cs-CZ" altLang="cs-CZ" b="1" dirty="0"/>
              <a:t>Hřbet </a:t>
            </a:r>
            <a:r>
              <a:rPr lang="cs-CZ" altLang="cs-CZ" dirty="0"/>
              <a:t>(</a:t>
            </a:r>
            <a:r>
              <a:rPr lang="cs-CZ" altLang="cs-CZ" i="1" dirty="0" err="1"/>
              <a:t>dorsum</a:t>
            </a:r>
            <a:r>
              <a:rPr lang="cs-CZ" altLang="cs-CZ" i="1" dirty="0"/>
              <a:t> linguae</a:t>
            </a:r>
            <a:r>
              <a:rPr lang="cs-CZ" altLang="cs-CZ" dirty="0"/>
              <a:t>) </a:t>
            </a:r>
          </a:p>
          <a:p>
            <a:pPr>
              <a:spcBef>
                <a:spcPct val="50000"/>
              </a:spcBef>
            </a:pPr>
            <a:r>
              <a:rPr lang="cs-CZ" altLang="cs-CZ" dirty="0"/>
              <a:t>specializovaná orální sliznice</a:t>
            </a:r>
          </a:p>
          <a:p>
            <a:pPr>
              <a:spcBef>
                <a:spcPct val="50000"/>
              </a:spcBef>
            </a:pPr>
            <a:r>
              <a:rPr lang="cs-CZ" altLang="cs-CZ" b="1" dirty="0"/>
              <a:t>Spodní strana</a:t>
            </a:r>
          </a:p>
          <a:p>
            <a:pPr>
              <a:spcBef>
                <a:spcPct val="50000"/>
              </a:spcBef>
            </a:pPr>
            <a:r>
              <a:rPr lang="cs-CZ" altLang="cs-CZ" dirty="0"/>
              <a:t>orální sliznice krycího typu</a:t>
            </a:r>
          </a:p>
          <a:p>
            <a:pPr>
              <a:spcBef>
                <a:spcPct val="50000"/>
              </a:spcBef>
            </a:pPr>
            <a:endParaRPr lang="cs-CZ" altLang="cs-CZ" dirty="0"/>
          </a:p>
          <a:p>
            <a:pPr>
              <a:spcBef>
                <a:spcPct val="50000"/>
              </a:spcBef>
            </a:pPr>
            <a:r>
              <a:rPr lang="cs-CZ" altLang="cs-CZ" sz="2000" b="1" dirty="0"/>
              <a:t>Vazivové části</a:t>
            </a:r>
          </a:p>
          <a:p>
            <a:pPr>
              <a:spcBef>
                <a:spcPct val="50000"/>
              </a:spcBef>
            </a:pPr>
            <a:r>
              <a:rPr lang="cs-CZ" altLang="cs-CZ" i="1" dirty="0" err="1"/>
              <a:t>aponeurosis</a:t>
            </a:r>
            <a:r>
              <a:rPr lang="cs-CZ" altLang="cs-CZ" i="1" dirty="0"/>
              <a:t> linguae </a:t>
            </a:r>
            <a:r>
              <a:rPr lang="cs-CZ" altLang="cs-CZ" dirty="0"/>
              <a:t>- tuhá vazivová blána</a:t>
            </a:r>
          </a:p>
          <a:p>
            <a:pPr>
              <a:spcBef>
                <a:spcPct val="50000"/>
              </a:spcBef>
            </a:pPr>
            <a:r>
              <a:rPr lang="cs-CZ" altLang="cs-CZ" i="1" dirty="0"/>
              <a:t>septum linguae </a:t>
            </a:r>
            <a:r>
              <a:rPr lang="cs-CZ" altLang="cs-CZ" dirty="0"/>
              <a:t>z hustého kolagenního vaziva a perimysium </a:t>
            </a:r>
          </a:p>
          <a:p>
            <a:pPr>
              <a:spcBef>
                <a:spcPct val="50000"/>
              </a:spcBef>
            </a:pPr>
            <a:endParaRPr lang="cs-CZ" altLang="cs-CZ" dirty="0"/>
          </a:p>
        </p:txBody>
      </p:sp>
      <p:pic>
        <p:nvPicPr>
          <p:cNvPr id="3074" name="Picture 2" descr="Image result for septum lingua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805"/>
          <a:stretch/>
        </p:blipFill>
        <p:spPr bwMode="auto">
          <a:xfrm>
            <a:off x="357363" y="4397194"/>
            <a:ext cx="3799857" cy="2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55544" y="160257"/>
            <a:ext cx="3761294" cy="4152362"/>
            <a:chOff x="155543" y="710406"/>
            <a:chExt cx="5316716" cy="5869504"/>
          </a:xfrm>
        </p:grpSpPr>
        <p:pic>
          <p:nvPicPr>
            <p:cNvPr id="2" name="Picture 1"/>
            <p:cNvPicPr>
              <a:picLocks noChangeAspect="1"/>
            </p:cNvPicPr>
            <p:nvPr/>
          </p:nvPicPr>
          <p:blipFill rotWithShape="1">
            <a:blip r:embed="rId3"/>
            <a:srcRect t="6559" r="47905" b="48727"/>
            <a:stretch/>
          </p:blipFill>
          <p:spPr>
            <a:xfrm>
              <a:off x="235927" y="834272"/>
              <a:ext cx="5000661" cy="5688193"/>
            </a:xfrm>
            <a:prstGeom prst="rect">
              <a:avLst/>
            </a:prstGeom>
          </p:spPr>
        </p:pic>
        <p:sp>
          <p:nvSpPr>
            <p:cNvPr id="3" name="Rectangle 2"/>
            <p:cNvSpPr/>
            <p:nvPr/>
          </p:nvSpPr>
          <p:spPr>
            <a:xfrm>
              <a:off x="235927" y="710406"/>
              <a:ext cx="5236332" cy="246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55543" y="834272"/>
              <a:ext cx="348792" cy="5745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005632" y="887402"/>
              <a:ext cx="348792" cy="5635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290766" y="5577737"/>
              <a:ext cx="752574" cy="548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3" name="Straight Connector 12"/>
          <p:cNvCxnSpPr/>
          <p:nvPr/>
        </p:nvCxnSpPr>
        <p:spPr>
          <a:xfrm flipH="1">
            <a:off x="3704584" y="4076700"/>
            <a:ext cx="1583696" cy="91059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H="1">
            <a:off x="2242186" y="4792980"/>
            <a:ext cx="3046094" cy="79585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87898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085" y="537328"/>
            <a:ext cx="8147115" cy="4873657"/>
          </a:xfrm>
        </p:spPr>
        <p:txBody>
          <a:bodyPr anchor="t">
            <a:normAutofit/>
          </a:bodyPr>
          <a:lstStyle/>
          <a:p>
            <a:pPr algn="l"/>
            <a:r>
              <a:rPr lang="cs-CZ" sz="4800" dirty="0">
                <a:latin typeface="+mn-lt"/>
              </a:rPr>
              <a:t>Mikroskopická stavba</a:t>
            </a:r>
            <a:br>
              <a:rPr lang="cs-CZ" sz="4800" dirty="0">
                <a:latin typeface="+mn-lt"/>
              </a:rPr>
            </a:br>
            <a:br>
              <a:rPr lang="cs-CZ" sz="4800" dirty="0">
                <a:latin typeface="+mn-lt"/>
              </a:rPr>
            </a:br>
            <a:r>
              <a:rPr lang="cs-CZ" sz="4800" b="1" dirty="0">
                <a:latin typeface="+mn-lt"/>
              </a:rPr>
              <a:t>Rtů</a:t>
            </a:r>
            <a:br>
              <a:rPr lang="cs-CZ" sz="4800" b="1" dirty="0">
                <a:latin typeface="+mn-lt"/>
              </a:rPr>
            </a:br>
            <a:r>
              <a:rPr lang="cs-CZ" sz="4800" b="1" dirty="0">
                <a:latin typeface="+mn-lt"/>
              </a:rPr>
              <a:t>Jazyka</a:t>
            </a:r>
            <a:br>
              <a:rPr lang="cs-CZ" sz="4800" b="1" dirty="0">
                <a:latin typeface="+mn-lt"/>
              </a:rPr>
            </a:br>
            <a:r>
              <a:rPr lang="cs-CZ" sz="4800" b="1" dirty="0">
                <a:latin typeface="+mn-lt"/>
              </a:rPr>
              <a:t>Patra</a:t>
            </a:r>
            <a:br>
              <a:rPr lang="cs-CZ" sz="4800" b="1" dirty="0">
                <a:latin typeface="+mn-lt"/>
              </a:rPr>
            </a:br>
            <a:r>
              <a:rPr lang="cs-CZ" sz="4800" b="1" dirty="0">
                <a:latin typeface="+mn-lt"/>
              </a:rPr>
              <a:t>Tváří</a:t>
            </a:r>
            <a:endParaRPr lang="cs-CZ" sz="1400" b="1" cap="small" dirty="0">
              <a:latin typeface="+mn-lt"/>
            </a:endParaRPr>
          </a:p>
        </p:txBody>
      </p:sp>
      <p:pic>
        <p:nvPicPr>
          <p:cNvPr id="5" name="Picture 2" descr="dut"/>
          <p:cNvPicPr>
            <a:picLocks noChangeAspect="1" noChangeArrowheads="1"/>
          </p:cNvPicPr>
          <p:nvPr/>
        </p:nvPicPr>
        <p:blipFill>
          <a:blip r:embed="rId2" cstate="print"/>
          <a:srcRect/>
          <a:stretch>
            <a:fillRect/>
          </a:stretch>
        </p:blipFill>
        <p:spPr bwMode="auto">
          <a:xfrm>
            <a:off x="2893759" y="1846072"/>
            <a:ext cx="5894553" cy="4847336"/>
          </a:xfrm>
          <a:prstGeom prst="rect">
            <a:avLst/>
          </a:prstGeom>
          <a:noFill/>
          <a:ln w="9525">
            <a:noFill/>
            <a:miter lim="800000"/>
            <a:headEnd/>
            <a:tailEnd/>
          </a:ln>
        </p:spPr>
      </p:pic>
    </p:spTree>
    <p:extLst>
      <p:ext uri="{BB962C8B-B14F-4D97-AF65-F5344CB8AC3E}">
        <p14:creationId xmlns:p14="http://schemas.microsoft.com/office/powerpoint/2010/main" val="360929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igure_139"/>
          <p:cNvPicPr>
            <a:picLocks noChangeAspect="1" noChangeArrowheads="1"/>
          </p:cNvPicPr>
          <p:nvPr/>
        </p:nvPicPr>
        <p:blipFill>
          <a:blip r:embed="rId2" cstate="print"/>
          <a:srcRect r="2139" b="3625"/>
          <a:stretch>
            <a:fillRect/>
          </a:stretch>
        </p:blipFill>
        <p:spPr bwMode="auto">
          <a:xfrm>
            <a:off x="469582" y="268604"/>
            <a:ext cx="8255911" cy="6398896"/>
          </a:xfrm>
          <a:prstGeom prst="rect">
            <a:avLst/>
          </a:prstGeom>
          <a:noFill/>
          <a:ln w="9525">
            <a:noFill/>
            <a:miter lim="800000"/>
            <a:headEnd/>
            <a:tailEnd/>
          </a:ln>
        </p:spPr>
      </p:pic>
    </p:spTree>
    <p:extLst>
      <p:ext uri="{BB962C8B-B14F-4D97-AF65-F5344CB8AC3E}">
        <p14:creationId xmlns:p14="http://schemas.microsoft.com/office/powerpoint/2010/main" val="1333898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1"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 name="Movi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514" y="1015999"/>
            <a:ext cx="4512797" cy="4512797"/>
          </a:xfrm>
          <a:prstGeom prst="rect">
            <a:avLst/>
          </a:prstGeom>
        </p:spPr>
      </p:pic>
      <p:pic>
        <p:nvPicPr>
          <p:cNvPr id="5" name="Movie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24782" y="1009577"/>
            <a:ext cx="4519219" cy="4519219"/>
          </a:xfrm>
          <a:prstGeom prst="rect">
            <a:avLst/>
          </a:prstGeom>
        </p:spPr>
      </p:pic>
    </p:spTree>
    <p:extLst>
      <p:ext uri="{BB962C8B-B14F-4D97-AF65-F5344CB8AC3E}">
        <p14:creationId xmlns:p14="http://schemas.microsoft.com/office/powerpoint/2010/main" val="351046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1"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 name="Movi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600" y="929401"/>
            <a:ext cx="4514400" cy="4514400"/>
          </a:xfrm>
          <a:prstGeom prst="rect">
            <a:avLst/>
          </a:prstGeom>
        </p:spPr>
      </p:pic>
      <p:pic>
        <p:nvPicPr>
          <p:cNvPr id="3" name="Movie 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29601" y="929401"/>
            <a:ext cx="4514400" cy="4514400"/>
          </a:xfrm>
          <a:prstGeom prst="rect">
            <a:avLst/>
          </a:prstGeom>
        </p:spPr>
      </p:pic>
    </p:spTree>
    <p:extLst>
      <p:ext uri="{BB962C8B-B14F-4D97-AF65-F5344CB8AC3E}">
        <p14:creationId xmlns:p14="http://schemas.microsoft.com/office/powerpoint/2010/main" val="3309576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2"/>
                </p:tgtEl>
              </p:cMediaNode>
            </p:video>
            <p:video>
              <p:cMediaNode vol="80000">
                <p:cTn id="13"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877201" y="7886700"/>
            <a:ext cx="5174799" cy="6858000"/>
          </a:xfrm>
          <a:prstGeom prst="rect">
            <a:avLst/>
          </a:prstGeom>
        </p:spPr>
      </p:pic>
      <p:sp>
        <p:nvSpPr>
          <p:cNvPr id="8" name="Rounded Rectangle 7"/>
          <p:cNvSpPr/>
          <p:nvPr/>
        </p:nvSpPr>
        <p:spPr>
          <a:xfrm>
            <a:off x="32668817" y="10186035"/>
            <a:ext cx="1218184" cy="19558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32668817" y="10415270"/>
            <a:ext cx="1218184" cy="19558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32668817" y="9956800"/>
            <a:ext cx="1218184" cy="19558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32668817" y="9731058"/>
            <a:ext cx="1218184" cy="19558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475216" y="393223"/>
            <a:ext cx="2758896" cy="584775"/>
          </a:xfrm>
          <a:prstGeom prst="rect">
            <a:avLst/>
          </a:prstGeom>
          <a:noFill/>
        </p:spPr>
        <p:txBody>
          <a:bodyPr wrap="square" rtlCol="0">
            <a:spAutoFit/>
          </a:bodyPr>
          <a:lstStyle/>
          <a:p>
            <a:pPr algn="ctr"/>
            <a:r>
              <a:rPr lang="cs-CZ" sz="3200" b="1" dirty="0" err="1"/>
              <a:t>Dorsum</a:t>
            </a:r>
            <a:r>
              <a:rPr lang="cs-CZ" sz="3200" b="1" dirty="0"/>
              <a:t> </a:t>
            </a:r>
            <a:r>
              <a:rPr lang="cs-CZ" sz="3200" b="1" dirty="0" err="1"/>
              <a:t>lingue</a:t>
            </a:r>
            <a:endParaRPr lang="en-GB" sz="3200" b="1" dirty="0"/>
          </a:p>
        </p:txBody>
      </p:sp>
      <p:sp>
        <p:nvSpPr>
          <p:cNvPr id="13" name="Rectangle 12"/>
          <p:cNvSpPr/>
          <p:nvPr/>
        </p:nvSpPr>
        <p:spPr>
          <a:xfrm>
            <a:off x="263951" y="1843127"/>
            <a:ext cx="3436070" cy="3185487"/>
          </a:xfrm>
          <a:prstGeom prst="rect">
            <a:avLst/>
          </a:prstGeom>
        </p:spPr>
        <p:txBody>
          <a:bodyPr wrap="square">
            <a:spAutoFit/>
          </a:bodyPr>
          <a:lstStyle/>
          <a:p>
            <a:pPr>
              <a:spcBef>
                <a:spcPts val="600"/>
              </a:spcBef>
              <a:buFont typeface="Wingdings" pitchFamily="2" charset="2"/>
              <a:buNone/>
            </a:pPr>
            <a:r>
              <a:rPr lang="cs-CZ" altLang="cs-CZ" b="1" dirty="0">
                <a:cs typeface="Arial" charset="0"/>
              </a:rPr>
              <a:t>Specializovaná orální sliznice</a:t>
            </a:r>
          </a:p>
          <a:p>
            <a:pPr>
              <a:spcBef>
                <a:spcPts val="600"/>
              </a:spcBef>
              <a:buFont typeface="Wingdings" pitchFamily="2" charset="2"/>
              <a:buNone/>
            </a:pPr>
            <a:endParaRPr lang="cs-CZ" altLang="cs-CZ" b="1" dirty="0">
              <a:cs typeface="Arial" charset="0"/>
            </a:endParaRPr>
          </a:p>
          <a:p>
            <a:pPr marL="285750" indent="-285750">
              <a:buFont typeface="Arial" panose="020B0604020202020204" pitchFamily="34" charset="0"/>
              <a:buChar char="•"/>
            </a:pPr>
            <a:r>
              <a:rPr lang="en-GB" altLang="cs-CZ" sz="1600" dirty="0" err="1">
                <a:cs typeface="Arial" charset="0"/>
              </a:rPr>
              <a:t>pevně</a:t>
            </a:r>
            <a:r>
              <a:rPr lang="en-GB" altLang="cs-CZ" sz="1600" dirty="0">
                <a:cs typeface="Arial" charset="0"/>
              </a:rPr>
              <a:t> </a:t>
            </a:r>
            <a:r>
              <a:rPr lang="cs-CZ" altLang="cs-CZ" sz="1600" dirty="0">
                <a:cs typeface="Arial" charset="0"/>
              </a:rPr>
              <a:t>s</a:t>
            </a:r>
            <a:r>
              <a:rPr lang="en-GB" altLang="cs-CZ" sz="1600" dirty="0" err="1">
                <a:cs typeface="Arial" charset="0"/>
              </a:rPr>
              <a:t>rostlá</a:t>
            </a:r>
            <a:r>
              <a:rPr lang="en-GB" altLang="cs-CZ" sz="1600" dirty="0">
                <a:cs typeface="Arial" charset="0"/>
              </a:rPr>
              <a:t> </a:t>
            </a:r>
            <a:r>
              <a:rPr lang="cs-CZ" altLang="cs-CZ" sz="1600" dirty="0">
                <a:cs typeface="Arial" charset="0"/>
              </a:rPr>
              <a:t>s</a:t>
            </a:r>
            <a:r>
              <a:rPr lang="en-GB" altLang="cs-CZ" sz="1600" dirty="0">
                <a:cs typeface="Arial" charset="0"/>
              </a:rPr>
              <a:t> </a:t>
            </a:r>
            <a:r>
              <a:rPr lang="en-GB" altLang="cs-CZ" sz="1600" dirty="0" err="1">
                <a:cs typeface="Arial" charset="0"/>
              </a:rPr>
              <a:t>aponeur</a:t>
            </a:r>
            <a:r>
              <a:rPr lang="cs-CZ" altLang="cs-CZ" sz="1600" dirty="0" err="1">
                <a:cs typeface="Arial" charset="0"/>
              </a:rPr>
              <a:t>osis</a:t>
            </a:r>
            <a:r>
              <a:rPr lang="cs-CZ" altLang="cs-CZ" sz="1600" dirty="0">
                <a:cs typeface="Arial" charset="0"/>
              </a:rPr>
              <a:t> linguae</a:t>
            </a:r>
          </a:p>
          <a:p>
            <a:pPr marL="285750" indent="-285750">
              <a:buFont typeface="Arial" panose="020B0604020202020204" pitchFamily="34" charset="0"/>
              <a:buChar char="•"/>
            </a:pPr>
            <a:endParaRPr lang="cs-CZ" altLang="cs-CZ" sz="1600" dirty="0">
              <a:cs typeface="Arial" charset="0"/>
            </a:endParaRPr>
          </a:p>
          <a:p>
            <a:pPr marL="285750" indent="-285750">
              <a:buFont typeface="Arial" panose="020B0604020202020204" pitchFamily="34" charset="0"/>
              <a:buChar char="•"/>
            </a:pPr>
            <a:r>
              <a:rPr lang="en-GB" altLang="cs-CZ" sz="1600" dirty="0" err="1">
                <a:cs typeface="Arial" charset="0"/>
              </a:rPr>
              <a:t>nerovný</a:t>
            </a:r>
            <a:r>
              <a:rPr lang="en-GB" altLang="cs-CZ" sz="1600" dirty="0">
                <a:cs typeface="Arial" charset="0"/>
              </a:rPr>
              <a:t> </a:t>
            </a:r>
            <a:r>
              <a:rPr lang="en-GB" altLang="cs-CZ" sz="1600" dirty="0" err="1">
                <a:cs typeface="Arial" charset="0"/>
              </a:rPr>
              <a:t>až</a:t>
            </a:r>
            <a:r>
              <a:rPr lang="en-GB" altLang="cs-CZ" sz="1600" dirty="0">
                <a:cs typeface="Arial" charset="0"/>
              </a:rPr>
              <a:t> </a:t>
            </a:r>
            <a:r>
              <a:rPr lang="en-GB" altLang="cs-CZ" sz="1600" dirty="0" err="1">
                <a:cs typeface="Arial" charset="0"/>
              </a:rPr>
              <a:t>drsný</a:t>
            </a:r>
            <a:r>
              <a:rPr lang="en-GB" altLang="cs-CZ" sz="1600" dirty="0">
                <a:cs typeface="Arial" charset="0"/>
              </a:rPr>
              <a:t> </a:t>
            </a:r>
            <a:r>
              <a:rPr lang="cs-CZ" altLang="cs-CZ" sz="1600" dirty="0">
                <a:cs typeface="Arial" charset="0"/>
              </a:rPr>
              <a:t>povrch </a:t>
            </a:r>
          </a:p>
          <a:p>
            <a:pPr marL="285750" indent="-285750">
              <a:buFont typeface="Arial" panose="020B0604020202020204" pitchFamily="34" charset="0"/>
              <a:buChar char="•"/>
            </a:pPr>
            <a:endParaRPr lang="cs-CZ" altLang="cs-CZ" sz="1600" dirty="0">
              <a:cs typeface="Arial" charset="0"/>
            </a:endParaRPr>
          </a:p>
          <a:p>
            <a:pPr marL="285750" indent="-285750">
              <a:buFont typeface="Arial" panose="020B0604020202020204" pitchFamily="34" charset="0"/>
              <a:buChar char="•"/>
            </a:pPr>
            <a:r>
              <a:rPr lang="en-GB" altLang="cs-CZ" sz="1600" dirty="0" err="1">
                <a:cs typeface="Arial" charset="0"/>
              </a:rPr>
              <a:t>slizniční</a:t>
            </a:r>
            <a:r>
              <a:rPr lang="en-GB" altLang="cs-CZ" sz="1600" dirty="0">
                <a:cs typeface="Arial" charset="0"/>
              </a:rPr>
              <a:t> </a:t>
            </a:r>
            <a:r>
              <a:rPr lang="en-GB" altLang="cs-CZ" sz="1600" dirty="0" err="1">
                <a:cs typeface="Arial" charset="0"/>
              </a:rPr>
              <a:t>výrůstky</a:t>
            </a:r>
            <a:r>
              <a:rPr lang="en-GB" altLang="cs-CZ" sz="1600" dirty="0">
                <a:cs typeface="Arial" charset="0"/>
              </a:rPr>
              <a:t> </a:t>
            </a:r>
            <a:r>
              <a:rPr lang="cs-CZ" altLang="cs-CZ" sz="1600" b="1" dirty="0">
                <a:cs typeface="Arial" charset="0"/>
              </a:rPr>
              <a:t>-</a:t>
            </a:r>
            <a:r>
              <a:rPr lang="en-GB" altLang="cs-CZ" sz="1600" dirty="0">
                <a:cs typeface="Arial" charset="0"/>
              </a:rPr>
              <a:t> </a:t>
            </a:r>
            <a:r>
              <a:rPr lang="en-GB" altLang="cs-CZ" sz="1600" b="1" dirty="0" err="1">
                <a:cs typeface="Arial" charset="0"/>
              </a:rPr>
              <a:t>jazykové</a:t>
            </a:r>
            <a:r>
              <a:rPr lang="en-GB" altLang="cs-CZ" sz="1600" b="1" dirty="0">
                <a:cs typeface="Arial" charset="0"/>
              </a:rPr>
              <a:t> </a:t>
            </a:r>
            <a:r>
              <a:rPr lang="en-GB" altLang="cs-CZ" sz="1600" b="1" dirty="0" err="1">
                <a:cs typeface="Arial" charset="0"/>
              </a:rPr>
              <a:t>papily</a:t>
            </a:r>
            <a:endParaRPr lang="cs-CZ" altLang="cs-CZ" sz="1600" b="1" dirty="0">
              <a:cs typeface="Arial" charset="0"/>
            </a:endParaRPr>
          </a:p>
          <a:p>
            <a:pPr marL="285750" indent="-285750">
              <a:buFont typeface="Arial" panose="020B0604020202020204" pitchFamily="34" charset="0"/>
              <a:buChar char="•"/>
            </a:pPr>
            <a:endParaRPr lang="cs-CZ" altLang="cs-CZ" sz="1600" b="1" dirty="0">
              <a:cs typeface="Arial" charset="0"/>
            </a:endParaRPr>
          </a:p>
          <a:p>
            <a:pPr marL="285750" indent="-285750">
              <a:buFont typeface="Arial" panose="020B0604020202020204" pitchFamily="34" charset="0"/>
              <a:buChar char="•"/>
            </a:pPr>
            <a:r>
              <a:rPr lang="cs-CZ" altLang="cs-CZ" sz="1600" dirty="0">
                <a:cs typeface="Arial" charset="0"/>
              </a:rPr>
              <a:t>až na nitkovité papily jsou kryty nerohovějícím vrstevnatým dlaždicovým epitelem</a:t>
            </a:r>
          </a:p>
          <a:p>
            <a:pPr marL="285750" indent="-285750">
              <a:buFont typeface="Arial" panose="020B0604020202020204" pitchFamily="34" charset="0"/>
              <a:buChar char="•"/>
            </a:pPr>
            <a:endParaRPr lang="cs-CZ" altLang="cs-CZ" sz="1600" b="1" dirty="0">
              <a:cs typeface="Arial" charset="0"/>
            </a:endParaRPr>
          </a:p>
        </p:txBody>
      </p:sp>
      <p:grpSp>
        <p:nvGrpSpPr>
          <p:cNvPr id="16" name="Group 15"/>
          <p:cNvGrpSpPr/>
          <p:nvPr/>
        </p:nvGrpSpPr>
        <p:grpSpPr>
          <a:xfrm>
            <a:off x="3881909" y="900774"/>
            <a:ext cx="5142911" cy="5459514"/>
            <a:chOff x="4616901" y="3209924"/>
            <a:chExt cx="4405565" cy="4676776"/>
          </a:xfrm>
        </p:grpSpPr>
        <p:pic>
          <p:nvPicPr>
            <p:cNvPr id="14" name="Picture 2" descr="https://i.pinimg.com/originals/7f/b1/e4/7fb1e4fca9c1d272ae306e4c51b944a5.jpg"/>
            <p:cNvPicPr>
              <a:picLocks noChangeAspect="1" noChangeArrowheads="1"/>
            </p:cNvPicPr>
            <p:nvPr/>
          </p:nvPicPr>
          <p:blipFill rotWithShape="1">
            <a:blip r:embed="rId3">
              <a:extLst>
                <a:ext uri="{28A0092B-C50C-407E-A947-70E740481C1C}">
                  <a14:useLocalDpi xmlns:a14="http://schemas.microsoft.com/office/drawing/2010/main" val="0"/>
                </a:ext>
              </a:extLst>
            </a:blip>
            <a:srcRect r="29493"/>
            <a:stretch/>
          </p:blipFill>
          <p:spPr bwMode="auto">
            <a:xfrm>
              <a:off x="4616901" y="3209924"/>
              <a:ext cx="4405565" cy="46767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032830" y="6001473"/>
              <a:ext cx="989636" cy="1885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3965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21530" y="1445987"/>
            <a:ext cx="9036050" cy="1077218"/>
          </a:xfrm>
          <a:prstGeom prst="rect">
            <a:avLst/>
          </a:prstGeom>
          <a:noFill/>
          <a:ln w="9525">
            <a:noFill/>
            <a:miter lim="800000"/>
            <a:headEnd/>
            <a:tailEnd/>
          </a:ln>
        </p:spPr>
        <p:txBody>
          <a:bodyPr>
            <a:spAutoFit/>
          </a:bodyPr>
          <a:lstStyle/>
          <a:p>
            <a:r>
              <a:rPr lang="cs-CZ" altLang="cs-CZ" b="1" i="1" dirty="0"/>
              <a:t>P</a:t>
            </a:r>
            <a:r>
              <a:rPr lang="en-GB" altLang="cs-CZ" b="1" i="1" dirty="0" err="1"/>
              <a:t>apillae</a:t>
            </a:r>
            <a:r>
              <a:rPr lang="en-GB" altLang="cs-CZ" b="1" i="1" dirty="0"/>
              <a:t> </a:t>
            </a:r>
            <a:r>
              <a:rPr lang="en-GB" altLang="cs-CZ" b="1" i="1" dirty="0" err="1"/>
              <a:t>fungiformes</a:t>
            </a:r>
            <a:r>
              <a:rPr lang="cs-CZ" altLang="cs-CZ" b="1" i="1" dirty="0"/>
              <a:t> </a:t>
            </a:r>
          </a:p>
          <a:p>
            <a:r>
              <a:rPr lang="cs-CZ" altLang="cs-CZ" dirty="0"/>
              <a:t>Apex, Houbovité útvary (</a:t>
            </a:r>
            <a:r>
              <a:rPr lang="en-GB" altLang="cs-CZ" dirty="0" err="1"/>
              <a:t>výška</a:t>
            </a:r>
            <a:r>
              <a:rPr lang="en-GB" altLang="cs-CZ" dirty="0"/>
              <a:t> 0,</a:t>
            </a:r>
            <a:r>
              <a:rPr lang="cs-CZ" altLang="cs-CZ" dirty="0"/>
              <a:t>5</a:t>
            </a:r>
            <a:r>
              <a:rPr lang="en-GB" altLang="cs-CZ" dirty="0"/>
              <a:t>–</a:t>
            </a:r>
            <a:r>
              <a:rPr lang="cs-CZ" altLang="cs-CZ" dirty="0"/>
              <a:t>1,5 </a:t>
            </a:r>
            <a:r>
              <a:rPr lang="en-GB" altLang="cs-CZ" dirty="0"/>
              <a:t>mm, </a:t>
            </a:r>
            <a:r>
              <a:rPr lang="en-GB" altLang="cs-CZ" dirty="0" err="1"/>
              <a:t>šířka</a:t>
            </a:r>
            <a:r>
              <a:rPr lang="en-GB" altLang="cs-CZ" dirty="0"/>
              <a:t> 0,5–1,0 mm</a:t>
            </a:r>
            <a:r>
              <a:rPr lang="cs-CZ" altLang="cs-CZ" dirty="0"/>
              <a:t>)</a:t>
            </a:r>
          </a:p>
          <a:p>
            <a:r>
              <a:rPr lang="cs-CZ" altLang="cs-CZ" dirty="0"/>
              <a:t>V </a:t>
            </a:r>
            <a:r>
              <a:rPr lang="en-GB" altLang="cs-CZ" dirty="0" err="1"/>
              <a:t>epitelu</a:t>
            </a:r>
            <a:r>
              <a:rPr lang="en-GB" altLang="cs-CZ" dirty="0"/>
              <a:t> </a:t>
            </a:r>
            <a:r>
              <a:rPr lang="cs-CZ" altLang="cs-CZ" dirty="0"/>
              <a:t>bývají</a:t>
            </a:r>
            <a:r>
              <a:rPr lang="en-GB" altLang="cs-CZ" dirty="0"/>
              <a:t> </a:t>
            </a:r>
            <a:r>
              <a:rPr lang="en-GB" altLang="cs-CZ" dirty="0" err="1"/>
              <a:t>chuťové</a:t>
            </a:r>
            <a:r>
              <a:rPr lang="en-GB" altLang="cs-CZ" dirty="0"/>
              <a:t> </a:t>
            </a:r>
            <a:r>
              <a:rPr lang="en-GB" altLang="cs-CZ" dirty="0" err="1"/>
              <a:t>pohárky</a:t>
            </a:r>
            <a:endParaRPr lang="cs-CZ" altLang="cs-CZ" b="1" dirty="0"/>
          </a:p>
          <a:p>
            <a:endParaRPr lang="cs-CZ" altLang="cs-CZ" sz="1000" b="1" dirty="0">
              <a:solidFill>
                <a:schemeClr val="hlink"/>
              </a:solidFill>
            </a:endParaRPr>
          </a:p>
        </p:txBody>
      </p:sp>
      <p:pic>
        <p:nvPicPr>
          <p:cNvPr id="33795" name="Picture 3" descr="006"/>
          <p:cNvPicPr>
            <a:picLocks noChangeAspect="1" noChangeArrowheads="1"/>
          </p:cNvPicPr>
          <p:nvPr/>
        </p:nvPicPr>
        <p:blipFill>
          <a:blip r:embed="rId2" cstate="print"/>
          <a:srcRect b="3838"/>
          <a:stretch>
            <a:fillRect/>
          </a:stretch>
        </p:blipFill>
        <p:spPr bwMode="auto">
          <a:xfrm>
            <a:off x="107950" y="2394408"/>
            <a:ext cx="6155184" cy="4372745"/>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flipH="1">
            <a:off x="6357565" y="2342561"/>
            <a:ext cx="2661922" cy="2395019"/>
          </a:xfrm>
          <a:prstGeom prst="rect">
            <a:avLst/>
          </a:prstGeom>
          <a:ln>
            <a:solidFill>
              <a:schemeClr val="tx1"/>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57566" y="4784800"/>
            <a:ext cx="2668597" cy="1982353"/>
          </a:xfrm>
          <a:prstGeom prst="rect">
            <a:avLst/>
          </a:prstGeom>
          <a:ln>
            <a:solidFill>
              <a:schemeClr val="tx1"/>
            </a:solidFill>
          </a:ln>
        </p:spPr>
      </p:pic>
      <p:sp>
        <p:nvSpPr>
          <p:cNvPr id="2" name="Rectangle 1"/>
          <p:cNvSpPr/>
          <p:nvPr/>
        </p:nvSpPr>
        <p:spPr>
          <a:xfrm>
            <a:off x="221530" y="0"/>
            <a:ext cx="8526544" cy="1338828"/>
          </a:xfrm>
          <a:prstGeom prst="rect">
            <a:avLst/>
          </a:prstGeom>
        </p:spPr>
        <p:txBody>
          <a:bodyPr wrap="square">
            <a:spAutoFit/>
          </a:bodyPr>
          <a:lstStyle/>
          <a:p>
            <a:pPr algn="ctr"/>
            <a:endParaRPr lang="cs-CZ" altLang="cs-CZ" sz="900" b="1" i="1" dirty="0"/>
          </a:p>
          <a:p>
            <a:r>
              <a:rPr lang="cs-CZ" altLang="cs-CZ" b="1" i="1" dirty="0"/>
              <a:t>P</a:t>
            </a:r>
            <a:r>
              <a:rPr lang="en-GB" altLang="cs-CZ" b="1" i="1" dirty="0" err="1"/>
              <a:t>apillae</a:t>
            </a:r>
            <a:r>
              <a:rPr lang="en-GB" altLang="cs-CZ" b="1" i="1" dirty="0"/>
              <a:t> </a:t>
            </a:r>
            <a:r>
              <a:rPr lang="en-GB" altLang="cs-CZ" b="1" i="1" dirty="0" err="1"/>
              <a:t>filiformes</a:t>
            </a:r>
            <a:r>
              <a:rPr lang="cs-CZ" altLang="cs-CZ" b="1" i="1" dirty="0"/>
              <a:t> </a:t>
            </a:r>
          </a:p>
          <a:p>
            <a:r>
              <a:rPr lang="cs-CZ" altLang="cs-CZ" dirty="0"/>
              <a:t>Nejpočetnější, po celé dorzální ploše (od apex </a:t>
            </a:r>
            <a:r>
              <a:rPr lang="cs-CZ" altLang="cs-CZ" dirty="0" err="1"/>
              <a:t>lingualis</a:t>
            </a:r>
            <a:r>
              <a:rPr lang="cs-CZ" altLang="cs-CZ" dirty="0"/>
              <a:t> </a:t>
            </a:r>
            <a:r>
              <a:rPr lang="en-GB" altLang="cs-CZ" dirty="0" err="1"/>
              <a:t>po</a:t>
            </a:r>
            <a:r>
              <a:rPr lang="en-GB" altLang="cs-CZ" dirty="0"/>
              <a:t> sulcus terminalis</a:t>
            </a:r>
            <a:r>
              <a:rPr lang="cs-CZ" altLang="cs-CZ" dirty="0"/>
              <a:t>), </a:t>
            </a:r>
          </a:p>
          <a:p>
            <a:r>
              <a:rPr lang="cs-CZ" altLang="cs-CZ" dirty="0"/>
              <a:t>Š</a:t>
            </a:r>
            <a:r>
              <a:rPr lang="en-GB" altLang="cs-CZ" dirty="0" err="1"/>
              <a:t>tětečkům</a:t>
            </a:r>
            <a:r>
              <a:rPr lang="en-GB" altLang="cs-CZ" dirty="0"/>
              <a:t> </a:t>
            </a:r>
            <a:r>
              <a:rPr lang="en-GB" altLang="cs-CZ" dirty="0" err="1"/>
              <a:t>podobn</a:t>
            </a:r>
            <a:r>
              <a:rPr lang="cs-CZ" altLang="cs-CZ" dirty="0"/>
              <a:t>é</a:t>
            </a:r>
            <a:r>
              <a:rPr lang="en-GB" altLang="cs-CZ" dirty="0"/>
              <a:t> </a:t>
            </a:r>
            <a:r>
              <a:rPr lang="en-GB" altLang="cs-CZ" dirty="0" err="1"/>
              <a:t>útvar</a:t>
            </a:r>
            <a:r>
              <a:rPr lang="cs-CZ" altLang="cs-CZ" dirty="0"/>
              <a:t>y</a:t>
            </a:r>
            <a:r>
              <a:rPr lang="en-GB" altLang="cs-CZ" dirty="0"/>
              <a:t> </a:t>
            </a:r>
            <a:r>
              <a:rPr lang="cs-CZ" altLang="cs-CZ" dirty="0"/>
              <a:t>(výška 0,5 - 1,0 mm, šířka </a:t>
            </a:r>
            <a:r>
              <a:rPr lang="en-GB" altLang="cs-CZ" dirty="0"/>
              <a:t>0,2–0,3 mm</a:t>
            </a:r>
            <a:r>
              <a:rPr lang="cs-CZ" altLang="cs-CZ" dirty="0"/>
              <a:t>)</a:t>
            </a:r>
          </a:p>
          <a:p>
            <a:r>
              <a:rPr lang="cs-CZ" altLang="cs-CZ" dirty="0"/>
              <a:t>Epitel rohovatí - při váznoucím odlupování tzv. </a:t>
            </a:r>
            <a:r>
              <a:rPr lang="en-GB" altLang="cs-CZ" dirty="0"/>
              <a:t>„</a:t>
            </a:r>
            <a:r>
              <a:rPr lang="en-GB" altLang="cs-CZ" dirty="0" err="1"/>
              <a:t>povleklý</a:t>
            </a:r>
            <a:r>
              <a:rPr lang="cs-CZ" altLang="cs-CZ" dirty="0"/>
              <a:t> </a:t>
            </a:r>
            <a:r>
              <a:rPr lang="en-GB" altLang="cs-CZ" dirty="0" err="1"/>
              <a:t>jazyk</a:t>
            </a:r>
            <a:r>
              <a:rPr lang="en-GB" altLang="cs-CZ" dirty="0"/>
              <a:t>“</a:t>
            </a:r>
            <a:endParaRPr lang="cs-CZ" altLang="cs-CZ" b="1" dirty="0"/>
          </a:p>
        </p:txBody>
      </p:sp>
    </p:spTree>
    <p:extLst>
      <p:ext uri="{BB962C8B-B14F-4D97-AF65-F5344CB8AC3E}">
        <p14:creationId xmlns:p14="http://schemas.microsoft.com/office/powerpoint/2010/main" val="3701738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HoubPapila"/>
          <p:cNvPicPr>
            <a:picLocks noChangeAspect="1" noChangeArrowheads="1"/>
          </p:cNvPicPr>
          <p:nvPr/>
        </p:nvPicPr>
        <p:blipFill>
          <a:blip r:embed="rId2" cstate="print"/>
          <a:srcRect/>
          <a:stretch>
            <a:fillRect/>
          </a:stretch>
        </p:blipFill>
        <p:spPr bwMode="auto">
          <a:xfrm>
            <a:off x="53975" y="1092200"/>
            <a:ext cx="9126538" cy="5786438"/>
          </a:xfrm>
          <a:prstGeom prst="rect">
            <a:avLst/>
          </a:prstGeom>
          <a:noFill/>
          <a:ln w="9525">
            <a:noFill/>
            <a:miter lim="800000"/>
            <a:headEnd/>
            <a:tailEnd/>
          </a:ln>
        </p:spPr>
      </p:pic>
      <p:sp>
        <p:nvSpPr>
          <p:cNvPr id="34819" name="Rectangle 5" descr="Figure_12-29"/>
          <p:cNvSpPr>
            <a:spLocks noChangeArrowheads="1"/>
          </p:cNvSpPr>
          <p:nvPr/>
        </p:nvSpPr>
        <p:spPr bwMode="auto">
          <a:xfrm>
            <a:off x="2301155" y="297141"/>
            <a:ext cx="5594350" cy="369332"/>
          </a:xfrm>
          <a:prstGeom prst="rect">
            <a:avLst/>
          </a:prstGeom>
          <a:noFill/>
          <a:ln w="9525">
            <a:noFill/>
            <a:miter lim="800000"/>
            <a:headEnd/>
            <a:tailEnd/>
          </a:ln>
        </p:spPr>
        <p:txBody>
          <a:bodyPr>
            <a:spAutoFit/>
          </a:bodyPr>
          <a:lstStyle/>
          <a:p>
            <a:pPr algn="ctr"/>
            <a:r>
              <a:rPr lang="cs-CZ" altLang="cs-CZ" dirty="0"/>
              <a:t>Rozdíly v keratinizaci</a:t>
            </a:r>
            <a:endParaRPr lang="cs-CZ" altLang="cs-CZ" sz="2000" dirty="0">
              <a:solidFill>
                <a:srgbClr val="FFFF00"/>
              </a:solidFill>
            </a:endParaRPr>
          </a:p>
        </p:txBody>
      </p:sp>
      <p:sp>
        <p:nvSpPr>
          <p:cNvPr id="34820" name="Freeform 7" descr="Figure_12-29"/>
          <p:cNvSpPr>
            <a:spLocks/>
          </p:cNvSpPr>
          <p:nvPr/>
        </p:nvSpPr>
        <p:spPr bwMode="auto">
          <a:xfrm>
            <a:off x="3997325" y="2116138"/>
            <a:ext cx="404813" cy="592137"/>
          </a:xfrm>
          <a:custGeom>
            <a:avLst/>
            <a:gdLst>
              <a:gd name="T0" fmla="*/ 2147483647 w 255"/>
              <a:gd name="T1" fmla="*/ 0 h 373"/>
              <a:gd name="T2" fmla="*/ 2147483647 w 255"/>
              <a:gd name="T3" fmla="*/ 2147483647 h 373"/>
              <a:gd name="T4" fmla="*/ 2147483647 w 255"/>
              <a:gd name="T5" fmla="*/ 2147483647 h 373"/>
              <a:gd name="T6" fmla="*/ 2147483647 w 255"/>
              <a:gd name="T7" fmla="*/ 2147483647 h 373"/>
              <a:gd name="T8" fmla="*/ 2147483647 w 255"/>
              <a:gd name="T9" fmla="*/ 2147483647 h 373"/>
              <a:gd name="T10" fmla="*/ 2147483647 w 255"/>
              <a:gd name="T11" fmla="*/ 2147483647 h 373"/>
              <a:gd name="T12" fmla="*/ 2147483647 w 255"/>
              <a:gd name="T13" fmla="*/ 2147483647 h 373"/>
              <a:gd name="T14" fmla="*/ 2147483647 w 255"/>
              <a:gd name="T15" fmla="*/ 2147483647 h 373"/>
              <a:gd name="T16" fmla="*/ 2147483647 w 255"/>
              <a:gd name="T17" fmla="*/ 2147483647 h 373"/>
              <a:gd name="T18" fmla="*/ 2147483647 w 255"/>
              <a:gd name="T19" fmla="*/ 2147483647 h 373"/>
              <a:gd name="T20" fmla="*/ 2147483647 w 255"/>
              <a:gd name="T21" fmla="*/ 2147483647 h 373"/>
              <a:gd name="T22" fmla="*/ 2147483647 w 255"/>
              <a:gd name="T23" fmla="*/ 2147483647 h 373"/>
              <a:gd name="T24" fmla="*/ 2147483647 w 255"/>
              <a:gd name="T25" fmla="*/ 2147483647 h 3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5"/>
              <a:gd name="T40" fmla="*/ 0 h 373"/>
              <a:gd name="T41" fmla="*/ 255 w 255"/>
              <a:gd name="T42" fmla="*/ 373 h 3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5" h="373">
                <a:moveTo>
                  <a:pt x="143" y="0"/>
                </a:moveTo>
                <a:cubicBezTo>
                  <a:pt x="132" y="8"/>
                  <a:pt x="123" y="17"/>
                  <a:pt x="111" y="24"/>
                </a:cubicBezTo>
                <a:cubicBezTo>
                  <a:pt x="104" y="28"/>
                  <a:pt x="94" y="27"/>
                  <a:pt x="87" y="32"/>
                </a:cubicBezTo>
                <a:cubicBezTo>
                  <a:pt x="27" y="72"/>
                  <a:pt x="96" y="45"/>
                  <a:pt x="39" y="64"/>
                </a:cubicBezTo>
                <a:cubicBezTo>
                  <a:pt x="31" y="88"/>
                  <a:pt x="23" y="112"/>
                  <a:pt x="15" y="136"/>
                </a:cubicBezTo>
                <a:cubicBezTo>
                  <a:pt x="12" y="144"/>
                  <a:pt x="7" y="160"/>
                  <a:pt x="7" y="160"/>
                </a:cubicBezTo>
                <a:cubicBezTo>
                  <a:pt x="12" y="224"/>
                  <a:pt x="0" y="334"/>
                  <a:pt x="79" y="360"/>
                </a:cubicBezTo>
                <a:cubicBezTo>
                  <a:pt x="125" y="357"/>
                  <a:pt x="179" y="373"/>
                  <a:pt x="215" y="344"/>
                </a:cubicBezTo>
                <a:cubicBezTo>
                  <a:pt x="232" y="330"/>
                  <a:pt x="242" y="287"/>
                  <a:pt x="247" y="272"/>
                </a:cubicBezTo>
                <a:cubicBezTo>
                  <a:pt x="250" y="264"/>
                  <a:pt x="255" y="248"/>
                  <a:pt x="255" y="248"/>
                </a:cubicBezTo>
                <a:cubicBezTo>
                  <a:pt x="246" y="154"/>
                  <a:pt x="248" y="158"/>
                  <a:pt x="199" y="80"/>
                </a:cubicBezTo>
                <a:cubicBezTo>
                  <a:pt x="189" y="63"/>
                  <a:pt x="166" y="64"/>
                  <a:pt x="151" y="56"/>
                </a:cubicBezTo>
                <a:cubicBezTo>
                  <a:pt x="130" y="46"/>
                  <a:pt x="120" y="32"/>
                  <a:pt x="95" y="32"/>
                </a:cubicBezTo>
              </a:path>
            </a:pathLst>
          </a:custGeom>
          <a:noFill/>
          <a:ln w="28575" cap="flat" cmpd="sng">
            <a:solidFill>
              <a:schemeClr val="tx2"/>
            </a:solidFill>
            <a:prstDash val="solid"/>
            <a:round/>
            <a:headEnd/>
            <a:tailEnd/>
          </a:ln>
        </p:spPr>
        <p:txBody>
          <a:bodyPr/>
          <a:lstStyle/>
          <a:p>
            <a:endParaRPr lang="cs-CZ"/>
          </a:p>
        </p:txBody>
      </p:sp>
      <p:sp>
        <p:nvSpPr>
          <p:cNvPr id="34821" name="Rectangle 8" descr="Figure_12-29"/>
          <p:cNvSpPr>
            <a:spLocks noChangeArrowheads="1"/>
          </p:cNvSpPr>
          <p:nvPr/>
        </p:nvSpPr>
        <p:spPr bwMode="auto">
          <a:xfrm>
            <a:off x="4845796" y="1680443"/>
            <a:ext cx="1933671" cy="400110"/>
          </a:xfrm>
          <a:prstGeom prst="rect">
            <a:avLst/>
          </a:prstGeom>
          <a:noFill/>
          <a:ln w="9525">
            <a:noFill/>
            <a:miter lim="800000"/>
            <a:headEnd/>
            <a:tailEnd/>
          </a:ln>
        </p:spPr>
        <p:txBody>
          <a:bodyPr wrap="none">
            <a:spAutoFit/>
          </a:bodyPr>
          <a:lstStyle/>
          <a:p>
            <a:pPr algn="ctr"/>
            <a:r>
              <a:rPr lang="en-GB" altLang="cs-CZ" sz="2000" dirty="0" err="1">
                <a:solidFill>
                  <a:srgbClr val="000000"/>
                </a:solidFill>
              </a:rPr>
              <a:t>chuťov</a:t>
            </a:r>
            <a:r>
              <a:rPr lang="cs-CZ" altLang="cs-CZ" sz="2000" dirty="0">
                <a:solidFill>
                  <a:srgbClr val="000000"/>
                </a:solidFill>
              </a:rPr>
              <a:t>ý</a:t>
            </a:r>
            <a:r>
              <a:rPr lang="en-GB" altLang="cs-CZ" sz="2000" dirty="0">
                <a:solidFill>
                  <a:srgbClr val="000000"/>
                </a:solidFill>
              </a:rPr>
              <a:t> </a:t>
            </a:r>
            <a:r>
              <a:rPr lang="en-GB" altLang="cs-CZ" sz="2000" dirty="0" err="1">
                <a:solidFill>
                  <a:srgbClr val="000000"/>
                </a:solidFill>
              </a:rPr>
              <a:t>pohár</a:t>
            </a:r>
            <a:r>
              <a:rPr lang="cs-CZ" altLang="cs-CZ" sz="2000" dirty="0" err="1">
                <a:solidFill>
                  <a:srgbClr val="000000"/>
                </a:solidFill>
              </a:rPr>
              <a:t>ek</a:t>
            </a:r>
            <a:endParaRPr lang="cs-CZ" altLang="cs-CZ" sz="2000" dirty="0">
              <a:solidFill>
                <a:srgbClr val="000000"/>
              </a:solidFill>
            </a:endParaRPr>
          </a:p>
        </p:txBody>
      </p:sp>
      <p:cxnSp>
        <p:nvCxnSpPr>
          <p:cNvPr id="3" name="Straight Connector 2"/>
          <p:cNvCxnSpPr/>
          <p:nvPr/>
        </p:nvCxnSpPr>
        <p:spPr>
          <a:xfrm flipH="1">
            <a:off x="4402138" y="2080553"/>
            <a:ext cx="768464" cy="22901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36457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48102" y="125969"/>
            <a:ext cx="9036050" cy="1477328"/>
          </a:xfrm>
          <a:prstGeom prst="rect">
            <a:avLst/>
          </a:prstGeom>
          <a:noFill/>
          <a:ln w="9525">
            <a:noFill/>
            <a:miter lim="800000"/>
            <a:headEnd/>
            <a:tailEnd/>
          </a:ln>
        </p:spPr>
        <p:txBody>
          <a:bodyPr>
            <a:spAutoFit/>
          </a:bodyPr>
          <a:lstStyle/>
          <a:p>
            <a:r>
              <a:rPr lang="cs-CZ" altLang="cs-CZ" b="1" i="1" dirty="0"/>
              <a:t>P</a:t>
            </a:r>
            <a:r>
              <a:rPr lang="en-GB" altLang="cs-CZ" b="1" i="1" dirty="0" err="1"/>
              <a:t>apillae</a:t>
            </a:r>
            <a:r>
              <a:rPr lang="en-GB" altLang="cs-CZ" b="1" i="1" dirty="0"/>
              <a:t> </a:t>
            </a:r>
            <a:r>
              <a:rPr lang="en-GB" altLang="cs-CZ" b="1" i="1" dirty="0" err="1"/>
              <a:t>vallatae</a:t>
            </a:r>
            <a:endParaRPr lang="cs-CZ" altLang="cs-CZ" b="1" i="1" dirty="0"/>
          </a:p>
          <a:p>
            <a:r>
              <a:rPr lang="cs-CZ" altLang="cs-CZ" dirty="0"/>
              <a:t>N</a:t>
            </a:r>
            <a:r>
              <a:rPr lang="en-GB" altLang="cs-CZ" dirty="0" err="1"/>
              <a:t>ejvětší</a:t>
            </a:r>
            <a:r>
              <a:rPr lang="en-GB" altLang="cs-CZ" dirty="0"/>
              <a:t> (</a:t>
            </a:r>
            <a:r>
              <a:rPr lang="en-GB" altLang="cs-CZ" dirty="0" err="1"/>
              <a:t>výška</a:t>
            </a:r>
            <a:r>
              <a:rPr lang="en-GB" altLang="cs-CZ" dirty="0"/>
              <a:t> 1</a:t>
            </a:r>
            <a:r>
              <a:rPr lang="cs-CZ" altLang="cs-CZ" dirty="0"/>
              <a:t>-</a:t>
            </a:r>
            <a:r>
              <a:rPr lang="en-GB" altLang="cs-CZ" dirty="0"/>
              <a:t>4 mm, </a:t>
            </a:r>
            <a:r>
              <a:rPr lang="en-GB" altLang="cs-CZ" dirty="0" err="1"/>
              <a:t>šířka</a:t>
            </a:r>
            <a:r>
              <a:rPr lang="en-GB" altLang="cs-CZ" dirty="0"/>
              <a:t> 1</a:t>
            </a:r>
            <a:r>
              <a:rPr lang="cs-CZ" altLang="cs-CZ" dirty="0"/>
              <a:t>-</a:t>
            </a:r>
            <a:r>
              <a:rPr lang="en-GB" altLang="cs-CZ" dirty="0"/>
              <a:t>3 mm)</a:t>
            </a:r>
            <a:r>
              <a:rPr lang="cs-CZ" altLang="cs-CZ" dirty="0"/>
              <a:t>, Počet: </a:t>
            </a:r>
            <a:r>
              <a:rPr lang="en-GB" altLang="cs-CZ" dirty="0"/>
              <a:t>7–12 </a:t>
            </a:r>
            <a:r>
              <a:rPr lang="en-GB" altLang="cs-CZ" dirty="0" err="1"/>
              <a:t>těsně</a:t>
            </a:r>
            <a:r>
              <a:rPr lang="en-GB" altLang="cs-CZ" dirty="0"/>
              <a:t> </a:t>
            </a:r>
            <a:r>
              <a:rPr lang="en-GB" altLang="cs-CZ" dirty="0" err="1"/>
              <a:t>před</a:t>
            </a:r>
            <a:r>
              <a:rPr lang="en-GB" altLang="cs-CZ" dirty="0"/>
              <a:t> sulcus terminalis</a:t>
            </a:r>
            <a:r>
              <a:rPr lang="cs-CZ" altLang="cs-CZ" dirty="0"/>
              <a:t>, do sliznice zanořeny - od </a:t>
            </a:r>
            <a:r>
              <a:rPr lang="en-GB" altLang="cs-CZ" dirty="0" err="1"/>
              <a:t>prominujícího</a:t>
            </a:r>
            <a:r>
              <a:rPr lang="cs-CZ" altLang="cs-CZ" dirty="0"/>
              <a:t> </a:t>
            </a:r>
            <a:r>
              <a:rPr lang="en-GB" altLang="cs-CZ" dirty="0" err="1"/>
              <a:t>valu</a:t>
            </a:r>
            <a:r>
              <a:rPr lang="cs-CZ" altLang="cs-CZ" dirty="0"/>
              <a:t> papilu odděluje </a:t>
            </a:r>
            <a:r>
              <a:rPr lang="en-GB" altLang="cs-CZ" dirty="0" err="1"/>
              <a:t>hluboká</a:t>
            </a:r>
            <a:r>
              <a:rPr lang="en-GB" altLang="cs-CZ" dirty="0"/>
              <a:t> </a:t>
            </a:r>
            <a:r>
              <a:rPr lang="cs-CZ" altLang="cs-CZ" dirty="0" err="1"/>
              <a:t>cirkumpapilární</a:t>
            </a:r>
            <a:r>
              <a:rPr lang="cs-CZ" altLang="cs-CZ" dirty="0"/>
              <a:t> </a:t>
            </a:r>
            <a:r>
              <a:rPr lang="en-GB" altLang="cs-CZ" dirty="0" err="1"/>
              <a:t>brázda</a:t>
            </a:r>
            <a:r>
              <a:rPr lang="cs-CZ" altLang="cs-CZ" dirty="0"/>
              <a:t>, </a:t>
            </a:r>
          </a:p>
          <a:p>
            <a:r>
              <a:rPr lang="en-GB" altLang="cs-CZ" dirty="0" err="1"/>
              <a:t>chuťové</a:t>
            </a:r>
            <a:r>
              <a:rPr lang="en-GB" altLang="cs-CZ" dirty="0"/>
              <a:t> </a:t>
            </a:r>
            <a:r>
              <a:rPr lang="en-GB" altLang="cs-CZ" dirty="0" err="1"/>
              <a:t>pohárky</a:t>
            </a:r>
            <a:r>
              <a:rPr lang="cs-CZ" altLang="cs-CZ" dirty="0"/>
              <a:t>	</a:t>
            </a:r>
          </a:p>
          <a:p>
            <a:endParaRPr lang="cs-CZ" altLang="cs-CZ" dirty="0"/>
          </a:p>
        </p:txBody>
      </p:sp>
      <p:grpSp>
        <p:nvGrpSpPr>
          <p:cNvPr id="3" name="Group 2"/>
          <p:cNvGrpSpPr/>
          <p:nvPr/>
        </p:nvGrpSpPr>
        <p:grpSpPr>
          <a:xfrm>
            <a:off x="2712232" y="1290586"/>
            <a:ext cx="5641091" cy="4224390"/>
            <a:chOff x="71438" y="1409700"/>
            <a:chExt cx="7313612" cy="5476875"/>
          </a:xfrm>
        </p:grpSpPr>
        <p:pic>
          <p:nvPicPr>
            <p:cNvPr id="36867" name="Picture 2" descr="007"/>
            <p:cNvPicPr>
              <a:picLocks noChangeAspect="1" noChangeArrowheads="1"/>
            </p:cNvPicPr>
            <p:nvPr/>
          </p:nvPicPr>
          <p:blipFill>
            <a:blip r:embed="rId2" cstate="print"/>
            <a:srcRect/>
            <a:stretch>
              <a:fillRect/>
            </a:stretch>
          </p:blipFill>
          <p:spPr bwMode="auto">
            <a:xfrm>
              <a:off x="71438" y="1409700"/>
              <a:ext cx="7313612" cy="5403850"/>
            </a:xfrm>
            <a:prstGeom prst="rect">
              <a:avLst/>
            </a:prstGeom>
            <a:noFill/>
            <a:ln w="9525">
              <a:noFill/>
              <a:miter lim="800000"/>
              <a:headEnd/>
              <a:tailEnd/>
            </a:ln>
          </p:spPr>
        </p:pic>
        <p:sp>
          <p:nvSpPr>
            <p:cNvPr id="36869" name="Freeform 6" descr="Figure_12-29"/>
            <p:cNvSpPr>
              <a:spLocks/>
            </p:cNvSpPr>
            <p:nvPr/>
          </p:nvSpPr>
          <p:spPr bwMode="auto">
            <a:xfrm>
              <a:off x="3505200" y="4025900"/>
              <a:ext cx="2898775" cy="2860675"/>
            </a:xfrm>
            <a:custGeom>
              <a:avLst/>
              <a:gdLst>
                <a:gd name="T0" fmla="*/ 2147483647 w 1826"/>
                <a:gd name="T1" fmla="*/ 2147483647 h 1802"/>
                <a:gd name="T2" fmla="*/ 2147483647 w 1826"/>
                <a:gd name="T3" fmla="*/ 2147483647 h 1802"/>
                <a:gd name="T4" fmla="*/ 2147483647 w 1826"/>
                <a:gd name="T5" fmla="*/ 2147483647 h 1802"/>
                <a:gd name="T6" fmla="*/ 2147483647 w 1826"/>
                <a:gd name="T7" fmla="*/ 2147483647 h 1802"/>
                <a:gd name="T8" fmla="*/ 2147483647 w 1826"/>
                <a:gd name="T9" fmla="*/ 2147483647 h 1802"/>
                <a:gd name="T10" fmla="*/ 2147483647 w 1826"/>
                <a:gd name="T11" fmla="*/ 2147483647 h 1802"/>
                <a:gd name="T12" fmla="*/ 2147483647 w 1826"/>
                <a:gd name="T13" fmla="*/ 2147483647 h 1802"/>
                <a:gd name="T14" fmla="*/ 2147483647 w 1826"/>
                <a:gd name="T15" fmla="*/ 2147483647 h 1802"/>
                <a:gd name="T16" fmla="*/ 0 w 1826"/>
                <a:gd name="T17" fmla="*/ 2147483647 h 1802"/>
                <a:gd name="T18" fmla="*/ 2147483647 w 1826"/>
                <a:gd name="T19" fmla="*/ 2147483647 h 1802"/>
                <a:gd name="T20" fmla="*/ 2147483647 w 1826"/>
                <a:gd name="T21" fmla="*/ 2147483647 h 1802"/>
                <a:gd name="T22" fmla="*/ 2147483647 w 1826"/>
                <a:gd name="T23" fmla="*/ 2147483647 h 1802"/>
                <a:gd name="T24" fmla="*/ 2147483647 w 1826"/>
                <a:gd name="T25" fmla="*/ 2147483647 h 1802"/>
                <a:gd name="T26" fmla="*/ 2147483647 w 1826"/>
                <a:gd name="T27" fmla="*/ 2147483647 h 1802"/>
                <a:gd name="T28" fmla="*/ 2147483647 w 1826"/>
                <a:gd name="T29" fmla="*/ 2147483647 h 1802"/>
                <a:gd name="T30" fmla="*/ 2147483647 w 1826"/>
                <a:gd name="T31" fmla="*/ 2147483647 h 1802"/>
                <a:gd name="T32" fmla="*/ 2147483647 w 1826"/>
                <a:gd name="T33" fmla="*/ 2147483647 h 1802"/>
                <a:gd name="T34" fmla="*/ 2147483647 w 1826"/>
                <a:gd name="T35" fmla="*/ 2147483647 h 1802"/>
                <a:gd name="T36" fmla="*/ 2147483647 w 1826"/>
                <a:gd name="T37" fmla="*/ 2147483647 h 1802"/>
                <a:gd name="T38" fmla="*/ 2147483647 w 1826"/>
                <a:gd name="T39" fmla="*/ 2147483647 h 1802"/>
                <a:gd name="T40" fmla="*/ 2147483647 w 1826"/>
                <a:gd name="T41" fmla="*/ 2147483647 h 1802"/>
                <a:gd name="T42" fmla="*/ 2147483647 w 1826"/>
                <a:gd name="T43" fmla="*/ 2147483647 h 1802"/>
                <a:gd name="T44" fmla="*/ 2147483647 w 1826"/>
                <a:gd name="T45" fmla="*/ 2147483647 h 1802"/>
                <a:gd name="T46" fmla="*/ 2147483647 w 1826"/>
                <a:gd name="T47" fmla="*/ 2147483647 h 1802"/>
                <a:gd name="T48" fmla="*/ 2147483647 w 1826"/>
                <a:gd name="T49" fmla="*/ 2147483647 h 1802"/>
                <a:gd name="T50" fmla="*/ 2147483647 w 1826"/>
                <a:gd name="T51" fmla="*/ 2147483647 h 1802"/>
                <a:gd name="T52" fmla="*/ 2147483647 w 1826"/>
                <a:gd name="T53" fmla="*/ 2147483647 h 1802"/>
                <a:gd name="T54" fmla="*/ 2147483647 w 1826"/>
                <a:gd name="T55" fmla="*/ 2147483647 h 1802"/>
                <a:gd name="T56" fmla="*/ 2147483647 w 1826"/>
                <a:gd name="T57" fmla="*/ 2147483647 h 1802"/>
                <a:gd name="T58" fmla="*/ 2147483647 w 1826"/>
                <a:gd name="T59" fmla="*/ 2147483647 h 1802"/>
                <a:gd name="T60" fmla="*/ 2147483647 w 1826"/>
                <a:gd name="T61" fmla="*/ 0 h 1802"/>
                <a:gd name="T62" fmla="*/ 2147483647 w 1826"/>
                <a:gd name="T63" fmla="*/ 2147483647 h 1802"/>
                <a:gd name="T64" fmla="*/ 2147483647 w 1826"/>
                <a:gd name="T65" fmla="*/ 2147483647 h 1802"/>
                <a:gd name="T66" fmla="*/ 2147483647 w 1826"/>
                <a:gd name="T67" fmla="*/ 2147483647 h 1802"/>
                <a:gd name="T68" fmla="*/ 2147483647 w 1826"/>
                <a:gd name="T69" fmla="*/ 2147483647 h 1802"/>
                <a:gd name="T70" fmla="*/ 2147483647 w 1826"/>
                <a:gd name="T71" fmla="*/ 2147483647 h 1802"/>
                <a:gd name="T72" fmla="*/ 2147483647 w 1826"/>
                <a:gd name="T73" fmla="*/ 2147483647 h 1802"/>
                <a:gd name="T74" fmla="*/ 2147483647 w 1826"/>
                <a:gd name="T75" fmla="*/ 2147483647 h 1802"/>
                <a:gd name="T76" fmla="*/ 2147483647 w 1826"/>
                <a:gd name="T77" fmla="*/ 2147483647 h 1802"/>
                <a:gd name="T78" fmla="*/ 2147483647 w 1826"/>
                <a:gd name="T79" fmla="*/ 2147483647 h 1802"/>
                <a:gd name="T80" fmla="*/ 2147483647 w 1826"/>
                <a:gd name="T81" fmla="*/ 2147483647 h 1802"/>
                <a:gd name="T82" fmla="*/ 2147483647 w 1826"/>
                <a:gd name="T83" fmla="*/ 2147483647 h 1802"/>
                <a:gd name="T84" fmla="*/ 2147483647 w 1826"/>
                <a:gd name="T85" fmla="*/ 2147483647 h 1802"/>
                <a:gd name="T86" fmla="*/ 2147483647 w 1826"/>
                <a:gd name="T87" fmla="*/ 2147483647 h 1802"/>
                <a:gd name="T88" fmla="*/ 2147483647 w 1826"/>
                <a:gd name="T89" fmla="*/ 2147483647 h 18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26"/>
                <a:gd name="T136" fmla="*/ 0 h 1802"/>
                <a:gd name="T137" fmla="*/ 1826 w 1826"/>
                <a:gd name="T138" fmla="*/ 1802 h 18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26" h="1802">
                  <a:moveTo>
                    <a:pt x="680" y="768"/>
                  </a:moveTo>
                  <a:cubicBezTo>
                    <a:pt x="650" y="859"/>
                    <a:pt x="576" y="946"/>
                    <a:pt x="488" y="984"/>
                  </a:cubicBezTo>
                  <a:cubicBezTo>
                    <a:pt x="440" y="1005"/>
                    <a:pt x="371" y="1009"/>
                    <a:pt x="320" y="1016"/>
                  </a:cubicBezTo>
                  <a:cubicBezTo>
                    <a:pt x="294" y="1025"/>
                    <a:pt x="264" y="1028"/>
                    <a:pt x="240" y="1040"/>
                  </a:cubicBezTo>
                  <a:cubicBezTo>
                    <a:pt x="231" y="1044"/>
                    <a:pt x="223" y="1050"/>
                    <a:pt x="216" y="1056"/>
                  </a:cubicBezTo>
                  <a:cubicBezTo>
                    <a:pt x="207" y="1063"/>
                    <a:pt x="202" y="1075"/>
                    <a:pt x="192" y="1080"/>
                  </a:cubicBezTo>
                  <a:cubicBezTo>
                    <a:pt x="176" y="1089"/>
                    <a:pt x="133" y="1099"/>
                    <a:pt x="112" y="1104"/>
                  </a:cubicBezTo>
                  <a:cubicBezTo>
                    <a:pt x="83" y="1133"/>
                    <a:pt x="57" y="1168"/>
                    <a:pt x="32" y="1200"/>
                  </a:cubicBezTo>
                  <a:cubicBezTo>
                    <a:pt x="20" y="1215"/>
                    <a:pt x="0" y="1248"/>
                    <a:pt x="0" y="1248"/>
                  </a:cubicBezTo>
                  <a:cubicBezTo>
                    <a:pt x="3" y="1280"/>
                    <a:pt x="3" y="1312"/>
                    <a:pt x="8" y="1344"/>
                  </a:cubicBezTo>
                  <a:cubicBezTo>
                    <a:pt x="13" y="1374"/>
                    <a:pt x="33" y="1413"/>
                    <a:pt x="48" y="1440"/>
                  </a:cubicBezTo>
                  <a:cubicBezTo>
                    <a:pt x="57" y="1457"/>
                    <a:pt x="74" y="1470"/>
                    <a:pt x="80" y="1488"/>
                  </a:cubicBezTo>
                  <a:cubicBezTo>
                    <a:pt x="98" y="1541"/>
                    <a:pt x="114" y="1597"/>
                    <a:pt x="168" y="1624"/>
                  </a:cubicBezTo>
                  <a:cubicBezTo>
                    <a:pt x="211" y="1645"/>
                    <a:pt x="308" y="1649"/>
                    <a:pt x="360" y="1656"/>
                  </a:cubicBezTo>
                  <a:cubicBezTo>
                    <a:pt x="386" y="1665"/>
                    <a:pt x="432" y="1696"/>
                    <a:pt x="432" y="1696"/>
                  </a:cubicBezTo>
                  <a:cubicBezTo>
                    <a:pt x="457" y="1734"/>
                    <a:pt x="478" y="1725"/>
                    <a:pt x="520" y="1736"/>
                  </a:cubicBezTo>
                  <a:cubicBezTo>
                    <a:pt x="658" y="1728"/>
                    <a:pt x="665" y="1722"/>
                    <a:pt x="800" y="1736"/>
                  </a:cubicBezTo>
                  <a:cubicBezTo>
                    <a:pt x="839" y="1740"/>
                    <a:pt x="881" y="1758"/>
                    <a:pt x="920" y="1768"/>
                  </a:cubicBezTo>
                  <a:cubicBezTo>
                    <a:pt x="957" y="1777"/>
                    <a:pt x="995" y="1777"/>
                    <a:pt x="1032" y="1784"/>
                  </a:cubicBezTo>
                  <a:cubicBezTo>
                    <a:pt x="1195" y="1781"/>
                    <a:pt x="1361" y="1802"/>
                    <a:pt x="1520" y="1768"/>
                  </a:cubicBezTo>
                  <a:cubicBezTo>
                    <a:pt x="1612" y="1748"/>
                    <a:pt x="1698" y="1709"/>
                    <a:pt x="1792" y="1696"/>
                  </a:cubicBezTo>
                  <a:cubicBezTo>
                    <a:pt x="1806" y="1568"/>
                    <a:pt x="1812" y="1462"/>
                    <a:pt x="1800" y="1328"/>
                  </a:cubicBezTo>
                  <a:cubicBezTo>
                    <a:pt x="1796" y="1281"/>
                    <a:pt x="1766" y="1216"/>
                    <a:pt x="1744" y="1176"/>
                  </a:cubicBezTo>
                  <a:cubicBezTo>
                    <a:pt x="1735" y="1159"/>
                    <a:pt x="1712" y="1128"/>
                    <a:pt x="1712" y="1128"/>
                  </a:cubicBezTo>
                  <a:cubicBezTo>
                    <a:pt x="1690" y="1039"/>
                    <a:pt x="1719" y="930"/>
                    <a:pt x="1760" y="848"/>
                  </a:cubicBezTo>
                  <a:cubicBezTo>
                    <a:pt x="1765" y="733"/>
                    <a:pt x="1767" y="662"/>
                    <a:pt x="1792" y="560"/>
                  </a:cubicBezTo>
                  <a:cubicBezTo>
                    <a:pt x="1806" y="434"/>
                    <a:pt x="1826" y="310"/>
                    <a:pt x="1784" y="184"/>
                  </a:cubicBezTo>
                  <a:cubicBezTo>
                    <a:pt x="1770" y="141"/>
                    <a:pt x="1766" y="98"/>
                    <a:pt x="1728" y="72"/>
                  </a:cubicBezTo>
                  <a:cubicBezTo>
                    <a:pt x="1682" y="3"/>
                    <a:pt x="1743" y="84"/>
                    <a:pt x="1688" y="40"/>
                  </a:cubicBezTo>
                  <a:cubicBezTo>
                    <a:pt x="1680" y="34"/>
                    <a:pt x="1680" y="21"/>
                    <a:pt x="1672" y="16"/>
                  </a:cubicBezTo>
                  <a:cubicBezTo>
                    <a:pt x="1658" y="7"/>
                    <a:pt x="1624" y="0"/>
                    <a:pt x="1624" y="0"/>
                  </a:cubicBezTo>
                  <a:cubicBezTo>
                    <a:pt x="1550" y="9"/>
                    <a:pt x="1479" y="24"/>
                    <a:pt x="1408" y="48"/>
                  </a:cubicBezTo>
                  <a:cubicBezTo>
                    <a:pt x="1367" y="89"/>
                    <a:pt x="1356" y="103"/>
                    <a:pt x="1304" y="120"/>
                  </a:cubicBezTo>
                  <a:cubicBezTo>
                    <a:pt x="1296" y="128"/>
                    <a:pt x="1289" y="138"/>
                    <a:pt x="1280" y="144"/>
                  </a:cubicBezTo>
                  <a:cubicBezTo>
                    <a:pt x="1273" y="149"/>
                    <a:pt x="1263" y="147"/>
                    <a:pt x="1256" y="152"/>
                  </a:cubicBezTo>
                  <a:cubicBezTo>
                    <a:pt x="1248" y="158"/>
                    <a:pt x="1247" y="170"/>
                    <a:pt x="1240" y="176"/>
                  </a:cubicBezTo>
                  <a:cubicBezTo>
                    <a:pt x="1226" y="189"/>
                    <a:pt x="1192" y="208"/>
                    <a:pt x="1192" y="208"/>
                  </a:cubicBezTo>
                  <a:cubicBezTo>
                    <a:pt x="1182" y="222"/>
                    <a:pt x="1124" y="316"/>
                    <a:pt x="1120" y="328"/>
                  </a:cubicBezTo>
                  <a:cubicBezTo>
                    <a:pt x="1108" y="364"/>
                    <a:pt x="1090" y="398"/>
                    <a:pt x="1064" y="424"/>
                  </a:cubicBezTo>
                  <a:cubicBezTo>
                    <a:pt x="1051" y="462"/>
                    <a:pt x="1017" y="478"/>
                    <a:pt x="984" y="496"/>
                  </a:cubicBezTo>
                  <a:cubicBezTo>
                    <a:pt x="967" y="505"/>
                    <a:pt x="936" y="528"/>
                    <a:pt x="936" y="528"/>
                  </a:cubicBezTo>
                  <a:cubicBezTo>
                    <a:pt x="906" y="518"/>
                    <a:pt x="894" y="530"/>
                    <a:pt x="864" y="520"/>
                  </a:cubicBezTo>
                  <a:cubicBezTo>
                    <a:pt x="824" y="460"/>
                    <a:pt x="875" y="534"/>
                    <a:pt x="824" y="472"/>
                  </a:cubicBezTo>
                  <a:cubicBezTo>
                    <a:pt x="818" y="465"/>
                    <a:pt x="812" y="457"/>
                    <a:pt x="808" y="448"/>
                  </a:cubicBezTo>
                  <a:cubicBezTo>
                    <a:pt x="804" y="440"/>
                    <a:pt x="800" y="424"/>
                    <a:pt x="800" y="424"/>
                  </a:cubicBezTo>
                </a:path>
              </a:pathLst>
            </a:custGeom>
            <a:noFill/>
            <a:ln w="57150" cap="flat" cmpd="sng">
              <a:solidFill>
                <a:srgbClr val="008080"/>
              </a:solidFill>
              <a:prstDash val="lgDash"/>
              <a:round/>
              <a:headEnd/>
              <a:tailEnd/>
            </a:ln>
          </p:spPr>
          <p:txBody>
            <a:bodyPr/>
            <a:lstStyle/>
            <a:p>
              <a:endParaRPr lang="cs-CZ"/>
            </a:p>
          </p:txBody>
        </p:sp>
      </p:grpSp>
      <p:pic>
        <p:nvPicPr>
          <p:cNvPr id="2" name="Picture 1"/>
          <p:cNvPicPr>
            <a:picLocks noChangeAspect="1"/>
          </p:cNvPicPr>
          <p:nvPr/>
        </p:nvPicPr>
        <p:blipFill>
          <a:blip r:embed="rId3"/>
          <a:stretch>
            <a:fillRect/>
          </a:stretch>
        </p:blipFill>
        <p:spPr>
          <a:xfrm>
            <a:off x="35348" y="4170826"/>
            <a:ext cx="2593732" cy="2575648"/>
          </a:xfrm>
          <a:prstGeom prst="rect">
            <a:avLst/>
          </a:prstGeom>
        </p:spPr>
      </p:pic>
      <p:pic>
        <p:nvPicPr>
          <p:cNvPr id="4098" name="Picture 2" descr="https://render.fineartamerica.com/images/rendered/default/canvas-print/8.000/7.875/mirror/break/images-medium/false-colour-sem-of-a-papilla-vallata-professors-pm-motta-kr-porter-pm-andrews-canvas-print.jpg"/>
          <p:cNvPicPr>
            <a:picLocks noChangeAspect="1" noChangeArrowheads="1"/>
          </p:cNvPicPr>
          <p:nvPr/>
        </p:nvPicPr>
        <p:blipFill rotWithShape="1">
          <a:blip r:embed="rId4">
            <a:extLst>
              <a:ext uri="{28A0092B-C50C-407E-A947-70E740481C1C}">
                <a14:useLocalDpi xmlns:a14="http://schemas.microsoft.com/office/drawing/2010/main" val="0"/>
              </a:ext>
            </a:extLst>
          </a:blip>
          <a:srcRect t="5430" r="12782" b="8339"/>
          <a:stretch/>
        </p:blipFill>
        <p:spPr bwMode="auto">
          <a:xfrm>
            <a:off x="27242" y="1290586"/>
            <a:ext cx="2601838" cy="2815228"/>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5" descr="Trávící systém I - 10 Chuťové pohárky"/>
          <p:cNvPicPr>
            <a:picLocks noChangeAspect="1" noChangeArrowheads="1"/>
          </p:cNvPicPr>
          <p:nvPr/>
        </p:nvPicPr>
        <p:blipFill>
          <a:blip r:embed="rId5" cstate="print">
            <a:lum contrast="18000"/>
          </a:blip>
          <a:srcRect l="19408" r="3064"/>
          <a:stretch>
            <a:fillRect/>
          </a:stretch>
        </p:blipFill>
        <p:spPr bwMode="auto">
          <a:xfrm rot="10800000">
            <a:off x="7765938" y="3898334"/>
            <a:ext cx="1378062" cy="2724932"/>
          </a:xfrm>
          <a:prstGeom prst="rect">
            <a:avLst/>
          </a:prstGeom>
          <a:noFill/>
          <a:ln w="28575">
            <a:solidFill>
              <a:srgbClr val="002060"/>
            </a:solidFill>
            <a:miter lim="800000"/>
            <a:headEnd/>
            <a:tailEnd/>
          </a:ln>
        </p:spPr>
      </p:pic>
    </p:spTree>
    <p:extLst>
      <p:ext uri="{BB962C8B-B14F-4D97-AF65-F5344CB8AC3E}">
        <p14:creationId xmlns:p14="http://schemas.microsoft.com/office/powerpoint/2010/main" val="462227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008"/>
          <p:cNvPicPr>
            <a:picLocks noChangeAspect="1" noChangeArrowheads="1"/>
          </p:cNvPicPr>
          <p:nvPr/>
        </p:nvPicPr>
        <p:blipFill>
          <a:blip r:embed="rId2" cstate="print"/>
          <a:srcRect/>
          <a:stretch>
            <a:fillRect/>
          </a:stretch>
        </p:blipFill>
        <p:spPr bwMode="auto">
          <a:xfrm>
            <a:off x="179388" y="3441700"/>
            <a:ext cx="1508125" cy="2363788"/>
          </a:xfrm>
          <a:prstGeom prst="rect">
            <a:avLst/>
          </a:prstGeom>
          <a:noFill/>
          <a:ln w="9525">
            <a:noFill/>
            <a:miter lim="800000"/>
            <a:headEnd/>
            <a:tailEnd/>
          </a:ln>
        </p:spPr>
      </p:pic>
      <p:pic>
        <p:nvPicPr>
          <p:cNvPr id="37891" name="Picture 5" descr="Trávící systém I - 10 Chuťové pohárky"/>
          <p:cNvPicPr>
            <a:picLocks noChangeAspect="1" noChangeArrowheads="1"/>
          </p:cNvPicPr>
          <p:nvPr/>
        </p:nvPicPr>
        <p:blipFill>
          <a:blip r:embed="rId3" cstate="print">
            <a:lum contrast="18000"/>
          </a:blip>
          <a:srcRect r="3999"/>
          <a:stretch>
            <a:fillRect/>
          </a:stretch>
        </p:blipFill>
        <p:spPr bwMode="auto">
          <a:xfrm>
            <a:off x="107950" y="2513013"/>
            <a:ext cx="6221413" cy="4229100"/>
          </a:xfrm>
          <a:prstGeom prst="rect">
            <a:avLst/>
          </a:prstGeom>
          <a:noFill/>
          <a:ln w="9525">
            <a:noFill/>
            <a:miter lim="800000"/>
            <a:headEnd/>
            <a:tailEnd/>
          </a:ln>
        </p:spPr>
      </p:pic>
      <p:pic>
        <p:nvPicPr>
          <p:cNvPr id="37892" name="Picture 2" descr="jazP0023Exp"/>
          <p:cNvPicPr>
            <a:picLocks noChangeAspect="1" noChangeArrowheads="1"/>
          </p:cNvPicPr>
          <p:nvPr/>
        </p:nvPicPr>
        <p:blipFill>
          <a:blip r:embed="rId4" cstate="print">
            <a:lum bright="-6000" contrast="10000"/>
          </a:blip>
          <a:srcRect/>
          <a:stretch>
            <a:fillRect/>
          </a:stretch>
        </p:blipFill>
        <p:spPr bwMode="auto">
          <a:xfrm>
            <a:off x="5084763" y="68263"/>
            <a:ext cx="3951287" cy="5305425"/>
          </a:xfrm>
          <a:prstGeom prst="rect">
            <a:avLst/>
          </a:prstGeom>
          <a:noFill/>
          <a:ln w="9525">
            <a:noFill/>
            <a:miter lim="800000"/>
            <a:headEnd/>
            <a:tailEnd/>
          </a:ln>
        </p:spPr>
      </p:pic>
      <p:sp>
        <p:nvSpPr>
          <p:cNvPr id="37893" name="Šipka dolů 5"/>
          <p:cNvSpPr>
            <a:spLocks noChangeArrowheads="1"/>
          </p:cNvSpPr>
          <p:nvPr/>
        </p:nvSpPr>
        <p:spPr bwMode="auto">
          <a:xfrm>
            <a:off x="2771775" y="1735138"/>
            <a:ext cx="214313" cy="1406525"/>
          </a:xfrm>
          <a:prstGeom prst="downArrow">
            <a:avLst>
              <a:gd name="adj1" fmla="val 50000"/>
              <a:gd name="adj2" fmla="val 49982"/>
            </a:avLst>
          </a:prstGeom>
          <a:solidFill>
            <a:srgbClr val="000000"/>
          </a:solidFill>
          <a:ln w="9525" algn="ctr">
            <a:solidFill>
              <a:schemeClr val="tx1"/>
            </a:solidFill>
            <a:round/>
            <a:headEnd/>
            <a:tailEnd/>
          </a:ln>
        </p:spPr>
        <p:txBody>
          <a:bodyPr/>
          <a:lstStyle/>
          <a:p>
            <a:pPr algn="ctr"/>
            <a:endParaRPr lang="cs-CZ" altLang="cs-CZ">
              <a:latin typeface="Arial" charset="0"/>
            </a:endParaRPr>
          </a:p>
        </p:txBody>
      </p:sp>
      <p:sp>
        <p:nvSpPr>
          <p:cNvPr id="37894" name="Rectangle 10" descr="Figure_12-29"/>
          <p:cNvSpPr>
            <a:spLocks noChangeArrowheads="1"/>
          </p:cNvSpPr>
          <p:nvPr/>
        </p:nvSpPr>
        <p:spPr bwMode="auto">
          <a:xfrm>
            <a:off x="6283774" y="5373688"/>
            <a:ext cx="2797865" cy="1323439"/>
          </a:xfrm>
          <a:prstGeom prst="rect">
            <a:avLst/>
          </a:prstGeom>
          <a:noFill/>
          <a:ln w="9525">
            <a:noFill/>
            <a:miter lim="800000"/>
            <a:headEnd/>
            <a:tailEnd/>
          </a:ln>
        </p:spPr>
        <p:txBody>
          <a:bodyPr wrap="square">
            <a:spAutoFit/>
          </a:bodyPr>
          <a:lstStyle/>
          <a:p>
            <a:pPr algn="ctr"/>
            <a:r>
              <a:rPr lang="cs-CZ" altLang="cs-CZ" sz="2000" dirty="0">
                <a:solidFill>
                  <a:srgbClr val="000000"/>
                </a:solidFill>
              </a:rPr>
              <a:t>Vyústění vývodu (V) </a:t>
            </a:r>
            <a:r>
              <a:rPr lang="cs-CZ" altLang="cs-CZ" sz="2000" dirty="0" err="1">
                <a:solidFill>
                  <a:srgbClr val="000000"/>
                </a:solidFill>
              </a:rPr>
              <a:t>Ebnerovy</a:t>
            </a:r>
            <a:r>
              <a:rPr lang="cs-CZ" altLang="cs-CZ" sz="2000" dirty="0">
                <a:solidFill>
                  <a:srgbClr val="000000"/>
                </a:solidFill>
              </a:rPr>
              <a:t> serózní žlázy (SŽ) na dno papilární brázdy (PB)</a:t>
            </a:r>
          </a:p>
        </p:txBody>
      </p:sp>
      <p:sp>
        <p:nvSpPr>
          <p:cNvPr id="7" name="Rectangle 8" descr="Figure_12-29"/>
          <p:cNvSpPr>
            <a:spLocks noChangeArrowheads="1"/>
          </p:cNvSpPr>
          <p:nvPr/>
        </p:nvSpPr>
        <p:spPr bwMode="auto">
          <a:xfrm>
            <a:off x="2055462" y="1146146"/>
            <a:ext cx="1933671" cy="400110"/>
          </a:xfrm>
          <a:prstGeom prst="rect">
            <a:avLst/>
          </a:prstGeom>
          <a:noFill/>
          <a:ln w="9525">
            <a:noFill/>
            <a:miter lim="800000"/>
            <a:headEnd/>
            <a:tailEnd/>
          </a:ln>
        </p:spPr>
        <p:txBody>
          <a:bodyPr wrap="none">
            <a:spAutoFit/>
          </a:bodyPr>
          <a:lstStyle/>
          <a:p>
            <a:pPr algn="ctr"/>
            <a:r>
              <a:rPr lang="en-GB" altLang="cs-CZ" sz="2000" dirty="0" err="1">
                <a:solidFill>
                  <a:srgbClr val="000000"/>
                </a:solidFill>
              </a:rPr>
              <a:t>chuťov</a:t>
            </a:r>
            <a:r>
              <a:rPr lang="cs-CZ" altLang="cs-CZ" sz="2000" dirty="0">
                <a:solidFill>
                  <a:srgbClr val="000000"/>
                </a:solidFill>
              </a:rPr>
              <a:t>ý</a:t>
            </a:r>
            <a:r>
              <a:rPr lang="en-GB" altLang="cs-CZ" sz="2000" dirty="0">
                <a:solidFill>
                  <a:srgbClr val="000000"/>
                </a:solidFill>
              </a:rPr>
              <a:t> </a:t>
            </a:r>
            <a:r>
              <a:rPr lang="en-GB" altLang="cs-CZ" sz="2000" dirty="0" err="1">
                <a:solidFill>
                  <a:srgbClr val="000000"/>
                </a:solidFill>
              </a:rPr>
              <a:t>pohár</a:t>
            </a:r>
            <a:r>
              <a:rPr lang="cs-CZ" altLang="cs-CZ" sz="2000" dirty="0" err="1">
                <a:solidFill>
                  <a:srgbClr val="000000"/>
                </a:solidFill>
              </a:rPr>
              <a:t>ek</a:t>
            </a:r>
            <a:endParaRPr lang="cs-CZ" altLang="cs-CZ" sz="2000" dirty="0">
              <a:solidFill>
                <a:srgbClr val="000000"/>
              </a:solidFill>
            </a:endParaRPr>
          </a:p>
        </p:txBody>
      </p:sp>
    </p:spTree>
    <p:extLst>
      <p:ext uri="{BB962C8B-B14F-4D97-AF65-F5344CB8AC3E}">
        <p14:creationId xmlns:p14="http://schemas.microsoft.com/office/powerpoint/2010/main" val="2113006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819" y="0"/>
            <a:ext cx="3974361" cy="6858000"/>
          </a:xfrm>
          <a:prstGeom prst="rect">
            <a:avLst/>
          </a:prstGeom>
        </p:spPr>
      </p:pic>
      <p:sp>
        <p:nvSpPr>
          <p:cNvPr id="4" name="Rectangle 3"/>
          <p:cNvSpPr/>
          <p:nvPr/>
        </p:nvSpPr>
        <p:spPr>
          <a:xfrm>
            <a:off x="4383204" y="230716"/>
            <a:ext cx="1713053" cy="2862322"/>
          </a:xfrm>
          <a:prstGeom prst="rect">
            <a:avLst/>
          </a:prstGeom>
        </p:spPr>
        <p:txBody>
          <a:bodyPr wrap="square">
            <a:spAutoFit/>
          </a:bodyPr>
          <a:lstStyle/>
          <a:p>
            <a:r>
              <a:rPr lang="cs-CZ" b="1" dirty="0"/>
              <a:t>Základní chutě:</a:t>
            </a:r>
          </a:p>
          <a:p>
            <a:r>
              <a:rPr lang="cs-CZ" dirty="0"/>
              <a:t>Sladká</a:t>
            </a:r>
          </a:p>
          <a:p>
            <a:r>
              <a:rPr lang="cs-CZ" dirty="0"/>
              <a:t>Slaná</a:t>
            </a:r>
          </a:p>
          <a:p>
            <a:r>
              <a:rPr lang="cs-CZ" dirty="0"/>
              <a:t>Kyselá</a:t>
            </a:r>
          </a:p>
          <a:p>
            <a:r>
              <a:rPr lang="cs-CZ" dirty="0"/>
              <a:t>Hořká</a:t>
            </a:r>
          </a:p>
          <a:p>
            <a:r>
              <a:rPr lang="cs-CZ" dirty="0" err="1"/>
              <a:t>Umami</a:t>
            </a:r>
            <a:endParaRPr lang="cs-CZ" dirty="0"/>
          </a:p>
          <a:p>
            <a:endParaRPr lang="cs-CZ" dirty="0"/>
          </a:p>
          <a:p>
            <a:r>
              <a:rPr lang="cs-CZ" b="1" dirty="0"/>
              <a:t>Další:</a:t>
            </a:r>
          </a:p>
          <a:p>
            <a:r>
              <a:rPr lang="cs-CZ" dirty="0"/>
              <a:t>Tuk</a:t>
            </a:r>
          </a:p>
          <a:p>
            <a:r>
              <a:rPr lang="cs-CZ" dirty="0"/>
              <a:t>Kov</a:t>
            </a:r>
          </a:p>
        </p:txBody>
      </p:sp>
      <p:sp>
        <p:nvSpPr>
          <p:cNvPr id="5" name="Rectangle 4"/>
          <p:cNvSpPr/>
          <p:nvPr/>
        </p:nvSpPr>
        <p:spPr>
          <a:xfrm>
            <a:off x="9759388" y="1274367"/>
            <a:ext cx="4572000" cy="1477328"/>
          </a:xfrm>
          <a:prstGeom prst="rect">
            <a:avLst/>
          </a:prstGeom>
        </p:spPr>
        <p:txBody>
          <a:bodyPr>
            <a:spAutoFit/>
          </a:bodyPr>
          <a:lstStyle/>
          <a:p>
            <a:r>
              <a:rPr lang="en-GB" dirty="0"/>
              <a:t>sweet, umami, sour, salty, and bitter—the so-called “basic” tastes (Fig. 1). There are likely additional qualities such as fatty, metallic, and others that might also be considered basic tastes. </a:t>
            </a:r>
          </a:p>
        </p:txBody>
      </p:sp>
      <p:grpSp>
        <p:nvGrpSpPr>
          <p:cNvPr id="14" name="Group 13"/>
          <p:cNvGrpSpPr/>
          <p:nvPr/>
        </p:nvGrpSpPr>
        <p:grpSpPr>
          <a:xfrm>
            <a:off x="5567423" y="2013031"/>
            <a:ext cx="3472406" cy="4052103"/>
            <a:chOff x="5567423" y="2013031"/>
            <a:chExt cx="3472406" cy="4052103"/>
          </a:xfrm>
        </p:grpSpPr>
        <p:pic>
          <p:nvPicPr>
            <p:cNvPr id="5122" name="Picture 2" descr="Image result for mapa chut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274" y="2205942"/>
              <a:ext cx="3200400" cy="36576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5567423" y="2013031"/>
              <a:ext cx="3472406" cy="3988442"/>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88274" y="2013031"/>
              <a:ext cx="3351555" cy="4052103"/>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5119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135978"/>
            <a:ext cx="7022384" cy="6607722"/>
          </a:xfrm>
          <a:prstGeom prst="rect">
            <a:avLst/>
          </a:prstGeom>
        </p:spPr>
      </p:pic>
    </p:spTree>
    <p:extLst>
      <p:ext uri="{BB962C8B-B14F-4D97-AF65-F5344CB8AC3E}">
        <p14:creationId xmlns:p14="http://schemas.microsoft.com/office/powerpoint/2010/main" val="1949394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228600"/>
            <a:ext cx="8839200" cy="4967514"/>
          </a:xfrm>
          <a:prstGeom prst="rect">
            <a:avLst/>
          </a:prstGeom>
          <a:noFill/>
          <a:ln w="9525">
            <a:noFill/>
            <a:miter lim="800000"/>
            <a:headEnd/>
            <a:tailEnd/>
          </a:ln>
        </p:spPr>
        <p:txBody>
          <a:bodyPr>
            <a:spAutoFit/>
          </a:bodyPr>
          <a:lstStyle/>
          <a:p>
            <a:pPr marL="342900" indent="-342900" algn="ctr">
              <a:spcBef>
                <a:spcPct val="50000"/>
              </a:spcBef>
            </a:pPr>
            <a:r>
              <a:rPr lang="en-GB" altLang="cs-CZ" sz="3200" b="1" dirty="0"/>
              <a:t>DUTINA ÚSTNÍ </a:t>
            </a:r>
            <a:r>
              <a:rPr lang="en-GB" altLang="cs-CZ" sz="3200" i="1" dirty="0"/>
              <a:t>(</a:t>
            </a:r>
            <a:r>
              <a:rPr lang="cs-CZ" altLang="cs-CZ" sz="3200" i="1" dirty="0" err="1"/>
              <a:t>cavitas</a:t>
            </a:r>
            <a:r>
              <a:rPr lang="cs-CZ" altLang="cs-CZ" sz="3200" i="1" dirty="0"/>
              <a:t> </a:t>
            </a:r>
            <a:r>
              <a:rPr lang="cs-CZ" altLang="cs-CZ" sz="3200" i="1" dirty="0" err="1"/>
              <a:t>oris</a:t>
            </a:r>
            <a:r>
              <a:rPr lang="en-GB" altLang="cs-CZ" sz="3200" i="1" dirty="0"/>
              <a:t>)</a:t>
            </a:r>
          </a:p>
          <a:p>
            <a:pPr marL="342900" indent="-342900" algn="ctr">
              <a:lnSpc>
                <a:spcPct val="80000"/>
              </a:lnSpc>
              <a:spcBef>
                <a:spcPct val="50000"/>
              </a:spcBef>
            </a:pPr>
            <a:r>
              <a:rPr lang="cs-CZ" altLang="cs-CZ" sz="2000" b="1" dirty="0"/>
              <a:t>vestibulum </a:t>
            </a:r>
            <a:r>
              <a:rPr lang="cs-CZ" altLang="cs-CZ" sz="2000" b="1" dirty="0" err="1"/>
              <a:t>oris</a:t>
            </a:r>
            <a:r>
              <a:rPr lang="cs-CZ" altLang="cs-CZ" sz="2000" b="1" dirty="0"/>
              <a:t> / </a:t>
            </a:r>
            <a:r>
              <a:rPr lang="cs-CZ" altLang="cs-CZ" sz="2000" b="1" dirty="0" err="1"/>
              <a:t>cavitas</a:t>
            </a:r>
            <a:r>
              <a:rPr lang="cs-CZ" altLang="cs-CZ" sz="2000" b="1" dirty="0"/>
              <a:t> </a:t>
            </a:r>
            <a:r>
              <a:rPr lang="cs-CZ" altLang="cs-CZ" sz="2000" b="1" dirty="0" err="1"/>
              <a:t>oris</a:t>
            </a:r>
            <a:r>
              <a:rPr lang="cs-CZ" altLang="cs-CZ" sz="2000" b="1" dirty="0"/>
              <a:t> propria</a:t>
            </a:r>
            <a:r>
              <a:rPr lang="en-GB" altLang="cs-CZ" sz="2000" dirty="0"/>
              <a:t> </a:t>
            </a:r>
            <a:endParaRPr lang="cs-CZ" altLang="cs-CZ" sz="2000" dirty="0"/>
          </a:p>
          <a:p>
            <a:pPr marL="342900" indent="-342900">
              <a:lnSpc>
                <a:spcPct val="80000"/>
              </a:lnSpc>
              <a:spcBef>
                <a:spcPct val="50000"/>
              </a:spcBef>
            </a:pPr>
            <a:r>
              <a:rPr lang="cs-CZ" altLang="cs-CZ" b="1" dirty="0"/>
              <a:t>S</a:t>
            </a:r>
            <a:r>
              <a:rPr lang="en-GB" altLang="cs-CZ" b="1" dirty="0" err="1"/>
              <a:t>těny</a:t>
            </a:r>
            <a:endParaRPr lang="cs-CZ" altLang="cs-CZ" sz="800" dirty="0"/>
          </a:p>
          <a:p>
            <a:pPr marL="342900" indent="-342900">
              <a:lnSpc>
                <a:spcPct val="80000"/>
              </a:lnSpc>
              <a:spcBef>
                <a:spcPct val="50000"/>
              </a:spcBef>
            </a:pPr>
            <a:r>
              <a:rPr lang="cs-CZ" altLang="cs-CZ" dirty="0"/>
              <a:t>R</a:t>
            </a:r>
            <a:r>
              <a:rPr lang="en-GB" altLang="cs-CZ" dirty="0"/>
              <a:t>ty, </a:t>
            </a:r>
            <a:r>
              <a:rPr lang="en-GB" altLang="cs-CZ" dirty="0" err="1"/>
              <a:t>tváře</a:t>
            </a:r>
            <a:r>
              <a:rPr lang="en-GB" altLang="cs-CZ" dirty="0"/>
              <a:t>, </a:t>
            </a:r>
            <a:r>
              <a:rPr lang="en-GB" altLang="cs-CZ" dirty="0" err="1"/>
              <a:t>tvrdé</a:t>
            </a:r>
            <a:r>
              <a:rPr lang="en-GB" altLang="cs-CZ" dirty="0"/>
              <a:t> a </a:t>
            </a:r>
            <a:r>
              <a:rPr lang="en-GB" altLang="cs-CZ" dirty="0" err="1"/>
              <a:t>měkké</a:t>
            </a:r>
            <a:r>
              <a:rPr lang="en-GB" altLang="cs-CZ" dirty="0"/>
              <a:t> </a:t>
            </a:r>
            <a:r>
              <a:rPr lang="en-GB" altLang="cs-CZ" dirty="0" err="1"/>
              <a:t>patro</a:t>
            </a:r>
            <a:r>
              <a:rPr lang="en-GB" altLang="cs-CZ" dirty="0"/>
              <a:t> a </a:t>
            </a:r>
            <a:r>
              <a:rPr lang="en-GB" altLang="cs-CZ" dirty="0" err="1"/>
              <a:t>ústní</a:t>
            </a:r>
            <a:r>
              <a:rPr lang="en-GB" altLang="cs-CZ" dirty="0"/>
              <a:t> </a:t>
            </a:r>
            <a:r>
              <a:rPr lang="en-GB" altLang="cs-CZ" dirty="0" err="1"/>
              <a:t>přepážka</a:t>
            </a:r>
            <a:r>
              <a:rPr lang="en-GB" altLang="cs-CZ" dirty="0"/>
              <a:t> (</a:t>
            </a:r>
            <a:r>
              <a:rPr lang="en-GB" altLang="cs-CZ" dirty="0" err="1"/>
              <a:t>tzv</a:t>
            </a:r>
            <a:r>
              <a:rPr lang="en-GB" altLang="cs-CZ" dirty="0"/>
              <a:t>. </a:t>
            </a:r>
            <a:r>
              <a:rPr lang="cs-CZ" altLang="cs-CZ" dirty="0"/>
              <a:t>s</a:t>
            </a:r>
            <a:r>
              <a:rPr lang="en-GB" altLang="cs-CZ" dirty="0" err="1"/>
              <a:t>podina</a:t>
            </a:r>
            <a:r>
              <a:rPr lang="cs-CZ" altLang="cs-CZ" dirty="0"/>
              <a:t> </a:t>
            </a:r>
            <a:r>
              <a:rPr lang="en-GB" altLang="cs-CZ" dirty="0" err="1"/>
              <a:t>ústní</a:t>
            </a:r>
            <a:r>
              <a:rPr lang="en-GB" altLang="cs-CZ" dirty="0"/>
              <a:t> </a:t>
            </a:r>
            <a:r>
              <a:rPr lang="en-GB" altLang="cs-CZ" dirty="0" err="1"/>
              <a:t>dutiny</a:t>
            </a:r>
            <a:r>
              <a:rPr lang="en-GB" altLang="cs-CZ" dirty="0"/>
              <a:t>)</a:t>
            </a:r>
            <a:r>
              <a:rPr lang="cs-CZ" altLang="cs-CZ" dirty="0"/>
              <a:t>,</a:t>
            </a:r>
            <a:r>
              <a:rPr lang="en-GB" altLang="cs-CZ" dirty="0"/>
              <a:t> </a:t>
            </a:r>
            <a:r>
              <a:rPr lang="cs-CZ" altLang="cs-CZ" dirty="0"/>
              <a:t>vzadu skrz </a:t>
            </a:r>
            <a:r>
              <a:rPr lang="en-GB" altLang="cs-CZ" dirty="0" err="1"/>
              <a:t>hltanov</a:t>
            </a:r>
            <a:r>
              <a:rPr lang="cs-CZ" altLang="cs-CZ" dirty="0"/>
              <a:t>ou</a:t>
            </a:r>
            <a:r>
              <a:rPr lang="en-GB" altLang="cs-CZ" dirty="0"/>
              <a:t> </a:t>
            </a:r>
            <a:r>
              <a:rPr lang="en-GB" altLang="cs-CZ" dirty="0" err="1"/>
              <a:t>úžin</a:t>
            </a:r>
            <a:r>
              <a:rPr lang="cs-CZ" altLang="cs-CZ" dirty="0"/>
              <a:t>u spojena s </a:t>
            </a:r>
            <a:r>
              <a:rPr lang="cs-CZ" altLang="cs-CZ" dirty="0" err="1"/>
              <a:t>orofaryngem</a:t>
            </a:r>
            <a:endParaRPr lang="cs-CZ" altLang="cs-CZ" dirty="0"/>
          </a:p>
          <a:p>
            <a:pPr marL="342900" indent="-342900">
              <a:lnSpc>
                <a:spcPct val="80000"/>
              </a:lnSpc>
              <a:spcBef>
                <a:spcPct val="50000"/>
              </a:spcBef>
            </a:pPr>
            <a:endParaRPr lang="cs-CZ" altLang="cs-CZ" sz="800" dirty="0"/>
          </a:p>
          <a:p>
            <a:pPr marL="342900" indent="-342900">
              <a:lnSpc>
                <a:spcPct val="80000"/>
              </a:lnSpc>
              <a:spcBef>
                <a:spcPct val="50000"/>
              </a:spcBef>
            </a:pPr>
            <a:r>
              <a:rPr lang="cs-CZ" altLang="cs-CZ" b="1" dirty="0"/>
              <a:t>O</a:t>
            </a:r>
            <a:r>
              <a:rPr lang="en-GB" altLang="cs-CZ" b="1" dirty="0" err="1"/>
              <a:t>bsah</a:t>
            </a:r>
            <a:endParaRPr lang="cs-CZ" altLang="cs-CZ" b="1" dirty="0"/>
          </a:p>
          <a:p>
            <a:pPr marL="342900" indent="-342900">
              <a:lnSpc>
                <a:spcPct val="80000"/>
              </a:lnSpc>
              <a:spcBef>
                <a:spcPct val="50000"/>
              </a:spcBef>
            </a:pPr>
            <a:r>
              <a:rPr lang="cs-CZ" altLang="cs-CZ" dirty="0"/>
              <a:t>J</a:t>
            </a:r>
            <a:r>
              <a:rPr lang="en-GB" altLang="cs-CZ" dirty="0" err="1"/>
              <a:t>azyk</a:t>
            </a:r>
            <a:r>
              <a:rPr lang="en-GB" altLang="cs-CZ" dirty="0"/>
              <a:t>, </a:t>
            </a:r>
            <a:r>
              <a:rPr lang="en-GB" altLang="cs-CZ" dirty="0" err="1"/>
              <a:t>zuby</a:t>
            </a:r>
            <a:r>
              <a:rPr lang="en-GB" altLang="cs-CZ" dirty="0"/>
              <a:t>, </a:t>
            </a:r>
            <a:r>
              <a:rPr lang="en-GB" altLang="cs-CZ" dirty="0" err="1"/>
              <a:t>dáseň</a:t>
            </a:r>
            <a:r>
              <a:rPr lang="en-GB" altLang="cs-CZ" dirty="0"/>
              <a:t> </a:t>
            </a:r>
            <a:r>
              <a:rPr lang="cs-CZ" altLang="cs-CZ" dirty="0"/>
              <a:t>a patrová mandle</a:t>
            </a:r>
          </a:p>
          <a:p>
            <a:pPr marL="342900" indent="-342900">
              <a:lnSpc>
                <a:spcPct val="80000"/>
              </a:lnSpc>
              <a:spcBef>
                <a:spcPct val="50000"/>
              </a:spcBef>
            </a:pPr>
            <a:endParaRPr lang="cs-CZ" altLang="cs-CZ" dirty="0"/>
          </a:p>
          <a:p>
            <a:pPr marL="342900" indent="-342900">
              <a:lnSpc>
                <a:spcPct val="80000"/>
              </a:lnSpc>
              <a:spcBef>
                <a:spcPct val="50000"/>
              </a:spcBef>
            </a:pPr>
            <a:r>
              <a:rPr lang="cs-CZ" altLang="cs-CZ" b="1" dirty="0"/>
              <a:t>Velké s</a:t>
            </a:r>
            <a:r>
              <a:rPr lang="en-GB" altLang="cs-CZ" b="1" dirty="0" err="1"/>
              <a:t>linné</a:t>
            </a:r>
            <a:r>
              <a:rPr lang="en-GB" altLang="cs-CZ" b="1" dirty="0"/>
              <a:t> </a:t>
            </a:r>
            <a:r>
              <a:rPr lang="en-GB" altLang="cs-CZ" b="1" dirty="0" err="1"/>
              <a:t>žlázy</a:t>
            </a:r>
            <a:r>
              <a:rPr lang="en-GB" altLang="cs-CZ" b="1" dirty="0"/>
              <a:t>: </a:t>
            </a:r>
            <a:endParaRPr lang="cs-CZ" altLang="cs-CZ" b="1" dirty="0"/>
          </a:p>
          <a:p>
            <a:pPr marL="342900" indent="-342900">
              <a:lnSpc>
                <a:spcPct val="80000"/>
              </a:lnSpc>
              <a:spcBef>
                <a:spcPct val="50000"/>
              </a:spcBef>
            </a:pPr>
            <a:r>
              <a:rPr lang="en-GB" altLang="cs-CZ" dirty="0" err="1"/>
              <a:t>podčelistní</a:t>
            </a:r>
            <a:r>
              <a:rPr lang="en-GB" altLang="cs-CZ" dirty="0"/>
              <a:t> </a:t>
            </a:r>
            <a:endParaRPr lang="cs-CZ" altLang="cs-CZ" dirty="0"/>
          </a:p>
          <a:p>
            <a:pPr marL="342900" indent="-342900">
              <a:lnSpc>
                <a:spcPct val="80000"/>
              </a:lnSpc>
              <a:spcBef>
                <a:spcPct val="50000"/>
              </a:spcBef>
            </a:pPr>
            <a:r>
              <a:rPr lang="en-GB" altLang="cs-CZ" dirty="0"/>
              <a:t>a </a:t>
            </a:r>
            <a:r>
              <a:rPr lang="en-GB" altLang="cs-CZ" dirty="0" err="1"/>
              <a:t>podjazyková</a:t>
            </a:r>
            <a:r>
              <a:rPr lang="cs-CZ" altLang="cs-CZ" dirty="0"/>
              <a:t> </a:t>
            </a:r>
          </a:p>
          <a:p>
            <a:pPr marL="342900" indent="-342900">
              <a:lnSpc>
                <a:spcPct val="80000"/>
              </a:lnSpc>
              <a:spcBef>
                <a:spcPct val="50000"/>
              </a:spcBef>
            </a:pPr>
            <a:r>
              <a:rPr lang="cs-CZ" altLang="cs-CZ" dirty="0"/>
              <a:t>(</a:t>
            </a:r>
            <a:r>
              <a:rPr lang="en-GB" altLang="cs-CZ" dirty="0" err="1"/>
              <a:t>př</a:t>
            </a:r>
            <a:r>
              <a:rPr lang="cs-CZ" altLang="cs-CZ" dirty="0"/>
              <a:t>í</a:t>
            </a:r>
            <a:r>
              <a:rPr lang="en-GB" altLang="cs-CZ" dirty="0" err="1"/>
              <a:t>ušní</a:t>
            </a:r>
            <a:r>
              <a:rPr lang="cs-CZ" altLang="cs-CZ" dirty="0"/>
              <a:t> uložena</a:t>
            </a:r>
          </a:p>
          <a:p>
            <a:pPr marL="342900" indent="-342900">
              <a:lnSpc>
                <a:spcPct val="80000"/>
              </a:lnSpc>
              <a:spcBef>
                <a:spcPct val="50000"/>
              </a:spcBef>
            </a:pPr>
            <a:r>
              <a:rPr lang="cs-CZ" altLang="cs-CZ" dirty="0"/>
              <a:t>vně) </a:t>
            </a:r>
          </a:p>
        </p:txBody>
      </p:sp>
      <p:pic>
        <p:nvPicPr>
          <p:cNvPr id="3" name="Picture 2" descr="dut"/>
          <p:cNvPicPr>
            <a:picLocks noChangeAspect="1" noChangeArrowheads="1"/>
          </p:cNvPicPr>
          <p:nvPr/>
        </p:nvPicPr>
        <p:blipFill>
          <a:blip r:embed="rId2" cstate="print"/>
          <a:srcRect/>
          <a:stretch>
            <a:fillRect/>
          </a:stretch>
        </p:blipFill>
        <p:spPr bwMode="auto">
          <a:xfrm>
            <a:off x="3954463" y="2565400"/>
            <a:ext cx="5030787" cy="4137025"/>
          </a:xfrm>
          <a:prstGeom prst="rect">
            <a:avLst/>
          </a:prstGeom>
          <a:noFill/>
          <a:ln w="9525">
            <a:noFill/>
            <a:miter lim="800000"/>
            <a:headEnd/>
            <a:tailEnd/>
          </a:ln>
        </p:spPr>
      </p:pic>
    </p:spTree>
    <p:extLst>
      <p:ext uri="{BB962C8B-B14F-4D97-AF65-F5344CB8AC3E}">
        <p14:creationId xmlns:p14="http://schemas.microsoft.com/office/powerpoint/2010/main" val="3151679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type="body" idx="1"/>
          </p:nvPr>
        </p:nvSpPr>
        <p:spPr>
          <a:xfrm>
            <a:off x="179388" y="254525"/>
            <a:ext cx="8964612" cy="6414564"/>
          </a:xfrm>
        </p:spPr>
        <p:txBody>
          <a:bodyPr/>
          <a:lstStyle/>
          <a:p>
            <a:pPr marL="342891" indent="-342891" eaLnBrk="1" hangingPunct="1">
              <a:buFont typeface="Wingdings" pitchFamily="2" charset="2"/>
              <a:buNone/>
              <a:defRPr/>
            </a:pPr>
            <a:endParaRPr lang="en-GB" sz="1000" b="1" dirty="0"/>
          </a:p>
          <a:p>
            <a:pPr marL="342891" indent="-342891" eaLnBrk="1" hangingPunct="1">
              <a:buFont typeface="Wingdings" pitchFamily="2" charset="2"/>
              <a:buNone/>
              <a:defRPr/>
            </a:pPr>
            <a:r>
              <a:rPr lang="en-GB" b="1" dirty="0" err="1">
                <a:effectLst/>
              </a:rPr>
              <a:t>Preparáty</a:t>
            </a:r>
            <a:r>
              <a:rPr lang="en-GB" b="1" dirty="0">
                <a:effectLst/>
              </a:rPr>
              <a:t>:</a:t>
            </a:r>
            <a:endParaRPr lang="cs-CZ" b="1" dirty="0">
              <a:effectLst/>
            </a:endParaRPr>
          </a:p>
          <a:p>
            <a:pPr marL="342891" indent="-342891" eaLnBrk="1" hangingPunct="1">
              <a:buFont typeface="Wingdings" pitchFamily="2" charset="2"/>
              <a:buNone/>
              <a:defRPr/>
            </a:pPr>
            <a:endParaRPr lang="cs-CZ" b="1" dirty="0">
              <a:effectLst/>
            </a:endParaRPr>
          </a:p>
          <a:p>
            <a:pPr marL="800088" lvl="1" indent="-342900">
              <a:defRPr/>
            </a:pPr>
            <a:r>
              <a:rPr lang="en-GB" dirty="0">
                <a:effectLst/>
              </a:rPr>
              <a:t>labium </a:t>
            </a:r>
            <a:r>
              <a:rPr lang="en-GB" dirty="0" err="1">
                <a:effectLst/>
              </a:rPr>
              <a:t>oris</a:t>
            </a:r>
            <a:r>
              <a:rPr lang="cs-CZ" dirty="0">
                <a:effectLst/>
              </a:rPr>
              <a:t> (1)</a:t>
            </a:r>
          </a:p>
          <a:p>
            <a:pPr marL="800088" lvl="1" indent="-342900">
              <a:defRPr/>
            </a:pPr>
            <a:r>
              <a:rPr lang="en-GB" dirty="0" err="1">
                <a:effectLst/>
              </a:rPr>
              <a:t>palatum</a:t>
            </a:r>
            <a:r>
              <a:rPr lang="en-GB" dirty="0">
                <a:effectLst/>
              </a:rPr>
              <a:t> </a:t>
            </a:r>
            <a:r>
              <a:rPr lang="en-GB" dirty="0" err="1">
                <a:effectLst/>
              </a:rPr>
              <a:t>molle</a:t>
            </a:r>
            <a:r>
              <a:rPr lang="cs-CZ" dirty="0">
                <a:effectLst/>
              </a:rPr>
              <a:t> (5)</a:t>
            </a:r>
          </a:p>
          <a:p>
            <a:pPr marL="800088" lvl="1" indent="-342900">
              <a:defRPr/>
            </a:pPr>
            <a:r>
              <a:rPr lang="en-GB" dirty="0">
                <a:effectLst/>
              </a:rPr>
              <a:t>apex </a:t>
            </a:r>
            <a:r>
              <a:rPr lang="en-GB" dirty="0" err="1">
                <a:effectLst/>
              </a:rPr>
              <a:t>linguae</a:t>
            </a:r>
            <a:r>
              <a:rPr lang="cs-CZ" dirty="0">
                <a:effectLst/>
              </a:rPr>
              <a:t> (2)</a:t>
            </a:r>
          </a:p>
          <a:p>
            <a:pPr marL="800088" lvl="1" indent="-342900">
              <a:defRPr/>
            </a:pPr>
            <a:r>
              <a:rPr lang="en-GB" dirty="0">
                <a:effectLst/>
              </a:rPr>
              <a:t>papilla </a:t>
            </a:r>
            <a:r>
              <a:rPr lang="en-GB" dirty="0" err="1">
                <a:effectLst/>
              </a:rPr>
              <a:t>vallata</a:t>
            </a:r>
            <a:r>
              <a:rPr lang="cs-CZ" dirty="0">
                <a:effectLst/>
              </a:rPr>
              <a:t> (3)</a:t>
            </a:r>
          </a:p>
          <a:p>
            <a:pPr marL="742932" lvl="1" indent="-285744" eaLnBrk="1" hangingPunct="1">
              <a:buFont typeface="Wingdings" pitchFamily="2" charset="2"/>
              <a:buNone/>
              <a:defRPr/>
            </a:pPr>
            <a:endParaRPr lang="en-GB" b="1" dirty="0">
              <a:effectLst/>
            </a:endParaRPr>
          </a:p>
        </p:txBody>
      </p:sp>
    </p:spTree>
    <p:extLst>
      <p:ext uri="{BB962C8B-B14F-4D97-AF65-F5344CB8AC3E}">
        <p14:creationId xmlns:p14="http://schemas.microsoft.com/office/powerpoint/2010/main" val="2517482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ral muco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683012"/>
            <a:ext cx="6550025" cy="57177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19425" y="6604456"/>
            <a:ext cx="2828925" cy="215444"/>
          </a:xfrm>
          <a:prstGeom prst="rect">
            <a:avLst/>
          </a:prstGeom>
        </p:spPr>
        <p:txBody>
          <a:bodyPr wrap="square">
            <a:spAutoFit/>
          </a:bodyPr>
          <a:lstStyle/>
          <a:p>
            <a:r>
              <a:rPr lang="en-GB" sz="800" i="1" dirty="0"/>
              <a:t>Cook, Sarah </a:t>
            </a:r>
            <a:r>
              <a:rPr lang="cs-CZ" sz="800" i="1" dirty="0"/>
              <a:t>et al. </a:t>
            </a:r>
            <a:r>
              <a:rPr lang="en-GB" sz="800" i="1" dirty="0"/>
              <a:t>A food perspective. Food Hydrocolloids. </a:t>
            </a:r>
            <a:r>
              <a:rPr lang="cs-CZ" sz="800" i="1" dirty="0"/>
              <a:t>2017</a:t>
            </a:r>
            <a:r>
              <a:rPr lang="en-GB" sz="800" i="1" dirty="0"/>
              <a:t>. </a:t>
            </a:r>
          </a:p>
        </p:txBody>
      </p:sp>
      <p:sp>
        <p:nvSpPr>
          <p:cNvPr id="3" name="Rectangle 2"/>
          <p:cNvSpPr/>
          <p:nvPr/>
        </p:nvSpPr>
        <p:spPr>
          <a:xfrm>
            <a:off x="127806" y="135622"/>
            <a:ext cx="2249462" cy="523220"/>
          </a:xfrm>
          <a:prstGeom prst="rect">
            <a:avLst/>
          </a:prstGeom>
        </p:spPr>
        <p:txBody>
          <a:bodyPr wrap="none">
            <a:spAutoFit/>
          </a:bodyPr>
          <a:lstStyle/>
          <a:p>
            <a:pPr algn="ctr"/>
            <a:r>
              <a:rPr lang="cs-CZ" altLang="cs-CZ" sz="2800" b="1" dirty="0"/>
              <a:t>Orální sliznice</a:t>
            </a:r>
          </a:p>
        </p:txBody>
      </p:sp>
    </p:spTree>
    <p:extLst>
      <p:ext uri="{BB962C8B-B14F-4D97-AF65-F5344CB8AC3E}">
        <p14:creationId xmlns:p14="http://schemas.microsoft.com/office/powerpoint/2010/main" val="315373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Figure_135"/>
          <p:cNvPicPr>
            <a:picLocks noChangeAspect="1" noChangeArrowheads="1"/>
          </p:cNvPicPr>
          <p:nvPr/>
        </p:nvPicPr>
        <p:blipFill>
          <a:blip r:embed="rId2" cstate="print"/>
          <a:srcRect/>
          <a:stretch>
            <a:fillRect/>
          </a:stretch>
        </p:blipFill>
        <p:spPr bwMode="auto">
          <a:xfrm>
            <a:off x="5252467" y="3129005"/>
            <a:ext cx="3853436" cy="2566534"/>
          </a:xfrm>
          <a:prstGeom prst="rect">
            <a:avLst/>
          </a:prstGeom>
          <a:noFill/>
          <a:ln w="9525">
            <a:noFill/>
            <a:miter lim="800000"/>
            <a:headEnd/>
            <a:tailEnd/>
          </a:ln>
        </p:spPr>
      </p:pic>
      <p:sp>
        <p:nvSpPr>
          <p:cNvPr id="6147" name="Rectangle 4"/>
          <p:cNvSpPr>
            <a:spLocks noChangeArrowheads="1"/>
          </p:cNvSpPr>
          <p:nvPr/>
        </p:nvSpPr>
        <p:spPr bwMode="auto">
          <a:xfrm>
            <a:off x="2885935" y="471393"/>
            <a:ext cx="3153953" cy="830997"/>
          </a:xfrm>
          <a:prstGeom prst="rect">
            <a:avLst/>
          </a:prstGeom>
          <a:noFill/>
          <a:ln w="9525">
            <a:noFill/>
            <a:miter lim="800000"/>
            <a:headEnd/>
            <a:tailEnd/>
          </a:ln>
        </p:spPr>
        <p:txBody>
          <a:bodyPr wrap="square">
            <a:spAutoFit/>
          </a:bodyPr>
          <a:lstStyle/>
          <a:p>
            <a:pPr algn="ctr"/>
            <a:endParaRPr lang="cs-CZ" altLang="cs-CZ" sz="800" dirty="0"/>
          </a:p>
          <a:p>
            <a:pPr algn="ctr"/>
            <a:r>
              <a:rPr lang="cs-CZ" altLang="cs-CZ" sz="2000" dirty="0"/>
              <a:t>epitel</a:t>
            </a:r>
            <a:r>
              <a:rPr lang="cs-CZ" altLang="cs-CZ" dirty="0"/>
              <a:t> </a:t>
            </a:r>
          </a:p>
          <a:p>
            <a:pPr algn="ctr"/>
            <a:r>
              <a:rPr lang="en-GB" altLang="cs-CZ" sz="2000" b="1" dirty="0" err="1"/>
              <a:t>vrstevnatý</a:t>
            </a:r>
            <a:r>
              <a:rPr lang="en-GB" altLang="cs-CZ" sz="2000" b="1" dirty="0"/>
              <a:t> </a:t>
            </a:r>
            <a:r>
              <a:rPr lang="en-GB" altLang="cs-CZ" sz="2000" b="1" dirty="0" err="1"/>
              <a:t>dlaždicový</a:t>
            </a:r>
            <a:endParaRPr lang="cs-CZ" altLang="cs-CZ" sz="2000" b="1" dirty="0"/>
          </a:p>
        </p:txBody>
      </p:sp>
      <p:sp>
        <p:nvSpPr>
          <p:cNvPr id="6149" name="Rectangle 6"/>
          <p:cNvSpPr>
            <a:spLocks noChangeArrowheads="1"/>
          </p:cNvSpPr>
          <p:nvPr/>
        </p:nvSpPr>
        <p:spPr bwMode="auto">
          <a:xfrm>
            <a:off x="5356878" y="2479029"/>
            <a:ext cx="3326091" cy="646331"/>
          </a:xfrm>
          <a:prstGeom prst="rect">
            <a:avLst/>
          </a:prstGeom>
          <a:noFill/>
          <a:ln w="9525">
            <a:noFill/>
            <a:miter lim="800000"/>
            <a:headEnd/>
            <a:tailEnd/>
          </a:ln>
        </p:spPr>
        <p:txBody>
          <a:bodyPr wrap="square">
            <a:spAutoFit/>
          </a:bodyPr>
          <a:lstStyle/>
          <a:p>
            <a:pPr marL="285750" indent="-285750" algn="ctr">
              <a:buFont typeface="Arial" panose="020B0604020202020204" pitchFamily="34" charset="0"/>
              <a:buChar char="•"/>
            </a:pPr>
            <a:r>
              <a:rPr lang="cs-CZ" altLang="cs-CZ" dirty="0" err="1"/>
              <a:t>mastikační</a:t>
            </a:r>
            <a:r>
              <a:rPr lang="cs-CZ" altLang="cs-CZ" dirty="0"/>
              <a:t> typ sliznice</a:t>
            </a:r>
          </a:p>
          <a:p>
            <a:pPr marL="285750" indent="-285750" algn="ctr">
              <a:buFont typeface="Arial" panose="020B0604020202020204" pitchFamily="34" charset="0"/>
              <a:buChar char="•"/>
            </a:pPr>
            <a:r>
              <a:rPr lang="cs-CZ" altLang="cs-CZ" dirty="0"/>
              <a:t>specializovaná sliznice</a:t>
            </a:r>
          </a:p>
        </p:txBody>
      </p:sp>
      <p:sp>
        <p:nvSpPr>
          <p:cNvPr id="2" name="Rectangle 1"/>
          <p:cNvSpPr/>
          <p:nvPr/>
        </p:nvSpPr>
        <p:spPr>
          <a:xfrm>
            <a:off x="2652247" y="61636"/>
            <a:ext cx="3621330" cy="523220"/>
          </a:xfrm>
          <a:prstGeom prst="rect">
            <a:avLst/>
          </a:prstGeom>
        </p:spPr>
        <p:txBody>
          <a:bodyPr wrap="square">
            <a:spAutoFit/>
          </a:bodyPr>
          <a:lstStyle/>
          <a:p>
            <a:pPr algn="ctr"/>
            <a:r>
              <a:rPr lang="cs-CZ" altLang="cs-CZ" sz="2800" b="1" dirty="0"/>
              <a:t>Orální sliznice</a:t>
            </a:r>
          </a:p>
        </p:txBody>
      </p:sp>
      <p:cxnSp>
        <p:nvCxnSpPr>
          <p:cNvPr id="4" name="Straight Connector 3"/>
          <p:cNvCxnSpPr>
            <a:stCxn id="6147" idx="2"/>
            <a:endCxn id="7" idx="0"/>
          </p:cNvCxnSpPr>
          <p:nvPr/>
        </p:nvCxnSpPr>
        <p:spPr>
          <a:xfrm flipH="1">
            <a:off x="2000244" y="1302390"/>
            <a:ext cx="2462668" cy="493416"/>
          </a:xfrm>
          <a:prstGeom prst="line">
            <a:avLst/>
          </a:prstGeom>
        </p:spPr>
        <p:style>
          <a:lnRef idx="1">
            <a:schemeClr val="dk1"/>
          </a:lnRef>
          <a:fillRef idx="0">
            <a:schemeClr val="dk1"/>
          </a:fillRef>
          <a:effectRef idx="0">
            <a:schemeClr val="dk1"/>
          </a:effectRef>
          <a:fontRef idx="minor">
            <a:schemeClr val="tx1"/>
          </a:fontRef>
        </p:style>
      </p:cxnSp>
      <p:sp>
        <p:nvSpPr>
          <p:cNvPr id="7" name="Rectangle 6"/>
          <p:cNvSpPr/>
          <p:nvPr/>
        </p:nvSpPr>
        <p:spPr>
          <a:xfrm>
            <a:off x="1319224" y="1795806"/>
            <a:ext cx="1362040" cy="369332"/>
          </a:xfrm>
          <a:prstGeom prst="rect">
            <a:avLst/>
          </a:prstGeom>
        </p:spPr>
        <p:txBody>
          <a:bodyPr wrap="none">
            <a:spAutoFit/>
          </a:bodyPr>
          <a:lstStyle/>
          <a:p>
            <a:pPr algn="ctr"/>
            <a:r>
              <a:rPr lang="cs-CZ" altLang="cs-CZ" b="1" dirty="0"/>
              <a:t>nerohovějící</a:t>
            </a:r>
            <a:endParaRPr lang="en-GB" b="1" dirty="0"/>
          </a:p>
        </p:txBody>
      </p:sp>
      <p:cxnSp>
        <p:nvCxnSpPr>
          <p:cNvPr id="13" name="Straight Connector 12"/>
          <p:cNvCxnSpPr>
            <a:stCxn id="6147" idx="2"/>
            <a:endCxn id="11" idx="0"/>
          </p:cNvCxnSpPr>
          <p:nvPr/>
        </p:nvCxnSpPr>
        <p:spPr>
          <a:xfrm>
            <a:off x="4462912" y="1302390"/>
            <a:ext cx="2568106" cy="493416"/>
          </a:xfrm>
          <a:prstGeom prst="line">
            <a:avLst/>
          </a:prstGeom>
        </p:spPr>
        <p:style>
          <a:lnRef idx="1">
            <a:schemeClr val="dk1"/>
          </a:lnRef>
          <a:fillRef idx="0">
            <a:schemeClr val="dk1"/>
          </a:fillRef>
          <a:effectRef idx="0">
            <a:schemeClr val="dk1"/>
          </a:effectRef>
          <a:fontRef idx="minor">
            <a:schemeClr val="tx1"/>
          </a:fontRef>
        </p:style>
      </p:cxnSp>
      <p:sp>
        <p:nvSpPr>
          <p:cNvPr id="11" name="Rectangle 10"/>
          <p:cNvSpPr/>
          <p:nvPr/>
        </p:nvSpPr>
        <p:spPr>
          <a:xfrm>
            <a:off x="6469421" y="1795806"/>
            <a:ext cx="1123193" cy="369332"/>
          </a:xfrm>
          <a:prstGeom prst="rect">
            <a:avLst/>
          </a:prstGeom>
        </p:spPr>
        <p:txBody>
          <a:bodyPr wrap="none">
            <a:spAutoFit/>
          </a:bodyPr>
          <a:lstStyle/>
          <a:p>
            <a:pPr algn="ctr"/>
            <a:r>
              <a:rPr lang="cs-CZ" altLang="cs-CZ" b="1" dirty="0"/>
              <a:t>rohovějící</a:t>
            </a:r>
          </a:p>
        </p:txBody>
      </p:sp>
      <p:sp>
        <p:nvSpPr>
          <p:cNvPr id="14" name="Rectangle 13"/>
          <p:cNvSpPr/>
          <p:nvPr/>
        </p:nvSpPr>
        <p:spPr>
          <a:xfrm>
            <a:off x="991217" y="2489247"/>
            <a:ext cx="1994264" cy="369332"/>
          </a:xfrm>
          <a:prstGeom prst="rect">
            <a:avLst/>
          </a:prstGeom>
        </p:spPr>
        <p:txBody>
          <a:bodyPr wrap="none">
            <a:spAutoFit/>
          </a:bodyPr>
          <a:lstStyle/>
          <a:p>
            <a:pPr marL="285750" indent="-285750">
              <a:buFont typeface="Arial" panose="020B0604020202020204" pitchFamily="34" charset="0"/>
              <a:buChar char="•"/>
            </a:pPr>
            <a:r>
              <a:rPr lang="cs-CZ" altLang="cs-CZ" dirty="0"/>
              <a:t>krycí typ sliznice</a:t>
            </a:r>
            <a:endParaRPr lang="en-GB" dirty="0"/>
          </a:p>
        </p:txBody>
      </p:sp>
      <p:pic>
        <p:nvPicPr>
          <p:cNvPr id="15" name="Picture 14"/>
          <p:cNvPicPr>
            <a:picLocks noChangeAspect="1"/>
          </p:cNvPicPr>
          <p:nvPr/>
        </p:nvPicPr>
        <p:blipFill>
          <a:blip r:embed="rId3"/>
          <a:stretch>
            <a:fillRect/>
          </a:stretch>
        </p:blipFill>
        <p:spPr>
          <a:xfrm>
            <a:off x="61554" y="3080306"/>
            <a:ext cx="5181388" cy="2662858"/>
          </a:xfrm>
          <a:prstGeom prst="rect">
            <a:avLst/>
          </a:prstGeom>
        </p:spPr>
      </p:pic>
      <p:sp>
        <p:nvSpPr>
          <p:cNvPr id="6148" name="Rectangle 5"/>
          <p:cNvSpPr>
            <a:spLocks noChangeArrowheads="1"/>
          </p:cNvSpPr>
          <p:nvPr/>
        </p:nvSpPr>
        <p:spPr bwMode="auto">
          <a:xfrm>
            <a:off x="61554" y="5855553"/>
            <a:ext cx="8862874" cy="830997"/>
          </a:xfrm>
          <a:prstGeom prst="rect">
            <a:avLst/>
          </a:prstGeom>
          <a:noFill/>
          <a:ln w="9525">
            <a:noFill/>
            <a:miter lim="800000"/>
            <a:headEnd/>
            <a:tailEnd/>
          </a:ln>
        </p:spPr>
        <p:txBody>
          <a:bodyPr wrap="square">
            <a:spAutoFit/>
          </a:bodyPr>
          <a:lstStyle/>
          <a:p>
            <a:r>
              <a:rPr lang="cs-CZ" altLang="cs-CZ" sz="1600" b="1" dirty="0"/>
              <a:t>Lamina propria </a:t>
            </a:r>
            <a:r>
              <a:rPr lang="cs-CZ" altLang="cs-CZ" sz="1600" b="1" dirty="0" err="1"/>
              <a:t>mucosae</a:t>
            </a:r>
            <a:r>
              <a:rPr lang="cs-CZ" altLang="cs-CZ" sz="1600" dirty="0"/>
              <a:t> </a:t>
            </a:r>
          </a:p>
          <a:p>
            <a:r>
              <a:rPr lang="cs-CZ" altLang="cs-CZ" sz="1600" dirty="0"/>
              <a:t>Obsahuje četné melanocyty nebo </a:t>
            </a:r>
            <a:r>
              <a:rPr lang="cs-CZ" altLang="cs-CZ" sz="1600" dirty="0" err="1"/>
              <a:t>melanofágy</a:t>
            </a:r>
            <a:r>
              <a:rPr lang="cs-CZ" altLang="cs-CZ" sz="1600" dirty="0"/>
              <a:t> a proti epitelu vysílá </a:t>
            </a:r>
            <a:r>
              <a:rPr lang="cs-CZ" altLang="cs-CZ" sz="1600" b="1" dirty="0"/>
              <a:t>papily</a:t>
            </a:r>
            <a:r>
              <a:rPr lang="cs-CZ" altLang="cs-CZ" sz="1600" dirty="0"/>
              <a:t>, jejichž tvar, výška a hustota závisejí na mechanickém namáhání sliznice</a:t>
            </a:r>
            <a:endParaRPr lang="en-GB" altLang="cs-CZ" sz="1600" dirty="0">
              <a:latin typeface="Arial" charset="0"/>
            </a:endParaRPr>
          </a:p>
        </p:txBody>
      </p:sp>
    </p:spTree>
    <p:extLst>
      <p:ext uri="{BB962C8B-B14F-4D97-AF65-F5344CB8AC3E}">
        <p14:creationId xmlns:p14="http://schemas.microsoft.com/office/powerpoint/2010/main" val="3228544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52400" y="228600"/>
            <a:ext cx="8915400" cy="6309420"/>
          </a:xfrm>
          <a:prstGeom prst="rect">
            <a:avLst/>
          </a:prstGeom>
          <a:noFill/>
          <a:ln w="9525">
            <a:noFill/>
            <a:miter lim="800000"/>
            <a:headEnd/>
            <a:tailEnd/>
          </a:ln>
        </p:spPr>
        <p:txBody>
          <a:bodyPr wrap="square">
            <a:spAutoFit/>
          </a:bodyPr>
          <a:lstStyle/>
          <a:p>
            <a:pPr marL="342900" indent="-342900" algn="ctr">
              <a:lnSpc>
                <a:spcPct val="80000"/>
              </a:lnSpc>
              <a:spcBef>
                <a:spcPct val="50000"/>
              </a:spcBef>
              <a:buClr>
                <a:srgbClr val="FF0066"/>
              </a:buClr>
              <a:buSzPct val="150000"/>
              <a:buFont typeface="Wingdings" pitchFamily="2" charset="2"/>
              <a:buNone/>
            </a:pPr>
            <a:r>
              <a:rPr lang="cs-CZ" altLang="cs-CZ" sz="2800" b="1" dirty="0"/>
              <a:t>Klasifikace orální sliznice</a:t>
            </a:r>
          </a:p>
          <a:p>
            <a:pPr marL="342900" indent="-342900">
              <a:lnSpc>
                <a:spcPct val="90000"/>
              </a:lnSpc>
              <a:spcBef>
                <a:spcPct val="50000"/>
              </a:spcBef>
              <a:buClr>
                <a:srgbClr val="FF0066"/>
              </a:buClr>
              <a:buSzPct val="150000"/>
              <a:buFont typeface="Wingdings" pitchFamily="2" charset="2"/>
              <a:buNone/>
            </a:pPr>
            <a:r>
              <a:rPr lang="cs-CZ" altLang="cs-CZ" sz="2000" b="1" dirty="0"/>
              <a:t>Krycího typu </a:t>
            </a:r>
            <a:r>
              <a:rPr lang="cs-CZ" altLang="cs-CZ" sz="2000" dirty="0"/>
              <a:t>(65 %)</a:t>
            </a:r>
          </a:p>
          <a:p>
            <a:pPr marL="342900" indent="-342900">
              <a:lnSpc>
                <a:spcPct val="90000"/>
              </a:lnSpc>
              <a:spcBef>
                <a:spcPct val="50000"/>
              </a:spcBef>
              <a:buClr>
                <a:srgbClr val="FF0066"/>
              </a:buClr>
              <a:buSzPct val="150000"/>
              <a:buFont typeface="Wingdings" pitchFamily="2" charset="2"/>
              <a:buNone/>
            </a:pPr>
            <a:r>
              <a:rPr lang="cs-CZ" altLang="cs-CZ" sz="1600" dirty="0"/>
              <a:t>vnitřní plocha rtů a tváří, měkké patro, spodní stranu jazyka, spodinu dutiny ústní a alveolární výběžky </a:t>
            </a:r>
          </a:p>
          <a:p>
            <a:pPr marL="342900" indent="-342900">
              <a:lnSpc>
                <a:spcPct val="90000"/>
              </a:lnSpc>
              <a:spcBef>
                <a:spcPct val="50000"/>
              </a:spcBef>
              <a:buClr>
                <a:srgbClr val="FF0066"/>
              </a:buClr>
              <a:buSzPct val="150000"/>
              <a:buFont typeface="Wingdings" pitchFamily="2" charset="2"/>
              <a:buNone/>
            </a:pPr>
            <a:r>
              <a:rPr lang="cs-CZ" altLang="cs-CZ" sz="1600" dirty="0"/>
              <a:t>	lamina propria z řídkého kolagenního vaziva, </a:t>
            </a:r>
            <a:r>
              <a:rPr lang="cs-CZ" altLang="cs-CZ" sz="1600" dirty="0">
                <a:cs typeface="Arial" charset="0"/>
              </a:rPr>
              <a:t>mezi</a:t>
            </a:r>
            <a:r>
              <a:rPr lang="cs-CZ" altLang="cs-CZ" sz="1600" dirty="0"/>
              <a:t> </a:t>
            </a:r>
            <a:r>
              <a:rPr lang="cs-CZ" altLang="cs-CZ" sz="1600" dirty="0">
                <a:cs typeface="Arial" charset="0"/>
              </a:rPr>
              <a:t>sliznici a podklad vsouvá </a:t>
            </a:r>
            <a:r>
              <a:rPr lang="cs-CZ" altLang="cs-CZ" sz="1600" dirty="0" err="1">
                <a:cs typeface="Arial" charset="0"/>
              </a:rPr>
              <a:t>tela</a:t>
            </a:r>
            <a:r>
              <a:rPr lang="cs-CZ" altLang="cs-CZ" sz="1600" dirty="0">
                <a:cs typeface="Arial" charset="0"/>
              </a:rPr>
              <a:t> </a:t>
            </a:r>
            <a:r>
              <a:rPr lang="cs-CZ" altLang="cs-CZ" sz="1600" dirty="0" err="1">
                <a:cs typeface="Arial" charset="0"/>
              </a:rPr>
              <a:t>submucosa</a:t>
            </a:r>
            <a:r>
              <a:rPr lang="cs-CZ" altLang="cs-CZ" sz="1600" dirty="0"/>
              <a:t>, </a:t>
            </a:r>
            <a:r>
              <a:rPr lang="en-GB" altLang="cs-CZ" sz="1600" dirty="0" err="1">
                <a:cs typeface="Arial" charset="0"/>
              </a:rPr>
              <a:t>sliznice</a:t>
            </a:r>
            <a:r>
              <a:rPr lang="en-GB" altLang="cs-CZ" sz="1600" dirty="0">
                <a:cs typeface="Arial" charset="0"/>
              </a:rPr>
              <a:t> je </a:t>
            </a:r>
            <a:r>
              <a:rPr lang="en-GB" altLang="cs-CZ" sz="1600" dirty="0" err="1">
                <a:cs typeface="Arial" charset="0"/>
              </a:rPr>
              <a:t>proti</a:t>
            </a:r>
            <a:r>
              <a:rPr lang="en-GB" altLang="cs-CZ" sz="1600" dirty="0">
                <a:cs typeface="Arial" charset="0"/>
              </a:rPr>
              <a:t> </a:t>
            </a:r>
            <a:r>
              <a:rPr lang="en-GB" altLang="cs-CZ" sz="1600" dirty="0" err="1">
                <a:cs typeface="Arial" charset="0"/>
              </a:rPr>
              <a:t>podkladu</a:t>
            </a:r>
            <a:r>
              <a:rPr lang="en-GB" altLang="cs-CZ" sz="1600" dirty="0">
                <a:cs typeface="Arial" charset="0"/>
              </a:rPr>
              <a:t> v </a:t>
            </a:r>
            <a:r>
              <a:rPr lang="en-GB" altLang="cs-CZ" sz="1600" dirty="0" err="1">
                <a:cs typeface="Arial" charset="0"/>
              </a:rPr>
              <a:t>omezené</a:t>
            </a:r>
            <a:r>
              <a:rPr lang="en-GB" altLang="cs-CZ" sz="1600" dirty="0">
                <a:cs typeface="Arial" charset="0"/>
              </a:rPr>
              <a:t> </a:t>
            </a:r>
            <a:r>
              <a:rPr lang="en-GB" altLang="cs-CZ" sz="1600" dirty="0" err="1">
                <a:cs typeface="Arial" charset="0"/>
              </a:rPr>
              <a:t>míře</a:t>
            </a:r>
            <a:r>
              <a:rPr lang="en-GB" altLang="cs-CZ" sz="1600" dirty="0">
                <a:cs typeface="Arial" charset="0"/>
              </a:rPr>
              <a:t> </a:t>
            </a:r>
            <a:r>
              <a:rPr lang="en-GB" altLang="cs-CZ" sz="1600" dirty="0" err="1">
                <a:cs typeface="Arial" charset="0"/>
              </a:rPr>
              <a:t>posunlivá</a:t>
            </a:r>
            <a:endParaRPr lang="cs-CZ" altLang="cs-CZ" sz="1600" dirty="0">
              <a:cs typeface="Arial" charset="0"/>
            </a:endParaRPr>
          </a:p>
          <a:p>
            <a:pPr marL="342900" indent="-342900">
              <a:lnSpc>
                <a:spcPct val="90000"/>
              </a:lnSpc>
              <a:spcBef>
                <a:spcPct val="50000"/>
              </a:spcBef>
              <a:buClr>
                <a:srgbClr val="FF0066"/>
              </a:buClr>
              <a:buSzPct val="150000"/>
              <a:buFont typeface="Wingdings" pitchFamily="2" charset="2"/>
              <a:buNone/>
            </a:pPr>
            <a:endParaRPr lang="cs-CZ" altLang="cs-CZ" sz="1200" dirty="0"/>
          </a:p>
          <a:p>
            <a:pPr marL="342900" indent="-342900">
              <a:lnSpc>
                <a:spcPct val="90000"/>
              </a:lnSpc>
              <a:spcBef>
                <a:spcPct val="50000"/>
              </a:spcBef>
              <a:buClr>
                <a:srgbClr val="FF0066"/>
              </a:buClr>
              <a:buSzPct val="150000"/>
              <a:buFont typeface="Wingdings" pitchFamily="2" charset="2"/>
              <a:buNone/>
            </a:pPr>
            <a:endParaRPr lang="cs-CZ" altLang="cs-CZ" sz="1200" dirty="0"/>
          </a:p>
          <a:p>
            <a:pPr marL="342900" indent="-342900">
              <a:lnSpc>
                <a:spcPct val="90000"/>
              </a:lnSpc>
              <a:spcBef>
                <a:spcPct val="50000"/>
              </a:spcBef>
              <a:buClr>
                <a:srgbClr val="FF0066"/>
              </a:buClr>
              <a:buSzPct val="150000"/>
              <a:buFont typeface="Wingdings" pitchFamily="2" charset="2"/>
              <a:buNone/>
            </a:pPr>
            <a:r>
              <a:rPr lang="cs-CZ" altLang="cs-CZ" sz="2000" b="1" dirty="0" err="1"/>
              <a:t>Mastikačního</a:t>
            </a:r>
            <a:r>
              <a:rPr lang="cs-CZ" altLang="cs-CZ" sz="2000" b="1" dirty="0"/>
              <a:t> typu </a:t>
            </a:r>
            <a:r>
              <a:rPr lang="cs-CZ" altLang="cs-CZ" sz="2000" dirty="0"/>
              <a:t>(25 %)</a:t>
            </a:r>
          </a:p>
          <a:p>
            <a:pPr marL="342900" indent="-342900">
              <a:lnSpc>
                <a:spcPct val="90000"/>
              </a:lnSpc>
              <a:spcBef>
                <a:spcPct val="50000"/>
              </a:spcBef>
              <a:buClr>
                <a:srgbClr val="FF0066"/>
              </a:buClr>
              <a:buSzPct val="150000"/>
              <a:buFont typeface="Wingdings" pitchFamily="2" charset="2"/>
              <a:buNone/>
            </a:pPr>
            <a:r>
              <a:rPr lang="cs-CZ" altLang="cs-CZ" sz="1600" dirty="0"/>
              <a:t>tvrdé patro a dáseň</a:t>
            </a:r>
          </a:p>
          <a:p>
            <a:pPr marL="342900" indent="-342900">
              <a:lnSpc>
                <a:spcPct val="90000"/>
              </a:lnSpc>
              <a:spcBef>
                <a:spcPct val="50000"/>
              </a:spcBef>
              <a:buClr>
                <a:srgbClr val="FF0066"/>
              </a:buClr>
              <a:buSzPct val="150000"/>
              <a:buFont typeface="Wingdings" pitchFamily="2" charset="2"/>
              <a:buNone/>
            </a:pPr>
            <a:r>
              <a:rPr lang="cs-CZ" altLang="cs-CZ" sz="1600" dirty="0"/>
              <a:t>	epitel je </a:t>
            </a:r>
            <a:r>
              <a:rPr lang="cs-CZ" altLang="cs-CZ" sz="1600" dirty="0" err="1"/>
              <a:t>zrohovělý</a:t>
            </a:r>
            <a:endParaRPr lang="cs-CZ" altLang="cs-CZ" sz="1600" dirty="0"/>
          </a:p>
          <a:p>
            <a:pPr marL="342900" indent="-342900">
              <a:lnSpc>
                <a:spcPct val="90000"/>
              </a:lnSpc>
              <a:spcBef>
                <a:spcPct val="50000"/>
              </a:spcBef>
              <a:buClr>
                <a:srgbClr val="FF0066"/>
              </a:buClr>
              <a:buSzPct val="150000"/>
              <a:buFont typeface="Wingdings" pitchFamily="2" charset="2"/>
              <a:buNone/>
            </a:pPr>
            <a:r>
              <a:rPr lang="cs-CZ" altLang="cs-CZ" sz="1600" dirty="0"/>
              <a:t>	</a:t>
            </a:r>
            <a:r>
              <a:rPr lang="cs-CZ" altLang="cs-CZ" sz="1600" dirty="0" err="1"/>
              <a:t>tela</a:t>
            </a:r>
            <a:r>
              <a:rPr lang="cs-CZ" altLang="cs-CZ" sz="1600" dirty="0"/>
              <a:t> </a:t>
            </a:r>
            <a:r>
              <a:rPr lang="cs-CZ" altLang="cs-CZ" sz="1600" dirty="0" err="1"/>
              <a:t>submucosa</a:t>
            </a:r>
            <a:r>
              <a:rPr lang="cs-CZ" altLang="cs-CZ" sz="1600" dirty="0"/>
              <a:t> chybí </a:t>
            </a:r>
          </a:p>
          <a:p>
            <a:pPr marL="342900" indent="-342900">
              <a:lnSpc>
                <a:spcPct val="90000"/>
              </a:lnSpc>
              <a:spcBef>
                <a:spcPct val="50000"/>
              </a:spcBef>
              <a:buClr>
                <a:srgbClr val="FF0066"/>
              </a:buClr>
              <a:buSzPct val="150000"/>
              <a:buFont typeface="Wingdings" pitchFamily="2" charset="2"/>
              <a:buNone/>
            </a:pPr>
            <a:r>
              <a:rPr lang="cs-CZ" altLang="cs-CZ" sz="1600" dirty="0"/>
              <a:t>	lamina propria z hustého kolagenního vaziva neuspořádaného typu a pevně srůstá s periostem (</a:t>
            </a:r>
            <a:r>
              <a:rPr lang="cs-CZ" altLang="cs-CZ" sz="1600" dirty="0" err="1"/>
              <a:t>mukoperiost</a:t>
            </a:r>
            <a:r>
              <a:rPr lang="cs-CZ" altLang="cs-CZ" sz="1600" dirty="0"/>
              <a:t>)</a:t>
            </a:r>
          </a:p>
          <a:p>
            <a:pPr marL="342900" indent="-342900">
              <a:lnSpc>
                <a:spcPct val="90000"/>
              </a:lnSpc>
              <a:spcBef>
                <a:spcPct val="50000"/>
              </a:spcBef>
              <a:buClr>
                <a:srgbClr val="FF0066"/>
              </a:buClr>
              <a:buSzPct val="150000"/>
              <a:buFont typeface="Wingdings" pitchFamily="2" charset="2"/>
              <a:buNone/>
            </a:pPr>
            <a:endParaRPr lang="cs-CZ" altLang="cs-CZ" sz="1200" dirty="0"/>
          </a:p>
          <a:p>
            <a:pPr marL="342900" indent="-342900">
              <a:lnSpc>
                <a:spcPct val="90000"/>
              </a:lnSpc>
              <a:spcBef>
                <a:spcPct val="50000"/>
              </a:spcBef>
              <a:buClr>
                <a:srgbClr val="FF0066"/>
              </a:buClr>
              <a:buSzPct val="150000"/>
              <a:buFont typeface="Wingdings" pitchFamily="2" charset="2"/>
              <a:buNone/>
            </a:pPr>
            <a:endParaRPr lang="cs-CZ" altLang="cs-CZ" sz="1200" dirty="0"/>
          </a:p>
          <a:p>
            <a:pPr marL="342900" indent="-342900">
              <a:lnSpc>
                <a:spcPct val="90000"/>
              </a:lnSpc>
              <a:spcBef>
                <a:spcPct val="50000"/>
              </a:spcBef>
              <a:buClr>
                <a:srgbClr val="FF0066"/>
              </a:buClr>
              <a:buSzPct val="150000"/>
              <a:buFont typeface="Wingdings" pitchFamily="2" charset="2"/>
              <a:buNone/>
            </a:pPr>
            <a:r>
              <a:rPr lang="cs-CZ" altLang="cs-CZ" sz="2000" b="1" dirty="0"/>
              <a:t>Specializovaná </a:t>
            </a:r>
            <a:r>
              <a:rPr lang="cs-CZ" altLang="cs-CZ" sz="2000" dirty="0"/>
              <a:t>(10 %)</a:t>
            </a:r>
          </a:p>
          <a:p>
            <a:pPr marL="342900" indent="-342900">
              <a:lnSpc>
                <a:spcPct val="90000"/>
              </a:lnSpc>
              <a:spcBef>
                <a:spcPct val="50000"/>
              </a:spcBef>
              <a:buClr>
                <a:srgbClr val="FF0066"/>
              </a:buClr>
              <a:buSzPct val="150000"/>
              <a:buFont typeface="Wingdings" pitchFamily="2" charset="2"/>
              <a:buNone/>
            </a:pPr>
            <a:r>
              <a:rPr lang="cs-CZ" altLang="cs-CZ" sz="1600" dirty="0"/>
              <a:t>hřbet jazyka </a:t>
            </a:r>
          </a:p>
          <a:p>
            <a:pPr marL="342900" indent="-342900">
              <a:lnSpc>
                <a:spcPct val="90000"/>
              </a:lnSpc>
              <a:spcBef>
                <a:spcPct val="50000"/>
              </a:spcBef>
              <a:buClr>
                <a:srgbClr val="FF0066"/>
              </a:buClr>
              <a:buSzPct val="150000"/>
              <a:buFont typeface="Wingdings" pitchFamily="2" charset="2"/>
              <a:buNone/>
            </a:pPr>
            <a:r>
              <a:rPr lang="cs-CZ" altLang="cs-CZ" sz="1600" dirty="0"/>
              <a:t>	členěna v papily, epitel částečně </a:t>
            </a:r>
            <a:r>
              <a:rPr lang="cs-CZ" altLang="cs-CZ" sz="1600" dirty="0" err="1"/>
              <a:t>zrohovělý</a:t>
            </a:r>
            <a:r>
              <a:rPr lang="cs-CZ" altLang="cs-CZ" sz="1600" dirty="0"/>
              <a:t>, chybí </a:t>
            </a:r>
            <a:r>
              <a:rPr lang="cs-CZ" altLang="cs-CZ" sz="1600" dirty="0" err="1"/>
              <a:t>tela</a:t>
            </a:r>
            <a:r>
              <a:rPr lang="cs-CZ" altLang="cs-CZ" sz="1600" dirty="0"/>
              <a:t> </a:t>
            </a:r>
            <a:r>
              <a:rPr lang="cs-CZ" altLang="cs-CZ" sz="1600" dirty="0" err="1"/>
              <a:t>submucosa</a:t>
            </a:r>
            <a:r>
              <a:rPr lang="cs-CZ" altLang="cs-CZ" sz="1600" dirty="0"/>
              <a:t> – </a:t>
            </a:r>
          </a:p>
          <a:p>
            <a:pPr marL="342900" indent="-342900">
              <a:lnSpc>
                <a:spcPct val="90000"/>
              </a:lnSpc>
              <a:spcBef>
                <a:spcPct val="50000"/>
              </a:spcBef>
              <a:buClr>
                <a:srgbClr val="FF0066"/>
              </a:buClr>
              <a:buSzPct val="150000"/>
              <a:buFont typeface="Wingdings" pitchFamily="2" charset="2"/>
              <a:buNone/>
            </a:pPr>
            <a:r>
              <a:rPr lang="cs-CZ" altLang="cs-CZ" sz="1600" dirty="0"/>
              <a:t>	lamina propria přirostlá k </a:t>
            </a:r>
            <a:r>
              <a:rPr lang="cs-CZ" altLang="cs-CZ" sz="1600" dirty="0" err="1"/>
              <a:t>aponeurosis</a:t>
            </a:r>
            <a:r>
              <a:rPr lang="cs-CZ" altLang="cs-CZ" sz="1600" dirty="0"/>
              <a:t> linguae</a:t>
            </a:r>
          </a:p>
        </p:txBody>
      </p:sp>
      <p:pic>
        <p:nvPicPr>
          <p:cNvPr id="4" name="Picture 3"/>
          <p:cNvPicPr>
            <a:picLocks noChangeAspect="1"/>
          </p:cNvPicPr>
          <p:nvPr/>
        </p:nvPicPr>
        <p:blipFill>
          <a:blip r:embed="rId2"/>
          <a:stretch>
            <a:fillRect/>
          </a:stretch>
        </p:blipFill>
        <p:spPr>
          <a:xfrm>
            <a:off x="4966929" y="1904999"/>
            <a:ext cx="3928353" cy="2018889"/>
          </a:xfrm>
          <a:prstGeom prst="rect">
            <a:avLst/>
          </a:prstGeom>
        </p:spPr>
      </p:pic>
      <p:cxnSp>
        <p:nvCxnSpPr>
          <p:cNvPr id="5" name="Straight Connector 4"/>
          <p:cNvCxnSpPr/>
          <p:nvPr/>
        </p:nvCxnSpPr>
        <p:spPr>
          <a:xfrm>
            <a:off x="2990850" y="2676525"/>
            <a:ext cx="2228850" cy="6286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4352925" y="1809750"/>
            <a:ext cx="1247775" cy="1685925"/>
          </a:xfrm>
          <a:prstGeom prst="line">
            <a:avLst/>
          </a:prstGeom>
        </p:spPr>
        <p:style>
          <a:lnRef idx="1">
            <a:schemeClr val="dk1"/>
          </a:lnRef>
          <a:fillRef idx="0">
            <a:schemeClr val="dk1"/>
          </a:fillRef>
          <a:effectRef idx="0">
            <a:schemeClr val="dk1"/>
          </a:effectRef>
          <a:fontRef idx="minor">
            <a:schemeClr val="tx1"/>
          </a:fontRef>
        </p:style>
      </p:cxnSp>
      <p:pic>
        <p:nvPicPr>
          <p:cNvPr id="3074" name="Picture 2" descr="https://i.ytimg.com/vi/pl3jnDRr9f4/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4097" t="1898" r="4862"/>
          <a:stretch/>
        </p:blipFill>
        <p:spPr bwMode="auto">
          <a:xfrm>
            <a:off x="6524625" y="4694557"/>
            <a:ext cx="2543175" cy="2055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4105275" y="4385601"/>
            <a:ext cx="2038350" cy="1395842"/>
          </a:xfrm>
          <a:prstGeom prst="rect">
            <a:avLst/>
          </a:prstGeom>
        </p:spPr>
      </p:pic>
    </p:spTree>
    <p:extLst>
      <p:ext uri="{BB962C8B-B14F-4D97-AF65-F5344CB8AC3E}">
        <p14:creationId xmlns:p14="http://schemas.microsoft.com/office/powerpoint/2010/main" val="229595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0">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0">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0">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0">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0">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0">
                                            <p:txEl>
                                              <p:pRg st="16" end="1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2752"/>
          <a:stretch/>
        </p:blipFill>
        <p:spPr>
          <a:xfrm>
            <a:off x="0" y="719853"/>
            <a:ext cx="9144000" cy="3235241"/>
          </a:xfrm>
          <a:prstGeom prst="rect">
            <a:avLst/>
          </a:prstGeom>
        </p:spPr>
      </p:pic>
      <p:sp>
        <p:nvSpPr>
          <p:cNvPr id="3" name="Rectangle 2"/>
          <p:cNvSpPr/>
          <p:nvPr/>
        </p:nvSpPr>
        <p:spPr>
          <a:xfrm>
            <a:off x="514350" y="6180862"/>
            <a:ext cx="8115300" cy="523220"/>
          </a:xfrm>
          <a:prstGeom prst="rect">
            <a:avLst/>
          </a:prstGeom>
        </p:spPr>
        <p:txBody>
          <a:bodyPr wrap="square">
            <a:spAutoFit/>
          </a:bodyPr>
          <a:lstStyle/>
          <a:p>
            <a:r>
              <a:rPr lang="en-GB" sz="1400" b="1" dirty="0"/>
              <a:t>B, </a:t>
            </a:r>
            <a:r>
              <a:rPr lang="en-GB" sz="1400" dirty="0"/>
              <a:t>In histologic sections, the </a:t>
            </a:r>
            <a:r>
              <a:rPr lang="en-GB" sz="1400" b="1" dirty="0"/>
              <a:t>gingival </a:t>
            </a:r>
            <a:r>
              <a:rPr lang="en-GB" sz="1400" dirty="0"/>
              <a:t>epithelium is seen to be tightly bound to bone by a dense fibrous connective</a:t>
            </a:r>
            <a:r>
              <a:rPr lang="cs-CZ" sz="1400" dirty="0"/>
              <a:t> </a:t>
            </a:r>
            <a:r>
              <a:rPr lang="en-GB" sz="1400" dirty="0"/>
              <a:t>tissue (CT), whereas the epithelium of the </a:t>
            </a:r>
            <a:r>
              <a:rPr lang="en-GB" sz="1400" b="1" dirty="0"/>
              <a:t>lip (C) </a:t>
            </a:r>
            <a:r>
              <a:rPr lang="en-GB" sz="1400" dirty="0"/>
              <a:t>is supported by a much looser connective tissue.</a:t>
            </a:r>
          </a:p>
        </p:txBody>
      </p:sp>
      <p:sp>
        <p:nvSpPr>
          <p:cNvPr id="6" name="Rectangle 5"/>
          <p:cNvSpPr/>
          <p:nvPr/>
        </p:nvSpPr>
        <p:spPr>
          <a:xfrm>
            <a:off x="2839654" y="208826"/>
            <a:ext cx="896207" cy="369332"/>
          </a:xfrm>
          <a:prstGeom prst="rect">
            <a:avLst/>
          </a:prstGeom>
        </p:spPr>
        <p:txBody>
          <a:bodyPr wrap="none">
            <a:spAutoFit/>
          </a:bodyPr>
          <a:lstStyle/>
          <a:p>
            <a:r>
              <a:rPr lang="cs-CZ" b="1" dirty="0"/>
              <a:t>G</a:t>
            </a:r>
            <a:r>
              <a:rPr lang="en-GB" b="1" dirty="0" err="1"/>
              <a:t>ingiva</a:t>
            </a:r>
            <a:endParaRPr lang="en-GB" dirty="0"/>
          </a:p>
        </p:txBody>
      </p:sp>
      <p:sp>
        <p:nvSpPr>
          <p:cNvPr id="7" name="Rectangle 6"/>
          <p:cNvSpPr/>
          <p:nvPr/>
        </p:nvSpPr>
        <p:spPr>
          <a:xfrm>
            <a:off x="6744904" y="208826"/>
            <a:ext cx="461986" cy="369332"/>
          </a:xfrm>
          <a:prstGeom prst="rect">
            <a:avLst/>
          </a:prstGeom>
        </p:spPr>
        <p:txBody>
          <a:bodyPr wrap="none">
            <a:spAutoFit/>
          </a:bodyPr>
          <a:lstStyle/>
          <a:p>
            <a:r>
              <a:rPr lang="cs-CZ" b="1" dirty="0"/>
              <a:t>Lip</a:t>
            </a:r>
            <a:endParaRPr lang="en-GB" dirty="0"/>
          </a:p>
        </p:txBody>
      </p:sp>
      <p:sp>
        <p:nvSpPr>
          <p:cNvPr id="8" name="TextBox 7"/>
          <p:cNvSpPr txBox="1"/>
          <p:nvPr/>
        </p:nvSpPr>
        <p:spPr>
          <a:xfrm>
            <a:off x="247650" y="4032535"/>
            <a:ext cx="4538662" cy="1200329"/>
          </a:xfrm>
          <a:prstGeom prst="rect">
            <a:avLst/>
          </a:prstGeom>
          <a:noFill/>
        </p:spPr>
        <p:txBody>
          <a:bodyPr wrap="square" rtlCol="0">
            <a:spAutoFit/>
          </a:bodyPr>
          <a:lstStyle/>
          <a:p>
            <a:pPr marL="285750" indent="-285750">
              <a:buFont typeface="Arial" panose="020B0604020202020204" pitchFamily="34" charset="0"/>
              <a:buChar char="•"/>
            </a:pPr>
            <a:r>
              <a:rPr lang="cs-CZ" dirty="0"/>
              <a:t>lamina propria z hustého kolagenního vaziva neuspořádaného </a:t>
            </a:r>
          </a:p>
          <a:p>
            <a:pPr marL="285750" indent="-285750">
              <a:buFont typeface="Arial" panose="020B0604020202020204" pitchFamily="34" charset="0"/>
              <a:buChar char="•"/>
            </a:pPr>
            <a:r>
              <a:rPr lang="cs-CZ" dirty="0"/>
              <a:t>pevně srůstá s periostem (</a:t>
            </a:r>
            <a:r>
              <a:rPr lang="cs-CZ" dirty="0" err="1"/>
              <a:t>mukoperiost</a:t>
            </a:r>
            <a:r>
              <a:rPr lang="cs-CZ" dirty="0"/>
              <a:t>)</a:t>
            </a:r>
          </a:p>
          <a:p>
            <a:endParaRPr lang="en-GB" dirty="0"/>
          </a:p>
        </p:txBody>
      </p:sp>
      <p:sp>
        <p:nvSpPr>
          <p:cNvPr id="10" name="TextBox 9"/>
          <p:cNvSpPr txBox="1"/>
          <p:nvPr/>
        </p:nvSpPr>
        <p:spPr>
          <a:xfrm>
            <a:off x="4495800" y="4032535"/>
            <a:ext cx="4698206" cy="1477328"/>
          </a:xfrm>
          <a:prstGeom prst="rect">
            <a:avLst/>
          </a:prstGeom>
          <a:noFill/>
        </p:spPr>
        <p:txBody>
          <a:bodyPr wrap="square" rtlCol="0">
            <a:spAutoFit/>
          </a:bodyPr>
          <a:lstStyle/>
          <a:p>
            <a:pPr marL="285750" indent="-285750">
              <a:buFont typeface="Arial" panose="020B0604020202020204" pitchFamily="34" charset="0"/>
              <a:buChar char="•"/>
            </a:pPr>
            <a:r>
              <a:rPr lang="cs-CZ" dirty="0"/>
              <a:t>lamina propria z řídkého kolagenního vaziva</a:t>
            </a:r>
          </a:p>
          <a:p>
            <a:r>
              <a:rPr lang="cs-CZ" dirty="0"/>
              <a:t>mezi sliznici a podklad vsouvá </a:t>
            </a:r>
            <a:r>
              <a:rPr lang="cs-CZ" dirty="0" err="1"/>
              <a:t>tela</a:t>
            </a:r>
            <a:r>
              <a:rPr lang="cs-CZ" dirty="0"/>
              <a:t> </a:t>
            </a:r>
            <a:r>
              <a:rPr lang="cs-CZ" dirty="0" err="1"/>
              <a:t>submucosa</a:t>
            </a:r>
            <a:r>
              <a:rPr lang="cs-CZ" dirty="0"/>
              <a:t>, </a:t>
            </a:r>
          </a:p>
          <a:p>
            <a:pPr marL="285750" indent="-285750">
              <a:buFont typeface="Arial" panose="020B0604020202020204" pitchFamily="34" charset="0"/>
              <a:buChar char="•"/>
            </a:pPr>
            <a:r>
              <a:rPr lang="cs-CZ" dirty="0"/>
              <a:t>sliznice je proti podkladu v omezené míře </a:t>
            </a:r>
            <a:r>
              <a:rPr lang="cs-CZ" dirty="0" err="1"/>
              <a:t>posunlivá</a:t>
            </a:r>
            <a:endParaRPr lang="cs-CZ" dirty="0"/>
          </a:p>
          <a:p>
            <a:endParaRPr lang="en-GB" dirty="0"/>
          </a:p>
        </p:txBody>
      </p:sp>
    </p:spTree>
    <p:extLst>
      <p:ext uri="{BB962C8B-B14F-4D97-AF65-F5344CB8AC3E}">
        <p14:creationId xmlns:p14="http://schemas.microsoft.com/office/powerpoint/2010/main" val="80177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37160" y="277813"/>
            <a:ext cx="8839200" cy="5426101"/>
          </a:xfrm>
          <a:prstGeom prst="rect">
            <a:avLst/>
          </a:prstGeom>
          <a:noFill/>
          <a:ln w="9525">
            <a:noFill/>
            <a:miter lim="800000"/>
            <a:headEnd/>
            <a:tailEnd/>
          </a:ln>
        </p:spPr>
        <p:txBody>
          <a:bodyPr>
            <a:spAutoFit/>
          </a:bodyPr>
          <a:lstStyle/>
          <a:p>
            <a:pPr marL="342900" indent="-342900">
              <a:lnSpc>
                <a:spcPct val="80000"/>
              </a:lnSpc>
              <a:spcBef>
                <a:spcPct val="50000"/>
              </a:spcBef>
              <a:buClr>
                <a:srgbClr val="FF0066"/>
              </a:buClr>
              <a:buSzPct val="150000"/>
              <a:buFont typeface="Wingdings" pitchFamily="2" charset="2"/>
              <a:buNone/>
            </a:pPr>
            <a:r>
              <a:rPr lang="cs-CZ" altLang="cs-CZ" sz="2800" b="1" dirty="0"/>
              <a:t>Regenerace orální sliznice</a:t>
            </a:r>
          </a:p>
          <a:p>
            <a:pPr marL="342900" indent="-342900">
              <a:lnSpc>
                <a:spcPct val="80000"/>
              </a:lnSpc>
              <a:spcBef>
                <a:spcPct val="50000"/>
              </a:spcBef>
              <a:buClr>
                <a:srgbClr val="FF0066"/>
              </a:buClr>
              <a:buSzPct val="150000"/>
              <a:buFont typeface="Wingdings" pitchFamily="2" charset="2"/>
              <a:buNone/>
            </a:pPr>
            <a:endParaRPr lang="cs-CZ" altLang="cs-CZ" dirty="0"/>
          </a:p>
          <a:p>
            <a:pPr marL="342900" indent="-342900">
              <a:lnSpc>
                <a:spcPct val="80000"/>
              </a:lnSpc>
              <a:spcBef>
                <a:spcPct val="50000"/>
              </a:spcBef>
              <a:buClr>
                <a:srgbClr val="FF0066"/>
              </a:buClr>
              <a:buSzPct val="150000"/>
              <a:buFont typeface="Wingdings" pitchFamily="2" charset="2"/>
              <a:buNone/>
            </a:pPr>
            <a:r>
              <a:rPr lang="cs-CZ" altLang="cs-CZ" dirty="0"/>
              <a:t>Doba obnovy epitelu: 			4 - 24 dnů</a:t>
            </a:r>
          </a:p>
          <a:p>
            <a:pPr marL="342900" indent="-342900">
              <a:lnSpc>
                <a:spcPct val="80000"/>
              </a:lnSpc>
              <a:spcBef>
                <a:spcPct val="50000"/>
              </a:spcBef>
              <a:buClr>
                <a:srgbClr val="FF0066"/>
              </a:buClr>
              <a:buSzPct val="150000"/>
              <a:buFont typeface="Wingdings" pitchFamily="2" charset="2"/>
              <a:buNone/>
            </a:pPr>
            <a:endParaRPr lang="cs-CZ" altLang="cs-CZ" dirty="0"/>
          </a:p>
          <a:p>
            <a:pPr marL="342900" indent="-342900">
              <a:buClr>
                <a:srgbClr val="FF0066"/>
              </a:buClr>
              <a:buSzPct val="150000"/>
              <a:buFont typeface="Wingdings" pitchFamily="2" charset="2"/>
              <a:buNone/>
            </a:pPr>
            <a:r>
              <a:rPr lang="cs-CZ" altLang="cs-CZ" dirty="0"/>
              <a:t>Výrazné místní rozdíly</a:t>
            </a:r>
          </a:p>
          <a:p>
            <a:pPr marL="342900" indent="-342900">
              <a:buClr>
                <a:srgbClr val="FF0066"/>
              </a:buClr>
              <a:buSzPct val="150000"/>
            </a:pPr>
            <a:r>
              <a:rPr lang="cs-CZ" altLang="cs-CZ" dirty="0"/>
              <a:t>	Epitelový úpon (</a:t>
            </a:r>
            <a:r>
              <a:rPr lang="cs-CZ" altLang="cs-CZ" u="sng" dirty="0" err="1"/>
              <a:t>Gottliebova</a:t>
            </a:r>
            <a:r>
              <a:rPr lang="cs-CZ" altLang="cs-CZ" u="sng" dirty="0"/>
              <a:t> </a:t>
            </a:r>
            <a:r>
              <a:rPr lang="cs-CZ" altLang="cs-CZ" u="sng" dirty="0" err="1"/>
              <a:t>manž</a:t>
            </a:r>
            <a:r>
              <a:rPr lang="cs-CZ" altLang="cs-CZ" u="sng" dirty="0"/>
              <a:t>.) </a:t>
            </a:r>
            <a:r>
              <a:rPr lang="cs-CZ" altLang="cs-CZ" dirty="0"/>
              <a:t>	4-6 dnů</a:t>
            </a:r>
          </a:p>
          <a:p>
            <a:pPr marL="342900" indent="-342900">
              <a:buClr>
                <a:srgbClr val="FF0066"/>
              </a:buClr>
              <a:buSzPct val="150000"/>
            </a:pPr>
            <a:r>
              <a:rPr lang="cs-CZ" altLang="cs-CZ" dirty="0"/>
              <a:t>	Epitel </a:t>
            </a:r>
            <a:r>
              <a:rPr lang="cs-CZ" altLang="cs-CZ" u="sng" dirty="0"/>
              <a:t>gingiva </a:t>
            </a:r>
            <a:r>
              <a:rPr lang="cs-CZ" altLang="cs-CZ" u="sng" dirty="0" err="1"/>
              <a:t>affixa</a:t>
            </a:r>
            <a:r>
              <a:rPr lang="cs-CZ" altLang="cs-CZ" u="sng" dirty="0"/>
              <a:t> </a:t>
            </a:r>
            <a:r>
              <a:rPr lang="cs-CZ" altLang="cs-CZ" dirty="0"/>
              <a:t>(</a:t>
            </a:r>
            <a:r>
              <a:rPr lang="cs-CZ" altLang="cs-CZ" dirty="0" err="1"/>
              <a:t>mastikační</a:t>
            </a:r>
            <a:r>
              <a:rPr lang="cs-CZ" altLang="cs-CZ" dirty="0"/>
              <a:t> sliznice)	10 dnů</a:t>
            </a:r>
          </a:p>
          <a:p>
            <a:pPr marL="342900" indent="-342900">
              <a:buClr>
                <a:srgbClr val="FF0066"/>
              </a:buClr>
              <a:buSzPct val="150000"/>
            </a:pPr>
            <a:r>
              <a:rPr lang="cs-CZ" altLang="cs-CZ" dirty="0"/>
              <a:t>	</a:t>
            </a:r>
            <a:r>
              <a:rPr lang="cs-CZ" altLang="cs-CZ" u="sng" dirty="0"/>
              <a:t>Chuťové pohárky</a:t>
            </a:r>
            <a:r>
              <a:rPr lang="cs-CZ" altLang="cs-CZ" dirty="0"/>
              <a:t>			10 - 14 dnů</a:t>
            </a:r>
          </a:p>
          <a:p>
            <a:pPr marL="342900" indent="-342900">
              <a:buClr>
                <a:srgbClr val="FF0066"/>
              </a:buClr>
              <a:buSzPct val="150000"/>
              <a:buFont typeface="Wingdings" pitchFamily="2" charset="2"/>
              <a:buNone/>
            </a:pPr>
            <a:r>
              <a:rPr lang="cs-CZ" altLang="cs-CZ" dirty="0"/>
              <a:t>	Krycí epitel sliznice </a:t>
            </a:r>
            <a:r>
              <a:rPr lang="cs-CZ" altLang="cs-CZ" u="sng" dirty="0"/>
              <a:t>rtů a tváří</a:t>
            </a:r>
            <a:r>
              <a:rPr lang="cs-CZ" altLang="cs-CZ" dirty="0"/>
              <a:t>		14 dnů</a:t>
            </a:r>
          </a:p>
          <a:p>
            <a:pPr marL="342900" indent="-342900">
              <a:buClr>
                <a:srgbClr val="FF0066"/>
              </a:buClr>
              <a:buSzPct val="150000"/>
              <a:buFont typeface="Wingdings" pitchFamily="2" charset="2"/>
              <a:buNone/>
            </a:pPr>
            <a:r>
              <a:rPr lang="cs-CZ" altLang="cs-CZ" dirty="0"/>
              <a:t>	Krycí epitel sliznice </a:t>
            </a:r>
            <a:r>
              <a:rPr lang="cs-CZ" altLang="cs-CZ" u="sng" dirty="0"/>
              <a:t>spodiny ústní</a:t>
            </a:r>
            <a:r>
              <a:rPr lang="cs-CZ" altLang="cs-CZ" dirty="0"/>
              <a:t> 		20 dnů</a:t>
            </a:r>
          </a:p>
          <a:p>
            <a:pPr marL="342900" indent="-342900">
              <a:buClr>
                <a:srgbClr val="FF0066"/>
              </a:buClr>
              <a:buSzPct val="150000"/>
              <a:buFont typeface="Wingdings" pitchFamily="2" charset="2"/>
              <a:buNone/>
            </a:pPr>
            <a:r>
              <a:rPr lang="cs-CZ" altLang="cs-CZ" dirty="0"/>
              <a:t>	</a:t>
            </a:r>
            <a:r>
              <a:rPr lang="cs-CZ" altLang="cs-CZ" dirty="0" err="1"/>
              <a:t>Mastikační</a:t>
            </a:r>
            <a:r>
              <a:rPr lang="cs-CZ" altLang="cs-CZ" dirty="0"/>
              <a:t> epitel sliznice </a:t>
            </a:r>
            <a:r>
              <a:rPr lang="cs-CZ" altLang="cs-CZ" u="sng" dirty="0"/>
              <a:t>tvrdého patra</a:t>
            </a:r>
            <a:r>
              <a:rPr lang="cs-CZ" altLang="cs-CZ" dirty="0"/>
              <a:t>	24 dnů</a:t>
            </a:r>
          </a:p>
          <a:p>
            <a:pPr marL="342900" indent="-342900">
              <a:buClr>
                <a:srgbClr val="FF0066"/>
              </a:buClr>
              <a:buSzPct val="150000"/>
              <a:buFont typeface="Wingdings" pitchFamily="2" charset="2"/>
              <a:buNone/>
            </a:pPr>
            <a:endParaRPr lang="cs-CZ" altLang="cs-CZ" dirty="0"/>
          </a:p>
          <a:p>
            <a:pPr marL="342900" indent="-342900">
              <a:buClr>
                <a:srgbClr val="FF0066"/>
              </a:buClr>
              <a:buSzPct val="150000"/>
              <a:buFont typeface="Wingdings" pitchFamily="2" charset="2"/>
              <a:buNone/>
            </a:pPr>
            <a:endParaRPr lang="cs-CZ" altLang="cs-CZ" i="1" dirty="0"/>
          </a:p>
          <a:p>
            <a:pPr marL="342900" indent="-342900">
              <a:buClr>
                <a:srgbClr val="FF0066"/>
              </a:buClr>
              <a:buSzPct val="150000"/>
              <a:buFont typeface="Wingdings" pitchFamily="2" charset="2"/>
              <a:buNone/>
            </a:pPr>
            <a:r>
              <a:rPr lang="cs-CZ" altLang="cs-CZ" i="1" dirty="0"/>
              <a:t>Epidermis obličeje a přední strany krku		7 dnů</a:t>
            </a:r>
          </a:p>
          <a:p>
            <a:pPr marL="342900" indent="-342900">
              <a:buClr>
                <a:srgbClr val="FF0066"/>
              </a:buClr>
              <a:buSzPct val="150000"/>
              <a:buFont typeface="Wingdings" pitchFamily="2" charset="2"/>
              <a:buNone/>
            </a:pPr>
            <a:r>
              <a:rPr lang="cs-CZ" altLang="cs-CZ" i="1" dirty="0"/>
              <a:t>Epidermis ostatní kůže 			30 dnů</a:t>
            </a:r>
          </a:p>
          <a:p>
            <a:pPr marL="342900" indent="-342900">
              <a:buClr>
                <a:srgbClr val="FF0066"/>
              </a:buClr>
              <a:buSzPct val="150000"/>
              <a:buFont typeface="Wingdings" pitchFamily="2" charset="2"/>
              <a:buNone/>
            </a:pPr>
            <a:endParaRPr lang="cs-CZ" altLang="cs-CZ" i="1" dirty="0"/>
          </a:p>
          <a:p>
            <a:pPr marL="342900" indent="-342900">
              <a:buClr>
                <a:srgbClr val="FF0066"/>
              </a:buClr>
              <a:buSzPct val="150000"/>
              <a:buFont typeface="Wingdings" pitchFamily="2" charset="2"/>
              <a:buNone/>
            </a:pPr>
            <a:r>
              <a:rPr lang="cs-CZ" altLang="cs-CZ" i="1" dirty="0"/>
              <a:t>(rychlejší obrat je vysvětlován induktivním působením </a:t>
            </a:r>
            <a:r>
              <a:rPr lang="cs-CZ" altLang="cs-CZ" i="1" dirty="0" err="1"/>
              <a:t>ektomezenchymu</a:t>
            </a:r>
            <a:r>
              <a:rPr lang="cs-CZ" altLang="cs-CZ" i="1" dirty="0"/>
              <a:t>)</a:t>
            </a:r>
          </a:p>
          <a:p>
            <a:pPr marL="342900" indent="-342900">
              <a:buClr>
                <a:srgbClr val="FF0066"/>
              </a:buClr>
              <a:buSzPct val="150000"/>
              <a:buFont typeface="Wingdings" pitchFamily="2" charset="2"/>
              <a:buNone/>
            </a:pPr>
            <a:endParaRPr lang="cs-CZ" altLang="cs-CZ" sz="2000" dirty="0"/>
          </a:p>
        </p:txBody>
      </p:sp>
      <p:pic>
        <p:nvPicPr>
          <p:cNvPr id="5" name="Picture 2" descr="Image result for gingiva affixa"/>
          <p:cNvPicPr>
            <a:picLocks noChangeAspect="1" noChangeArrowheads="1"/>
          </p:cNvPicPr>
          <p:nvPr/>
        </p:nvPicPr>
        <p:blipFill rotWithShape="1">
          <a:blip r:embed="rId2">
            <a:extLst>
              <a:ext uri="{28A0092B-C50C-407E-A947-70E740481C1C}">
                <a14:useLocalDpi xmlns:a14="http://schemas.microsoft.com/office/drawing/2010/main" val="0"/>
              </a:ext>
            </a:extLst>
          </a:blip>
          <a:srcRect l="36211"/>
          <a:stretch/>
        </p:blipFill>
        <p:spPr bwMode="auto">
          <a:xfrm>
            <a:off x="6090919" y="458153"/>
            <a:ext cx="2987041" cy="3512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2360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1076</TotalTime>
  <Words>2048</Words>
  <Application>Microsoft Office PowerPoint</Application>
  <PresentationFormat>Předvádění na obrazovce (4:3)</PresentationFormat>
  <Paragraphs>312</Paragraphs>
  <Slides>40</Slides>
  <Notes>3</Notes>
  <HiddenSlides>0</HiddenSlides>
  <MMClips>4</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40</vt:i4>
      </vt:variant>
    </vt:vector>
  </HeadingPairs>
  <TitlesOfParts>
    <vt:vector size="47" baseType="lpstr">
      <vt:lpstr>Arial</vt:lpstr>
      <vt:lpstr>Calibri</vt:lpstr>
      <vt:lpstr>Calibri Light</vt:lpstr>
      <vt:lpstr>MinionPro-Regular</vt:lpstr>
      <vt:lpstr>Times New Roman</vt:lpstr>
      <vt:lpstr>Wingdings</vt:lpstr>
      <vt:lpstr>Office Theme</vt:lpstr>
      <vt:lpstr>Orální histologie a embryologie   Cvičení</vt:lpstr>
      <vt:lpstr>Prezentace aplikace PowerPoint</vt:lpstr>
      <vt:lpstr>Mikroskopická stavba  Rtů Jazyka Patra Tváří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Orální histologie a embryologie   Cvičení</dc:title>
  <dc:creator>Honza</dc:creator>
  <cp:lastModifiedBy>Jan Křivánek</cp:lastModifiedBy>
  <cp:revision>88</cp:revision>
  <dcterms:created xsi:type="dcterms:W3CDTF">2019-02-14T12:06:30Z</dcterms:created>
  <dcterms:modified xsi:type="dcterms:W3CDTF">2021-03-08T22:12:39Z</dcterms:modified>
</cp:coreProperties>
</file>