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81" r:id="rId12"/>
    <p:sldId id="348" r:id="rId13"/>
    <p:sldId id="349" r:id="rId14"/>
    <p:sldId id="353" r:id="rId15"/>
    <p:sldId id="382" r:id="rId16"/>
    <p:sldId id="355" r:id="rId17"/>
    <p:sldId id="356" r:id="rId18"/>
    <p:sldId id="357" r:id="rId19"/>
    <p:sldId id="358" r:id="rId20"/>
    <p:sldId id="359" r:id="rId21"/>
    <p:sldId id="383" r:id="rId22"/>
    <p:sldId id="360" r:id="rId23"/>
    <p:sldId id="361" r:id="rId24"/>
    <p:sldId id="384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2833-5F46-4566-8B57-DC6B4EE142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4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686-DEE5-4645-9B78-B62A81C9F1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17. 3. 2021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69095"/>
            <a:ext cx="10436085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</a:t>
            </a:r>
            <a:r>
              <a:rPr lang="cs-CZ" sz="4800" b="1" dirty="0" smtClean="0"/>
              <a:t>II: patologie cév.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Morfologie aterosklerózy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070" y="1989138"/>
            <a:ext cx="8604930" cy="5097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Lipoidní skvrny </a:t>
            </a:r>
          </a:p>
          <a:p>
            <a:pPr>
              <a:lnSpc>
                <a:spcPct val="80000"/>
              </a:lnSpc>
              <a:defRPr/>
            </a:pPr>
            <a:endParaRPr lang="cs-CZ" altLang="cs-CZ" sz="64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Aterosklerotické </a:t>
            </a:r>
            <a:r>
              <a:rPr lang="cs-CZ" altLang="cs-CZ" sz="6400" b="1" dirty="0"/>
              <a:t>(fibrózní a ateromové) </a:t>
            </a:r>
            <a:r>
              <a:rPr lang="cs-CZ" altLang="cs-CZ" sz="6400" b="1" dirty="0" smtClean="0"/>
              <a:t>pláty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err="1" smtClean="0"/>
              <a:t>Hladkosvalové</a:t>
            </a:r>
            <a:r>
              <a:rPr lang="cs-CZ" altLang="cs-CZ" sz="6400" dirty="0" smtClean="0"/>
              <a:t> buňky, buňky zánětu, makrofágy a pěnité buňky</a:t>
            </a:r>
            <a:endParaRPr lang="cs-CZ" altLang="cs-CZ" sz="64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Proteiny ECM (</a:t>
            </a:r>
            <a:r>
              <a:rPr lang="cs-CZ" altLang="cs-CZ" sz="6400" dirty="0"/>
              <a:t>kolagen, elastin, proteoglykany</a:t>
            </a:r>
            <a:r>
              <a:rPr lang="cs-CZ" altLang="cs-CZ" sz="6400" dirty="0" smtClean="0"/>
              <a:t>)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Lipidy </a:t>
            </a:r>
            <a:r>
              <a:rPr lang="cs-CZ" altLang="cs-CZ" sz="6400" dirty="0"/>
              <a:t>(intra- </a:t>
            </a:r>
            <a:r>
              <a:rPr lang="cs-CZ" altLang="cs-CZ" sz="6400" dirty="0" smtClean="0"/>
              <a:t>a </a:t>
            </a:r>
            <a:r>
              <a:rPr lang="cs-CZ" altLang="cs-CZ" sz="6400" dirty="0" err="1" smtClean="0"/>
              <a:t>extracellulárně</a:t>
            </a:r>
            <a:r>
              <a:rPr lang="cs-CZ" altLang="cs-CZ" sz="6400" dirty="0" smtClean="0"/>
              <a:t>) 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6400" dirty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Komplikované </a:t>
            </a:r>
            <a:r>
              <a:rPr lang="cs-CZ" altLang="cs-CZ" sz="6400" b="1" dirty="0"/>
              <a:t>léze </a:t>
            </a:r>
            <a:r>
              <a:rPr lang="cs-CZ" altLang="cs-CZ" sz="6400" dirty="0"/>
              <a:t>(</a:t>
            </a:r>
            <a:r>
              <a:rPr lang="cs-CZ" altLang="cs-CZ" sz="6400" dirty="0" err="1"/>
              <a:t>ulcerované</a:t>
            </a:r>
            <a:r>
              <a:rPr lang="cs-CZ" altLang="cs-CZ" sz="6400" dirty="0"/>
              <a:t>, s trombózami,  kalcifikované, krvácením do plátu)</a:t>
            </a:r>
            <a:r>
              <a:rPr lang="cs-CZ" altLang="cs-CZ" sz="6400" b="1" dirty="0"/>
              <a:t> 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Ruptura, ulcerace a eroze, trombóza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Krvácení do plátu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Embolizace ateromových či trombotických hmot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Formace AS aneuryzmatu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45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106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302301" y="286603"/>
            <a:ext cx="11529141" cy="5910090"/>
          </a:xfrm>
        </p:spPr>
      </p:pic>
    </p:spTree>
    <p:extLst>
      <p:ext uri="{BB962C8B-B14F-4D97-AF65-F5344CB8AC3E}">
        <p14:creationId xmlns:p14="http://schemas.microsoft.com/office/powerpoint/2010/main" val="299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Konsekvence aterosklerózy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Progresivní zúžení lumen, okluze menších arterií </a:t>
            </a:r>
            <a:r>
              <a:rPr lang="cs-CZ" altLang="cs-CZ" sz="2400" dirty="0" smtClean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ischémie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hypoxie </a:t>
            </a:r>
            <a:r>
              <a:rPr lang="cs-CZ" altLang="cs-CZ" sz="2400" dirty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infarkt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Akutní </a:t>
            </a:r>
            <a:r>
              <a:rPr lang="cs-CZ" altLang="cs-CZ" sz="2400" dirty="0" err="1" smtClean="0"/>
              <a:t>aterotrombotická</a:t>
            </a:r>
            <a:r>
              <a:rPr lang="cs-CZ" altLang="cs-CZ" sz="2400" dirty="0" smtClean="0"/>
              <a:t> okluze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Embolizace ateromových hmot s okluzí </a:t>
            </a:r>
            <a:r>
              <a:rPr lang="cs-CZ" altLang="cs-CZ" sz="2400" dirty="0" err="1" smtClean="0"/>
              <a:t>distálnější</a:t>
            </a:r>
            <a:r>
              <a:rPr lang="cs-CZ" altLang="cs-CZ" sz="2400" dirty="0" smtClean="0"/>
              <a:t> tepny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Ruptura abdominálního aterosklerotického aneuryzmatu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Vazokontrikce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Klinické konsekvence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Infarkt mozku – </a:t>
            </a:r>
            <a:r>
              <a:rPr lang="cs-CZ" altLang="cs-CZ" dirty="0" err="1" smtClean="0"/>
              <a:t>encefalomalacie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Infarkt myokardu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Periferní vaskulární onemocnění (DK; klaudikace, gangrény)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Gangrény</a:t>
            </a:r>
          </a:p>
          <a:p>
            <a:pPr eaLnBrk="1" hangingPunct="1">
              <a:defRPr/>
            </a:pP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AS aneuryzma břišní aorty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smtClean="0"/>
              <a:t>Embolizace ateromových hmot AS plátu karotidy </a:t>
            </a:r>
          </a:p>
        </p:txBody>
      </p:sp>
    </p:spTree>
    <p:extLst>
      <p:ext uri="{BB962C8B-B14F-4D97-AF65-F5344CB8AC3E}">
        <p14:creationId xmlns:p14="http://schemas.microsoft.com/office/powerpoint/2010/main" val="303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Cévní postižení při diabetu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Akcelerovaná ateroskleróza/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makroangiopatie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Microangiopatie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: postižení ledvin, periferních nervů a retiny </a:t>
            </a:r>
          </a:p>
          <a:p>
            <a:pPr>
              <a:defRPr/>
            </a:pPr>
            <a:r>
              <a:rPr lang="cs-CZ" altLang="cs-CZ" sz="2400" dirty="0" smtClean="0"/>
              <a:t>(abnormální </a:t>
            </a:r>
            <a:r>
              <a:rPr lang="cs-CZ" altLang="cs-CZ" sz="2400" dirty="0" err="1" smtClean="0"/>
              <a:t>glykosylace</a:t>
            </a:r>
            <a:r>
              <a:rPr lang="cs-CZ" altLang="cs-CZ" sz="2400" dirty="0" smtClean="0"/>
              <a:t> proteinů cévní stěny</a:t>
            </a:r>
            <a:r>
              <a:rPr lang="cs-CZ" altLang="cs-CZ" sz="2400" dirty="0">
                <a:latin typeface="Garamond" panose="02020404030301010803" pitchFamily="18" charset="0"/>
              </a:rPr>
              <a:t> →</a:t>
            </a:r>
            <a:r>
              <a:rPr lang="cs-CZ" altLang="cs-CZ" sz="2400" dirty="0" smtClean="0"/>
              <a:t> její ztluštění a zvýšená permeabilita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mikro-albuminurie; </a:t>
            </a:r>
            <a:r>
              <a:rPr lang="cs-CZ" altLang="cs-CZ" sz="2400" dirty="0" err="1" smtClean="0"/>
              <a:t>mikoraneuryzmata</a:t>
            </a:r>
            <a:r>
              <a:rPr lang="cs-CZ" altLang="cs-CZ" sz="2400" dirty="0" smtClean="0"/>
              <a:t>; kapilární trombózy </a:t>
            </a:r>
            <a:r>
              <a:rPr lang="cs-CZ" altLang="cs-CZ" sz="2400" dirty="0"/>
              <a:t>(retina); </a:t>
            </a:r>
            <a:r>
              <a:rPr lang="cs-CZ" altLang="cs-CZ" sz="2400" dirty="0" smtClean="0"/>
              <a:t>poškození cév zásobujících nervy)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retinopatie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Diabetic</a:t>
            </a:r>
            <a:r>
              <a:rPr lang="cs-CZ" altLang="cs-CZ" sz="2400" dirty="0" smtClean="0">
                <a:solidFill>
                  <a:schemeClr val="hlink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glomerulokleróza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Periferní neuropatie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Komplikace: gangréna, selhání ledvin, slepota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805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Aneuryzma: 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lokalizovaná, permanentní, abnormální dilatace krevních cév – vakovité rozšíření tepny</a:t>
            </a:r>
            <a:r>
              <a:rPr lang="cs-CZ" altLang="cs-CZ" sz="2700" dirty="0">
                <a:solidFill>
                  <a:srgbClr val="F80012"/>
                </a:solidFill>
              </a:rPr>
              <a:t/>
            </a:r>
            <a:br>
              <a:rPr lang="cs-CZ" altLang="cs-CZ" sz="2700" dirty="0">
                <a:solidFill>
                  <a:srgbClr val="F80012"/>
                </a:solidFill>
              </a:rPr>
            </a:br>
            <a:endParaRPr lang="cs-CZ" sz="27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95943" y="1948999"/>
            <a:ext cx="11269733" cy="3643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907" y="5407871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Nepravé aneuryzma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19943" y="-10908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Aneuryzmata: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161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33516"/>
              </p:ext>
            </p:extLst>
          </p:nvPr>
        </p:nvGraphicFramePr>
        <p:xfrm>
          <a:off x="1719943" y="1102179"/>
          <a:ext cx="8229600" cy="510889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0164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9191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58781662"/>
                    </a:ext>
                  </a:extLst>
                </a:gridCol>
              </a:tblGrid>
              <a:tr h="672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Lokalizace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Klinické projevy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4969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Aterosklerotické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Dolní třetina aorty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ilické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tepny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Abdominální  masa, ischémie DK,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7348"/>
                  </a:ext>
                </a:extLst>
              </a:tr>
              <a:tr h="82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Disekující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aneuryzma (nepravé)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Aorta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její hlavní větve (intramurální krvácení)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hypertenze,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Marfanův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Ehlers-Danlosův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cystická 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medionekróza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Erdheim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)*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Ztráta pulsu na periferii,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hemoperikard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ruptura zevní či vnitřní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40785"/>
                  </a:ext>
                </a:extLst>
              </a:tr>
              <a:tr h="6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Borůvkovité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“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Willisův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okruh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Subarachnoideální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14415"/>
                  </a:ext>
                </a:extLst>
              </a:tr>
              <a:tr h="6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Mikroaneuryzmata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kapiláry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krvácení, asociované s hypertenzí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40098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Syfilitické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Ascendentní aorta a oblouk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Inkompetence aorty,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3509"/>
                  </a:ext>
                </a:extLst>
              </a:tr>
              <a:tr h="87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Kořen aorty (z endokarditidy)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Jiné cévy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Trombóza nebo ruptura, infarkt mozku nebo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361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657850" y="6351814"/>
            <a:ext cx="63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*hromadění kyselých mukopolysacharidů v medii aorty, se zánikem elastických vláken a hladké svaloviny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2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86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ekce a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727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03324" y="549276"/>
            <a:ext cx="5778890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000" dirty="0" err="1" smtClean="0">
                <a:latin typeface="+mn-lt"/>
              </a:rPr>
              <a:t>Disekující</a:t>
            </a:r>
            <a:r>
              <a:rPr lang="cs-CZ" altLang="cs-CZ" sz="4000" dirty="0" smtClean="0">
                <a:latin typeface="+mn-lt"/>
              </a:rPr>
              <a:t> aneuryzma aorty</a:t>
            </a:r>
            <a:endParaRPr lang="cs-CZ" alt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vaskulitid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89870" cy="44162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Infekční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Bakteriální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Rickettsiové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Spirochetové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syfilis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Mykotické </a:t>
            </a:r>
            <a:r>
              <a:rPr lang="cs-CZ" altLang="cs-CZ" dirty="0"/>
              <a:t>(</a:t>
            </a:r>
            <a:r>
              <a:rPr lang="cs-CZ" altLang="cs-CZ" dirty="0" smtClean="0"/>
              <a:t>aspergilóza, </a:t>
            </a:r>
            <a:r>
              <a:rPr lang="cs-CZ" altLang="cs-CZ" smtClean="0"/>
              <a:t>mukormykóza</a:t>
            </a:r>
            <a:r>
              <a:rPr lang="cs-CZ" altLang="cs-CZ" dirty="0" smtClean="0"/>
              <a:t>)</a:t>
            </a:r>
            <a:r>
              <a:rPr lang="cs-CZ" altLang="cs-CZ" dirty="0"/>
              <a:t>→</a:t>
            </a:r>
            <a:r>
              <a:rPr lang="cs-CZ" altLang="cs-CZ" dirty="0" smtClean="0"/>
              <a:t>mykotické aneuryzma, trombóza, infarkt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Virové </a:t>
            </a:r>
            <a:r>
              <a:rPr lang="cs-CZ" altLang="cs-CZ" dirty="0"/>
              <a:t>(herpes </a:t>
            </a:r>
            <a:r>
              <a:rPr lang="cs-CZ" altLang="cs-CZ" dirty="0" err="1"/>
              <a:t>zoster</a:t>
            </a:r>
            <a:r>
              <a:rPr lang="cs-CZ" altLang="cs-CZ" dirty="0"/>
              <a:t>, </a:t>
            </a:r>
            <a:r>
              <a:rPr lang="cs-CZ" altLang="cs-CZ" dirty="0" err="1"/>
              <a:t>varicella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Imunologické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Idiopatické/(imunologické)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Obrovskobuněčná</a:t>
            </a:r>
            <a:r>
              <a:rPr lang="cs-CZ" altLang="cs-CZ" dirty="0" smtClean="0">
                <a:solidFill>
                  <a:schemeClr val="hlink"/>
                </a:solidFill>
              </a:rPr>
              <a:t> temporální arteritis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Takayasu</a:t>
            </a:r>
            <a:r>
              <a:rPr lang="cs-CZ" altLang="cs-CZ" dirty="0" smtClean="0">
                <a:solidFill>
                  <a:schemeClr val="hlink"/>
                </a:solidFill>
              </a:rPr>
              <a:t>-ova </a:t>
            </a:r>
            <a:r>
              <a:rPr lang="cs-CZ" altLang="cs-CZ" dirty="0">
                <a:solidFill>
                  <a:schemeClr val="hlink"/>
                </a:solidFill>
              </a:rPr>
              <a:t>arteritis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Polyarteritis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 smtClean="0">
                <a:solidFill>
                  <a:schemeClr val="hlink"/>
                </a:solidFill>
              </a:rPr>
              <a:t>nodosa</a:t>
            </a:r>
            <a:r>
              <a:rPr lang="cs-CZ" altLang="cs-CZ" dirty="0" smtClean="0">
                <a:solidFill>
                  <a:schemeClr val="hlink"/>
                </a:solidFill>
              </a:rPr>
              <a:t> (PAN)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  <a:latin typeface="+mn-lt"/>
              </a:rPr>
              <a:t>Arterioskleróza: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„ztvrdnutí arterií“, ztluštění arteriální stěny a ztráta její elasticity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endParaRPr lang="cs-CZ" altLang="cs-CZ" sz="4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3" y="153549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Arterioloskleróza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(nemoc malých tepen a arteriol, ve vztahu k hypertenzi a diabetu – součást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diabetické </a:t>
            </a:r>
            <a:r>
              <a:rPr lang="cs-CZ" altLang="cs-CZ" dirty="0" err="1" smtClean="0"/>
              <a:t>mikroangiopatie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Mönckenbergova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medioklacinóza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(onemocnění muskulárních tepen, s kalcifikací </a:t>
            </a:r>
            <a:r>
              <a:rPr lang="cs-CZ" altLang="cs-CZ" dirty="0" err="1" smtClean="0"/>
              <a:t>medie</a:t>
            </a:r>
            <a:r>
              <a:rPr lang="cs-CZ" altLang="cs-CZ" dirty="0" smtClean="0"/>
              <a:t>, starší  lidé) 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3500" b="1" dirty="0" smtClean="0"/>
              <a:t>Ateroskleróza</a:t>
            </a:r>
            <a:r>
              <a:rPr lang="cs-CZ" altLang="cs-CZ" sz="3500" b="1" dirty="0" smtClean="0">
                <a:solidFill>
                  <a:schemeClr val="hlink"/>
                </a:solidFill>
              </a:rPr>
              <a:t> </a:t>
            </a:r>
            <a:endParaRPr lang="cs-CZ" altLang="cs-CZ" sz="35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3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Imunologicky podmíněné vaskulitidy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430" y="208249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Imunokomplexové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Infekcí indukované </a:t>
            </a:r>
            <a:r>
              <a:rPr lang="cs-CZ" altLang="cs-CZ" sz="1600" dirty="0"/>
              <a:t>(hepatitis B </a:t>
            </a:r>
            <a:r>
              <a:rPr lang="cs-CZ" altLang="cs-CZ" sz="1600" dirty="0" smtClean="0"/>
              <a:t>a </a:t>
            </a:r>
            <a:r>
              <a:rPr lang="cs-CZ" altLang="cs-CZ" sz="1600" dirty="0"/>
              <a:t>C virus</a:t>
            </a:r>
            <a:r>
              <a:rPr lang="cs-CZ" altLang="cs-CZ" sz="1600" dirty="0" smtClean="0"/>
              <a:t>); PAN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Henoch-Schönleinova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purpura (IgA+C3, </a:t>
            </a:r>
            <a:r>
              <a:rPr lang="cs-CZ" altLang="cs-CZ" sz="1600" dirty="0" smtClean="0"/>
              <a:t>malé cévy; kůže, ledviny, GIT, klouby))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systémových onemocněních (SLE a revmatoidní artritida)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Léky indukované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Kryoglobulinová</a:t>
            </a:r>
            <a:r>
              <a:rPr lang="cs-CZ" altLang="cs-CZ" sz="1600" dirty="0" smtClean="0"/>
              <a:t> vaskulitida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Reakce na cizorodé bílkoviny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5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7359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Asociované s autoprotilátkami proti cytoplazmě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neutrofilů</a:t>
            </a:r>
            <a:r>
              <a:rPr lang="cs-CZ" altLang="cs-CZ" b="1" dirty="0" smtClean="0">
                <a:solidFill>
                  <a:schemeClr val="hlink"/>
                </a:solidFill>
              </a:rPr>
              <a:t> (ANCA+)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Granulomatóza s </a:t>
            </a:r>
            <a:r>
              <a:rPr lang="cs-CZ" altLang="cs-CZ" dirty="0" err="1" smtClean="0"/>
              <a:t>polyangiitidou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Wegenerova</a:t>
            </a:r>
            <a:r>
              <a:rPr lang="cs-CZ" altLang="cs-CZ" dirty="0" smtClean="0"/>
              <a:t> granulomatóza (</a:t>
            </a:r>
            <a:r>
              <a:rPr lang="cs-CZ" altLang="cs-CZ" dirty="0" err="1" smtClean="0"/>
              <a:t>cANCA</a:t>
            </a:r>
            <a:r>
              <a:rPr lang="cs-CZ" altLang="cs-CZ" dirty="0" smtClean="0"/>
              <a:t>+)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Churgův-Straussův</a:t>
            </a:r>
            <a:r>
              <a:rPr lang="cs-CZ" altLang="cs-CZ" dirty="0"/>
              <a:t> syndrom (</a:t>
            </a:r>
            <a:r>
              <a:rPr lang="cs-CZ" altLang="cs-CZ" dirty="0" err="1"/>
              <a:t>pANCA</a:t>
            </a:r>
            <a:r>
              <a:rPr lang="cs-CZ" altLang="cs-CZ" dirty="0"/>
              <a:t>+, postižení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polyangiitida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polyarteritida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Autoimunitní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Good-Pasturův</a:t>
            </a:r>
            <a:r>
              <a:rPr lang="cs-CZ" altLang="cs-CZ" dirty="0" smtClean="0"/>
              <a:t> syndrom (autoprotilátky proti BM kapilár v ledvinách a plicích)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Kawasakiho</a:t>
            </a:r>
            <a:r>
              <a:rPr lang="cs-CZ" altLang="cs-CZ" dirty="0" smtClean="0"/>
              <a:t> nemoc (autoprotilátky proti endoteliím; </a:t>
            </a:r>
            <a:r>
              <a:rPr lang="cs-CZ" altLang="cs-CZ" dirty="0" err="1" smtClean="0"/>
              <a:t>mukokutánní</a:t>
            </a:r>
            <a:r>
              <a:rPr lang="cs-CZ" altLang="cs-CZ" dirty="0" smtClean="0"/>
              <a:t> uzlinový syndrom + postižení koronárních arterií – IM, ruptury aneuryzmat koronárních tepen)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vaskulitidy při </a:t>
            </a:r>
            <a:r>
              <a:rPr lang="cs-CZ" altLang="cs-CZ" dirty="0" err="1" smtClean="0">
                <a:solidFill>
                  <a:schemeClr val="tx1"/>
                </a:solidFill>
              </a:rPr>
              <a:t>rejekcích</a:t>
            </a:r>
            <a:r>
              <a:rPr lang="cs-CZ" altLang="cs-CZ" dirty="0" smtClean="0">
                <a:solidFill>
                  <a:schemeClr val="tx1"/>
                </a:solidFill>
              </a:rPr>
              <a:t> transplantovaných orgánů), při IBD (UC a MC),…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8"/>
            <a:ext cx="8229600" cy="6119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postihující velké cévy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Obrovskobuněčná</a:t>
            </a:r>
            <a:r>
              <a:rPr lang="cs-CZ" altLang="cs-CZ" b="1" dirty="0" smtClean="0"/>
              <a:t> temporální arteritis </a:t>
            </a:r>
            <a:endParaRPr lang="cs-CZ" altLang="cs-CZ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extrakraniální větve a. </a:t>
            </a:r>
            <a:r>
              <a:rPr lang="cs-CZ" altLang="cs-CZ" dirty="0" err="1" smtClean="0"/>
              <a:t>carotis</a:t>
            </a:r>
            <a:r>
              <a:rPr lang="cs-CZ" altLang="cs-CZ" dirty="0" smtClean="0"/>
              <a:t>, a. </a:t>
            </a:r>
            <a:r>
              <a:rPr lang="cs-CZ" altLang="cs-CZ" dirty="0" err="1" smtClean="0"/>
              <a:t>temporalis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r>
              <a:rPr lang="cs-CZ" altLang="cs-CZ" dirty="0" smtClean="0"/>
              <a:t> + často asociace s </a:t>
            </a:r>
            <a:r>
              <a:rPr lang="cs-CZ" altLang="cs-CZ" dirty="0" err="1" smtClean="0"/>
              <a:t>polymyalgia</a:t>
            </a:r>
            <a:r>
              <a:rPr lang="cs-CZ" altLang="cs-CZ" dirty="0" smtClean="0"/>
              <a:t> </a:t>
            </a:r>
            <a:r>
              <a:rPr lang="cs-CZ" altLang="cs-CZ" dirty="0" err="1"/>
              <a:t>rheumatica</a:t>
            </a:r>
            <a:r>
              <a:rPr lang="cs-CZ" altLang="cs-CZ" dirty="0"/>
              <a:t>)</a:t>
            </a:r>
            <a:r>
              <a:rPr lang="cs-CZ" altLang="cs-CZ" b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                         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Takayasuova</a:t>
            </a:r>
            <a:r>
              <a:rPr lang="cs-CZ" altLang="cs-CZ" b="1" dirty="0" smtClean="0"/>
              <a:t> </a:t>
            </a:r>
            <a:r>
              <a:rPr lang="cs-CZ" altLang="cs-CZ" b="1" dirty="0"/>
              <a:t>arteritis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aortu a hlavní větve; </a:t>
            </a:r>
            <a:r>
              <a:rPr lang="cs-CZ" altLang="cs-CZ" dirty="0" err="1" smtClean="0"/>
              <a:t>bezpulsová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Postižení cév středního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/>
              <a:t>Polyarteritis</a:t>
            </a:r>
            <a:r>
              <a:rPr lang="cs-CZ" altLang="cs-CZ" b="1" dirty="0"/>
              <a:t> </a:t>
            </a:r>
            <a:r>
              <a:rPr lang="cs-CZ" altLang="cs-CZ" b="1" dirty="0" err="1"/>
              <a:t>nodosa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 smtClean="0"/>
              <a:t>(nekrotizující, </a:t>
            </a:r>
            <a:r>
              <a:rPr lang="cs-CZ" altLang="cs-CZ" dirty="0" err="1" smtClean="0"/>
              <a:t>transmurální</a:t>
            </a:r>
            <a:r>
              <a:rPr lang="cs-CZ" altLang="cs-CZ" dirty="0" smtClean="0"/>
              <a:t>, segmentální; koexistují různá stádia; postihuje různé orgány s </a:t>
            </a:r>
            <a:r>
              <a:rPr lang="cs-CZ" altLang="cs-CZ" dirty="0" err="1" smtClean="0"/>
              <a:t>vyjímkou</a:t>
            </a:r>
            <a:r>
              <a:rPr lang="cs-CZ" altLang="cs-CZ" dirty="0" smtClean="0"/>
              <a:t> plic)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9943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cév malého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Polyangiitida</a:t>
            </a:r>
            <a:r>
              <a:rPr lang="cs-CZ" altLang="cs-CZ" b="1" dirty="0" smtClean="0"/>
              <a:t> s granulomatózou/</a:t>
            </a:r>
            <a:r>
              <a:rPr lang="cs-CZ" altLang="cs-CZ" b="1" dirty="0" err="1" smtClean="0"/>
              <a:t>Wegenerova</a:t>
            </a:r>
            <a:r>
              <a:rPr lang="cs-CZ" altLang="cs-CZ" b="1" dirty="0" smtClean="0"/>
              <a:t> granulomatóza (</a:t>
            </a:r>
            <a:r>
              <a:rPr lang="cs-CZ" altLang="cs-CZ" b="1" dirty="0" err="1" smtClean="0"/>
              <a:t>cANCA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    </a:t>
            </a:r>
            <a:r>
              <a:rPr lang="cs-CZ" altLang="cs-CZ" dirty="0"/>
              <a:t>(M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Ž; </a:t>
            </a:r>
            <a:r>
              <a:rPr lang="cs-CZ" altLang="cs-CZ" dirty="0">
                <a:solidFill>
                  <a:schemeClr val="tx1"/>
                </a:solidFill>
              </a:rPr>
              <a:t>nekrotizující vaskulitida </a:t>
            </a:r>
            <a:r>
              <a:rPr lang="cs-CZ" altLang="cs-CZ" dirty="0" smtClean="0">
                <a:solidFill>
                  <a:schemeClr val="tx1"/>
                </a:solidFill>
              </a:rPr>
              <a:t>+ nekrotizující granulomy </a:t>
            </a:r>
            <a:r>
              <a:rPr lang="cs-CZ" altLang="cs-CZ" dirty="0">
                <a:solidFill>
                  <a:schemeClr val="tx1"/>
                </a:solidFill>
              </a:rPr>
              <a:t>horních cest dýchacích + nekrotizující </a:t>
            </a:r>
            <a:r>
              <a:rPr lang="cs-CZ" altLang="cs-CZ" dirty="0" smtClean="0">
                <a:solidFill>
                  <a:schemeClr val="tx1"/>
                </a:solidFill>
              </a:rPr>
              <a:t>glomerulonefritida)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Churgův-Straussův</a:t>
            </a:r>
            <a:r>
              <a:rPr lang="cs-CZ" altLang="cs-CZ" b="1" dirty="0" smtClean="0"/>
              <a:t> syndrom (</a:t>
            </a:r>
            <a:r>
              <a:rPr lang="cs-CZ" altLang="cs-CZ" b="1" dirty="0" err="1" smtClean="0"/>
              <a:t>pANCA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</a:t>
            </a:r>
            <a:r>
              <a:rPr lang="cs-CZ" altLang="cs-CZ" dirty="0"/>
              <a:t>(</a:t>
            </a:r>
            <a:r>
              <a:rPr lang="cs-CZ" altLang="cs-CZ" dirty="0" smtClean="0"/>
              <a:t>alergická granulomatóza a </a:t>
            </a:r>
            <a:r>
              <a:rPr lang="cs-CZ" altLang="cs-CZ" dirty="0" err="1" smtClean="0"/>
              <a:t>angiitida</a:t>
            </a:r>
            <a:r>
              <a:rPr lang="cs-CZ" altLang="cs-CZ" dirty="0" smtClean="0"/>
              <a:t>: nekrotizující vaskulitida, nekrotizující granulomy </a:t>
            </a:r>
            <a:r>
              <a:rPr lang="cs-CZ" altLang="cs-CZ" dirty="0"/>
              <a:t>+ </a:t>
            </a:r>
            <a:r>
              <a:rPr lang="cs-CZ" altLang="cs-CZ" dirty="0" smtClean="0"/>
              <a:t>alergická </a:t>
            </a:r>
            <a:r>
              <a:rPr lang="cs-CZ" altLang="cs-CZ" dirty="0" err="1" smtClean="0"/>
              <a:t>rinitis</a:t>
            </a:r>
            <a:r>
              <a:rPr lang="cs-CZ" altLang="cs-CZ" dirty="0"/>
              <a:t>, </a:t>
            </a:r>
            <a:r>
              <a:rPr lang="cs-CZ" altLang="cs-CZ" dirty="0" err="1"/>
              <a:t>asthma</a:t>
            </a:r>
            <a:r>
              <a:rPr lang="cs-CZ" altLang="cs-CZ" dirty="0"/>
              <a:t> </a:t>
            </a:r>
            <a:r>
              <a:rPr lang="cs-CZ" altLang="cs-CZ" dirty="0" err="1"/>
              <a:t>bronchiale</a:t>
            </a:r>
            <a:r>
              <a:rPr lang="cs-CZ" altLang="cs-CZ" dirty="0"/>
              <a:t>, </a:t>
            </a:r>
            <a:r>
              <a:rPr lang="cs-CZ" altLang="cs-CZ" dirty="0" err="1" smtClean="0"/>
              <a:t>eosinofilie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/>
              <a:t>Mikroskopická </a:t>
            </a:r>
            <a:r>
              <a:rPr lang="cs-CZ" altLang="cs-CZ" b="1" dirty="0" err="1" smtClean="0"/>
              <a:t>polyangitis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polyarteritis</a:t>
            </a:r>
            <a:r>
              <a:rPr lang="cs-CZ" altLang="cs-CZ" b="1" dirty="0" smtClean="0"/>
              <a:t>, hypersensitivní, </a:t>
            </a:r>
            <a:r>
              <a:rPr lang="cs-CZ" altLang="cs-CZ" b="1" dirty="0" err="1" smtClean="0"/>
              <a:t>leukocytoklastická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imunokomplexové</a:t>
            </a:r>
            <a:r>
              <a:rPr lang="cs-CZ" altLang="cs-CZ" b="1" dirty="0" smtClean="0"/>
              <a:t> nebo ANCA+)  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</a:t>
            </a:r>
            <a:r>
              <a:rPr lang="cs-CZ" altLang="cs-CZ" dirty="0"/>
              <a:t>(</a:t>
            </a:r>
            <a:r>
              <a:rPr lang="cs-CZ" altLang="cs-CZ" dirty="0" smtClean="0"/>
              <a:t>nekrotizující vaskulitida, purpura kůže a </a:t>
            </a:r>
            <a:r>
              <a:rPr lang="cs-CZ" altLang="cs-CZ" dirty="0" err="1" smtClean="0"/>
              <a:t>sliznic+často</a:t>
            </a:r>
            <a:r>
              <a:rPr lang="cs-CZ" altLang="cs-CZ" dirty="0" smtClean="0"/>
              <a:t> nekrotizující glomerulonefritida, plicní kapilaritida; léze stejného stáří) </a:t>
            </a:r>
            <a:endParaRPr lang="cs-CZ" alt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ORL:	- </a:t>
            </a:r>
            <a:r>
              <a:rPr lang="cs-CZ" altLang="cs-CZ" sz="1600" u="sng" dirty="0">
                <a:solidFill>
                  <a:schemeClr val="tx1"/>
                </a:solidFill>
              </a:rPr>
              <a:t>opakované záněty HCD, DCD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		- hojné </a:t>
            </a:r>
            <a:r>
              <a:rPr lang="cs-CZ" altLang="cs-CZ" sz="1600" dirty="0" err="1">
                <a:solidFill>
                  <a:schemeClr val="tx1"/>
                </a:solidFill>
              </a:rPr>
              <a:t>plazmocyty</a:t>
            </a:r>
            <a:r>
              <a:rPr lang="cs-CZ" altLang="cs-CZ" sz="1600" dirty="0">
                <a:solidFill>
                  <a:schemeClr val="tx1"/>
                </a:solidFill>
              </a:rPr>
              <a:t> + eozinofily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LEDVINY: </a:t>
            </a:r>
            <a:r>
              <a:rPr lang="cs-CZ" altLang="cs-CZ" sz="1600" dirty="0">
                <a:solidFill>
                  <a:schemeClr val="tx1"/>
                </a:solidFill>
              </a:rPr>
              <a:t>- </a:t>
            </a:r>
            <a:r>
              <a:rPr lang="cs-CZ" altLang="cs-CZ" sz="1600" u="sng" dirty="0">
                <a:solidFill>
                  <a:schemeClr val="tx1"/>
                </a:solidFill>
              </a:rPr>
              <a:t>glomerulonefritidy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Plíce:	</a:t>
            </a:r>
            <a:r>
              <a:rPr lang="cs-CZ" altLang="cs-CZ" sz="1600" dirty="0">
                <a:solidFill>
                  <a:schemeClr val="tx1"/>
                </a:solidFill>
              </a:rPr>
              <a:t>- měnlivý obraz plicních chorob + </a:t>
            </a:r>
            <a:r>
              <a:rPr lang="cs-CZ" altLang="cs-CZ" sz="1600" u="sng" dirty="0">
                <a:solidFill>
                  <a:schemeClr val="tx1"/>
                </a:solidFill>
              </a:rPr>
              <a:t>hemoptýza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u="sng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Kůže:	</a:t>
            </a:r>
            <a:r>
              <a:rPr lang="cs-CZ" altLang="cs-CZ" sz="1600" dirty="0">
                <a:solidFill>
                  <a:schemeClr val="tx1"/>
                </a:solidFill>
              </a:rPr>
              <a:t>- ulcerace, nekrózy, petechie-purpura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GIT:	</a:t>
            </a:r>
            <a:r>
              <a:rPr lang="cs-CZ" altLang="cs-CZ" sz="1800" dirty="0">
                <a:solidFill>
                  <a:schemeClr val="tx1"/>
                </a:solidFill>
              </a:rPr>
              <a:t>- ischemické ulcerace (</a:t>
            </a:r>
            <a:r>
              <a:rPr lang="cs-CZ" altLang="cs-CZ" sz="1400" dirty="0">
                <a:solidFill>
                  <a:schemeClr val="tx1"/>
                </a:solidFill>
              </a:rPr>
              <a:t>ostré ulcerace bez HP, s minimálním zánětem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Chronické onemocnění s povšechným chátráním – klinicky </a:t>
            </a:r>
            <a:r>
              <a:rPr lang="cs-CZ" altLang="cs-CZ" sz="1600" b="1" u="sng" dirty="0">
                <a:solidFill>
                  <a:schemeClr val="tx1"/>
                </a:solidFill>
              </a:rPr>
              <a:t>imponuje jako tumor</a:t>
            </a:r>
            <a:r>
              <a:rPr lang="cs-CZ" altLang="cs-CZ" sz="1600" b="1" dirty="0">
                <a:solidFill>
                  <a:schemeClr val="tx1"/>
                </a:solidFill>
              </a:rPr>
              <a:t>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Kdy pomyslet na systémovou vaskulitidu??!!!</a:t>
            </a:r>
          </a:p>
        </p:txBody>
      </p:sp>
    </p:spTree>
    <p:extLst>
      <p:ext uri="{BB962C8B-B14F-4D97-AF65-F5344CB8AC3E}">
        <p14:creationId xmlns:p14="http://schemas.microsoft.com/office/powerpoint/2010/main" val="1646180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4223" y="1906362"/>
            <a:ext cx="8291513" cy="4525963"/>
          </a:xfrm>
        </p:spPr>
        <p:txBody>
          <a:bodyPr/>
          <a:lstStyle/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horečka, nevolnost, myalgie, artralgie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na kůži purpura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projevy nefritidy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bolesti břicha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celková schvácenost (~ těžká chřipka, ale trvá dlouho a nereaguje na běžnou </a:t>
            </a:r>
            <a:r>
              <a:rPr lang="cs-CZ" sz="1600" dirty="0" err="1"/>
              <a:t>th</a:t>
            </a:r>
            <a:r>
              <a:rPr lang="cs-CZ" sz="1600" dirty="0"/>
              <a:t>.)</a:t>
            </a: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klinický průběh má sinusový charakter (vzplanutí --- remise --- vzplanutí--)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55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Jak vypadá pacient s vaskulitidou??!!!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5845969" y="3534569"/>
            <a:ext cx="785812" cy="28575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5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7" descr="01194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>
          <a:xfrm>
            <a:off x="1981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01195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>
            <a:fillRect/>
          </a:stretch>
        </p:blipFill>
        <p:spPr>
          <a:xfrm>
            <a:off x="6172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1" name="Picture 6" descr="01527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6728"/>
          <a:stretch>
            <a:fillRect/>
          </a:stretch>
        </p:blipFill>
        <p:spPr>
          <a:xfrm>
            <a:off x="2976564" y="1600201"/>
            <a:ext cx="62372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Thrombangiitis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obliterans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 smtClean="0">
                <a:solidFill>
                  <a:schemeClr val="tx1"/>
                </a:solidFill>
                <a:latin typeface="+mn-lt"/>
              </a:rPr>
              <a:t>Bürgerova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 choroba)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737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Segmentální, </a:t>
            </a:r>
            <a:r>
              <a:rPr lang="cs-CZ" altLang="cs-CZ" sz="2800" dirty="0" err="1" smtClean="0"/>
              <a:t>trombozující</a:t>
            </a:r>
            <a:r>
              <a:rPr lang="cs-CZ" altLang="cs-CZ" sz="2800" dirty="0" smtClean="0"/>
              <a:t>, chronický zánět arterií malého a středního kalibru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A. </a:t>
            </a:r>
            <a:r>
              <a:rPr lang="cs-CZ" altLang="cs-CZ" sz="2800" dirty="0" err="1" smtClean="0"/>
              <a:t>tibial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radialis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extenze na žíly a nervy DK, cévně-nervový svazek ve vazivové tkáni)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Postižení kuřáci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HLA-A9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HLA-B5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4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Postihuje velké (elastické) a středně velké (muskulární tepny)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Elevované</a:t>
            </a:r>
            <a:r>
              <a:rPr lang="cs-CZ" altLang="cs-CZ" sz="2400" dirty="0" smtClean="0"/>
              <a:t> léze: </a:t>
            </a:r>
            <a:r>
              <a:rPr lang="cs-CZ" altLang="cs-CZ" sz="2400" b="1" dirty="0" smtClean="0"/>
              <a:t>lipoidní skvrny, aterosklerotické </a:t>
            </a:r>
            <a:r>
              <a:rPr lang="cs-CZ" altLang="cs-CZ" sz="2400" b="1" dirty="0"/>
              <a:t>(</a:t>
            </a:r>
            <a:r>
              <a:rPr lang="cs-CZ" altLang="cs-CZ" sz="2400" b="1" dirty="0" smtClean="0"/>
              <a:t>fibrózní a ateromové) pláty a komplikované léze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ulcerované</a:t>
            </a:r>
            <a:r>
              <a:rPr lang="cs-CZ" altLang="cs-CZ" sz="2400" dirty="0" smtClean="0"/>
              <a:t>, s trombózami,  kalcifikované, krvácením do plátu)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Ateroskleróza – hlavní příčina ischemické choroby (př. infarkt myokardu)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Rizikové faktory: </a:t>
            </a:r>
            <a:r>
              <a:rPr lang="cs-CZ" altLang="cs-CZ" sz="2400" dirty="0" smtClean="0">
                <a:latin typeface="Garamond" panose="02020404030301010803" pitchFamily="18" charset="0"/>
              </a:rPr>
              <a:t>↑</a:t>
            </a:r>
            <a:r>
              <a:rPr lang="cs-CZ" altLang="cs-CZ" sz="2400" dirty="0" smtClean="0"/>
              <a:t>věk, mužské pohlaví, genetická predispozice, hypertenze, kouření, diabetes, zánět, infekce (</a:t>
            </a:r>
            <a:r>
              <a:rPr lang="cs-CZ" altLang="cs-CZ" sz="2400" dirty="0"/>
              <a:t>CMV, </a:t>
            </a:r>
            <a:r>
              <a:rPr lang="cs-CZ" altLang="cs-CZ" sz="2400" dirty="0" err="1"/>
              <a:t>chlamydia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</a:t>
            </a:r>
            <a:r>
              <a:rPr lang="cs-CZ" altLang="cs-CZ" sz="2400" dirty="0"/>
              <a:t>., influenza,…), </a:t>
            </a:r>
            <a:r>
              <a:rPr lang="cs-CZ" altLang="cs-CZ" sz="2400" dirty="0" smtClean="0"/>
              <a:t>metabolický syndrom, </a:t>
            </a:r>
            <a:r>
              <a:rPr lang="cs-CZ" altLang="cs-CZ" sz="2400" dirty="0" err="1" smtClean="0"/>
              <a:t>hyperhomocysteinémie</a:t>
            </a:r>
            <a:r>
              <a:rPr lang="cs-CZ" altLang="cs-CZ" sz="2400" dirty="0" smtClean="0"/>
              <a:t>, faktory ovlivňující hemostázu,….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↑</a:t>
            </a:r>
            <a:r>
              <a:rPr lang="cs-CZ" altLang="cs-CZ" sz="2400" dirty="0" smtClean="0"/>
              <a:t>LDL (</a:t>
            </a:r>
            <a:r>
              <a:rPr lang="cs-CZ" altLang="cs-CZ" sz="2400" dirty="0" err="1" smtClean="0"/>
              <a:t>aterogenní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cholesterol, </a:t>
            </a:r>
            <a:r>
              <a:rPr lang="cs-CZ" altLang="cs-CZ" sz="2400" dirty="0" smtClean="0"/>
              <a:t>fibrinogen; </a:t>
            </a:r>
            <a:r>
              <a:rPr lang="cs-CZ" altLang="cs-CZ" sz="2400" dirty="0"/>
              <a:t>↓HDL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Raynaudův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fenomén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6819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Paroxyzmální zblednutí a bolesti akrálních částí těla, zejména prstů na rukou a nohou, méně často uší a nosu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Chladem indukovaný spasmus drobných arterií a arteriol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Porucha je funkční; při dlouhodobém průběhu fibróza intimy a </a:t>
            </a:r>
            <a:r>
              <a:rPr lang="cs-CZ" altLang="cs-CZ" sz="2400" dirty="0" err="1" smtClean="0"/>
              <a:t>medie</a:t>
            </a:r>
            <a:r>
              <a:rPr lang="cs-CZ" altLang="cs-CZ" sz="2400" dirty="0" smtClean="0"/>
              <a:t>, atrofie, ulcerace gangrény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Primární, obvykle nekomplikovaný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Sekundární (u </a:t>
            </a:r>
            <a:r>
              <a:rPr lang="cs-CZ" altLang="cs-CZ" sz="2400" dirty="0"/>
              <a:t>SLE, </a:t>
            </a:r>
            <a:r>
              <a:rPr lang="cs-CZ" altLang="cs-CZ" sz="2400" dirty="0" smtClean="0"/>
              <a:t>sklerodermie, AS, </a:t>
            </a:r>
            <a:r>
              <a:rPr lang="cs-CZ" altLang="cs-CZ" sz="2400" dirty="0" err="1" smtClean="0"/>
              <a:t>Bürgerovy</a:t>
            </a:r>
            <a:r>
              <a:rPr lang="cs-CZ" altLang="cs-CZ" sz="2400" dirty="0" smtClean="0"/>
              <a:t> nemoci), závažnější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8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Venózní trombóza: 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predisponující faktory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Imobilita (po operacích, při srdečním selhání, dlouhodobé upoutání na lůžko, fraktury, dlouhé lety,…)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Malignity </a:t>
            </a:r>
            <a:r>
              <a:rPr lang="cs-CZ" altLang="cs-CZ" sz="2400" dirty="0"/>
              <a:t>(</a:t>
            </a:r>
            <a:r>
              <a:rPr lang="cs-CZ" altLang="cs-CZ" sz="2400" dirty="0" err="1" smtClean="0"/>
              <a:t>tromophlebitis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migrans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superficiální žilní tromby)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Těhotenství a porod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Terapie estrogeny (antikoncepce, hormonální léčba rakoviny (př. prostaty),…)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Hematologické poruchy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polycytémie, Leidenská mutace (faktor V) a deficit antitrombin III,…)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94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Tromboflebitida a </a:t>
            </a:r>
            <a:r>
              <a:rPr lang="cs-CZ" altLang="cs-CZ" sz="3200" dirty="0" err="1" smtClean="0">
                <a:solidFill>
                  <a:schemeClr val="tx1"/>
                </a:solidFill>
                <a:latin typeface="+mn-lt"/>
              </a:rPr>
              <a:t>flebotrombóza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08" y="2082498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Hluboká venózní trombóza dolních končetin: 90 % trombóz a tromboflebitid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+ </a:t>
            </a:r>
            <a:r>
              <a:rPr lang="cs-CZ" altLang="cs-CZ" sz="2400" dirty="0" err="1" smtClean="0"/>
              <a:t>periprostatické</a:t>
            </a:r>
            <a:r>
              <a:rPr lang="cs-CZ" altLang="cs-CZ" sz="2400" dirty="0" smtClean="0"/>
              <a:t> venózní plexy, pánevní žíly, venózní splavy </a:t>
            </a:r>
            <a:r>
              <a:rPr lang="cs-CZ" altLang="cs-CZ" sz="2400" dirty="0" err="1" smtClean="0"/>
              <a:t>kalvy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chemeClr val="hlink"/>
                </a:solidFill>
              </a:rPr>
              <a:t>Embolizace do plícnice!!!!!!</a:t>
            </a: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Flebotrombóza</a:t>
            </a:r>
            <a:r>
              <a:rPr lang="cs-CZ" altLang="cs-CZ" sz="2400" dirty="0" smtClean="0"/>
              <a:t> často v terénu zánětu (tromboflebitida).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4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Žilní varixy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737359"/>
            <a:ext cx="10414363" cy="45246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Varixy žil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 smtClean="0"/>
              <a:t>Rozšíření, prodloužené, </a:t>
            </a:r>
            <a:r>
              <a:rPr lang="cs-CZ" altLang="cs-CZ" sz="1600" dirty="0" err="1" smtClean="0"/>
              <a:t>vintué</a:t>
            </a:r>
            <a:r>
              <a:rPr lang="cs-CZ" altLang="cs-CZ" sz="1600" dirty="0" smtClean="0"/>
              <a:t> žíly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Zvýšení </a:t>
            </a:r>
            <a:r>
              <a:rPr lang="cs-CZ" altLang="cs-CZ" sz="1600" dirty="0" err="1" smtClean="0"/>
              <a:t>intraluminálního</a:t>
            </a:r>
            <a:r>
              <a:rPr lang="cs-CZ" altLang="cs-CZ" sz="1600" dirty="0" smtClean="0"/>
              <a:t> tlaku krve, oslabení žilní stěny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Povrchové žíly DK </a:t>
            </a:r>
            <a:r>
              <a:rPr lang="cs-CZ" altLang="cs-CZ" sz="1600" dirty="0" err="1" smtClean="0"/>
              <a:t>nejčatěji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Familiárně, v těhotenství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Dilatace, </a:t>
            </a:r>
            <a:r>
              <a:rPr lang="cs-CZ" altLang="cs-CZ" sz="1600" dirty="0" err="1" smtClean="0"/>
              <a:t>stáza</a:t>
            </a:r>
            <a:r>
              <a:rPr lang="cs-CZ" altLang="cs-CZ" sz="1600" dirty="0" smtClean="0"/>
              <a:t>, kongesce, edém, bolest, trombóza, </a:t>
            </a:r>
            <a:r>
              <a:rPr lang="cs-CZ" altLang="cs-CZ" sz="1600" dirty="0" err="1"/>
              <a:t>stasis</a:t>
            </a:r>
            <a:r>
              <a:rPr lang="cs-CZ" altLang="cs-CZ" sz="1600" dirty="0"/>
              <a:t> dermatitis, </a:t>
            </a:r>
            <a:r>
              <a:rPr lang="cs-CZ" altLang="cs-CZ" sz="1600" dirty="0" smtClean="0"/>
              <a:t>bércové vředy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 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Ostatní varikozity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Jícnové varixy </a:t>
            </a:r>
            <a:r>
              <a:rPr lang="cs-CZ" altLang="cs-CZ" sz="1600" dirty="0" smtClean="0"/>
              <a:t>(u cirhózy jater, při portální hypertenzi – </a:t>
            </a:r>
            <a:r>
              <a:rPr lang="cs-CZ" altLang="cs-CZ" sz="1600" dirty="0" err="1" smtClean="0"/>
              <a:t>portokavální</a:t>
            </a:r>
            <a:r>
              <a:rPr lang="cs-CZ" altLang="cs-CZ" sz="1600" dirty="0" smtClean="0"/>
              <a:t> anastomóza; komplikující ruptura s masivním krvácením)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Hemoroidy </a:t>
            </a:r>
            <a:r>
              <a:rPr lang="cs-CZ" altLang="cs-CZ" sz="1600" dirty="0" smtClean="0"/>
              <a:t>(varikózně rozšířené žíly hemoroidálního plexu v </a:t>
            </a:r>
            <a:r>
              <a:rPr lang="cs-CZ" altLang="cs-CZ" sz="1600" dirty="0" err="1" smtClean="0"/>
              <a:t>submukóze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anorektální</a:t>
            </a:r>
            <a:r>
              <a:rPr lang="cs-CZ" altLang="cs-CZ" sz="1600" dirty="0" smtClean="0"/>
              <a:t> oblasti)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Syndrom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vena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cava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superior a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inferior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nádorech utlačujících </a:t>
            </a:r>
            <a:r>
              <a:rPr lang="cs-CZ" altLang="cs-CZ" sz="1600" dirty="0" err="1" smtClean="0"/>
              <a:t>vena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cava</a:t>
            </a:r>
            <a:r>
              <a:rPr lang="cs-CZ" altLang="cs-CZ" sz="1600" dirty="0" smtClean="0"/>
              <a:t> superior nebo </a:t>
            </a:r>
            <a:r>
              <a:rPr lang="cs-CZ" altLang="cs-CZ" sz="1600" dirty="0" err="1" smtClean="0"/>
              <a:t>inferior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Vaskulární nádory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Benigní</a:t>
            </a: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Intermediální malignity</a:t>
            </a: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Malignaní</a:t>
            </a: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3475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Benigní vaskulární nádory a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pseudotumorózní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5321"/>
            <a:ext cx="836295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Hemangiom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Kapilární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Kavernózní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Pyogenní granulom </a:t>
            </a:r>
            <a:r>
              <a:rPr lang="cs-CZ" altLang="cs-CZ" dirty="0"/>
              <a:t>(</a:t>
            </a:r>
            <a:r>
              <a:rPr lang="cs-CZ" altLang="cs-CZ" dirty="0" smtClean="0"/>
              <a:t>lobulární kapilární hemangiom)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Lymphangiom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Kapilární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Kavernózní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Vaskulární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ektázie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Nevus</a:t>
            </a:r>
            <a:r>
              <a:rPr lang="cs-CZ" altLang="cs-CZ" dirty="0"/>
              <a:t> </a:t>
            </a:r>
            <a:r>
              <a:rPr lang="cs-CZ" altLang="cs-CZ" dirty="0" err="1"/>
              <a:t>flammeus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Pavoučkovité</a:t>
            </a:r>
            <a:r>
              <a:rPr lang="cs-CZ" altLang="cs-CZ" dirty="0" smtClean="0"/>
              <a:t> névy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Hereditární hemoragická </a:t>
            </a:r>
            <a:r>
              <a:rPr lang="cs-CZ" altLang="cs-CZ" dirty="0" err="1" smtClean="0"/>
              <a:t>teleangiektázi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Osler</a:t>
            </a:r>
            <a:r>
              <a:rPr lang="cs-CZ" altLang="cs-CZ" dirty="0" smtClean="0"/>
              <a:t>-Weber-</a:t>
            </a:r>
            <a:r>
              <a:rPr lang="cs-CZ" altLang="cs-CZ" dirty="0" err="1" smtClean="0"/>
              <a:t>Rendu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Reaktivní vaskulární proliferace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bacilární </a:t>
            </a:r>
            <a:r>
              <a:rPr lang="cs-CZ" altLang="cs-CZ" dirty="0" err="1" smtClean="0"/>
              <a:t>angiomatóza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oportunní infekce </a:t>
            </a:r>
            <a:r>
              <a:rPr lang="cs-CZ" altLang="cs-CZ" dirty="0" err="1" smtClean="0"/>
              <a:t>imunokompromitovaných</a:t>
            </a:r>
            <a:r>
              <a:rPr lang="cs-CZ" altLang="cs-CZ" dirty="0" smtClean="0"/>
              <a:t> pacientů; </a:t>
            </a:r>
            <a:r>
              <a:rPr lang="cs-CZ" altLang="cs-CZ" dirty="0"/>
              <a:t>G- </a:t>
            </a:r>
            <a:r>
              <a:rPr lang="cs-CZ" altLang="cs-CZ" dirty="0" err="1"/>
              <a:t>Bartonella</a:t>
            </a:r>
            <a:r>
              <a:rPr lang="cs-CZ" altLang="cs-CZ" dirty="0"/>
              <a:t> </a:t>
            </a:r>
            <a:r>
              <a:rPr lang="cs-CZ" altLang="cs-CZ" dirty="0" err="1"/>
              <a:t>henselae</a:t>
            </a:r>
            <a:r>
              <a:rPr lang="cs-CZ" altLang="cs-CZ" dirty="0"/>
              <a:t>, B </a:t>
            </a:r>
            <a:r>
              <a:rPr lang="cs-CZ" altLang="cs-CZ" dirty="0" err="1"/>
              <a:t>quintana</a:t>
            </a:r>
            <a:r>
              <a:rPr lang="cs-CZ" altLang="cs-CZ" dirty="0" smtClean="0"/>
              <a:t>,…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2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2787" y="-465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Kapilární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0"/>
            <a:ext cx="7129463" cy="450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024563" y="3068639"/>
            <a:ext cx="1871662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104063" y="3068639"/>
            <a:ext cx="792162" cy="1728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96225" y="28527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3143250" y="6027738"/>
            <a:ext cx="2160588" cy="82550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1 - capillaries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2 - endothelium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3 – red blood cells</a:t>
            </a:r>
          </a:p>
        </p:txBody>
      </p:sp>
      <p:cxnSp>
        <p:nvCxnSpPr>
          <p:cNvPr id="40970" name="Přímá spojovací šipka 10"/>
          <p:cNvCxnSpPr>
            <a:cxnSpLocks noChangeShapeType="1"/>
          </p:cNvCxnSpPr>
          <p:nvPr/>
        </p:nvCxnSpPr>
        <p:spPr bwMode="auto">
          <a:xfrm flipH="1">
            <a:off x="8904289" y="3213100"/>
            <a:ext cx="5048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264650" y="27813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328026" y="4797426"/>
            <a:ext cx="1368425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96450" y="45085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29937" y="773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Kavernózní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847850" y="1628776"/>
          <a:ext cx="2451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Rastrový obrázek" r:id="rId3" imgW="1952898" imgH="4019048" progId="Paint.Picture">
                  <p:embed/>
                </p:oleObj>
              </mc:Choice>
              <mc:Fallback>
                <p:oleObj name="Rastrový obrázek" r:id="rId3" imgW="1952898" imgH="4019048" progId="Paint.Picture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28776"/>
                        <a:ext cx="2451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14" descr="kavernózní ham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4" y="1628776"/>
            <a:ext cx="6035675" cy="4525963"/>
          </a:xfrm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67214" y="5589589"/>
            <a:ext cx="3419475" cy="58102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1 septa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2 vascular spaces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2400" y="32131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91625" y="19891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86576" y="2349501"/>
            <a:ext cx="341313" cy="460375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1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Vaskulární nádory intermediální malignity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Kaposiho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sarkom</a:t>
            </a: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Hemangioendoteliom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Maligní nádory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Angiosarkom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745" y="6948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400" dirty="0" err="1" smtClean="0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 smtClean="0">
                <a:solidFill>
                  <a:schemeClr val="tx1"/>
                </a:solidFill>
                <a:latin typeface="+mn-lt"/>
              </a:rPr>
              <a:t> sarkom</a:t>
            </a:r>
            <a:r>
              <a:rPr lang="cs-CZ" altLang="cs-CZ" sz="4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896056" cy="402336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sz="2400" b="1" dirty="0" smtClean="0"/>
              <a:t>klasický </a:t>
            </a:r>
            <a:r>
              <a:rPr lang="cs-CZ" altLang="cs-CZ" sz="2400" dirty="0" smtClean="0"/>
              <a:t>–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chronický, středomořský výskyt, židé, </a:t>
            </a:r>
            <a:r>
              <a:rPr lang="cs-CZ" altLang="cs-CZ" sz="2400" dirty="0" err="1"/>
              <a:t>usually</a:t>
            </a:r>
            <a:r>
              <a:rPr lang="cs-CZ" altLang="cs-CZ" sz="2400" dirty="0"/>
              <a:t> (90%) </a:t>
            </a:r>
            <a:r>
              <a:rPr lang="cs-CZ" altLang="cs-CZ" sz="2400" dirty="0" err="1"/>
              <a:t>confined</a:t>
            </a:r>
            <a:r>
              <a:rPr lang="cs-CZ" altLang="cs-CZ" sz="2400" dirty="0"/>
              <a:t> to skin</a:t>
            </a:r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endemický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jihoafrické děti, agresivní, lymfadenopatický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imunosuprimovaných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postransplantační</a:t>
            </a:r>
            <a:r>
              <a:rPr lang="cs-CZ" altLang="cs-CZ" sz="2400" b="1" dirty="0" smtClean="0"/>
              <a:t>)</a:t>
            </a:r>
          </a:p>
          <a:p>
            <a:pPr marL="182563" indent="-182563"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AIDS </a:t>
            </a:r>
            <a:r>
              <a:rPr lang="cs-CZ" altLang="cs-CZ" sz="2400" b="1" dirty="0" smtClean="0"/>
              <a:t>asociovaný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5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6"/>
            <a:ext cx="32654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237288"/>
            <a:ext cx="3071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Atersklerotické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dirty="0" err="1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 sarkom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cs-CZ" altLang="cs-CZ" dirty="0" smtClean="0"/>
              <a:t> HHV-8, </a:t>
            </a:r>
            <a:r>
              <a:rPr lang="cs-CZ" altLang="cs-CZ" dirty="0" err="1" smtClean="0"/>
              <a:t>hyperproliferace</a:t>
            </a:r>
            <a:r>
              <a:rPr lang="cs-CZ" altLang="cs-CZ" dirty="0" smtClean="0"/>
              <a:t> endoteliálních buněk, inhibice </a:t>
            </a:r>
            <a:r>
              <a:rPr lang="cs-CZ" altLang="cs-CZ" dirty="0" err="1" smtClean="0"/>
              <a:t>apoptózy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makro</a:t>
            </a:r>
            <a:r>
              <a:rPr lang="cs-CZ" altLang="cs-CZ" dirty="0" smtClean="0"/>
              <a:t>: červené a červenofialové skvrny, plaky a </a:t>
            </a:r>
            <a:r>
              <a:rPr lang="cs-CZ" altLang="cs-CZ" dirty="0" err="1" smtClean="0"/>
              <a:t>noduly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mikro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nepravidlené</a:t>
            </a:r>
            <a:r>
              <a:rPr lang="cs-CZ" altLang="cs-CZ" dirty="0" smtClean="0"/>
              <a:t> krevní prostory, zduřelé endotelie, </a:t>
            </a:r>
            <a:r>
              <a:rPr lang="cs-CZ" altLang="cs-CZ" dirty="0" err="1" smtClean="0"/>
              <a:t>perivaskulární</a:t>
            </a:r>
            <a:r>
              <a:rPr lang="cs-CZ" altLang="cs-CZ" dirty="0" smtClean="0"/>
              <a:t> agregáty </a:t>
            </a:r>
            <a:r>
              <a:rPr lang="cs-CZ" altLang="cs-CZ" dirty="0" err="1" smtClean="0"/>
              <a:t>vřetenitých</a:t>
            </a:r>
            <a:r>
              <a:rPr lang="cs-CZ" altLang="cs-CZ" dirty="0" smtClean="0"/>
              <a:t> buněk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02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>
          <a:xfrm>
            <a:off x="1774826" y="13148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Kaposi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sarkom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063750" y="1773238"/>
            <a:ext cx="763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5" descr="11 - Kaposi 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>
            <a:fillRect/>
          </a:stretch>
        </p:blipFill>
        <p:spPr bwMode="auto">
          <a:xfrm>
            <a:off x="1774826" y="16970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847851" y="274639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AS – komplikované léze</a:t>
            </a:r>
          </a:p>
        </p:txBody>
      </p:sp>
      <p:pic>
        <p:nvPicPr>
          <p:cNvPr id="8195" name="Picture 6" descr="_ath-obliterating-33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9483" b="25894"/>
          <a:stretch>
            <a:fillRect/>
          </a:stretch>
        </p:blipFill>
        <p:spPr>
          <a:xfrm>
            <a:off x="1847851" y="1052514"/>
            <a:ext cx="6264275" cy="308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_aorta-heavy-athero-33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4943476" y="4086226"/>
            <a:ext cx="4962525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 descr="ob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4"/>
            <a:ext cx="3697287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877889"/>
            <a:ext cx="3671887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obr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3940176"/>
            <a:ext cx="369887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CV1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933826"/>
            <a:ext cx="3671887" cy="241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19375" y="3317875"/>
            <a:ext cx="2168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koronární arterie</a:t>
            </a:r>
            <a:endParaRPr lang="cs-CZ" altLang="cs-CZ" dirty="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6672264" y="3429000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fibrózní plát</a:t>
            </a:r>
            <a:endParaRPr lang="cs-CZ" altLang="cs-CZ" b="1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566988" y="6491288"/>
            <a:ext cx="3505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Cholesterolové krystaly v AS plátu</a:t>
            </a:r>
            <a:endParaRPr lang="cs-CZ" altLang="cs-CZ" b="1" dirty="0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72264" y="5949951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Krvácení do AS plátu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813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aterosklerózy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234749" cy="44489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Poškození endotelu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vlivy mechanické (poranění intimy)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</a:t>
            </a:r>
            <a:r>
              <a:rPr lang="cs-CZ" altLang="cs-CZ" sz="1800" dirty="0" err="1" smtClean="0"/>
              <a:t>hemodynamické</a:t>
            </a:r>
            <a:r>
              <a:rPr lang="cs-CZ" altLang="cs-CZ" sz="1800" dirty="0" smtClean="0"/>
              <a:t> (hypertenze, turbulence,..)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součástí krevní plazmy (</a:t>
            </a:r>
            <a:r>
              <a:rPr lang="cs-CZ" altLang="cs-CZ" sz="1800" dirty="0" err="1" smtClean="0"/>
              <a:t>hypercholesteroĺémie</a:t>
            </a:r>
            <a:r>
              <a:rPr lang="cs-CZ" altLang="cs-CZ" sz="1800" dirty="0" smtClean="0"/>
              <a:t>, cirkulující </a:t>
            </a:r>
            <a:r>
              <a:rPr lang="cs-CZ" altLang="cs-CZ" sz="1800" dirty="0" err="1" smtClean="0"/>
              <a:t>imunokomplexy</a:t>
            </a:r>
            <a:r>
              <a:rPr lang="cs-CZ" altLang="cs-CZ" sz="1800" dirty="0" smtClean="0"/>
              <a:t>, chemické součásti cigaretového kouře, cirkulující </a:t>
            </a:r>
            <a:r>
              <a:rPr lang="cs-CZ" altLang="cs-CZ" sz="1800" dirty="0" err="1" smtClean="0"/>
              <a:t>vazoaktivní</a:t>
            </a:r>
            <a:r>
              <a:rPr lang="cs-CZ" altLang="cs-CZ" sz="1800" dirty="0" smtClean="0"/>
              <a:t> aminy, infekční agens, ,….)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Dysfunkce endotelu: zvýšená vaskulární permeabilita, adheze leukocytů, </a:t>
            </a:r>
            <a:r>
              <a:rPr lang="cs-CZ" altLang="cs-CZ" sz="1800" dirty="0" err="1" smtClean="0"/>
              <a:t>trombotizace</a:t>
            </a:r>
            <a:r>
              <a:rPr lang="cs-CZ" altLang="cs-CZ" sz="1800" dirty="0" smtClean="0"/>
              <a:t>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 smtClean="0">
                <a:solidFill>
                  <a:schemeClr val="hlink"/>
                </a:solidFill>
              </a:rPr>
              <a:t>Insudace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 lipoproteinů 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Buněčná reakce v místě poškození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monocytů k endotelu, jejich migrace do intimy a transformace v makrofágy a pěnité buňky (s fagocytovanými tuky)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destiček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Migrace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buněk z </a:t>
            </a:r>
            <a:r>
              <a:rPr lang="cs-CZ" altLang="cs-CZ" sz="1800" dirty="0" err="1" smtClean="0"/>
              <a:t>medie</a:t>
            </a:r>
            <a:r>
              <a:rPr lang="cs-CZ" altLang="cs-CZ" sz="1800" dirty="0" smtClean="0"/>
              <a:t> do intimy (nebo jejich tvorba z cirkulujících prekurzorů)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Proliferace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bunek</a:t>
            </a:r>
            <a:r>
              <a:rPr lang="cs-CZ" altLang="cs-CZ" sz="1800" dirty="0" smtClean="0"/>
              <a:t> a produkce proteinů ECM (kolagen, </a:t>
            </a:r>
            <a:r>
              <a:rPr lang="cs-CZ" altLang="cs-CZ" sz="1800" dirty="0"/>
              <a:t>elastin, </a:t>
            </a:r>
            <a:r>
              <a:rPr lang="cs-CZ" altLang="cs-CZ" sz="1800" dirty="0" smtClean="0"/>
              <a:t>proteoglykany)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Akumulace lipidů (extra- a intracelulárně (v makrofázích a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buňkách)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0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923" t="39006" r="22309" b="46091"/>
          <a:stretch>
            <a:fillRect/>
          </a:stretch>
        </p:blipFill>
        <p:spPr>
          <a:xfrm>
            <a:off x="7483475" y="2895600"/>
            <a:ext cx="284480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Zástupný symbol pro obsah 5" descr="3 - patogeneze aterosklerózy.em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708" r="23020" b="80106"/>
          <a:stretch>
            <a:fillRect/>
          </a:stretch>
        </p:blipFill>
        <p:spPr>
          <a:xfrm>
            <a:off x="1709738" y="2466975"/>
            <a:ext cx="2819400" cy="170338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08" t="19782" r="23020" b="62223"/>
          <a:stretch>
            <a:fillRect/>
          </a:stretch>
        </p:blipFill>
        <p:spPr>
          <a:xfrm>
            <a:off x="4676775" y="1247776"/>
            <a:ext cx="2819400" cy="1541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1255" t="75924" r="22325" b="5931"/>
          <a:stretch>
            <a:fillRect/>
          </a:stretch>
        </p:blipFill>
        <p:spPr>
          <a:xfrm>
            <a:off x="3086100" y="4713288"/>
            <a:ext cx="2827338" cy="1554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88" t="54714" r="22809" b="26349"/>
          <a:stretch>
            <a:fillRect/>
          </a:stretch>
        </p:blipFill>
        <p:spPr>
          <a:xfrm>
            <a:off x="6134100" y="4649789"/>
            <a:ext cx="2827338" cy="1622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2857501" y="3697288"/>
            <a:ext cx="1406525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62501" y="4730751"/>
            <a:ext cx="188913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229726" y="2911475"/>
            <a:ext cx="176213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23013" y="2498726"/>
            <a:ext cx="23971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67664" y="4662489"/>
            <a:ext cx="2000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5924550" y="5438775"/>
            <a:ext cx="209550" cy="160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ohnutá nahoru 21"/>
          <p:cNvSpPr/>
          <p:nvPr/>
        </p:nvSpPr>
        <p:spPr>
          <a:xfrm rot="5400000" flipH="1">
            <a:off x="3572670" y="1343820"/>
            <a:ext cx="600075" cy="1589087"/>
          </a:xfrm>
          <a:prstGeom prst="bentUpArrow">
            <a:avLst>
              <a:gd name="adj1" fmla="val 11194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ohnutá nahoru 22"/>
          <p:cNvSpPr/>
          <p:nvPr/>
        </p:nvSpPr>
        <p:spPr>
          <a:xfrm rot="10800000" flipH="1">
            <a:off x="7515225" y="1866900"/>
            <a:ext cx="1771650" cy="971550"/>
          </a:xfrm>
          <a:prstGeom prst="bentUpArrow">
            <a:avLst>
              <a:gd name="adj1" fmla="val 8199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ohnutá nahoru 23"/>
          <p:cNvSpPr/>
          <p:nvPr/>
        </p:nvSpPr>
        <p:spPr>
          <a:xfrm rot="5400000" flipV="1">
            <a:off x="8385969" y="4766469"/>
            <a:ext cx="1420812" cy="247650"/>
          </a:xfrm>
          <a:prstGeom prst="bentUpArrow">
            <a:avLst>
              <a:gd name="adj1" fmla="val 29039"/>
              <a:gd name="adj2" fmla="val 4243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848601" y="4668838"/>
            <a:ext cx="1619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448426" y="1257300"/>
            <a:ext cx="666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754" name="Nadpis 1"/>
          <p:cNvSpPr>
            <a:spLocks noGrp="1"/>
          </p:cNvSpPr>
          <p:nvPr>
            <p:ph type="title" idx="4294967295"/>
          </p:nvPr>
        </p:nvSpPr>
        <p:spPr>
          <a:xfrm>
            <a:off x="787037" y="-2118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Patogeneze aterosklerózy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622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Ateroskleróza – buněčné interakce v AS plátu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Zástupný symbol pro obsah 3" descr="4 - buněčné interakce při ateroskleróze.em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7652"/>
          <a:stretch>
            <a:fillRect/>
          </a:stretch>
        </p:blipFill>
        <p:spPr>
          <a:xfrm>
            <a:off x="2033589" y="955675"/>
            <a:ext cx="7807325" cy="5691188"/>
          </a:xfrm>
        </p:spPr>
      </p:pic>
      <p:sp>
        <p:nvSpPr>
          <p:cNvPr id="4" name="Elipsa 3"/>
          <p:cNvSpPr/>
          <p:nvPr/>
        </p:nvSpPr>
        <p:spPr>
          <a:xfrm>
            <a:off x="4008438" y="4292601"/>
            <a:ext cx="10795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46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902</TotalTime>
  <Words>1599</Words>
  <Application>Microsoft Office PowerPoint</Application>
  <PresentationFormat>Širokoúhlá obrazovka</PresentationFormat>
  <Paragraphs>319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Retrospektiva</vt:lpstr>
      <vt:lpstr>Rastrový obrázek</vt:lpstr>
      <vt:lpstr>  Kardiovaskulární patologie II: patologie cév.</vt:lpstr>
      <vt:lpstr>Arterioskleróza: „ztvrdnutí arterií“, ztluštění arteriální stěny a ztráta její elasticity  </vt:lpstr>
      <vt:lpstr>Ateroskleróza</vt:lpstr>
      <vt:lpstr>Ateroskleróza</vt:lpstr>
      <vt:lpstr>AS – komplikované léze</vt:lpstr>
      <vt:lpstr>Prezentace aplikace PowerPoint</vt:lpstr>
      <vt:lpstr>Patogeneze aterosklerózy</vt:lpstr>
      <vt:lpstr>Patogeneze aterosklerózy</vt:lpstr>
      <vt:lpstr>Ateroskleróza – buněčné interakce v AS plátu</vt:lpstr>
      <vt:lpstr>Morfologie aterosklerózy</vt:lpstr>
      <vt:lpstr>Prezentace aplikace PowerPoint</vt:lpstr>
      <vt:lpstr>Konsekvence aterosklerózy</vt:lpstr>
      <vt:lpstr>Klinické konsekvence</vt:lpstr>
      <vt:lpstr>Cévní postižení při diabetu</vt:lpstr>
      <vt:lpstr>Aneuryzma:  lokalizovaná, permanentní, abnormální dilatace krevních cév – vakovité rozšíření tepny </vt:lpstr>
      <vt:lpstr>Aneuryzmata:</vt:lpstr>
      <vt:lpstr>Prezentace aplikace PowerPoint</vt:lpstr>
      <vt:lpstr>Prezentace aplikace PowerPoint</vt:lpstr>
      <vt:lpstr>Patogeneze vaskulitid</vt:lpstr>
      <vt:lpstr>Imunologicky podmíněné vaskulitidy</vt:lpstr>
      <vt:lpstr>Imunologicky podmíněné vaskulitidy</vt:lpstr>
      <vt:lpstr>Prezentace aplikace PowerPoint</vt:lpstr>
      <vt:lpstr>Prezentace aplikace PowerPoint</vt:lpstr>
      <vt:lpstr>Kdy pomyslet na systémovou vaskulitidu??!!!</vt:lpstr>
      <vt:lpstr>Jak vypadá pacient s vaskulitidou??!!!</vt:lpstr>
      <vt:lpstr>Prezentace aplikace PowerPoint</vt:lpstr>
      <vt:lpstr>Polyarteritis nodosa</vt:lpstr>
      <vt:lpstr>Polyarteritis nodosa</vt:lpstr>
      <vt:lpstr>Thrombangiitis obliterans  (Bürgerova choroba)</vt:lpstr>
      <vt:lpstr>Raynaudův fenomén</vt:lpstr>
      <vt:lpstr>Venózní trombóza: predisponující faktory</vt:lpstr>
      <vt:lpstr>Tromboflebitida a flebotrombóza</vt:lpstr>
      <vt:lpstr>Žilní varixy </vt:lpstr>
      <vt:lpstr>Vaskulární nádory</vt:lpstr>
      <vt:lpstr>Benigní vaskulární nádory a pseudotumorózní léze</vt:lpstr>
      <vt:lpstr>Kapilární hemangiom</vt:lpstr>
      <vt:lpstr>Kavernózní hemangiom</vt:lpstr>
      <vt:lpstr>Prezentace aplikace PowerPoint</vt:lpstr>
      <vt:lpstr>Kaposiho sarkom  </vt:lpstr>
      <vt:lpstr>Kaposiho sarkom</vt:lpstr>
      <vt:lpstr>Kaposi sarkom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149</cp:revision>
  <dcterms:created xsi:type="dcterms:W3CDTF">2017-08-15T07:48:05Z</dcterms:created>
  <dcterms:modified xsi:type="dcterms:W3CDTF">2021-03-17T13:17:56Z</dcterms:modified>
</cp:coreProperties>
</file>