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4" r:id="rId10"/>
    <p:sldId id="302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3" r:id="rId40"/>
    <p:sldId id="332" r:id="rId41"/>
    <p:sldId id="340" r:id="rId42"/>
    <p:sldId id="341" r:id="rId43"/>
    <p:sldId id="342" r:id="rId44"/>
    <p:sldId id="344" r:id="rId45"/>
    <p:sldId id="346" r:id="rId46"/>
    <p:sldId id="347" r:id="rId47"/>
    <p:sldId id="348" r:id="rId48"/>
    <p:sldId id="349" r:id="rId49"/>
    <p:sldId id="352" r:id="rId50"/>
    <p:sldId id="353" r:id="rId51"/>
    <p:sldId id="355" r:id="rId52"/>
    <p:sldId id="354" r:id="rId53"/>
    <p:sldId id="356" r:id="rId54"/>
    <p:sldId id="29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42A77C-4755-4438-92FD-84B01D5AE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1896D5C-372D-478B-A6BF-D5A5622663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C018-1CAC-42AE-957A-FB002954BE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414B556-12C7-44F4-8E4A-7CD521259C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190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4A67E1-0FA2-4E08-A19A-E1E3FA4CB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06F272-93B4-42DB-BCDE-41155082E7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1AED-E215-4989-9ACE-AB17F4A581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6700665-37B4-440A-BA86-B6BF9B45A5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038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Patologie kostí, kloubů a svalů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ABD03-2454-4DFC-8F24-8B01FC6A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Hyperparathyreoidismus</a:t>
            </a:r>
            <a:r>
              <a:rPr lang="cs-CZ" sz="44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hyperkalcémie</a:t>
            </a:r>
            <a:endParaRPr 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15239F-DD5A-4416-A36F-D3F2667F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239" y="1853295"/>
            <a:ext cx="9470481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 err="1"/>
              <a:t>Hyperparathyreoidismus</a:t>
            </a:r>
            <a:r>
              <a:rPr lang="cs-CZ" sz="2400" b="1" dirty="0"/>
              <a:t> (↑PTH) </a:t>
            </a:r>
            <a:r>
              <a:rPr lang="cs-CZ" sz="2400" dirty="0"/>
              <a:t>– zvýšená </a:t>
            </a:r>
            <a:r>
              <a:rPr lang="cs-CZ" sz="2400" dirty="0" err="1"/>
              <a:t>osteoklastická</a:t>
            </a:r>
            <a:r>
              <a:rPr lang="cs-CZ" sz="2400" dirty="0"/>
              <a:t> resorpce kosti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primární:</a:t>
            </a:r>
            <a:r>
              <a:rPr lang="cs-CZ" altLang="cs-CZ" dirty="0"/>
              <a:t> </a:t>
            </a:r>
            <a:r>
              <a:rPr lang="cs-CZ" altLang="cs-CZ" dirty="0" err="1"/>
              <a:t>hyperplázie</a:t>
            </a:r>
            <a:r>
              <a:rPr lang="cs-CZ" altLang="cs-CZ" dirty="0"/>
              <a:t> příštítných tělísek, tumor (adenom)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sekundární: </a:t>
            </a:r>
            <a:r>
              <a:rPr lang="cs-CZ" altLang="cs-CZ" dirty="0"/>
              <a:t>u </a:t>
            </a:r>
            <a:r>
              <a:rPr lang="cs-CZ" altLang="cs-CZ" dirty="0" err="1"/>
              <a:t>hypokalcémie</a:t>
            </a:r>
            <a:r>
              <a:rPr lang="cs-CZ" altLang="cs-CZ" dirty="0"/>
              <a:t> </a:t>
            </a:r>
            <a:r>
              <a:rPr lang="cs-CZ" altLang="cs-CZ" dirty="0">
                <a:latin typeface="Garamond" panose="02020404030301010803" pitchFamily="18" charset="0"/>
              </a:rPr>
              <a:t>→</a:t>
            </a:r>
            <a:r>
              <a:rPr lang="cs-CZ" altLang="cs-CZ" dirty="0"/>
              <a:t> zvýšená sekrece PTH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(př. u selhání ledvin </a:t>
            </a:r>
            <a:r>
              <a:rPr lang="cs-CZ" altLang="cs-CZ" sz="1800" dirty="0">
                <a:latin typeface="Garamond" panose="02020404030301010803" pitchFamily="18" charset="0"/>
              </a:rPr>
              <a:t>→</a:t>
            </a:r>
            <a:r>
              <a:rPr lang="cs-CZ" altLang="cs-CZ" sz="1800" dirty="0"/>
              <a:t> renální </a:t>
            </a:r>
            <a:r>
              <a:rPr lang="cs-CZ" altLang="cs-CZ" sz="1800" dirty="0" err="1"/>
              <a:t>osteodystrofie</a:t>
            </a:r>
            <a:r>
              <a:rPr lang="cs-CZ" altLang="cs-CZ" sz="1800" dirty="0"/>
              <a:t> (kombinace osteomalacie a ↑PTH)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sekrece PTH-</a:t>
            </a:r>
            <a:r>
              <a:rPr lang="cs-CZ" altLang="cs-CZ" dirty="0" err="1"/>
              <a:t>like</a:t>
            </a:r>
            <a:r>
              <a:rPr lang="cs-CZ" altLang="cs-CZ" dirty="0"/>
              <a:t> peptidů maligními tumory v rámci </a:t>
            </a:r>
            <a:r>
              <a:rPr lang="cs-CZ" altLang="cs-CZ" i="1" dirty="0" err="1"/>
              <a:t>paraneoplastického</a:t>
            </a:r>
            <a:r>
              <a:rPr lang="cs-CZ" altLang="cs-CZ" i="1" dirty="0"/>
              <a:t> syndromu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Kostní léze/fibrózní </a:t>
            </a:r>
            <a:r>
              <a:rPr lang="cs-CZ" sz="2400" b="1" dirty="0" err="1"/>
              <a:t>osteodystrofie</a:t>
            </a:r>
            <a:r>
              <a:rPr lang="cs-CZ" sz="2400" dirty="0"/>
              <a:t>: tenký kortex, </a:t>
            </a:r>
            <a:r>
              <a:rPr lang="cs-CZ" altLang="cs-CZ" sz="2400" dirty="0" err="1"/>
              <a:t>osteopenie</a:t>
            </a:r>
            <a:r>
              <a:rPr lang="cs-CZ" altLang="cs-CZ" sz="2400" dirty="0"/>
              <a:t>, fibrovaskulární tkáň v dřeňových prostorách,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krvácení, organizující se hematomy, </a:t>
            </a:r>
            <a:r>
              <a:rPr lang="cs-CZ" altLang="cs-CZ" sz="2400" dirty="0" err="1"/>
              <a:t>pseudocysty</a:t>
            </a:r>
            <a:r>
              <a:rPr lang="cs-CZ" altLang="cs-CZ" sz="2400" dirty="0"/>
              <a:t>, hnědé </a:t>
            </a:r>
            <a:r>
              <a:rPr lang="cs-CZ" altLang="cs-CZ" sz="2400" dirty="0" err="1"/>
              <a:t>pseudotumory</a:t>
            </a:r>
            <a:r>
              <a:rPr lang="cs-CZ" altLang="cs-CZ" sz="2400" dirty="0"/>
              <a:t> (masa reaktivní tkáně)</a:t>
            </a:r>
          </a:p>
          <a:p>
            <a:pPr marL="0" indent="0"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606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>
            <a:extLst>
              <a:ext uri="{FF2B5EF4-FFF2-40B4-BE49-F238E27FC236}">
                <a16:creationId xmlns:a16="http://schemas.microsoft.com/office/drawing/2014/main" id="{4B41CC2D-9719-450D-89E3-5C0ADBE95B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Patologická fraktura a hnědý tumor (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pseudotumor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) při  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hyperparatyreoidismu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Picture 7" descr="WHO-Bone Tumours_03">
            <a:extLst>
              <a:ext uri="{FF2B5EF4-FFF2-40B4-BE49-F238E27FC236}">
                <a16:creationId xmlns:a16="http://schemas.microsoft.com/office/drawing/2014/main" id="{8130AFDB-ABE5-46CD-8733-A209848245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28889"/>
            <a:ext cx="4038600" cy="266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8" descr="WHO-Bone Tumours_04">
            <a:extLst>
              <a:ext uri="{FF2B5EF4-FFF2-40B4-BE49-F238E27FC236}">
                <a16:creationId xmlns:a16="http://schemas.microsoft.com/office/drawing/2014/main" id="{EB3C7EBF-9E41-4CCD-9124-042EC2AADA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95551"/>
            <a:ext cx="4038600" cy="273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7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23229A0-C08B-4A96-A902-161BA500C7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282802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Pagetova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(osteitis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deformans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1D67831-83E3-400B-862A-4BCF115A9A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11728" y="1836965"/>
            <a:ext cx="5423808" cy="440871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Osteolytická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Osteoblastická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Osteosklerotická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Etiologie??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Pomalá virová infekce(</a:t>
            </a:r>
            <a:r>
              <a:rPr lang="cs-CZ" altLang="cs-CZ" sz="1800" dirty="0" err="1">
                <a:solidFill>
                  <a:schemeClr val="tx1"/>
                </a:solidFill>
              </a:rPr>
              <a:t>paramyxovirus</a:t>
            </a:r>
            <a:r>
              <a:rPr lang="cs-CZ" altLang="cs-CZ" sz="1800" dirty="0">
                <a:solidFill>
                  <a:schemeClr val="tx1"/>
                </a:solidFill>
              </a:rPr>
              <a:t>)??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Hereditární faktory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Přestavěná/mozaikovitá kost objemnější, křehčí, s redukcí dřeňových prostor</a:t>
            </a:r>
            <a:r>
              <a:rPr lang="cs-CZ" altLang="cs-CZ" sz="1800" b="1" dirty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Klinicky bolesti, deformity, fraktury, komprese nervů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 err="1">
                <a:solidFill>
                  <a:schemeClr val="tx1"/>
                </a:solidFill>
              </a:rPr>
              <a:t>Monoostotická</a:t>
            </a:r>
            <a:r>
              <a:rPr lang="cs-CZ" altLang="cs-CZ" sz="1800" dirty="0">
                <a:solidFill>
                  <a:schemeClr val="tx1"/>
                </a:solidFill>
              </a:rPr>
              <a:t> – </a:t>
            </a:r>
            <a:r>
              <a:rPr lang="cs-CZ" altLang="cs-CZ" sz="1800" dirty="0" err="1">
                <a:solidFill>
                  <a:schemeClr val="tx1"/>
                </a:solidFill>
              </a:rPr>
              <a:t>Polyostotická</a:t>
            </a:r>
            <a:r>
              <a:rPr lang="cs-CZ" altLang="cs-CZ" sz="1800" dirty="0">
                <a:solidFill>
                  <a:schemeClr val="tx1"/>
                </a:solidFill>
              </a:rPr>
              <a:t> (15 %)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Vyšší riziko vzniku kostních nádorů a </a:t>
            </a:r>
            <a:r>
              <a:rPr lang="cs-CZ" altLang="cs-CZ" sz="1800" dirty="0" err="1">
                <a:solidFill>
                  <a:schemeClr val="tx1"/>
                </a:solidFill>
              </a:rPr>
              <a:t>pseudotumorózních</a:t>
            </a:r>
            <a:r>
              <a:rPr lang="cs-CZ" altLang="cs-CZ" sz="1800" dirty="0">
                <a:solidFill>
                  <a:schemeClr val="tx1"/>
                </a:solidFill>
              </a:rPr>
              <a:t> lézí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</p:txBody>
      </p:sp>
      <p:pic>
        <p:nvPicPr>
          <p:cNvPr id="14340" name="Picture 5" descr="paget">
            <a:extLst>
              <a:ext uri="{FF2B5EF4-FFF2-40B4-BE49-F238E27FC236}">
                <a16:creationId xmlns:a16="http://schemas.microsoft.com/office/drawing/2014/main" id="{CED5C09A-98DC-4435-B886-9DD72F7D76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7351" y="445862"/>
            <a:ext cx="3403599" cy="6282714"/>
          </a:xfrm>
        </p:spPr>
      </p:pic>
    </p:spTree>
    <p:extLst>
      <p:ext uri="{BB962C8B-B14F-4D97-AF65-F5344CB8AC3E}">
        <p14:creationId xmlns:p14="http://schemas.microsoft.com/office/powerpoint/2010/main" val="76321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A3F709E-107E-43B5-8378-E673A9CC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682B2D2-3A8A-432C-A95A-EF65031C4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47020" cy="4497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Zánětlivá kostní léze, bakteriální infekce; infekce hematogenně či </a:t>
            </a:r>
            <a:r>
              <a:rPr lang="cs-CZ" sz="2400" dirty="0" err="1"/>
              <a:t>přestupen</a:t>
            </a:r>
            <a:r>
              <a:rPr lang="cs-CZ" sz="2400" dirty="0"/>
              <a:t> z okolí (př. otevřená zlomenina)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Nekrotická kost tvoří vnitřní sekvestr; reaktivně novotvořená kost tvoří zevní </a:t>
            </a:r>
            <a:r>
              <a:rPr lang="cs-CZ" sz="2400" dirty="0" err="1"/>
              <a:t>involkurum</a:t>
            </a: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Nejčastěji u dětí (př. infekce Staphylococcus aureus)</a:t>
            </a:r>
          </a:p>
          <a:p>
            <a:pPr>
              <a:defRPr/>
            </a:pPr>
            <a:r>
              <a:rPr lang="cs-CZ" sz="2400" dirty="0"/>
              <a:t>Komplikace tbc</a:t>
            </a:r>
          </a:p>
          <a:p>
            <a:pPr>
              <a:defRPr/>
            </a:pPr>
            <a:r>
              <a:rPr lang="cs-CZ" sz="2400" dirty="0"/>
              <a:t>Komplikace zavádění fixačních dřeňových nástrojů při léčbě zlomenin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3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64AC9CCA-254E-4081-BBB0-1CB3C8762E1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7B690168-C427-4E56-BCFA-DB7EA630D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75570" cy="43672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Pyogenní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Staphylococcus</a:t>
            </a:r>
            <a:r>
              <a:rPr lang="cs-CZ" altLang="cs-CZ" sz="1800" dirty="0"/>
              <a:t> a., E. coli, </a:t>
            </a:r>
            <a:r>
              <a:rPr lang="cs-CZ" altLang="cs-CZ" sz="1800" dirty="0" err="1"/>
              <a:t>Pseudomonas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Klebsiella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Haemophilus</a:t>
            </a:r>
            <a:r>
              <a:rPr lang="cs-CZ" altLang="cs-CZ" sz="1800" dirty="0"/>
              <a:t> i., </a:t>
            </a:r>
            <a:r>
              <a:rPr lang="cs-CZ" altLang="cs-CZ" sz="1800" dirty="0" err="1"/>
              <a:t>Salmonella</a:t>
            </a:r>
            <a:r>
              <a:rPr lang="cs-CZ" altLang="cs-CZ" sz="1800" dirty="0"/>
              <a:t>,…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akutní, subakutní, chronická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Tuberkulózní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Hematogenním šířením BK do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Pottova</a:t>
            </a:r>
            <a:r>
              <a:rPr lang="cs-CZ" altLang="cs-CZ" sz="1800" dirty="0"/>
              <a:t> nemoc páteře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Skeletální syfilis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STD, Treponema </a:t>
            </a:r>
            <a:r>
              <a:rPr lang="cs-CZ" altLang="cs-CZ" sz="1800" dirty="0" err="1"/>
              <a:t>pallidum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congenitální</a:t>
            </a:r>
            <a:r>
              <a:rPr lang="cs-CZ" altLang="cs-CZ" sz="1800" dirty="0"/>
              <a:t> syfilis (</a:t>
            </a:r>
            <a:r>
              <a:rPr lang="cs-CZ" altLang="cs-CZ" sz="1800" dirty="0" err="1"/>
              <a:t>spirochety</a:t>
            </a:r>
            <a:r>
              <a:rPr lang="cs-CZ" altLang="cs-CZ" sz="1800" dirty="0"/>
              <a:t> lokalizované v místech aktivní </a:t>
            </a:r>
            <a:r>
              <a:rPr lang="cs-CZ" altLang="cs-CZ" sz="1800" dirty="0" err="1"/>
              <a:t>enchondrální</a:t>
            </a:r>
            <a:r>
              <a:rPr lang="cs-CZ" altLang="cs-CZ" sz="1800" dirty="0"/>
              <a:t> osifikace (</a:t>
            </a:r>
            <a:r>
              <a:rPr lang="cs-CZ" altLang="cs-CZ" sz="1800" dirty="0" err="1"/>
              <a:t>osteochondritis</a:t>
            </a:r>
            <a:r>
              <a:rPr lang="cs-CZ" altLang="cs-CZ" sz="1800" dirty="0"/>
              <a:t>) a v </a:t>
            </a:r>
            <a:r>
              <a:rPr lang="cs-CZ" altLang="cs-CZ" sz="1800" dirty="0" err="1"/>
              <a:t>periostu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periostitis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získaná syfilis (</a:t>
            </a:r>
            <a:r>
              <a:rPr lang="cs-CZ" altLang="cs-CZ" sz="1800" dirty="0" err="1"/>
              <a:t>tertiální</a:t>
            </a:r>
            <a:r>
              <a:rPr lang="cs-CZ" altLang="cs-CZ" sz="1800" dirty="0"/>
              <a:t> stádium; reaktivní periostitida: nos, patro, lebka, končetiny – </a:t>
            </a:r>
            <a:r>
              <a:rPr lang="cs-CZ" altLang="cs-CZ" sz="1800" dirty="0" err="1"/>
              <a:t>tibie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09413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1661B-EB4E-44B2-BE44-42D3F99B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09" y="515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9244A3F9-C106-4676-9666-0F408D7E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4809" y="646567"/>
            <a:ext cx="5545137" cy="5480050"/>
          </a:xfrm>
        </p:spPr>
      </p:pic>
    </p:spTree>
    <p:extLst>
      <p:ext uri="{BB962C8B-B14F-4D97-AF65-F5344CB8AC3E}">
        <p14:creationId xmlns:p14="http://schemas.microsoft.com/office/powerpoint/2010/main" val="98470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01898CB-D23D-42A7-B6C5-F9141F16C1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80012"/>
                </a:solidFill>
              </a:rPr>
              <a:t>Avascular necrosis: osteonecrosis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83BDDA19-4B7E-4768-BFCE-07C856FD5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Idiopathic (m. Perthes – femur, m. Kohler – os naviculare)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Traumatic (mechanical vascular interruption, fracture)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Corticosteroids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Infections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Dysbarism (nitrogen bubbles)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Radiation therapy (vessel injury)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Connective tissue disorders (vasculitis, vessel injury)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Pregnancy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Gaucher disease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Sickle cells and other anemias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Alcohol abuse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Chronic pancreatitis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Tumors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Epiphyseal disorders</a:t>
            </a:r>
          </a:p>
        </p:txBody>
      </p:sp>
    </p:spTree>
    <p:extLst>
      <p:ext uri="{BB962C8B-B14F-4D97-AF65-F5344CB8AC3E}">
        <p14:creationId xmlns:p14="http://schemas.microsoft.com/office/powerpoint/2010/main" val="6292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E092A-D8DF-4A2E-9568-F463BDBE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093" y="4653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Dědičná onemocnění skeletu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681171-6019-4ACF-88AB-3FF1EFA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093" y="1860777"/>
            <a:ext cx="882015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Achondroplazie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AD, monogenně dědičná nemoc (gen pro receptor růstového faktoru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dirty="0"/>
              <a:t>  fibroblastů)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Malý vzrůst, zkrácení končetin, vyklenuté čelo, vpáčený nos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chemeClr val="hlink"/>
                </a:solidFill>
              </a:rPr>
              <a:t>Osteopetróza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Snížená </a:t>
            </a:r>
            <a:r>
              <a:rPr lang="cs-CZ" altLang="cs-CZ" sz="2400" dirty="0" err="1"/>
              <a:t>osteoklastická</a:t>
            </a:r>
            <a:r>
              <a:rPr lang="cs-CZ" altLang="cs-CZ" sz="2400" dirty="0"/>
              <a:t> resorpce kostí, difúzní symetrická skleróza skeletu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Osteosclerosis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fragilis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generalisata</a:t>
            </a:r>
            <a:r>
              <a:rPr lang="cs-CZ" altLang="cs-CZ" sz="2400" dirty="0"/>
              <a:t> – zvýšená lomivost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AR (závažnější fenotyp) a AD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Anémie (redukce dřeňových prostor), </a:t>
            </a:r>
            <a:r>
              <a:rPr lang="cs-CZ" altLang="cs-CZ" sz="2400" dirty="0" err="1"/>
              <a:t>extramedulární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hemopoeza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hepatosplenomegalie</a:t>
            </a:r>
            <a:r>
              <a:rPr lang="cs-CZ" altLang="cs-CZ" sz="2400" dirty="0"/>
              <a:t>, opakované infekce, </a:t>
            </a:r>
            <a:r>
              <a:rPr lang="cs-CZ" altLang="cs-CZ" sz="2400" dirty="0" err="1"/>
              <a:t>fraktures</a:t>
            </a:r>
            <a:r>
              <a:rPr lang="cs-CZ" altLang="cs-CZ" sz="2400" dirty="0"/>
              <a:t>, komprese hlavových nervů – (atrofie optiku, </a:t>
            </a:r>
            <a:r>
              <a:rPr lang="cs-CZ" altLang="cs-CZ" sz="2400" dirty="0" err="1"/>
              <a:t>hluchova</a:t>
            </a:r>
            <a:r>
              <a:rPr lang="cs-CZ" altLang="cs-CZ" sz="2400" dirty="0"/>
              <a:t>, obrna n. </a:t>
            </a:r>
            <a:r>
              <a:rPr lang="cs-CZ" altLang="cs-CZ" sz="2400" dirty="0" err="1"/>
              <a:t>facialis</a:t>
            </a:r>
            <a:r>
              <a:rPr lang="cs-CZ" altLang="cs-CZ" sz="2400" dirty="0"/>
              <a:t>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39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448F6486-DBBD-4CB8-A8B5-0E9CE79255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78013" y="546553"/>
            <a:ext cx="8229600" cy="1150938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Dědičná onemocnění skeletu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07B76211-7252-4E1C-856D-E5EF60352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8013" y="1766436"/>
            <a:ext cx="8229600" cy="47529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mukopolysacharidózy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800" dirty="0"/>
              <a:t>Dědičná metabolická onemocnění, v důsledku vrozeného deficitu </a:t>
            </a:r>
            <a:r>
              <a:rPr lang="cs-CZ" sz="1800" dirty="0" err="1"/>
              <a:t>lysosomálních</a:t>
            </a:r>
            <a:r>
              <a:rPr lang="cs-CZ" sz="1800" dirty="0"/>
              <a:t> enzymů; asociované s poruchami výstavby kostí, chrupavek, šlach, pojivové tkáně,…</a:t>
            </a:r>
            <a:r>
              <a:rPr lang="en-US" sz="1800" dirty="0"/>
              <a:t>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Postižení zejména chondrocytů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Abnormality hyalinní chrupavky: nízký vzrůst, </a:t>
            </a:r>
            <a:r>
              <a:rPr lang="cs-CZ" altLang="cs-CZ" sz="1800" dirty="0" err="1"/>
              <a:t>abnormalitity</a:t>
            </a:r>
            <a:r>
              <a:rPr lang="cs-CZ" altLang="cs-CZ" sz="1800" dirty="0"/>
              <a:t> hrudníku, malformace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osteogenesis</a:t>
            </a:r>
            <a:r>
              <a:rPr lang="cs-CZ" altLang="cs-CZ" sz="1800" b="1" dirty="0">
                <a:solidFill>
                  <a:schemeClr val="hlink"/>
                </a:solidFill>
              </a:rPr>
              <a:t> </a:t>
            </a:r>
            <a:r>
              <a:rPr lang="cs-CZ" altLang="cs-CZ" sz="1800" b="1" dirty="0" err="1">
                <a:solidFill>
                  <a:schemeClr val="hlink"/>
                </a:solidFill>
              </a:rPr>
              <a:t>imperfecta</a:t>
            </a:r>
            <a:r>
              <a:rPr lang="cs-CZ" altLang="cs-CZ" sz="1800" b="1" dirty="0">
                <a:solidFill>
                  <a:schemeClr val="hlink"/>
                </a:solidFill>
              </a:rPr>
              <a:t> (</a:t>
            </a:r>
            <a:r>
              <a:rPr lang="cs-CZ" altLang="cs-CZ" sz="1800" b="1" dirty="0" err="1">
                <a:solidFill>
                  <a:schemeClr val="hlink"/>
                </a:solidFill>
              </a:rPr>
              <a:t>collagen</a:t>
            </a:r>
            <a:r>
              <a:rPr lang="cs-CZ" altLang="cs-CZ" sz="1800" b="1" dirty="0">
                <a:solidFill>
                  <a:schemeClr val="hlink"/>
                </a:solidFill>
              </a:rPr>
              <a:t> I </a:t>
            </a:r>
            <a:r>
              <a:rPr lang="cs-CZ" altLang="cs-CZ" sz="1800" b="1" dirty="0" err="1">
                <a:solidFill>
                  <a:schemeClr val="hlink"/>
                </a:solidFill>
              </a:rPr>
              <a:t>disorder</a:t>
            </a:r>
            <a:r>
              <a:rPr lang="cs-CZ" altLang="cs-CZ" sz="1800" b="1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Fenotypicky</a:t>
            </a:r>
            <a:r>
              <a:rPr lang="cs-CZ" altLang="cs-CZ" sz="1800" dirty="0"/>
              <a:t> příbuzná onemocnění (typy 1-4) ; variabilní závažnost postižení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Klinicky: fragilita kostí, modré skléry, poruchy sluchu, </a:t>
            </a:r>
            <a:r>
              <a:rPr lang="cs-CZ" altLang="cs-CZ" sz="1800" dirty="0" err="1"/>
              <a:t>dentinogenesis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imperfecta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type 2, 10, and 11 </a:t>
            </a:r>
            <a:r>
              <a:rPr lang="cs-CZ" altLang="cs-CZ" sz="1800" b="1" dirty="0" err="1">
                <a:solidFill>
                  <a:schemeClr val="hlink"/>
                </a:solidFill>
              </a:rPr>
              <a:t>collagen</a:t>
            </a:r>
            <a:r>
              <a:rPr lang="cs-CZ" altLang="cs-CZ" sz="1800" b="1" dirty="0">
                <a:solidFill>
                  <a:schemeClr val="hlink"/>
                </a:solidFill>
              </a:rPr>
              <a:t> </a:t>
            </a:r>
            <a:r>
              <a:rPr lang="cs-CZ" altLang="cs-CZ" sz="1800" b="1" dirty="0" err="1">
                <a:solidFill>
                  <a:schemeClr val="hlink"/>
                </a:solidFill>
              </a:rPr>
              <a:t>diseases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Achondrogeneze</a:t>
            </a:r>
            <a:r>
              <a:rPr lang="cs-CZ" altLang="cs-CZ" sz="1800" dirty="0"/>
              <a:t> (krátký hrudník, zkrácení </a:t>
            </a:r>
            <a:r>
              <a:rPr lang="cs-CZ" altLang="cs-CZ" sz="1800" dirty="0" err="1"/>
              <a:t>končetin,velká</a:t>
            </a:r>
            <a:r>
              <a:rPr lang="cs-CZ" altLang="cs-CZ" sz="1800" dirty="0"/>
              <a:t> hlava, </a:t>
            </a:r>
            <a:r>
              <a:rPr lang="cs-CZ" altLang="cs-CZ" sz="1800" dirty="0" err="1"/>
              <a:t>oploštělý</a:t>
            </a:r>
            <a:r>
              <a:rPr lang="cs-CZ" altLang="cs-CZ" sz="1800" dirty="0"/>
              <a:t> obličej)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Hypochondrogeneze</a:t>
            </a:r>
            <a:r>
              <a:rPr lang="cs-CZ" altLang="cs-CZ" sz="1800" dirty="0"/>
              <a:t> (podobný fenotyp)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0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0708808-56D9-41CB-BCA6-00F5BC3D6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741348"/>
              </p:ext>
            </p:extLst>
          </p:nvPr>
        </p:nvGraphicFramePr>
        <p:xfrm>
          <a:off x="1524000" y="115888"/>
          <a:ext cx="9718220" cy="589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444">
                  <a:extLst>
                    <a:ext uri="{9D8B030D-6E8A-4147-A177-3AD203B41FA5}">
                      <a16:colId xmlns:a16="http://schemas.microsoft.com/office/drawing/2014/main" val="2741465334"/>
                    </a:ext>
                  </a:extLst>
                </a:gridCol>
                <a:gridCol w="416846">
                  <a:extLst>
                    <a:ext uri="{9D8B030D-6E8A-4147-A177-3AD203B41FA5}">
                      <a16:colId xmlns:a16="http://schemas.microsoft.com/office/drawing/2014/main" val="2944925564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3119547771"/>
                    </a:ext>
                  </a:extLst>
                </a:gridCol>
                <a:gridCol w="711089">
                  <a:extLst>
                    <a:ext uri="{9D8B030D-6E8A-4147-A177-3AD203B41FA5}">
                      <a16:colId xmlns:a16="http://schemas.microsoft.com/office/drawing/2014/main" val="651066203"/>
                    </a:ext>
                  </a:extLst>
                </a:gridCol>
                <a:gridCol w="2370297">
                  <a:extLst>
                    <a:ext uri="{9D8B030D-6E8A-4147-A177-3AD203B41FA5}">
                      <a16:colId xmlns:a16="http://schemas.microsoft.com/office/drawing/2014/main" val="1856857419"/>
                    </a:ext>
                  </a:extLst>
                </a:gridCol>
                <a:gridCol w="1501188">
                  <a:extLst>
                    <a:ext uri="{9D8B030D-6E8A-4147-A177-3AD203B41FA5}">
                      <a16:colId xmlns:a16="http://schemas.microsoft.com/office/drawing/2014/main" val="3752221679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164054761"/>
                    </a:ext>
                  </a:extLst>
                </a:gridCol>
              </a:tblGrid>
              <a:tr h="365765">
                <a:tc gridSpan="7">
                  <a:txBody>
                    <a:bodyPr/>
                    <a:lstStyle/>
                    <a:p>
                      <a:r>
                        <a:rPr lang="cs-CZ" sz="1800" dirty="0"/>
                        <a:t>Maligní nádory kostí 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973175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r>
                        <a:rPr lang="cs-CZ" sz="1800" b="1" dirty="0"/>
                        <a:t>Tumor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%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Obvyklý věk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M:Ž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Lokalizace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Chování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Léčba, prognóza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51435"/>
                  </a:ext>
                </a:extLst>
              </a:tr>
              <a:tr h="1462133">
                <a:tc>
                  <a:txBody>
                    <a:bodyPr/>
                    <a:lstStyle/>
                    <a:p>
                      <a:r>
                        <a:rPr lang="cs-CZ" sz="1600" b="1" dirty="0"/>
                        <a:t>Osteosarkom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distální femur, proximální </a:t>
                      </a:r>
                      <a:r>
                        <a:rPr lang="cs-CZ" sz="1600" dirty="0" err="1"/>
                        <a:t>tibie</a:t>
                      </a:r>
                      <a:endParaRPr lang="cs-CZ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Rychlý růst, bolest, otok,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a chemoterapie40%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660497865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Chondrosarkom</a:t>
                      </a:r>
                      <a:endParaRPr lang="cs-CZ" sz="1600" b="1" dirty="0"/>
                    </a:p>
                    <a:p>
                      <a:endParaRPr lang="cs-CZ" sz="16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35-60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Pánev, žebra, páteř, dlouhé kosti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Pomalý růst,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</a:t>
                      </a:r>
                    </a:p>
                    <a:p>
                      <a:r>
                        <a:rPr lang="cs-CZ" sz="1600" dirty="0"/>
                        <a:t>75%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07631662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0" dirty="0" err="1"/>
                        <a:t>Fibrosarkom</a:t>
                      </a:r>
                      <a:endParaRPr lang="cs-CZ" sz="1600" b="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20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Kdykoli, </a:t>
                      </a:r>
                    </a:p>
                    <a:p>
                      <a:r>
                        <a:rPr lang="cs-CZ" sz="1600" b="0" dirty="0" err="1"/>
                        <a:t>peak</a:t>
                      </a:r>
                      <a:r>
                        <a:rPr lang="cs-CZ" sz="1600" b="0" dirty="0"/>
                        <a:t> 30-40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3:2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Femur, </a:t>
                      </a:r>
                      <a:r>
                        <a:rPr lang="cs-CZ" sz="1600" b="0" dirty="0" err="1"/>
                        <a:t>tibie</a:t>
                      </a:r>
                      <a:r>
                        <a:rPr lang="cs-CZ" sz="1600" b="0" dirty="0"/>
                        <a:t>, humerus, pánev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Lokálně agresivní, vaskulární invaze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Chirurgie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/>
                        <a:t>40% </a:t>
                      </a:r>
                      <a:r>
                        <a:rPr lang="cs-CZ" sz="1600" b="0" dirty="0" err="1"/>
                        <a:t>cure</a:t>
                      </a:r>
                      <a:r>
                        <a:rPr lang="cs-CZ" sz="1600" b="0" dirty="0"/>
                        <a:t> </a:t>
                      </a:r>
                      <a:r>
                        <a:rPr lang="cs-CZ" sz="1600" b="0" dirty="0" err="1"/>
                        <a:t>rate</a:t>
                      </a:r>
                      <a:endParaRPr lang="cs-CZ" sz="1600" b="0" dirty="0"/>
                    </a:p>
                    <a:p>
                      <a:endParaRPr lang="cs-CZ" sz="1600" b="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24890127"/>
                  </a:ext>
                </a:extLst>
              </a:tr>
              <a:tr h="136050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Ewingův</a:t>
                      </a:r>
                      <a:r>
                        <a:rPr lang="cs-CZ" sz="1600" b="1" dirty="0"/>
                        <a:t> 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Děti a 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pánev, žebra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Široce metastazující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Chirurgie a chemoterapie50%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55879519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E2D0D67-45EB-4479-868D-C501AF11C8F5}"/>
              </a:ext>
            </a:extLst>
          </p:cNvPr>
          <p:cNvSpPr txBox="1"/>
          <p:nvPr/>
        </p:nvSpPr>
        <p:spPr>
          <a:xfrm>
            <a:off x="1524000" y="6092826"/>
            <a:ext cx="9144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+ sekundární, metastatické nádory: </a:t>
            </a:r>
            <a:r>
              <a:rPr lang="cs-CZ" dirty="0" err="1"/>
              <a:t>mamma</a:t>
            </a:r>
            <a:r>
              <a:rPr lang="cs-CZ" dirty="0"/>
              <a:t>, plíce, prostata, ledviny, štítná žláza,…..  </a:t>
            </a:r>
          </a:p>
          <a:p>
            <a:pPr>
              <a:defRPr/>
            </a:pPr>
            <a:r>
              <a:rPr lang="cs-CZ" dirty="0"/>
              <a:t>+ </a:t>
            </a:r>
            <a:r>
              <a:rPr lang="cs-CZ" dirty="0" err="1"/>
              <a:t>osteolytické</a:t>
            </a:r>
            <a:r>
              <a:rPr lang="cs-CZ" dirty="0"/>
              <a:t> léze u myelomu/</a:t>
            </a:r>
            <a:r>
              <a:rPr lang="cs-CZ" dirty="0" err="1"/>
              <a:t>plasmocytomu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86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73DBDF-538E-44DE-91E0-93A74B75F10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CAAAE22-DD50-4DBD-AC05-9C3E3AA726A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0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2E9A3-FB9F-484F-A048-567D82AE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Benigní kostní nádory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175D59-42D6-4260-869A-66F96580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26584" cy="435912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 err="1"/>
              <a:t>Osteochondorma</a:t>
            </a:r>
            <a:r>
              <a:rPr lang="cs-CZ" b="1" dirty="0"/>
              <a:t> (</a:t>
            </a:r>
            <a:r>
              <a:rPr lang="cs-CZ" b="1" dirty="0" err="1"/>
              <a:t>exostosis</a:t>
            </a:r>
            <a:r>
              <a:rPr lang="cs-CZ" b="1" dirty="0"/>
              <a:t>)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Enchondroma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Chondroblastoma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Chondomyxoid</a:t>
            </a:r>
            <a:r>
              <a:rPr lang="cs-CZ" b="1" dirty="0"/>
              <a:t> </a:t>
            </a:r>
            <a:r>
              <a:rPr lang="cs-CZ" b="1" dirty="0" err="1"/>
              <a:t>fibroma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Osteoma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Osteoid</a:t>
            </a:r>
            <a:r>
              <a:rPr lang="cs-CZ" b="1" dirty="0"/>
              <a:t> </a:t>
            </a:r>
            <a:r>
              <a:rPr lang="cs-CZ" b="1" dirty="0" err="1"/>
              <a:t>osteoma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836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A8AE1-FAE4-488F-8BE0-D941DC06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Lokálně agresivní a rekurentní tumory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3EE7D7-AC9C-4045-8533-2FAE312F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</a:rPr>
              <a:t>Obrovskobuněčný</a:t>
            </a:r>
            <a:r>
              <a:rPr lang="cs-CZ" sz="2400" b="1" dirty="0">
                <a:solidFill>
                  <a:schemeClr val="tx1"/>
                </a:solidFill>
              </a:rPr>
              <a:t> kostní nádor (</a:t>
            </a:r>
            <a:r>
              <a:rPr lang="cs-CZ" sz="2400" b="1" dirty="0" err="1">
                <a:solidFill>
                  <a:schemeClr val="tx1"/>
                </a:solidFill>
              </a:rPr>
              <a:t>osteoklastom</a:t>
            </a:r>
            <a:r>
              <a:rPr lang="cs-CZ" sz="2400" b="1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cs-CZ" dirty="0"/>
              <a:t>(nad 20 let, 95 % benigních)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Osteoblastom</a:t>
            </a:r>
            <a:endParaRPr lang="cs-CZ" sz="2400" b="1" dirty="0"/>
          </a:p>
          <a:p>
            <a:pPr>
              <a:defRPr/>
            </a:pPr>
            <a:r>
              <a:rPr lang="cs-CZ" dirty="0"/>
              <a:t>(mladí, axiální skelet, dlouhé kosti)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Chordom</a:t>
            </a:r>
            <a:endParaRPr lang="cs-CZ" sz="2400" b="1" dirty="0"/>
          </a:p>
          <a:p>
            <a:pPr>
              <a:defRPr/>
            </a:pPr>
            <a:r>
              <a:rPr lang="cs-CZ" dirty="0"/>
              <a:t>(axiální skelet, nejčastěji </a:t>
            </a:r>
            <a:r>
              <a:rPr lang="cs-CZ" dirty="0" err="1"/>
              <a:t>sacrum</a:t>
            </a:r>
            <a:r>
              <a:rPr lang="cs-CZ" dirty="0"/>
              <a:t>, </a:t>
            </a:r>
            <a:r>
              <a:rPr lang="cs-CZ" dirty="0" err="1"/>
              <a:t>klivus</a:t>
            </a:r>
            <a:r>
              <a:rPr lang="cs-CZ" dirty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Adamantinom</a:t>
            </a:r>
            <a:endParaRPr lang="cs-CZ" sz="2400" b="1" dirty="0"/>
          </a:p>
          <a:p>
            <a:pPr>
              <a:defRPr/>
            </a:pPr>
            <a:r>
              <a:rPr lang="cs-CZ" dirty="0"/>
              <a:t>(</a:t>
            </a:r>
            <a:r>
              <a:rPr lang="cs-CZ" dirty="0" err="1"/>
              <a:t>tibie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150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BD61364-23F7-4140-B218-B8BAA84CE86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kloubů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55A0E97-46AA-4126-A34F-BD6B26B1F27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478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84F02-63A5-4B3F-9E5B-E3636C5B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36" y="498929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Osteoartróza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1B619D-632B-4F3E-B317-CFEDBB27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463" y="1929266"/>
            <a:ext cx="8434387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Časté bolestivé degenerativní kloubní onemocnění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Primárně postihující kyčelní a kolenní klouby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Eroze chrupavky vedou k sekundárnímu poškození přiléhající kosti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V synovii minimální zánětlivé změny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/>
              <a:t>Nádrady</a:t>
            </a:r>
            <a:r>
              <a:rPr lang="cs-CZ" sz="2400" dirty="0"/>
              <a:t> kyčelních a kolenních kloubů </a:t>
            </a:r>
          </a:p>
        </p:txBody>
      </p:sp>
    </p:spTree>
    <p:extLst>
      <p:ext uri="{BB962C8B-B14F-4D97-AF65-F5344CB8AC3E}">
        <p14:creationId xmlns:p14="http://schemas.microsoft.com/office/powerpoint/2010/main" val="1909700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Zástupný symbol pro obsah 3">
            <a:extLst>
              <a:ext uri="{FF2B5EF4-FFF2-40B4-BE49-F238E27FC236}">
                <a16:creationId xmlns:a16="http://schemas.microsoft.com/office/drawing/2014/main" id="{05D73DD6-AF16-4FEF-BA1A-6CD8FE7FE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476251"/>
            <a:ext cx="8020050" cy="5694363"/>
          </a:xfrm>
        </p:spPr>
      </p:pic>
    </p:spTree>
    <p:extLst>
      <p:ext uri="{BB962C8B-B14F-4D97-AF65-F5344CB8AC3E}">
        <p14:creationId xmlns:p14="http://schemas.microsoft.com/office/powerpoint/2010/main" val="1791010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5671731-6432-4D41-B865-BC86152C34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Revmatoidní artritida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6DFA7345-CDA3-47E6-93E8-C7F443401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Chronické systémové zánětlivé onemocnění postihující i klouby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Nehnisavá </a:t>
            </a:r>
            <a:r>
              <a:rPr lang="cs-CZ" altLang="cs-CZ" sz="2400" dirty="0" err="1"/>
              <a:t>proliferativní</a:t>
            </a:r>
            <a:r>
              <a:rPr lang="cs-CZ" altLang="cs-CZ" sz="2400" dirty="0"/>
              <a:t> synovitida s progresivní destrukcí </a:t>
            </a:r>
            <a:r>
              <a:rPr lang="cs-CZ" altLang="cs-CZ" sz="2400" dirty="0" smtClean="0"/>
              <a:t>kloubních </a:t>
            </a:r>
            <a:r>
              <a:rPr lang="cs-CZ" altLang="cs-CZ" sz="2400" dirty="0"/>
              <a:t>chrupavek a ankylózou postižených kloubů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Autoimunitní onemocnění, s genetickou predispozicí; 95 % pacientů s RA  s positivitou revmatoidního faktoru (</a:t>
            </a:r>
            <a:r>
              <a:rPr lang="cs-CZ" altLang="cs-CZ" sz="2400" dirty="0" err="1"/>
              <a:t>IgM</a:t>
            </a:r>
            <a:r>
              <a:rPr lang="cs-CZ" altLang="cs-CZ" sz="2400" dirty="0"/>
              <a:t> proti </a:t>
            </a:r>
            <a:r>
              <a:rPr lang="cs-CZ" altLang="cs-CZ" sz="2400" dirty="0" err="1"/>
              <a:t>Fc</a:t>
            </a:r>
            <a:r>
              <a:rPr lang="cs-CZ" altLang="cs-CZ" sz="2400" dirty="0"/>
              <a:t> fragmentu </a:t>
            </a:r>
            <a:r>
              <a:rPr lang="cs-CZ" altLang="cs-CZ" sz="2400" dirty="0" err="1"/>
              <a:t>IgG</a:t>
            </a:r>
            <a:r>
              <a:rPr lang="cs-CZ" altLang="cs-CZ" sz="2400" dirty="0"/>
              <a:t> – tvorba imunokomplexů); specifičtější anti-citrulinové protilátky; Ž</a:t>
            </a:r>
            <a:r>
              <a:rPr lang="en-US" altLang="cs-CZ" sz="2400" dirty="0"/>
              <a:t>&gt;</a:t>
            </a:r>
            <a:r>
              <a:rPr lang="cs-CZ" altLang="cs-CZ" sz="2400" dirty="0"/>
              <a:t>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Malé kosti ruky, zápěstí, kotníky, lokty, kolena, krční páteř, </a:t>
            </a:r>
            <a:r>
              <a:rPr lang="cs-CZ" altLang="cs-CZ" sz="2400" dirty="0" smtClean="0"/>
              <a:t>kyčle, </a:t>
            </a:r>
            <a:r>
              <a:rPr lang="cs-CZ" altLang="cs-CZ" sz="2400" dirty="0" err="1" smtClean="0"/>
              <a:t>temporomandibulární</a:t>
            </a:r>
            <a:r>
              <a:rPr lang="cs-CZ" altLang="cs-CZ" sz="2400" dirty="0" smtClean="0"/>
              <a:t> kloub; </a:t>
            </a:r>
            <a:r>
              <a:rPr lang="cs-CZ" altLang="cs-CZ" sz="2400" dirty="0"/>
              <a:t>lumbosakrální oblast nepostižena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8428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CB7BD-3CCB-4CC6-962A-788F60F0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93" y="50369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Revmatoidní artritida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86387F-9BE9-467D-9AE0-4FA518F4F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93" y="1805670"/>
            <a:ext cx="885280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Systemové</a:t>
            </a:r>
            <a:r>
              <a:rPr lang="cs-CZ" altLang="cs-CZ" dirty="0"/>
              <a:t> znaky: subkutánní revmatoidní </a:t>
            </a:r>
            <a:r>
              <a:rPr lang="cs-CZ" altLang="cs-CZ" dirty="0" err="1"/>
              <a:t>noduly</a:t>
            </a:r>
            <a:r>
              <a:rPr lang="cs-CZ" altLang="cs-CZ" dirty="0"/>
              <a:t>, anémie, lymfadenopatie a splenomegalie, </a:t>
            </a:r>
            <a:r>
              <a:rPr lang="cs-CZ" altLang="cs-CZ" dirty="0" err="1"/>
              <a:t>serositidy</a:t>
            </a:r>
            <a:r>
              <a:rPr lang="cs-CZ" altLang="cs-CZ" dirty="0"/>
              <a:t> (př. perikarditida), </a:t>
            </a:r>
            <a:r>
              <a:rPr lang="cs-CZ" altLang="cs-CZ" dirty="0" err="1"/>
              <a:t>Sjögrenův</a:t>
            </a:r>
            <a:r>
              <a:rPr lang="cs-CZ" altLang="cs-CZ" dirty="0"/>
              <a:t> </a:t>
            </a:r>
            <a:r>
              <a:rPr lang="cs-CZ" altLang="cs-CZ" dirty="0" err="1"/>
              <a:t>sy</a:t>
            </a:r>
            <a:r>
              <a:rPr lang="cs-CZ" altLang="cs-CZ" dirty="0"/>
              <a:t>, uveitida, vaskulitidy,….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Juvenilní RA u dětí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28676" name="Picture 9" descr="RA pannus">
            <a:extLst>
              <a:ext uri="{FF2B5EF4-FFF2-40B4-BE49-F238E27FC236}">
                <a16:creationId xmlns:a16="http://schemas.microsoft.com/office/drawing/2014/main" id="{6BAB683D-97C1-43CB-8ADF-64C025A4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80" y="2630715"/>
            <a:ext cx="5184775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3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A552D-512B-4B8F-A4C0-1165A60D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Séronegativní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spondylartropatie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asoc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. s HLA-B27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haplotype</a:t>
            </a:r>
            <a:endParaRPr 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63D172-6D30-44E5-937D-35DC16E72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43705"/>
            <a:ext cx="4937760" cy="4023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FFC000"/>
                </a:solidFill>
              </a:rPr>
              <a:t>Ankylozující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spondylitida</a:t>
            </a:r>
            <a:r>
              <a:rPr lang="cs-CZ" b="1" dirty="0" smtClean="0">
                <a:solidFill>
                  <a:srgbClr val="FFC000"/>
                </a:solidFill>
              </a:rPr>
              <a:t> (m. </a:t>
            </a:r>
            <a:r>
              <a:rPr lang="cs-CZ" b="1" dirty="0" err="1" smtClean="0">
                <a:solidFill>
                  <a:srgbClr val="FFC000"/>
                </a:solidFill>
              </a:rPr>
              <a:t>Bechtěrev</a:t>
            </a:r>
            <a:r>
              <a:rPr lang="cs-CZ" b="1" smtClean="0">
                <a:solidFill>
                  <a:srgbClr val="FFC000"/>
                </a:solidFill>
              </a:rPr>
              <a:t>)</a:t>
            </a: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/>
              <a:t> Zánětlivé postižení páteřních spojení</a:t>
            </a:r>
          </a:p>
          <a:p>
            <a:pPr>
              <a:buFontTx/>
              <a:buChar char="-"/>
              <a:defRPr/>
            </a:pPr>
            <a:r>
              <a:rPr lang="cs-CZ" altLang="cs-CZ" sz="1800" dirty="0"/>
              <a:t> Chronická synovitida, destrukce chrupavky, </a:t>
            </a:r>
            <a:r>
              <a:rPr lang="cs-CZ" altLang="cs-CZ" sz="1800" dirty="0" err="1"/>
              <a:t>kostěnná</a:t>
            </a:r>
            <a:r>
              <a:rPr lang="cs-CZ" altLang="cs-CZ" sz="1800" dirty="0"/>
              <a:t> ankylóza (</a:t>
            </a:r>
            <a:r>
              <a:rPr lang="cs-CZ" altLang="cs-CZ" sz="1800" dirty="0" err="1"/>
              <a:t>sakroiliakální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apofyzeální</a:t>
            </a:r>
            <a:r>
              <a:rPr lang="cs-CZ" altLang="cs-CZ" sz="1800" dirty="0"/>
              <a:t> klouby), osifikace </a:t>
            </a:r>
            <a:r>
              <a:rPr lang="cs-CZ" altLang="cs-CZ" sz="1800" dirty="0" err="1"/>
              <a:t>tendinoligamentózních</a:t>
            </a:r>
            <a:r>
              <a:rPr lang="cs-CZ" altLang="cs-CZ" sz="1800" dirty="0"/>
              <a:t> inzercí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Fúze obratlových těl s inhibicí flexe a rotace, zejména krční páteře, fixované páteřní deformity 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90 % pacientů má HLA-B27 </a:t>
            </a:r>
            <a:r>
              <a:rPr lang="cs-CZ" sz="1800" dirty="0" err="1"/>
              <a:t>haplotyp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/>
              <a:t> Systémové postižení: periferní artritidy, uveitida, idiopatické střevní záněty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>
              <a:buFontTx/>
              <a:buChar char="-"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A00E33-1BB3-449D-BA19-E2AA019B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943705"/>
            <a:ext cx="4937760" cy="402336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Reiterova nemoc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arthritida</a:t>
            </a:r>
            <a:r>
              <a:rPr lang="cs-CZ" dirty="0"/>
              <a:t> + </a:t>
            </a:r>
            <a:r>
              <a:rPr lang="cs-CZ" dirty="0" err="1"/>
              <a:t>konjuktivitida</a:t>
            </a:r>
            <a:r>
              <a:rPr lang="cs-CZ" dirty="0"/>
              <a:t> + uretritida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80 % HLA-B27+; autoimunitní reakce, často předchází infekcí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infekce </a:t>
            </a:r>
            <a:r>
              <a:rPr lang="cs-CZ" altLang="cs-CZ" dirty="0" err="1"/>
              <a:t>genitourinární</a:t>
            </a:r>
            <a:r>
              <a:rPr lang="cs-CZ" altLang="cs-CZ" dirty="0"/>
              <a:t> (Chlamydie) a </a:t>
            </a:r>
            <a:r>
              <a:rPr lang="cs-CZ" altLang="cs-CZ" dirty="0" err="1"/>
              <a:t>GITu</a:t>
            </a:r>
            <a:r>
              <a:rPr lang="cs-CZ" altLang="cs-CZ" dirty="0"/>
              <a:t> (</a:t>
            </a:r>
            <a:r>
              <a:rPr lang="cs-CZ" altLang="cs-CZ" dirty="0" err="1"/>
              <a:t>Shigella</a:t>
            </a:r>
            <a:r>
              <a:rPr lang="cs-CZ" altLang="cs-CZ" dirty="0"/>
              <a:t>, </a:t>
            </a:r>
            <a:r>
              <a:rPr lang="cs-CZ" altLang="cs-CZ" dirty="0" err="1"/>
              <a:t>Salmonella</a:t>
            </a:r>
            <a:r>
              <a:rPr lang="cs-CZ" altLang="cs-CZ" dirty="0"/>
              <a:t>, </a:t>
            </a:r>
            <a:r>
              <a:rPr lang="cs-CZ" altLang="cs-CZ" dirty="0" err="1"/>
              <a:t>Yersinia</a:t>
            </a:r>
            <a:r>
              <a:rPr lang="cs-CZ" altLang="cs-CZ" dirty="0"/>
              <a:t>, </a:t>
            </a:r>
            <a:r>
              <a:rPr lang="cs-CZ" altLang="cs-CZ" dirty="0" err="1"/>
              <a:t>Campylobacter</a:t>
            </a:r>
            <a:r>
              <a:rPr lang="cs-CZ" altLang="cs-CZ" dirty="0"/>
              <a:t>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+ </a:t>
            </a:r>
            <a:r>
              <a:rPr lang="cs-CZ" altLang="cs-CZ" b="1" dirty="0"/>
              <a:t>artritida u psoriázy </a:t>
            </a:r>
            <a:r>
              <a:rPr lang="cs-CZ" altLang="cs-CZ" dirty="0"/>
              <a:t>(distální </a:t>
            </a:r>
            <a:r>
              <a:rPr lang="cs-CZ" altLang="cs-CZ" dirty="0" err="1"/>
              <a:t>interfalangeální</a:t>
            </a:r>
            <a:r>
              <a:rPr lang="cs-CZ" altLang="cs-CZ" dirty="0"/>
              <a:t> klouby); u </a:t>
            </a:r>
            <a:r>
              <a:rPr lang="cs-CZ" altLang="cs-CZ" b="1" dirty="0"/>
              <a:t>IBD </a:t>
            </a:r>
            <a:r>
              <a:rPr lang="cs-CZ" altLang="cs-CZ" dirty="0"/>
              <a:t>(</a:t>
            </a:r>
            <a:r>
              <a:rPr lang="cs-CZ" dirty="0"/>
              <a:t>idiopatické střevní záněty</a:t>
            </a:r>
            <a:r>
              <a:rPr lang="cs-CZ" alt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010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0AAF3-C5F5-4C13-B834-C754F2E1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0723" name="Zástupný symbol pro obsah 4">
            <a:extLst>
              <a:ext uri="{FF2B5EF4-FFF2-40B4-BE49-F238E27FC236}">
                <a16:creationId xmlns:a16="http://schemas.microsoft.com/office/drawing/2014/main" id="{67F82090-BFDD-4FB2-9127-F2D81D57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-3307"/>
          <a:stretch>
            <a:fillRect/>
          </a:stretch>
        </p:blipFill>
        <p:spPr>
          <a:xfrm>
            <a:off x="2063750" y="115889"/>
            <a:ext cx="6318250" cy="3673475"/>
          </a:xfrm>
        </p:spPr>
      </p:pic>
      <p:pic>
        <p:nvPicPr>
          <p:cNvPr id="30724" name="Obrázek 5">
            <a:extLst>
              <a:ext uri="{FF2B5EF4-FFF2-40B4-BE49-F238E27FC236}">
                <a16:creationId xmlns:a16="http://schemas.microsoft.com/office/drawing/2014/main" id="{2646E234-6E8B-41F2-9199-AEE63BC7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644900"/>
            <a:ext cx="3376612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ovéPole 6">
            <a:extLst>
              <a:ext uri="{FF2B5EF4-FFF2-40B4-BE49-F238E27FC236}">
                <a16:creationId xmlns:a16="http://schemas.microsoft.com/office/drawing/2014/main" id="{0FE9BAA2-FE58-4838-964B-CE35CFC8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5060951"/>
            <a:ext cx="3510576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/>
              <a:t>Ankylozující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spondylitida</a:t>
            </a:r>
            <a:endParaRPr lang="cs-CZ" altLang="cs-CZ" sz="2400" b="1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F5008EE-66FF-4B4C-8609-CBA262CB630E}"/>
              </a:ext>
            </a:extLst>
          </p:cNvPr>
          <p:cNvCxnSpPr/>
          <p:nvPr/>
        </p:nvCxnSpPr>
        <p:spPr>
          <a:xfrm flipV="1">
            <a:off x="4583114" y="3357563"/>
            <a:ext cx="1081087" cy="151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F0CA8A2-B9C7-4C4B-B788-4C71EF0021E3}"/>
              </a:ext>
            </a:extLst>
          </p:cNvPr>
          <p:cNvCxnSpPr/>
          <p:nvPr/>
        </p:nvCxnSpPr>
        <p:spPr>
          <a:xfrm>
            <a:off x="5005388" y="5522913"/>
            <a:ext cx="3376612" cy="35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5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E96F1BC5-D0C0-46B3-9A30-DC1A9DC49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6408" y="753556"/>
            <a:ext cx="8229600" cy="58039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Bakteriální artritida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albus</a:t>
            </a:r>
            <a:r>
              <a:rPr lang="cs-CZ" altLang="cs-CZ" sz="1800" i="1" dirty="0"/>
              <a:t>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prosthetic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joints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Streptococcus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pyogenes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Haemophilus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influenzae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Diplococcus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pneumoniae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Neisseria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gonorrhoeae</a:t>
            </a:r>
            <a:endParaRPr lang="cs-CZ" altLang="cs-CZ" sz="1800" i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tbc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tbc osteomyelitida (nejčastěji postižení páteře)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Lymská</a:t>
            </a:r>
            <a:r>
              <a:rPr lang="cs-CZ" altLang="cs-CZ" b="1" dirty="0">
                <a:solidFill>
                  <a:schemeClr val="hlink"/>
                </a:solidFill>
              </a:rPr>
              <a:t> borelióza -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Borrelia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burgdorferi</a:t>
            </a:r>
            <a:r>
              <a:rPr lang="cs-CZ" altLang="cs-CZ" sz="1800" i="1" dirty="0"/>
              <a:t> 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Virus-asociované artritidy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parvovirus</a:t>
            </a:r>
            <a:r>
              <a:rPr lang="cs-CZ" altLang="cs-CZ" sz="1800" dirty="0"/>
              <a:t> B19, zarděnky, HCV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Infekční </a:t>
            </a:r>
            <a:r>
              <a:rPr lang="cs-CZ" altLang="cs-CZ" b="1" dirty="0" err="1">
                <a:solidFill>
                  <a:schemeClr val="hlink"/>
                </a:solidFill>
              </a:rPr>
              <a:t>discitida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aureus, </a:t>
            </a:r>
            <a:r>
              <a:rPr lang="cs-CZ" altLang="cs-CZ" sz="1800" i="1" dirty="0" err="1"/>
              <a:t>Mycobacterium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tuberculosis</a:t>
            </a:r>
            <a:r>
              <a:rPr lang="cs-CZ" altLang="cs-CZ" sz="1800" i="1" dirty="0"/>
              <a:t>, </a:t>
            </a:r>
            <a:r>
              <a:rPr lang="cs-CZ" altLang="cs-CZ" sz="1800" i="1" dirty="0" err="1"/>
              <a:t>Brucella</a:t>
            </a:r>
            <a:r>
              <a:rPr lang="cs-CZ" altLang="cs-CZ" sz="1800" i="1" dirty="0"/>
              <a:t> abortus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/>
          </a:p>
        </p:txBody>
      </p:sp>
      <p:sp>
        <p:nvSpPr>
          <p:cNvPr id="31747" name="TextovéPole 1">
            <a:extLst>
              <a:ext uri="{FF2B5EF4-FFF2-40B4-BE49-F238E27FC236}">
                <a16:creationId xmlns:a16="http://schemas.microsoft.com/office/drawing/2014/main" id="{39E2BEB3-19C0-409C-9843-8CD093BC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405" y="597915"/>
            <a:ext cx="3695969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/>
              <a:t>Infekční artritida</a:t>
            </a:r>
          </a:p>
        </p:txBody>
      </p:sp>
    </p:spTree>
    <p:extLst>
      <p:ext uri="{BB962C8B-B14F-4D97-AF65-F5344CB8AC3E}">
        <p14:creationId xmlns:p14="http://schemas.microsoft.com/office/powerpoint/2010/main" val="212219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95B74-3B1D-48BB-A7D2-776364F4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Osteoporóza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3C77F-BEA4-4534-9836-10E4B963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8" y="1918608"/>
            <a:ext cx="8640763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b="1" dirty="0"/>
              <a:t>Zvýšená porozita a redukce kostní masy, při normální mineralizaci; v důsledku zvýšené resorpce kosti, snížené tvorby nebo kombinace obojího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Běžně u starších, zejména u žen, často provází imobilitu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Komplikace léčby steroidy a </a:t>
            </a:r>
            <a:r>
              <a:rPr lang="cs-CZ" b="1" dirty="0" err="1"/>
              <a:t>Cushingova</a:t>
            </a:r>
            <a:r>
              <a:rPr lang="cs-CZ" b="1" dirty="0"/>
              <a:t> syndromu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Asociace s alkoholismem, diabetem, jaterními chorobami a kouřením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Predispozice k frakturám (př. krček femuru), způsobuje skeletální deformity a bolesti (v důsledku kompresních fraktur)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94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C9786-3FB1-4F9C-8D82-1183B900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Revmatická artritida – revmatická horečka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1B716B-BE5C-4D63-A2E9-83C5FAAC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3238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dirty="0"/>
              <a:t>Patologickou imunitní reakcí podmíněná </a:t>
            </a:r>
            <a:r>
              <a:rPr lang="cs-CZ" altLang="cs-CZ" sz="2800" dirty="0" err="1"/>
              <a:t>multisystémová</a:t>
            </a:r>
            <a:r>
              <a:rPr lang="cs-CZ" altLang="cs-CZ" sz="2800" dirty="0"/>
              <a:t> zánětlivá odpověď – pozdní komplikace infekce beta-hemolytickým streptokokem (např. po angíně)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Migrující </a:t>
            </a:r>
            <a:r>
              <a:rPr lang="cs-CZ" altLang="cs-CZ" sz="2800" dirty="0" err="1"/>
              <a:t>polyartritida</a:t>
            </a:r>
            <a:r>
              <a:rPr lang="cs-CZ" altLang="cs-CZ" sz="2800" dirty="0"/>
              <a:t> velkých kloubů</a:t>
            </a:r>
          </a:p>
          <a:p>
            <a:pPr>
              <a:defRPr/>
            </a:pPr>
            <a:r>
              <a:rPr lang="cs-CZ" altLang="cs-CZ" sz="2800" dirty="0" err="1"/>
              <a:t>Pankarditida</a:t>
            </a:r>
            <a:endParaRPr lang="cs-CZ" altLang="cs-CZ" sz="2800" dirty="0"/>
          </a:p>
          <a:p>
            <a:pPr marL="0" indent="0"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32772" name="TextovéPole 3">
            <a:extLst>
              <a:ext uri="{FF2B5EF4-FFF2-40B4-BE49-F238E27FC236}">
                <a16:creationId xmlns:a16="http://schemas.microsoft.com/office/drawing/2014/main" id="{7DA4252D-6CEB-4B5E-B738-C721327D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975761"/>
            <a:ext cx="9829800" cy="132343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!!!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/>
              <a:t>Revmatická horečka</a:t>
            </a:r>
            <a:r>
              <a:rPr lang="cs-CZ" altLang="cs-CZ" sz="1600" dirty="0"/>
              <a:t>: imunologicky podmíněné post-streptokokové systémové onemocnění s postižením srdce a kloubů.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 err="1"/>
              <a:t>Rheumatoidní</a:t>
            </a:r>
            <a:r>
              <a:rPr lang="cs-CZ" altLang="cs-CZ" sz="1600" b="1" i="1" dirty="0"/>
              <a:t> artritida</a:t>
            </a:r>
            <a:r>
              <a:rPr lang="cs-CZ" altLang="cs-CZ" sz="1600" dirty="0"/>
              <a:t>: autoimunitní nemoc způsobující artritidu, bez vztahu k revmatické horečce.</a:t>
            </a:r>
          </a:p>
        </p:txBody>
      </p:sp>
    </p:spTree>
    <p:extLst>
      <p:ext uri="{BB962C8B-B14F-4D97-AF65-F5344CB8AC3E}">
        <p14:creationId xmlns:p14="http://schemas.microsoft.com/office/powerpoint/2010/main" val="2793518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9BCE9-E6BF-4A1D-AFF3-C533A374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1" y="1627188"/>
            <a:ext cx="1954213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Dna</a:t>
            </a:r>
          </a:p>
        </p:txBody>
      </p:sp>
      <p:pic>
        <p:nvPicPr>
          <p:cNvPr id="33795" name="Picture 6" descr="dna">
            <a:extLst>
              <a:ext uri="{FF2B5EF4-FFF2-40B4-BE49-F238E27FC236}">
                <a16:creationId xmlns:a16="http://schemas.microsoft.com/office/drawing/2014/main" id="{C335E38D-9993-4758-A82F-941C92218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413" y="1627189"/>
            <a:ext cx="4392612" cy="371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ovéPole 4">
            <a:extLst>
              <a:ext uri="{FF2B5EF4-FFF2-40B4-BE49-F238E27FC236}">
                <a16:creationId xmlns:a16="http://schemas.microsoft.com/office/drawing/2014/main" id="{509DED4B-8C67-4586-AA66-BFE26C26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5476648"/>
            <a:ext cx="7986712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Bolestivá akutní zánětlivá odpověď na depozici urátových krystalů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Postižení </a:t>
            </a:r>
            <a:r>
              <a:rPr lang="cs-CZ" altLang="cs-CZ" sz="1800" dirty="0" err="1">
                <a:latin typeface="+mn-lt"/>
              </a:rPr>
              <a:t>metatarsofalangeálního</a:t>
            </a:r>
            <a:r>
              <a:rPr lang="cs-CZ" altLang="cs-CZ" sz="1800" dirty="0">
                <a:latin typeface="+mn-lt"/>
              </a:rPr>
              <a:t> kloubu/palce nohy nejčastější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M˃Ž, 40-60 let, často familiárně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Zvýšená hladina kyseliny močové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0BCA18-586B-4C18-A270-317FD1941EE7}"/>
              </a:ext>
            </a:extLst>
          </p:cNvPr>
          <p:cNvSpPr txBox="1"/>
          <p:nvPr/>
        </p:nvSpPr>
        <p:spPr>
          <a:xfrm>
            <a:off x="2246313" y="222250"/>
            <a:ext cx="7986712" cy="1754326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Patogeneze: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Idiopatická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Snížené vylučování kyseliny močové u chronického renálního selhání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Zvýšená produkce kyseliny močové (při zvýšeném rozpadu buněk (př. u léčby </a:t>
            </a:r>
            <a:r>
              <a:rPr lang="cs-CZ" dirty="0" err="1"/>
              <a:t>hematoonkologických</a:t>
            </a:r>
            <a:r>
              <a:rPr lang="cs-CZ" dirty="0"/>
              <a:t> malignit), u specifických enzymatických deficitů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Vysoký příjem purinů (červené maso, luštěniny, …)</a:t>
            </a:r>
          </a:p>
        </p:txBody>
      </p:sp>
      <p:pic>
        <p:nvPicPr>
          <p:cNvPr id="33798" name="Obrázek 6">
            <a:extLst>
              <a:ext uri="{FF2B5EF4-FFF2-40B4-BE49-F238E27FC236}">
                <a16:creationId xmlns:a16="http://schemas.microsoft.com/office/drawing/2014/main" id="{497BF9BE-79E6-486C-85DA-3F7CDCFBD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708275"/>
            <a:ext cx="2628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1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5BB4C3-C4AD-44F3-8F7D-0A715F242A4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Pojivová tkáň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6C607B4-61D8-4EBE-81E5-1A186D1739F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4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1DD23-DED8-42B1-8B40-353F6F6E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Systémová onemocnění pojiva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85C81A-E80E-4AFE-8ED6-EC6BBFDC7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Multisystémová</a:t>
            </a:r>
            <a:r>
              <a:rPr lang="cs-CZ" dirty="0"/>
              <a:t> onemocnění postihující klouby, kůži a podkožní tkáně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Ž&gt;M (kromě </a:t>
            </a:r>
            <a:r>
              <a:rPr lang="cs-CZ" dirty="0" err="1"/>
              <a:t>polyarteritis</a:t>
            </a:r>
            <a:r>
              <a:rPr lang="cs-CZ" dirty="0"/>
              <a:t> </a:t>
            </a:r>
            <a:r>
              <a:rPr lang="cs-CZ" dirty="0" err="1"/>
              <a:t>nodosa</a:t>
            </a:r>
            <a:r>
              <a:rPr lang="cs-CZ" dirty="0"/>
              <a:t> a </a:t>
            </a:r>
            <a:r>
              <a:rPr lang="cs-CZ" dirty="0" err="1"/>
              <a:t>ankylozující</a:t>
            </a:r>
            <a:r>
              <a:rPr lang="cs-CZ" dirty="0"/>
              <a:t> </a:t>
            </a:r>
            <a:r>
              <a:rPr lang="cs-CZ" dirty="0" err="1"/>
              <a:t>spondylitidy</a:t>
            </a:r>
            <a:r>
              <a:rPr lang="cs-CZ" dirty="0"/>
              <a:t>), mírná genetická predispozice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Chronický průběh, odpověď na protizánětlivou a imunosupresivní léčbu (př. kortikosteroidy)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První příznaky často v mládí a časné dospělosti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Imunologické abnormality (cirkulující autoprotilátky, imunokomplexy)</a:t>
            </a:r>
          </a:p>
        </p:txBody>
      </p:sp>
    </p:spTree>
    <p:extLst>
      <p:ext uri="{BB962C8B-B14F-4D97-AF65-F5344CB8AC3E}">
        <p14:creationId xmlns:p14="http://schemas.microsoft.com/office/powerpoint/2010/main" val="45092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7A080DC-29D3-426A-9806-2013D770F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012449"/>
              </p:ext>
            </p:extLst>
          </p:nvPr>
        </p:nvGraphicFramePr>
        <p:xfrm>
          <a:off x="1076778" y="429306"/>
          <a:ext cx="10279744" cy="586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33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67784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525141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687035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789758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20636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23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31" marR="91431" marT="45717" marB="45717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371605">
                <a:tc>
                  <a:txBody>
                    <a:bodyPr/>
                    <a:lstStyle/>
                    <a:p>
                      <a:r>
                        <a:rPr lang="cs-CZ" sz="1600" b="1" dirty="0"/>
                        <a:t>Revmatoidní artritida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věk, také děti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polyartritida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Podkožní </a:t>
                      </a:r>
                      <a:r>
                        <a:rPr lang="cs-CZ" sz="1400" dirty="0" err="1"/>
                        <a:t>noduly</a:t>
                      </a:r>
                      <a:r>
                        <a:rPr lang="cs-CZ" sz="1400" dirty="0"/>
                        <a:t>/granulomy</a:t>
                      </a:r>
                    </a:p>
                    <a:p>
                      <a:r>
                        <a:rPr lang="cs-CZ" sz="1400" dirty="0"/>
                        <a:t>Splenomegalie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 </a:t>
                      </a:r>
                    </a:p>
                    <a:p>
                      <a:r>
                        <a:rPr lang="cs-CZ" sz="1400" dirty="0"/>
                        <a:t>anti-citrulinové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synovitis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Granulomy v podkoží</a:t>
                      </a:r>
                    </a:p>
                    <a:p>
                      <a:r>
                        <a:rPr lang="cs-CZ" sz="1400" dirty="0" err="1"/>
                        <a:t>Fibrinózní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perikarditis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84967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Systemový</a:t>
                      </a:r>
                      <a:r>
                        <a:rPr lang="cs-CZ" sz="1600" b="1" dirty="0"/>
                        <a:t> lupus </a:t>
                      </a:r>
                      <a:r>
                        <a:rPr lang="cs-CZ" sz="1600" b="1" dirty="0" err="1"/>
                        <a:t>erythematosus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Glomerulopatie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Arthritis, </a:t>
                      </a:r>
                      <a:r>
                        <a:rPr lang="cs-CZ" sz="1400" dirty="0" err="1"/>
                        <a:t>arthralgie</a:t>
                      </a:r>
                      <a:r>
                        <a:rPr lang="cs-CZ" sz="1400" dirty="0"/>
                        <a:t>.</a:t>
                      </a:r>
                    </a:p>
                    <a:p>
                      <a:r>
                        <a:rPr lang="cs-CZ" sz="1400" dirty="0"/>
                        <a:t>Anémie, leukopenie.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Autoprotilátky proti jaderným a cytoplazmatickým </a:t>
                      </a:r>
                      <a:r>
                        <a:rPr lang="cs-CZ" sz="1400" dirty="0" err="1"/>
                        <a:t>Ag</a:t>
                      </a:r>
                      <a:r>
                        <a:rPr lang="cs-CZ" sz="1400" dirty="0"/>
                        <a:t> a jiným buněčným komponentám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Synovitis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glomerulonephritis</a:t>
                      </a:r>
                      <a:r>
                        <a:rPr lang="cs-CZ" sz="1400" dirty="0"/>
                        <a:t>, 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224059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Polyarteritis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nodosa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Kdykoliv, hlavně 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Arthralgie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Bolesti břicha</a:t>
                      </a:r>
                    </a:p>
                    <a:p>
                      <a:r>
                        <a:rPr lang="cs-CZ" sz="1400" dirty="0"/>
                        <a:t>Ischemické léze orgánů, neuropatie, poškození ledvin</a:t>
                      </a:r>
                    </a:p>
                    <a:p>
                      <a:r>
                        <a:rPr lang="cs-CZ" sz="1400" dirty="0"/>
                        <a:t>Horečka,</a:t>
                      </a:r>
                      <a:r>
                        <a:rPr lang="cs-CZ" sz="1400" baseline="0" dirty="0"/>
                        <a:t> l</a:t>
                      </a:r>
                      <a:r>
                        <a:rPr lang="cs-CZ" sz="1400" dirty="0"/>
                        <a:t>eukocytóza, </a:t>
                      </a:r>
                      <a:r>
                        <a:rPr lang="cs-CZ" sz="1400" dirty="0" err="1"/>
                        <a:t>eosinofilie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</a:t>
                      </a:r>
                    </a:p>
                    <a:p>
                      <a:r>
                        <a:rPr lang="cs-CZ" sz="1400" dirty="0" err="1"/>
                        <a:t>Antinukleární</a:t>
                      </a:r>
                      <a:r>
                        <a:rPr lang="cs-CZ" sz="1400" dirty="0"/>
                        <a:t>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Nekrotizující vaskulitida (cévy středně velké)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Ankylozující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spondylitida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Mladí dospělí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Bolesti zad </a:t>
                      </a:r>
                    </a:p>
                    <a:p>
                      <a:r>
                        <a:rPr lang="cs-CZ" sz="1400" dirty="0" err="1"/>
                        <a:t>Arthritidy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Uveitidy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Většina </a:t>
                      </a:r>
                    </a:p>
                    <a:p>
                      <a:r>
                        <a:rPr lang="cs-CZ" sz="1400" dirty="0"/>
                        <a:t>HLA-B27+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Spondylitida</a:t>
                      </a:r>
                      <a:r>
                        <a:rPr lang="cs-CZ" sz="1400" dirty="0"/>
                        <a:t>, intervertebrální a </a:t>
                      </a:r>
                      <a:r>
                        <a:rPr lang="cs-CZ" sz="1400" dirty="0" err="1"/>
                        <a:t>sakroiliakální</a:t>
                      </a:r>
                      <a:r>
                        <a:rPr lang="cs-CZ" sz="1400" dirty="0"/>
                        <a:t> fúze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240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D8A7D20-0376-4568-AC70-964A58C2A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26669"/>
              </p:ext>
            </p:extLst>
          </p:nvPr>
        </p:nvGraphicFramePr>
        <p:xfrm>
          <a:off x="669471" y="195943"/>
          <a:ext cx="10850337" cy="601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598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81962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821388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497952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58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47" marR="91447" marT="45722" marB="45722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640111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066852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</a:t>
                      </a:r>
                      <a:r>
                        <a:rPr lang="cs-CZ" sz="1600" b="1" dirty="0"/>
                        <a:t>- a </a:t>
                      </a:r>
                      <a:r>
                        <a:rPr lang="cs-CZ" sz="1600" b="1" dirty="0" err="1"/>
                        <a:t>dermatomyositis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Dospělí</a:t>
                      </a:r>
                    </a:p>
                    <a:p>
                      <a:r>
                        <a:rPr lang="cs-CZ" sz="1600" dirty="0"/>
                        <a:t>(DM i u dětí)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Svalová slabost, bolest, zatuhnutí svalů, kožní eflorescence u DM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Autoprotilátky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</a:t>
                      </a:r>
                      <a:r>
                        <a:rPr lang="cs-CZ" sz="1600" dirty="0" err="1"/>
                        <a:t>myositidami</a:t>
                      </a:r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Myositida</a:t>
                      </a:r>
                      <a:r>
                        <a:rPr lang="cs-CZ" sz="1600" dirty="0"/>
                        <a:t>, </a:t>
                      </a:r>
                    </a:p>
                    <a:p>
                      <a:r>
                        <a:rPr lang="cs-CZ" sz="1600" dirty="0"/>
                        <a:t>může být </a:t>
                      </a:r>
                      <a:r>
                        <a:rPr lang="cs-CZ" sz="1600" dirty="0" err="1"/>
                        <a:t>paraneoplastickým</a:t>
                      </a:r>
                      <a:r>
                        <a:rPr lang="cs-CZ" sz="1600" dirty="0"/>
                        <a:t> projevem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5455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Polymyalgia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rheumatica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Únava, slabost, bolesti svalů, zejména ramena, kyčle, pánev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Nespecifické změny ve svalové biopsii, často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temporální arteritidou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076121">
                <a:tc>
                  <a:txBody>
                    <a:bodyPr/>
                    <a:lstStyle/>
                    <a:p>
                      <a:r>
                        <a:rPr lang="cs-CZ" sz="1600" b="1" dirty="0"/>
                        <a:t>Temporální, </a:t>
                      </a:r>
                      <a:r>
                        <a:rPr lang="cs-CZ" sz="1600" b="1" dirty="0" err="1"/>
                        <a:t>obrovskobuněčná</a:t>
                      </a:r>
                      <a:r>
                        <a:rPr lang="cs-CZ" sz="1600" b="1" dirty="0"/>
                        <a:t> arteritida 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Bolesti hlavy</a:t>
                      </a:r>
                    </a:p>
                    <a:p>
                      <a:r>
                        <a:rPr lang="cs-CZ" sz="1600" dirty="0"/>
                        <a:t>Poruchy zraku</a:t>
                      </a:r>
                    </a:p>
                    <a:p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Chronická </a:t>
                      </a:r>
                      <a:r>
                        <a:rPr lang="cs-CZ" sz="1600" dirty="0" err="1"/>
                        <a:t>granulomatózní</a:t>
                      </a:r>
                      <a:r>
                        <a:rPr lang="cs-CZ" sz="1600" dirty="0"/>
                        <a:t> arteritida, arterie hlavy a krku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1300416">
                <a:tc>
                  <a:txBody>
                    <a:bodyPr/>
                    <a:lstStyle/>
                    <a:p>
                      <a:r>
                        <a:rPr lang="cs-CZ" sz="1600" b="1" dirty="0"/>
                        <a:t>Sklerodermie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30-50 let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Raynaudův</a:t>
                      </a:r>
                      <a:r>
                        <a:rPr lang="cs-CZ" sz="1600" dirty="0"/>
                        <a:t> fenomén </a:t>
                      </a:r>
                    </a:p>
                    <a:p>
                      <a:r>
                        <a:rPr lang="cs-CZ" sz="1600" dirty="0"/>
                        <a:t>Ztluštění kůže </a:t>
                      </a:r>
                    </a:p>
                    <a:p>
                      <a:r>
                        <a:rPr lang="cs-CZ" sz="1600" dirty="0" err="1"/>
                        <a:t>Polyartritida</a:t>
                      </a:r>
                      <a:endParaRPr lang="cs-CZ" sz="1600" dirty="0"/>
                    </a:p>
                    <a:p>
                      <a:r>
                        <a:rPr lang="cs-CZ" sz="1600" dirty="0" err="1"/>
                        <a:t>Dysfagia</a:t>
                      </a:r>
                      <a:r>
                        <a:rPr lang="cs-CZ" sz="1600" dirty="0"/>
                        <a:t>. Dyspnoe.</a:t>
                      </a:r>
                    </a:p>
                    <a:p>
                      <a:r>
                        <a:rPr lang="cs-CZ" sz="1600" dirty="0"/>
                        <a:t>Hypertenze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RF (25 %)</a:t>
                      </a:r>
                    </a:p>
                    <a:p>
                      <a:r>
                        <a:rPr lang="cs-CZ" sz="1600" dirty="0" err="1"/>
                        <a:t>Antinukleární</a:t>
                      </a:r>
                      <a:r>
                        <a:rPr lang="cs-CZ" sz="1600" dirty="0"/>
                        <a:t> Ab (50 %)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Fibróza </a:t>
                      </a:r>
                      <a:r>
                        <a:rPr lang="cs-CZ" sz="1600" dirty="0" err="1"/>
                        <a:t>poskožní</a:t>
                      </a:r>
                      <a:r>
                        <a:rPr lang="cs-CZ" sz="1600" dirty="0"/>
                        <a:t> a podslizniční tkáně, fibróza arterií muskulárního typu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038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C2C6C95-E188-4B98-BC95-686028801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955659"/>
              </p:ext>
            </p:extLst>
          </p:nvPr>
        </p:nvGraphicFramePr>
        <p:xfrm>
          <a:off x="1134836" y="767442"/>
          <a:ext cx="10001250" cy="38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49551647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709371924"/>
                    </a:ext>
                  </a:extLst>
                </a:gridCol>
              </a:tblGrid>
              <a:tr h="476590">
                <a:tc gridSpan="2">
                  <a:txBody>
                    <a:bodyPr/>
                    <a:lstStyle/>
                    <a:p>
                      <a:r>
                        <a:rPr lang="cs-CZ" sz="1800" dirty="0"/>
                        <a:t>Nádory měkkých tkání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66086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b="1" dirty="0"/>
                        <a:t>Benigní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Maligní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59905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Lipom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Liposarkom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2867800763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Angiom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Angiosarkom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44052758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111334140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32297334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Fibrom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Fibrosarkom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932543802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„Synoviální“ sarkom (=sarkom měkkých tkání)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8312122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32351F7-C3B5-4D80-9BDE-F967A4CF0DF7}"/>
              </a:ext>
            </a:extLst>
          </p:cNvPr>
          <p:cNvSpPr txBox="1"/>
          <p:nvPr/>
        </p:nvSpPr>
        <p:spPr>
          <a:xfrm>
            <a:off x="3548278" y="4677456"/>
            <a:ext cx="5174365" cy="120032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+ </a:t>
            </a:r>
            <a:r>
              <a:rPr lang="cs-CZ" b="1" dirty="0"/>
              <a:t>Tumor-</a:t>
            </a:r>
            <a:r>
              <a:rPr lang="cs-CZ" b="1" dirty="0" err="1"/>
              <a:t>like</a:t>
            </a:r>
            <a:r>
              <a:rPr lang="cs-CZ" b="1" dirty="0"/>
              <a:t> léze měkkých tkání: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Fibromatózy</a:t>
            </a:r>
            <a:r>
              <a:rPr lang="cs-CZ" dirty="0"/>
              <a:t> (palmární, plantární, abdominální,….)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Nodulární</a:t>
            </a:r>
            <a:r>
              <a:rPr lang="cs-CZ" dirty="0"/>
              <a:t> </a:t>
            </a:r>
            <a:r>
              <a:rPr lang="cs-CZ" dirty="0" err="1"/>
              <a:t>fasciitida</a:t>
            </a:r>
            <a:r>
              <a:rPr lang="cs-CZ" dirty="0"/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Myositis</a:t>
            </a:r>
            <a:r>
              <a:rPr lang="cs-CZ" dirty="0"/>
              <a:t> </a:t>
            </a:r>
            <a:r>
              <a:rPr lang="cs-CZ" dirty="0" err="1"/>
              <a:t>ossificans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416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E1A0444-1CDF-4BB9-AA49-B04D7D84B29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kosterního svalu: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FE1FA93-4084-445D-8EE1-16155694A87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sz="4400" b="1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NeuromusKulÁRNÍ</a:t>
            </a:r>
            <a:r>
              <a:rPr lang="cs-CZ" sz="44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NEMOCI</a:t>
            </a:r>
          </a:p>
        </p:txBody>
      </p:sp>
    </p:spTree>
    <p:extLst>
      <p:ext uri="{BB962C8B-B14F-4D97-AF65-F5344CB8AC3E}">
        <p14:creationId xmlns:p14="http://schemas.microsoft.com/office/powerpoint/2010/main" val="232222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05513-6596-478C-A94C-9C623F2F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Neuromuskulární onemocnění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1504D56D-4F94-4D92-AE00-62C1474165C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Neurogenní léze – neurogenní atrofie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Poruchy nervosvalového přenosu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Myogenní</a:t>
            </a:r>
            <a:r>
              <a:rPr lang="cs-CZ" altLang="cs-CZ" b="1" dirty="0">
                <a:solidFill>
                  <a:schemeClr val="hlink"/>
                </a:solidFill>
              </a:rPr>
              <a:t> léze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Svalové dystrofie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Kongenitální strukturální myopatie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i="1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sz="8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8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27A00-DC69-4F77-9CAE-1FC9B96C4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Zánětlivé myopatie – </a:t>
            </a:r>
            <a:r>
              <a:rPr lang="cs-CZ" altLang="cs-CZ" b="1" dirty="0" err="1">
                <a:solidFill>
                  <a:schemeClr val="hlink"/>
                </a:solidFill>
              </a:rPr>
              <a:t>myositidy</a:t>
            </a:r>
            <a:endParaRPr lang="cs-CZ" altLang="cs-CZ" b="1" dirty="0">
              <a:solidFill>
                <a:schemeClr val="hlink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Myopatie asociované s metabolickými </a:t>
            </a:r>
            <a:r>
              <a:rPr lang="cs-CZ" altLang="cs-CZ" b="1" dirty="0" err="1">
                <a:solidFill>
                  <a:schemeClr val="hlink"/>
                </a:solidFill>
              </a:rPr>
              <a:t>chrobami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Glykogenózy</a:t>
            </a:r>
            <a:r>
              <a:rPr lang="cs-CZ" altLang="cs-CZ" sz="16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Deficit karnitinu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Mitochondriální onemocnění </a:t>
            </a:r>
            <a:r>
              <a:rPr lang="cs-CZ" altLang="cs-CZ" sz="1600" dirty="0" err="1"/>
              <a:t>disorders</a:t>
            </a:r>
            <a:endParaRPr lang="cs-CZ" altLang="cs-CZ" sz="16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Jiné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myopatie u endokrinopatií (u </a:t>
            </a:r>
            <a:r>
              <a:rPr lang="cs-CZ" altLang="cs-CZ" sz="1600" dirty="0" err="1"/>
              <a:t>hypo</a:t>
            </a:r>
            <a:r>
              <a:rPr lang="cs-CZ" altLang="cs-CZ" sz="1600" dirty="0"/>
              <a:t> i hypertyreózy, steroidní myopatie,… )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léky indukované myopatie (steroidní myopatie, …)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etanolová myopatie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258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Zástupný symbol pro obsah 3">
            <a:extLst>
              <a:ext uri="{FF2B5EF4-FFF2-40B4-BE49-F238E27FC236}">
                <a16:creationId xmlns:a16="http://schemas.microsoft.com/office/drawing/2014/main" id="{2C3C129A-5E0A-42F9-A7B1-AF9F3774B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11126"/>
            <a:ext cx="3575050" cy="6746875"/>
          </a:xfrm>
        </p:spPr>
      </p:pic>
      <p:sp>
        <p:nvSpPr>
          <p:cNvPr id="43011" name="TextovéPole 4">
            <a:extLst>
              <a:ext uri="{FF2B5EF4-FFF2-40B4-BE49-F238E27FC236}">
                <a16:creationId xmlns:a16="http://schemas.microsoft.com/office/drawing/2014/main" id="{3A39AD38-1CB0-4328-9A84-AD6CFC157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2" y="419101"/>
            <a:ext cx="2756806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/>
              <a:t>Motorická dráha</a:t>
            </a:r>
          </a:p>
        </p:txBody>
      </p:sp>
      <p:sp>
        <p:nvSpPr>
          <p:cNvPr id="43012" name="TextovéPole 5">
            <a:extLst>
              <a:ext uri="{FF2B5EF4-FFF2-40B4-BE49-F238E27FC236}">
                <a16:creationId xmlns:a16="http://schemas.microsoft.com/office/drawing/2014/main" id="{8895810E-284E-4E6E-9FF3-9EA60CCC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311150"/>
            <a:ext cx="1902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Horní motoneuron</a:t>
            </a:r>
          </a:p>
        </p:txBody>
      </p:sp>
      <p:sp>
        <p:nvSpPr>
          <p:cNvPr id="43013" name="TextovéPole 6">
            <a:extLst>
              <a:ext uri="{FF2B5EF4-FFF2-40B4-BE49-F238E27FC236}">
                <a16:creationId xmlns:a16="http://schemas.microsoft.com/office/drawing/2014/main" id="{235A0859-94D5-467D-BE3C-4F141693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08500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Dolní motoneuron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6D1F1ED-95DF-49C3-A541-20D2F6E90E45}"/>
              </a:ext>
            </a:extLst>
          </p:cNvPr>
          <p:cNvCxnSpPr>
            <a:stCxn id="43012" idx="3"/>
          </p:cNvCxnSpPr>
          <p:nvPr/>
        </p:nvCxnSpPr>
        <p:spPr>
          <a:xfrm flipV="1">
            <a:off x="3436418" y="311150"/>
            <a:ext cx="185472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D188FD3-2DB5-412A-A2FE-225AF4587F89}"/>
              </a:ext>
            </a:extLst>
          </p:cNvPr>
          <p:cNvCxnSpPr>
            <a:stCxn id="43013" idx="1"/>
          </p:cNvCxnSpPr>
          <p:nvPr/>
        </p:nvCxnSpPr>
        <p:spPr>
          <a:xfrm flipH="1">
            <a:off x="6024563" y="4693166"/>
            <a:ext cx="1117600" cy="10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4">
            <a:extLst>
              <a:ext uri="{FF2B5EF4-FFF2-40B4-BE49-F238E27FC236}">
                <a16:creationId xmlns:a16="http://schemas.microsoft.com/office/drawing/2014/main" id="{642D35D9-FE9F-4D34-8D09-DB136DFCD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620714"/>
            <a:ext cx="7831137" cy="5661025"/>
          </a:xfrm>
        </p:spPr>
      </p:pic>
    </p:spTree>
    <p:extLst>
      <p:ext uri="{BB962C8B-B14F-4D97-AF65-F5344CB8AC3E}">
        <p14:creationId xmlns:p14="http://schemas.microsoft.com/office/powerpoint/2010/main" val="2673540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C013BD0C-6611-4FAC-9FD4-7EAC600D92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n-lt"/>
              </a:rPr>
              <a:t>Neurogenní léze – neurogenní/denervační atrofie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FFAE1912-0B5C-4763-9C92-C58A20ADA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528663" cy="45550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Postižení motoneuronů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Amyotrofická laterální skleróza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Spinální svalová atrofie      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cs-CZ" altLang="cs-CZ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b="1" dirty="0"/>
              <a:t>  </a:t>
            </a:r>
            <a:r>
              <a:rPr lang="cs-CZ" altLang="cs-CZ" b="1" dirty="0" err="1"/>
              <a:t>Radikulopatie</a:t>
            </a:r>
            <a:r>
              <a:rPr lang="cs-CZ" altLang="cs-CZ" dirty="0"/>
              <a:t>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Diskopatie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Extramedulární</a:t>
            </a:r>
            <a:r>
              <a:rPr lang="cs-CZ" altLang="cs-CZ" dirty="0"/>
              <a:t> tumory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Polyradikuloneuropatie</a:t>
            </a:r>
            <a:r>
              <a:rPr lang="cs-CZ" altLang="cs-CZ" dirty="0"/>
              <a:t> - </a:t>
            </a:r>
            <a:r>
              <a:rPr lang="cs-CZ" altLang="cs-CZ" dirty="0" err="1"/>
              <a:t>Guillain-Barré</a:t>
            </a:r>
            <a:r>
              <a:rPr lang="cs-CZ" altLang="cs-CZ" dirty="0"/>
              <a:t> syndrome – patologickou imunitní reakcí podmíněná demyelinizace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Poškození periferních nervů/periferní neuropatie </a:t>
            </a:r>
            <a:r>
              <a:rPr lang="cs-CZ" alt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Zánětlivé, traumatické, metabolické (diabetické), toxické, genetické (HSMN), </a:t>
            </a:r>
            <a:r>
              <a:rPr lang="cs-CZ" altLang="cs-CZ" dirty="0" err="1"/>
              <a:t>neoplastické</a:t>
            </a:r>
            <a:endParaRPr lang="cs-CZ" altLang="cs-CZ" dirty="0"/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                                                                                                                                                                            (viz přednáška nervový systém)</a:t>
            </a:r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703233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Poruchy nervosvalového přenosu 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rgbClr val="FFC000"/>
                </a:solidFill>
              </a:rPr>
              <a:t>Myastenia</a:t>
            </a:r>
            <a:r>
              <a:rPr lang="cs-CZ" altLang="cs-CZ" sz="2400" b="1" dirty="0">
                <a:solidFill>
                  <a:srgbClr val="FFC000"/>
                </a:solidFill>
              </a:rPr>
              <a:t> gravis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autoimunitní onemocnění, autoprotilátky proti receptorům pro acetylcholin; Ž&gt;M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fluktuující progresivní svalová slabost (oční, bulbární a proximální končetinové svaly nejvíce postiženy)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často provázeno hyperplazií thymu a </a:t>
            </a:r>
            <a:r>
              <a:rPr lang="cs-CZ" altLang="cs-CZ" dirty="0" err="1"/>
              <a:t>thymomy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imunosupresivní léčba a thymektomie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Lambert-</a:t>
            </a:r>
            <a:r>
              <a:rPr lang="cs-CZ" altLang="cs-CZ" sz="2400" b="1" dirty="0" err="1">
                <a:solidFill>
                  <a:srgbClr val="FFC000"/>
                </a:solidFill>
              </a:rPr>
              <a:t>Eaton</a:t>
            </a:r>
            <a:r>
              <a:rPr lang="cs-CZ" altLang="cs-CZ" sz="2400" b="1" dirty="0">
                <a:solidFill>
                  <a:srgbClr val="FFC000"/>
                </a:solidFill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</a:rPr>
              <a:t>myasthenický</a:t>
            </a:r>
            <a:r>
              <a:rPr lang="cs-CZ" altLang="cs-CZ" sz="2400" b="1" dirty="0">
                <a:solidFill>
                  <a:srgbClr val="FFC000"/>
                </a:solidFill>
              </a:rPr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paraneoplastický</a:t>
            </a:r>
            <a:r>
              <a:rPr lang="cs-CZ" altLang="cs-CZ" dirty="0"/>
              <a:t>, komplikace </a:t>
            </a:r>
            <a:r>
              <a:rPr lang="cs-CZ" altLang="cs-CZ" dirty="0" err="1"/>
              <a:t>malignaních</a:t>
            </a:r>
            <a:r>
              <a:rPr lang="cs-CZ" altLang="cs-CZ" dirty="0"/>
              <a:t> nádorů (př. malobuněčný karcinom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pletencová a proximální svalová slabost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v.s</a:t>
            </a:r>
            <a:r>
              <a:rPr lang="cs-CZ" altLang="cs-CZ" dirty="0"/>
              <a:t>. autoimunitní reakce proti kalciovým kanálům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 geneticky podmíněné formy (mutace v genech Ca kanálů)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658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2051A4C2-59B0-41C1-8531-B8430DB2FD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40980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03F1368B-25DB-4CD5-A8C6-28B09D145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1793" y="1817688"/>
            <a:ext cx="9628414" cy="45259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cs-CZ" dirty="0"/>
              <a:t>Heterogenní skupina dědičných onemocnění svalů</a:t>
            </a:r>
          </a:p>
          <a:p>
            <a:pPr marL="0" indent="0">
              <a:buNone/>
              <a:defRPr/>
            </a:pPr>
            <a:r>
              <a:rPr lang="cs-CZ" altLang="cs-CZ" dirty="0"/>
              <a:t> </a:t>
            </a:r>
          </a:p>
          <a:p>
            <a:pPr>
              <a:defRPr/>
            </a:pPr>
            <a:r>
              <a:rPr lang="cs-CZ" altLang="cs-CZ" dirty="0"/>
              <a:t>Progresivní svalová slabost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Dystrofické změny svalů, jejich náhrada vazivově tukovou tkání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Defekty proteinů svalové tkáně (mutace v genech kódujících proteiny svalové tkáně)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Klinicky a geneticky velmi heterogenní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U některých </a:t>
            </a:r>
            <a:r>
              <a:rPr lang="cs-CZ" altLang="cs-CZ" dirty="0" err="1"/>
              <a:t>multisystémové</a:t>
            </a:r>
            <a:r>
              <a:rPr lang="cs-CZ" altLang="cs-CZ" dirty="0"/>
              <a:t> postižení </a:t>
            </a:r>
          </a:p>
          <a:p>
            <a:pPr>
              <a:defRPr/>
            </a:pPr>
            <a:r>
              <a:rPr lang="cs-CZ" altLang="cs-CZ" dirty="0"/>
              <a:t>(postižení kosterních svalů i myokardu (dilatační i hypertrofické kardiomyopatie, arytmie) + postižení CNS) 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14492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90119BED-3C2E-4C61-9931-878F8815D1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9A15C2B-C46D-4D8B-B0DF-1DB6E0595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679" y="1843496"/>
            <a:ext cx="8577399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b="1" dirty="0" err="1"/>
              <a:t>Dystrofinopatie</a:t>
            </a:r>
            <a:r>
              <a:rPr lang="cs-CZ" altLang="cs-CZ" sz="2400" b="1" dirty="0"/>
              <a:t>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); </a:t>
            </a:r>
            <a:r>
              <a:rPr lang="cs-CZ" altLang="cs-CZ" sz="2400" b="1" dirty="0" err="1"/>
              <a:t>Duchenneova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Beckerova</a:t>
            </a:r>
            <a:r>
              <a:rPr lang="cs-CZ" altLang="cs-CZ" sz="2400" b="1" dirty="0"/>
              <a:t> svalová dystrofie</a:t>
            </a:r>
          </a:p>
          <a:p>
            <a:pPr>
              <a:defRPr/>
            </a:pPr>
            <a:r>
              <a:rPr lang="cs-CZ" altLang="cs-CZ" sz="2400" b="1" dirty="0"/>
              <a:t>Pletencové svalové dystrofie; </a:t>
            </a:r>
            <a:r>
              <a:rPr lang="cs-CZ" altLang="cs-CZ" sz="2400" b="1" dirty="0" err="1"/>
              <a:t>LGMDs</a:t>
            </a:r>
            <a:r>
              <a:rPr lang="cs-CZ" altLang="cs-CZ" sz="2400" b="1" dirty="0"/>
              <a:t> (AR, AD)</a:t>
            </a:r>
          </a:p>
          <a:p>
            <a:pPr>
              <a:defRPr/>
            </a:pPr>
            <a:r>
              <a:rPr lang="cs-CZ" altLang="cs-CZ" sz="2400" b="1" dirty="0" err="1"/>
              <a:t>Emery-Dreifussova</a:t>
            </a:r>
            <a:r>
              <a:rPr lang="cs-CZ" altLang="cs-CZ" sz="2400" b="1" dirty="0"/>
              <a:t> svalová dystrofie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, AD, AR) </a:t>
            </a:r>
          </a:p>
          <a:p>
            <a:pPr>
              <a:defRPr/>
            </a:pPr>
            <a:r>
              <a:rPr lang="cs-CZ" altLang="cs-CZ" sz="2400" b="1" dirty="0" err="1"/>
              <a:t>Facioskapulohumerální</a:t>
            </a:r>
            <a:r>
              <a:rPr lang="cs-CZ" altLang="cs-CZ" sz="2400" b="1" dirty="0"/>
              <a:t> svalová dystrofie (AD)</a:t>
            </a:r>
          </a:p>
          <a:p>
            <a:pPr>
              <a:defRPr/>
            </a:pPr>
            <a:r>
              <a:rPr lang="cs-CZ" altLang="cs-CZ" sz="2400" b="1" dirty="0"/>
              <a:t>Kongenitální svalová dystrofie (AR)</a:t>
            </a:r>
          </a:p>
          <a:p>
            <a:pPr>
              <a:defRPr/>
            </a:pPr>
            <a:r>
              <a:rPr lang="cs-CZ" altLang="cs-CZ" sz="2400" dirty="0" err="1"/>
              <a:t>Oculofaryngeální</a:t>
            </a:r>
            <a:r>
              <a:rPr lang="cs-CZ" altLang="cs-CZ" sz="2400" dirty="0"/>
              <a:t> svalová dystrofie (AD)</a:t>
            </a:r>
          </a:p>
          <a:p>
            <a:pPr>
              <a:defRPr/>
            </a:pPr>
            <a:r>
              <a:rPr lang="cs-CZ" altLang="cs-CZ" sz="2400" dirty="0"/>
              <a:t>Distální myopatie (AR, AD)</a:t>
            </a:r>
          </a:p>
          <a:p>
            <a:pPr>
              <a:defRPr/>
            </a:pPr>
            <a:r>
              <a:rPr lang="cs-CZ" altLang="cs-CZ" sz="2400" dirty="0" err="1"/>
              <a:t>Bethlem´s</a:t>
            </a:r>
            <a:r>
              <a:rPr lang="cs-CZ" altLang="cs-CZ" sz="2400" dirty="0"/>
              <a:t> myopatie (AD)</a:t>
            </a:r>
          </a:p>
          <a:p>
            <a:pPr>
              <a:defRPr/>
            </a:pPr>
            <a:r>
              <a:rPr lang="cs-CZ" altLang="cs-CZ" sz="2400" dirty="0" err="1"/>
              <a:t>Barthův</a:t>
            </a:r>
            <a:r>
              <a:rPr lang="cs-CZ" altLang="cs-CZ" sz="2400" dirty="0"/>
              <a:t> syndrom (X-</a:t>
            </a:r>
            <a:r>
              <a:rPr lang="cs-CZ" altLang="cs-CZ" sz="2400" dirty="0" err="1"/>
              <a:t>linked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b="1" dirty="0"/>
              <a:t>Myotonická dystrofie (AD)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9449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53B32108-D696-4FE8-801B-C4CA25380E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8995" y="62944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Duchenneova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 svalová dystrofie (DMD)</a:t>
            </a:r>
            <a:br>
              <a:rPr lang="cs-CZ" altLang="cs-CZ" sz="3200" dirty="0">
                <a:solidFill>
                  <a:schemeClr val="tx1"/>
                </a:solidFill>
                <a:latin typeface="+mn-lt"/>
              </a:rPr>
            </a:b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B00CD586-B888-449C-8E32-D95F2CDFC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772446"/>
            <a:ext cx="41148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dirty="0"/>
              <a:t>Závažné mutace v </a:t>
            </a:r>
            <a:r>
              <a:rPr lang="cs-CZ" altLang="cs-CZ" dirty="0" err="1"/>
              <a:t>dystrofinovém</a:t>
            </a:r>
            <a:r>
              <a:rPr lang="cs-CZ" altLang="cs-CZ" dirty="0"/>
              <a:t> genu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X-vázané (GR); ženy přenašečky, postiženi muži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Nástup příznaků před 5. rokem, progresivní průběh, úmrtí 20-30 let 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err="1"/>
              <a:t>Myogenní</a:t>
            </a:r>
            <a:r>
              <a:rPr lang="cs-CZ" altLang="cs-CZ" dirty="0"/>
              <a:t> léze ve svalové biopsii, </a:t>
            </a:r>
            <a:r>
              <a:rPr lang="cs-CZ" altLang="cs-CZ" dirty="0" err="1"/>
              <a:t>ztáta</a:t>
            </a:r>
            <a:r>
              <a:rPr lang="cs-CZ" altLang="cs-CZ" dirty="0"/>
              <a:t> exprese </a:t>
            </a:r>
            <a:r>
              <a:rPr lang="cs-CZ" altLang="cs-CZ" dirty="0" err="1"/>
              <a:t>dystrofinu</a:t>
            </a:r>
            <a:r>
              <a:rPr lang="cs-CZ" altLang="cs-CZ" dirty="0"/>
              <a:t>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Mírnější alelická varianta – </a:t>
            </a:r>
            <a:r>
              <a:rPr lang="cs-CZ" altLang="cs-CZ" dirty="0" err="1"/>
              <a:t>Beckerova</a:t>
            </a:r>
            <a:r>
              <a:rPr lang="cs-CZ" altLang="cs-CZ" dirty="0"/>
              <a:t> svalová dystrofie (BMD)</a:t>
            </a:r>
          </a:p>
        </p:txBody>
      </p:sp>
      <p:pic>
        <p:nvPicPr>
          <p:cNvPr id="54276" name="Picture 4" descr="29-b11a">
            <a:extLst>
              <a:ext uri="{FF2B5EF4-FFF2-40B4-BE49-F238E27FC236}">
                <a16:creationId xmlns:a16="http://schemas.microsoft.com/office/drawing/2014/main" id="{EEB0AE30-0918-4E54-B38B-E32BB90BE7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227647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4E055DF0-E22E-42CA-94AC-EB2E05595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5445125"/>
            <a:ext cx="4410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imunofluorescence, ztráta exprese </a:t>
            </a:r>
            <a:r>
              <a:rPr lang="cs-CZ" altLang="cs-CZ" sz="1600" dirty="0" err="1"/>
              <a:t>dystrofinu</a:t>
            </a:r>
            <a:r>
              <a:rPr lang="cs-CZ" altLang="cs-CZ" sz="1600" dirty="0"/>
              <a:t> u DMD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B2BA6172-6105-4402-9A58-2F810F4CD459}"/>
              </a:ext>
            </a:extLst>
          </p:cNvPr>
          <p:cNvCxnSpPr/>
          <p:nvPr/>
        </p:nvCxnSpPr>
        <p:spPr>
          <a:xfrm flipV="1">
            <a:off x="5591175" y="4437064"/>
            <a:ext cx="2376488" cy="137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93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C46A29C9-511F-4F0E-906A-95B4238019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19200" y="341314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Pletencové svalové dystrofie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Limb-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girdle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muscular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dystrophies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(LGMD)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5A69F1F-B1C8-4DEA-B225-A8AE09115F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40379" y="1836965"/>
            <a:ext cx="533876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400" dirty="0"/>
              <a:t>Geneticky a klinicky heterogenní skupina svalových dystrofií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Preferenční postižení pletencových svalů (ramenní a pánevní pletence)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21 forem AR</a:t>
            </a:r>
          </a:p>
          <a:p>
            <a:pPr>
              <a:defRPr/>
            </a:pPr>
            <a:r>
              <a:rPr lang="cs-CZ" altLang="cs-CZ" sz="2400" dirty="0"/>
              <a:t>8 </a:t>
            </a:r>
            <a:r>
              <a:rPr lang="cs-CZ" altLang="cs-CZ" sz="2400" dirty="0" err="1"/>
              <a:t>formem</a:t>
            </a:r>
            <a:r>
              <a:rPr lang="cs-CZ" altLang="cs-CZ" sz="2400" dirty="0"/>
              <a:t> AD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dirty="0"/>
              <a:t>+  AR, AD a X-vázané svalové dystrofie s LGMD fenotypem</a:t>
            </a:r>
          </a:p>
          <a:p>
            <a:pPr>
              <a:defRPr/>
            </a:pPr>
            <a:endParaRPr lang="cs-CZ" altLang="cs-CZ" dirty="0"/>
          </a:p>
        </p:txBody>
      </p:sp>
      <p:pic>
        <p:nvPicPr>
          <p:cNvPr id="56324" name="Picture 5" descr="fa-lgmd01">
            <a:extLst>
              <a:ext uri="{FF2B5EF4-FFF2-40B4-BE49-F238E27FC236}">
                <a16:creationId xmlns:a16="http://schemas.microsoft.com/office/drawing/2014/main" id="{659C4FFB-33D4-48AE-A389-21B821E1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92" y="202520"/>
            <a:ext cx="2623326" cy="63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89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0E0DE21E-5897-4AD4-9225-3F547E2166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64557" y="47262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Kongenitální svalové dystrofie (CMD) 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AFB711A6-7979-4F31-BFB3-718DAB172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4557" y="2274435"/>
            <a:ext cx="9805080" cy="49672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Kongenitální, klinické projevy už při narození </a:t>
            </a:r>
            <a:r>
              <a:rPr lang="cs-CZ" altLang="cs-CZ" sz="1800" dirty="0"/>
              <a:t>(problém při kojení, nepřisaje se)</a:t>
            </a:r>
            <a:r>
              <a:rPr lang="cs-CZ" altLang="cs-CZ" sz="2800" dirty="0"/>
              <a:t>, progresivní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AR, geneticky a </a:t>
            </a:r>
            <a:r>
              <a:rPr lang="cs-CZ" altLang="cs-CZ" sz="2800" dirty="0" err="1"/>
              <a:t>fenotypicky</a:t>
            </a:r>
            <a:r>
              <a:rPr lang="cs-CZ" altLang="cs-CZ" sz="2800" dirty="0"/>
              <a:t> heterogenní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Svalová slabost, hypotonie, kontraktury; u některých typů strukturální léze CNS a retiny</a:t>
            </a:r>
          </a:p>
          <a:p>
            <a:pPr>
              <a:lnSpc>
                <a:spcPct val="8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6509341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7BE909E-6953-41B3-925A-9696F9ED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Kongenitální strukturální myopatie</a:t>
            </a:r>
            <a:endParaRPr lang="cs-CZ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9227C8-E6F4-41AE-A28C-831E1DF2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076" y="1981843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Abnormality svalových vláken na buněčné úrovni</a:t>
            </a:r>
            <a:r>
              <a:rPr lang="en-US" sz="2400" dirty="0"/>
              <a:t>; </a:t>
            </a:r>
            <a:r>
              <a:rPr lang="cs-CZ" sz="2400" dirty="0"/>
              <a:t>pozorovatelné ve světelném mikroskopu – podle toho názvy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Symptom</a:t>
            </a:r>
            <a:r>
              <a:rPr lang="cs-CZ" sz="2400" dirty="0"/>
              <a:t>y svalové slabosti a hypotonie.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Kongenitální, dědičná onemocnění, projevy již při narození nebo velmi časně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Klinicky a geneticky heterogenní</a:t>
            </a:r>
            <a:endParaRPr lang="en-US" sz="24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837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F204BA75-2AEE-4B7F-9A73-D995CDA7D4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95388" y="-229175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Kongenitální strukturální myopatie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69BBAF3A-8BB0-473E-9758-057391D4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5605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altLang="cs-CZ" dirty="0" err="1"/>
              <a:t>Central</a:t>
            </a:r>
            <a:r>
              <a:rPr lang="cs-CZ" altLang="cs-CZ" dirty="0"/>
              <a:t> </a:t>
            </a:r>
            <a:r>
              <a:rPr lang="cs-CZ" altLang="cs-CZ" dirty="0" err="1"/>
              <a:t>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Multi</a:t>
            </a:r>
            <a:r>
              <a:rPr lang="cs-CZ" altLang="cs-CZ" dirty="0"/>
              <a:t> and </a:t>
            </a:r>
            <a:r>
              <a:rPr lang="cs-CZ" altLang="cs-CZ" dirty="0" err="1"/>
              <a:t>minicore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Nemaline</a:t>
            </a:r>
            <a:r>
              <a:rPr lang="cs-CZ" altLang="cs-CZ" dirty="0"/>
              <a:t> </a:t>
            </a:r>
            <a:r>
              <a:rPr lang="cs-CZ" altLang="cs-CZ" dirty="0" err="1"/>
              <a:t>myopathy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Centronuclear</a:t>
            </a:r>
            <a:r>
              <a:rPr lang="cs-CZ" altLang="cs-CZ" dirty="0"/>
              <a:t> </a:t>
            </a:r>
            <a:r>
              <a:rPr lang="cs-CZ" altLang="cs-CZ" dirty="0" err="1"/>
              <a:t>myopathy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Congenital</a:t>
            </a:r>
            <a:r>
              <a:rPr lang="cs-CZ" altLang="cs-CZ" dirty="0"/>
              <a:t> </a:t>
            </a:r>
            <a:r>
              <a:rPr lang="cs-CZ" altLang="cs-CZ" dirty="0" err="1"/>
              <a:t>fibre</a:t>
            </a:r>
            <a:r>
              <a:rPr lang="cs-CZ" altLang="cs-CZ" dirty="0"/>
              <a:t> type </a:t>
            </a:r>
            <a:r>
              <a:rPr lang="cs-CZ" altLang="cs-CZ" dirty="0" err="1"/>
              <a:t>disproportion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</p:txBody>
      </p:sp>
      <p:pic>
        <p:nvPicPr>
          <p:cNvPr id="59396" name="Picture 2" descr="47-b18">
            <a:extLst>
              <a:ext uri="{FF2B5EF4-FFF2-40B4-BE49-F238E27FC236}">
                <a16:creationId xmlns:a16="http://schemas.microsoft.com/office/drawing/2014/main" id="{758D7538-3D0B-47B9-B8A8-B270DA45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4" y="2781301"/>
            <a:ext cx="253523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 descr="50-b21c">
            <a:extLst>
              <a:ext uri="{FF2B5EF4-FFF2-40B4-BE49-F238E27FC236}">
                <a16:creationId xmlns:a16="http://schemas.microsoft.com/office/drawing/2014/main" id="{E8E3B405-C59D-4A03-825E-BAE04515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740275"/>
            <a:ext cx="23685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Obrázek 1">
            <a:extLst>
              <a:ext uri="{FF2B5EF4-FFF2-40B4-BE49-F238E27FC236}">
                <a16:creationId xmlns:a16="http://schemas.microsoft.com/office/drawing/2014/main" id="{83BBFE64-AF3E-48D0-9FC3-8A32475C7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722814"/>
            <a:ext cx="25669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Obrázek 2">
            <a:extLst>
              <a:ext uri="{FF2B5EF4-FFF2-40B4-BE49-F238E27FC236}">
                <a16:creationId xmlns:a16="http://schemas.microsoft.com/office/drawing/2014/main" id="{BBE482B9-CC5B-448C-AF4C-78F5CBF45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722814"/>
            <a:ext cx="25352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Obrázek 6">
            <a:extLst>
              <a:ext uri="{FF2B5EF4-FFF2-40B4-BE49-F238E27FC236}">
                <a16:creationId xmlns:a16="http://schemas.microsoft.com/office/drawing/2014/main" id="{4B22EA70-545E-4F51-9AD5-9A7BA867A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268413"/>
            <a:ext cx="25352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E954EFB-0BB8-423E-957A-14760BF2DF84}"/>
              </a:ext>
            </a:extLst>
          </p:cNvPr>
          <p:cNvCxnSpPr/>
          <p:nvPr/>
        </p:nvCxnSpPr>
        <p:spPr>
          <a:xfrm flipV="1">
            <a:off x="4224338" y="1560514"/>
            <a:ext cx="2000250" cy="21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3EE818D-3A87-4952-B0D1-A6DDBBF16638}"/>
              </a:ext>
            </a:extLst>
          </p:cNvPr>
          <p:cNvCxnSpPr/>
          <p:nvPr/>
        </p:nvCxnSpPr>
        <p:spPr>
          <a:xfrm>
            <a:off x="4772025" y="2162176"/>
            <a:ext cx="3771900" cy="160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FAF89D0-97AA-49D7-A15E-DD2FFA994B38}"/>
              </a:ext>
            </a:extLst>
          </p:cNvPr>
          <p:cNvCxnSpPr/>
          <p:nvPr/>
        </p:nvCxnSpPr>
        <p:spPr>
          <a:xfrm>
            <a:off x="4079876" y="2492375"/>
            <a:ext cx="1584325" cy="273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A11713D-5242-42E8-A83A-4D904BE7B8C4}"/>
              </a:ext>
            </a:extLst>
          </p:cNvPr>
          <p:cNvCxnSpPr/>
          <p:nvPr/>
        </p:nvCxnSpPr>
        <p:spPr>
          <a:xfrm>
            <a:off x="4597401" y="2874963"/>
            <a:ext cx="3840163" cy="225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91E4751-D850-4CCF-9297-08647F7FFD12}"/>
              </a:ext>
            </a:extLst>
          </p:cNvPr>
          <p:cNvCxnSpPr/>
          <p:nvPr/>
        </p:nvCxnSpPr>
        <p:spPr>
          <a:xfrm>
            <a:off x="3013075" y="3284538"/>
            <a:ext cx="0" cy="170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68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A97F5F4-1DF2-43ED-BEF7-7A8F2596B1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Myotonie: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4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/>
              <a:t>perzistující svalová kontrakce a zpomalená dekontrakce (relaxace).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4FBC5197-1FC5-45EE-A7F1-40B108D8B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86202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1. </a:t>
            </a:r>
            <a:r>
              <a:rPr lang="cs-CZ" altLang="cs-CZ" sz="2400" b="1" dirty="0" err="1">
                <a:solidFill>
                  <a:schemeClr val="tx1"/>
                </a:solidFill>
              </a:rPr>
              <a:t>Myotonia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congenita</a:t>
            </a:r>
            <a:r>
              <a:rPr lang="cs-CZ" altLang="cs-CZ" sz="2400" dirty="0">
                <a:solidFill>
                  <a:schemeClr val="tx1"/>
                </a:solidFill>
              </a:rPr>
              <a:t> (defekt funkčních chloridových kanálů)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Beckerova</a:t>
            </a:r>
            <a:r>
              <a:rPr lang="cs-CZ" altLang="cs-CZ" sz="2400" dirty="0">
                <a:solidFill>
                  <a:schemeClr val="tx1"/>
                </a:solidFill>
              </a:rPr>
              <a:t> (AR)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Thomsenova</a:t>
            </a:r>
            <a:r>
              <a:rPr lang="cs-CZ" altLang="cs-CZ" sz="2400" dirty="0">
                <a:solidFill>
                  <a:schemeClr val="tx1"/>
                </a:solidFill>
              </a:rPr>
              <a:t> (AD)</a:t>
            </a:r>
          </a:p>
          <a:p>
            <a:pPr>
              <a:buFontTx/>
              <a:buChar char="-"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2. Myotonická dystrofie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DM1 </a:t>
            </a:r>
            <a:r>
              <a:rPr lang="cs-CZ" altLang="cs-CZ" sz="2400" dirty="0">
                <a:solidFill>
                  <a:schemeClr val="tx1"/>
                </a:solidFill>
              </a:rPr>
              <a:t>(AD; 19q13.3, </a:t>
            </a:r>
            <a:r>
              <a:rPr lang="cs-CZ" altLang="cs-CZ" sz="2400" dirty="0" err="1">
                <a:solidFill>
                  <a:schemeClr val="tx1"/>
                </a:solidFill>
              </a:rPr>
              <a:t>myotonin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proteinkinase</a:t>
            </a:r>
            <a:r>
              <a:rPr lang="cs-CZ" altLang="cs-CZ" sz="2400" dirty="0">
                <a:solidFill>
                  <a:schemeClr val="tx1"/>
                </a:solidFill>
              </a:rPr>
              <a:t>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kongenitální (demence, hypotonie)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klasická (myotonie, svalová slabost, atrofie, katarakta, endokrinopatie)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mírná forma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DM2 </a:t>
            </a:r>
            <a:r>
              <a:rPr lang="cs-CZ" altLang="cs-CZ" sz="2400" dirty="0">
                <a:solidFill>
                  <a:schemeClr val="tx1"/>
                </a:solidFill>
              </a:rPr>
              <a:t>(AD; 3q21; </a:t>
            </a:r>
            <a:r>
              <a:rPr lang="cs-CZ" altLang="cs-CZ" sz="2400" dirty="0" err="1">
                <a:solidFill>
                  <a:schemeClr val="tx1"/>
                </a:solidFill>
              </a:rPr>
              <a:t>zinc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finger</a:t>
            </a:r>
            <a:r>
              <a:rPr lang="cs-CZ" altLang="cs-CZ" sz="2400" dirty="0">
                <a:solidFill>
                  <a:schemeClr val="tx1"/>
                </a:solidFill>
              </a:rPr>
              <a:t> protein)- </a:t>
            </a:r>
            <a:r>
              <a:rPr lang="cs-CZ" altLang="cs-CZ" sz="2400" b="1" dirty="0">
                <a:solidFill>
                  <a:schemeClr val="tx1"/>
                </a:solidFill>
              </a:rPr>
              <a:t>PROMM</a:t>
            </a:r>
            <a:r>
              <a:rPr lang="cs-CZ" altLang="cs-CZ" sz="2400" dirty="0">
                <a:solidFill>
                  <a:schemeClr val="tx1"/>
                </a:solidFill>
              </a:rPr>
              <a:t> – </a:t>
            </a:r>
            <a:r>
              <a:rPr lang="cs-CZ" altLang="cs-CZ" sz="2400" dirty="0" err="1">
                <a:solidFill>
                  <a:schemeClr val="tx1"/>
                </a:solidFill>
              </a:rPr>
              <a:t>proximal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myothonic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dystrophy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81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18B4B0D6-1C64-4425-B40A-741AAA7B04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Osteoporóza</a:t>
            </a:r>
            <a:endParaRPr lang="cs-CZ" alt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CE30272-9606-41A3-BB49-75B9CE3B224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Primární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postmenopauzální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senilní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1317DD5-6935-43DE-9897-C1038A9B9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1533" y="1845733"/>
            <a:ext cx="7334796" cy="4473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Sekundární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1.  </a:t>
            </a:r>
            <a:r>
              <a:rPr lang="cs-CZ" altLang="cs-CZ" dirty="0" err="1">
                <a:solidFill>
                  <a:schemeClr val="hlink"/>
                </a:solidFill>
              </a:rPr>
              <a:t>Endocrinopatie</a:t>
            </a:r>
            <a:endParaRPr lang="cs-CZ" altLang="cs-CZ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hyperparathyreoidismus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hypogonadism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Cushingův</a:t>
            </a:r>
            <a:r>
              <a:rPr lang="cs-CZ" altLang="cs-CZ" dirty="0"/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nádory hypofýzy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Addisonova</a:t>
            </a:r>
            <a:r>
              <a:rPr lang="cs-CZ" altLang="cs-CZ" dirty="0"/>
              <a:t> nemoc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2.   Nádory</a:t>
            </a:r>
            <a:r>
              <a:rPr lang="cs-CZ" altLang="cs-CZ" dirty="0"/>
              <a:t> (mnohočetný myelom, </a:t>
            </a:r>
            <a:r>
              <a:rPr lang="cs-CZ" altLang="cs-CZ" dirty="0" err="1"/>
              <a:t>osteolytické</a:t>
            </a:r>
            <a:r>
              <a:rPr lang="cs-CZ" altLang="cs-CZ" dirty="0"/>
              <a:t> metastázy)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3.   Nemoci GIT </a:t>
            </a:r>
            <a:r>
              <a:rPr lang="cs-CZ" altLang="cs-CZ" dirty="0"/>
              <a:t>(malnutrice, malabsorpce, jaterní nemoci, hypovitaminózy C,D)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4.   Revmatologická onemocnění </a:t>
            </a:r>
            <a:r>
              <a:rPr lang="cs-CZ" altLang="cs-CZ" dirty="0">
                <a:solidFill>
                  <a:schemeClr val="tx1"/>
                </a:solidFill>
              </a:rPr>
              <a:t>(revmatoidní artritida)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5.   Léky</a:t>
            </a:r>
            <a:r>
              <a:rPr lang="cs-CZ" altLang="cs-CZ" dirty="0"/>
              <a:t> (heparin, chemoterapie, kortikosteroidy, alkohol, antiepileptika)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6.   Jiné</a:t>
            </a:r>
            <a:r>
              <a:rPr lang="cs-CZ" altLang="cs-CZ" dirty="0"/>
              <a:t> (</a:t>
            </a:r>
            <a:r>
              <a:rPr lang="cs-CZ" altLang="cs-CZ" dirty="0" err="1"/>
              <a:t>osteogenesis</a:t>
            </a:r>
            <a:r>
              <a:rPr lang="cs-CZ" altLang="cs-CZ" dirty="0"/>
              <a:t> </a:t>
            </a:r>
            <a:r>
              <a:rPr lang="cs-CZ" altLang="cs-CZ" dirty="0" err="1"/>
              <a:t>imperfecta</a:t>
            </a:r>
            <a:r>
              <a:rPr lang="cs-CZ" altLang="cs-CZ" dirty="0"/>
              <a:t>, imobilizace, plicní choroby, </a:t>
            </a:r>
            <a:r>
              <a:rPr lang="cs-CZ" altLang="cs-CZ" dirty="0" err="1"/>
              <a:t>homocystinurie</a:t>
            </a:r>
            <a:r>
              <a:rPr lang="cs-CZ" altLang="cs-CZ" dirty="0"/>
              <a:t>, </a:t>
            </a:r>
            <a:r>
              <a:rPr lang="cs-CZ" altLang="cs-CZ" dirty="0" err="1"/>
              <a:t>anémia</a:t>
            </a:r>
            <a:r>
              <a:rPr lang="cs-CZ" altLang="cs-CZ" dirty="0"/>
              <a:t>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284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B0000B98-7113-4BFD-8FBD-6E90A90734B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Maligní hyperpyrexie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61673AE-57F4-4DB3-B23F-54EEA9AC2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76475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Vrozené, geneticky podmíněné; AD; diagnostický </a:t>
            </a:r>
            <a:r>
              <a:rPr lang="cs-CZ" altLang="cs-CZ" i="1" dirty="0">
                <a:solidFill>
                  <a:schemeClr val="tx1"/>
                </a:solidFill>
              </a:rPr>
              <a:t>in vitro </a:t>
            </a:r>
            <a:r>
              <a:rPr lang="cs-CZ" altLang="cs-CZ" dirty="0">
                <a:solidFill>
                  <a:schemeClr val="tx1"/>
                </a:solidFill>
              </a:rPr>
              <a:t>kontrakční test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Mutace v genu pro </a:t>
            </a:r>
            <a:r>
              <a:rPr lang="cs-CZ" altLang="cs-CZ" dirty="0" err="1">
                <a:solidFill>
                  <a:schemeClr val="tx1"/>
                </a:solidFill>
              </a:rPr>
              <a:t>ryanodinový</a:t>
            </a:r>
            <a:r>
              <a:rPr lang="cs-CZ" altLang="cs-CZ" dirty="0">
                <a:solidFill>
                  <a:schemeClr val="tx1"/>
                </a:solidFill>
              </a:rPr>
              <a:t> receptor (kanál uvolňující vápník); často asociace s </a:t>
            </a:r>
            <a:r>
              <a:rPr lang="cs-CZ" altLang="cs-CZ" dirty="0" err="1">
                <a:solidFill>
                  <a:schemeClr val="tx1"/>
                </a:solidFill>
              </a:rPr>
              <a:t>central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core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disease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Hypermetabolický</a:t>
            </a:r>
            <a:r>
              <a:rPr lang="cs-CZ" altLang="cs-CZ" dirty="0">
                <a:solidFill>
                  <a:schemeClr val="tx1"/>
                </a:solidFill>
              </a:rPr>
              <a:t> stav vyvolaný aplikací anestézie s </a:t>
            </a:r>
            <a:r>
              <a:rPr lang="cs-CZ" altLang="cs-CZ" dirty="0" err="1">
                <a:solidFill>
                  <a:schemeClr val="tx1"/>
                </a:solidFill>
              </a:rPr>
              <a:t>halotanem</a:t>
            </a:r>
            <a:r>
              <a:rPr lang="cs-CZ" altLang="cs-CZ" dirty="0">
                <a:solidFill>
                  <a:schemeClr val="tx1"/>
                </a:solidFill>
              </a:rPr>
              <a:t> nebo </a:t>
            </a:r>
            <a:r>
              <a:rPr lang="cs-CZ" altLang="cs-CZ" dirty="0" err="1">
                <a:solidFill>
                  <a:schemeClr val="tx1"/>
                </a:solidFill>
              </a:rPr>
              <a:t>sukcinylcholinem</a:t>
            </a:r>
            <a:r>
              <a:rPr lang="cs-CZ" altLang="cs-CZ" dirty="0">
                <a:solidFill>
                  <a:schemeClr val="tx1"/>
                </a:solidFill>
              </a:rPr>
              <a:t> u postižených jedinců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Tachykardie, tachypnoe, svalový spasmus, </a:t>
            </a:r>
            <a:r>
              <a:rPr lang="cs-CZ" altLang="cs-CZ" dirty="0" err="1">
                <a:solidFill>
                  <a:schemeClr val="tx1"/>
                </a:solidFill>
              </a:rPr>
              <a:t>rabdomyolýza</a:t>
            </a:r>
            <a:r>
              <a:rPr lang="cs-CZ" altLang="cs-CZ" dirty="0">
                <a:solidFill>
                  <a:schemeClr val="tx1"/>
                </a:solidFill>
              </a:rPr>
              <a:t>, hyperpyrexie; bez intensivní léčby fatální</a:t>
            </a: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Kanalopatie</a:t>
            </a:r>
            <a:r>
              <a:rPr lang="cs-CZ" altLang="cs-CZ" dirty="0">
                <a:solidFill>
                  <a:schemeClr val="tx1"/>
                </a:solidFill>
              </a:rPr>
              <a:t>; zvýšení hladiny volného kalcia v sarkoplazmě</a:t>
            </a:r>
          </a:p>
        </p:txBody>
      </p:sp>
    </p:spTree>
    <p:extLst>
      <p:ext uri="{BB962C8B-B14F-4D97-AF65-F5344CB8AC3E}">
        <p14:creationId xmlns:p14="http://schemas.microsoft.com/office/powerpoint/2010/main" val="2323652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95F37D6A-5CC8-4846-A02F-D6EADD96DF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18013" y="933856"/>
            <a:ext cx="1080743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Svalová biopsie v dg. nervosvalových onemocnění</a:t>
            </a:r>
          </a:p>
        </p:txBody>
      </p:sp>
      <p:pic>
        <p:nvPicPr>
          <p:cNvPr id="65540" name="Picture 4" descr="sval-herm-10772-03-20x-nadh-2">
            <a:extLst>
              <a:ext uri="{FF2B5EF4-FFF2-40B4-BE49-F238E27FC236}">
                <a16:creationId xmlns:a16="http://schemas.microsoft.com/office/drawing/2014/main" id="{CCF90E2D-D751-49C7-A155-A98F0E1BE2CA}"/>
              </a:ext>
            </a:extLst>
          </p:cNvPr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7324" y="2649690"/>
            <a:ext cx="3168650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Picture 5" descr="sval-herm-16368-03-20x-he-1">
            <a:extLst>
              <a:ext uri="{FF2B5EF4-FFF2-40B4-BE49-F238E27FC236}">
                <a16:creationId xmlns:a16="http://schemas.microsoft.com/office/drawing/2014/main" id="{3F1D8057-B46C-4DF8-A6DD-9599E4488A12}"/>
              </a:ext>
            </a:extLst>
          </p:cNvPr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541" y="2649690"/>
            <a:ext cx="3184525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2" name="Text Box 6">
            <a:extLst>
              <a:ext uri="{FF2B5EF4-FFF2-40B4-BE49-F238E27FC236}">
                <a16:creationId xmlns:a16="http://schemas.microsoft.com/office/drawing/2014/main" id="{023F9615-578A-4CB8-A591-682C740B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324" y="5310102"/>
            <a:ext cx="3410421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chemeClr val="bg2"/>
                </a:solidFill>
              </a:rPr>
              <a:t>Lobulizovaná</a:t>
            </a:r>
            <a:r>
              <a:rPr lang="cs-CZ" altLang="cs-CZ" sz="1800" b="1" dirty="0">
                <a:solidFill>
                  <a:schemeClr val="bg2"/>
                </a:solidFill>
              </a:rPr>
              <a:t> vlákna u LGMD2A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E72F3ED3-08DD-465F-B2D1-0FC6E3E8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541" y="5310102"/>
            <a:ext cx="4446602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</a:rPr>
              <a:t>Dystrofický obraz ve svalové biopsii - DMD</a:t>
            </a:r>
          </a:p>
        </p:txBody>
      </p:sp>
    </p:spTree>
    <p:extLst>
      <p:ext uri="{BB962C8B-B14F-4D97-AF65-F5344CB8AC3E}">
        <p14:creationId xmlns:p14="http://schemas.microsoft.com/office/powerpoint/2010/main" val="3411422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EB6554F4-4B35-447D-9BC8-A467A849A8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6230" y="525463"/>
            <a:ext cx="10564238" cy="1143000"/>
          </a:xfrm>
        </p:spPr>
        <p:txBody>
          <a:bodyPr/>
          <a:lstStyle/>
          <a:p>
            <a:pPr algn="l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Střádání glykogenu ve svalech u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glykogenózy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; AR)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2ED1CF-4C19-4EF4-BD29-CF15D875AF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2332038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PAS+  (glykogen)</a:t>
            </a:r>
          </a:p>
          <a:p>
            <a:pPr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  <p:pic>
        <p:nvPicPr>
          <p:cNvPr id="64516" name="Picture 4" descr="52-b22b">
            <a:extLst>
              <a:ext uri="{FF2B5EF4-FFF2-40B4-BE49-F238E27FC236}">
                <a16:creationId xmlns:a16="http://schemas.microsoft.com/office/drawing/2014/main" id="{DC07C7EE-84E1-4AEE-9923-7DD07BF807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7012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Text Box 8">
            <a:extLst>
              <a:ext uri="{FF2B5EF4-FFF2-40B4-BE49-F238E27FC236}">
                <a16:creationId xmlns:a16="http://schemas.microsoft.com/office/drawing/2014/main" id="{045121E5-C43C-4E93-9B18-86DE25A6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8" y="5478463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1523386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95FF1846-E1E0-4A9A-ADB2-6D16BCE327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Diagnostika svalových dystrofií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E4E5C347-9F83-47A6-9DBF-D39E6BCF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4332" y="1947097"/>
            <a:ext cx="8435975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Klinické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Neurologické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Hladina sérové </a:t>
            </a:r>
            <a:r>
              <a:rPr lang="cs-CZ" altLang="cs-CZ" sz="1800" dirty="0" err="1">
                <a:solidFill>
                  <a:schemeClr val="tx1"/>
                </a:solidFill>
              </a:rPr>
              <a:t>kreatinkinázy</a:t>
            </a:r>
            <a:r>
              <a:rPr lang="cs-CZ" altLang="cs-CZ" sz="1800" dirty="0">
                <a:solidFill>
                  <a:schemeClr val="tx1"/>
                </a:solidFill>
              </a:rPr>
              <a:t> (CK)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Neurofyziologické/elektromyografické vyšetření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MRI, CT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Svalová biopsie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histopatologie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imunohistochemie</a:t>
            </a:r>
            <a:r>
              <a:rPr lang="cs-CZ" altLang="cs-CZ" sz="1800" dirty="0">
                <a:solidFill>
                  <a:schemeClr val="tx1"/>
                </a:solidFill>
              </a:rPr>
              <a:t>, imunofluorescence, </a:t>
            </a:r>
            <a:r>
              <a:rPr lang="cs-CZ" altLang="cs-CZ" sz="1800" dirty="0" err="1">
                <a:solidFill>
                  <a:schemeClr val="tx1"/>
                </a:solidFill>
              </a:rPr>
              <a:t>imunobloting</a:t>
            </a: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Molekulárně genetické testování – mutační analýza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DNA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mRNA</a:t>
            </a: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3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0E792-84C0-4E46-AC01-4FEE0EE9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  <a:latin typeface="+mn-lt"/>
              </a:rPr>
              <a:t>Regulace metabolismu vápníku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CE79B3-67ED-4E94-B0AE-EA8A2F4AD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Parathormon (PTH) </a:t>
            </a:r>
          </a:p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Vitamín D</a:t>
            </a:r>
          </a:p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 stimuluje mobilizaci kalcia z kostí (PTH)</a:t>
            </a:r>
          </a:p>
          <a:p>
            <a:pPr>
              <a:buFontTx/>
              <a:buChar char="-"/>
              <a:defRPr/>
            </a:pPr>
            <a:r>
              <a:rPr lang="cs-CZ" dirty="0"/>
              <a:t> zvyšuje reabsorpci kalcia v ledvinách (PTH, vitamín D)</a:t>
            </a:r>
          </a:p>
          <a:p>
            <a:pPr>
              <a:buFontTx/>
              <a:buChar char="-"/>
              <a:defRPr/>
            </a:pPr>
            <a:r>
              <a:rPr lang="cs-CZ" dirty="0"/>
              <a:t> stimuluje absorpci kalcia a fosfátů ze střeva (vitamín D)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Kalcitonin</a:t>
            </a:r>
          </a:p>
          <a:p>
            <a:pPr>
              <a:buFontTx/>
              <a:buChar char="-"/>
              <a:defRPr/>
            </a:pPr>
            <a:r>
              <a:rPr lang="cs-CZ" dirty="0"/>
              <a:t> produkován </a:t>
            </a:r>
            <a:r>
              <a:rPr lang="cs-CZ" dirty="0" err="1"/>
              <a:t>parathyreoidálními</a:t>
            </a:r>
            <a:r>
              <a:rPr lang="cs-CZ" dirty="0"/>
              <a:t> buňkami štítné žlázy</a:t>
            </a:r>
          </a:p>
          <a:p>
            <a:pPr>
              <a:buFontTx/>
              <a:buChar char="-"/>
              <a:defRPr/>
            </a:pPr>
            <a:r>
              <a:rPr lang="cs-CZ" dirty="0"/>
              <a:t> snižuje hladinu sérového kalcia, pokud je zvýšené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47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3545-9FC5-4659-B602-0B2819BA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104162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Rachitis a osteomalacie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/>
            </a:r>
            <a:br>
              <a:rPr lang="cs-CZ" dirty="0">
                <a:solidFill>
                  <a:srgbClr val="FF0000"/>
                </a:solidFill>
                <a:latin typeface="+mn-lt"/>
              </a:rPr>
            </a:br>
            <a:r>
              <a:rPr lang="cs-CZ" sz="3100" dirty="0">
                <a:latin typeface="+mn-lt"/>
              </a:rPr>
              <a:t>Při deficitu mineralizace kostní matrix</a:t>
            </a:r>
            <a:r>
              <a:rPr lang="cs-CZ" b="1" dirty="0"/>
              <a:t/>
            </a:r>
            <a:br>
              <a:rPr lang="cs-CZ" b="1" dirty="0"/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625ACD-5F31-4293-8022-7167417E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0" y="1751921"/>
            <a:ext cx="8991600" cy="4525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Rachitis/křivice, </a:t>
            </a:r>
            <a:r>
              <a:rPr lang="cs-CZ" dirty="0">
                <a:solidFill>
                  <a:schemeClr val="tx1"/>
                </a:solidFill>
              </a:rPr>
              <a:t>u dětí, způsobuje kostní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Osteomalacie, </a:t>
            </a:r>
            <a:r>
              <a:rPr lang="cs-CZ" dirty="0">
                <a:solidFill>
                  <a:schemeClr val="tx1"/>
                </a:solidFill>
              </a:rPr>
              <a:t>u dospělých, zvyšuje fragilitu kostí, u pokročilých forem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V důsledku nedostatku aktivních metabolitů vitamínu D.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Hypovitaminóza D </a:t>
            </a:r>
          </a:p>
          <a:p>
            <a:pPr>
              <a:defRPr/>
            </a:pPr>
            <a:r>
              <a:rPr lang="cs-CZ" dirty="0"/>
              <a:t>Nedostatečný příjem vitamínu D</a:t>
            </a:r>
          </a:p>
          <a:p>
            <a:pPr>
              <a:defRPr/>
            </a:pPr>
            <a:r>
              <a:rPr lang="cs-CZ" dirty="0"/>
              <a:t>Nedostatečná expozice slunci</a:t>
            </a:r>
          </a:p>
          <a:p>
            <a:pPr>
              <a:defRPr/>
            </a:pPr>
            <a:r>
              <a:rPr lang="cs-CZ" dirty="0"/>
              <a:t>Intestinální malabsorpce (malabsorpce vitamínů rozpustných v tucích) </a:t>
            </a:r>
          </a:p>
          <a:p>
            <a:pPr>
              <a:defRPr/>
            </a:pPr>
            <a:r>
              <a:rPr lang="cs-CZ" dirty="0"/>
              <a:t>Porucha metabolismu vitamínu D (poruchy hydroxylace u jaterních a renálních chorob, kongenitální enzymatické deficity) </a:t>
            </a:r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473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pro obsah 5">
            <a:extLst>
              <a:ext uri="{FF2B5EF4-FFF2-40B4-BE49-F238E27FC236}">
                <a16:creationId xmlns:a16="http://schemas.microsoft.com/office/drawing/2014/main" id="{D4D900BC-319C-489E-917E-32A7FC965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260351"/>
            <a:ext cx="6264275" cy="6327775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3390F5-F1DD-4FF8-A405-C1E3BF3F0D7F}"/>
              </a:ext>
            </a:extLst>
          </p:cNvPr>
          <p:cNvSpPr txBox="1"/>
          <p:nvPr/>
        </p:nvSpPr>
        <p:spPr>
          <a:xfrm>
            <a:off x="4689586" y="390979"/>
            <a:ext cx="2308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Rachitis/křivice/</a:t>
            </a:r>
            <a:r>
              <a:rPr lang="cs-CZ" dirty="0" err="1"/>
              <a:t>rickets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17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BE597FAC-107E-4399-BE6E-CB9A185FAA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86403" y="318861"/>
            <a:ext cx="8555718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Möllerova-Barlowova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– avitaminóza C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FF52AD4-1D90-4D1E-AB16-46E9A8CCC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6403" y="1788433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altLang="cs-CZ" sz="2400" dirty="0"/>
              <a:t>Vitamín C – hydroxylace molekul </a:t>
            </a:r>
            <a:r>
              <a:rPr lang="cs-CZ" altLang="cs-CZ" sz="2400" dirty="0" err="1"/>
              <a:t>procolagenu</a:t>
            </a:r>
            <a:endParaRPr lang="cs-CZ" altLang="cs-CZ" sz="2400" dirty="0"/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sekrece kolagenu fibroblasty a osteoklasty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Hemoragie, </a:t>
            </a:r>
            <a:r>
              <a:rPr lang="cs-CZ" altLang="cs-CZ" sz="2400" dirty="0" err="1"/>
              <a:t>subperiostální</a:t>
            </a:r>
            <a:r>
              <a:rPr lang="cs-CZ" altLang="cs-CZ" sz="2400" dirty="0"/>
              <a:t> hematomy, krvácení do kloubů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tvorba </a:t>
            </a:r>
            <a:r>
              <a:rPr lang="cs-CZ" altLang="cs-CZ" sz="2400" dirty="0" err="1"/>
              <a:t>osteoidu</a:t>
            </a:r>
            <a:r>
              <a:rPr lang="cs-CZ" altLang="cs-CZ" sz="2400" dirty="0"/>
              <a:t> a proliferace chrupavky, normální mineralizace –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fraktury, </a:t>
            </a:r>
            <a:r>
              <a:rPr lang="cs-CZ" altLang="cs-CZ" sz="2400" dirty="0" err="1"/>
              <a:t>epiphyselýzy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periostitis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ossificans</a:t>
            </a:r>
            <a:r>
              <a:rPr lang="cs-CZ" altLang="cs-CZ" sz="2400" dirty="0"/>
              <a:t>, horší hojení kostních defektů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171361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427</TotalTime>
  <Words>2697</Words>
  <Application>Microsoft Office PowerPoint</Application>
  <PresentationFormat>Širokoúhlá obrazovka</PresentationFormat>
  <Paragraphs>581</Paragraphs>
  <Slides>54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Calibri</vt:lpstr>
      <vt:lpstr>Calibri Light</vt:lpstr>
      <vt:lpstr>Garamond</vt:lpstr>
      <vt:lpstr>Wingdings</vt:lpstr>
      <vt:lpstr>Retrospektiva</vt:lpstr>
      <vt:lpstr>Patologie kostí, kloubů a svalů</vt:lpstr>
      <vt:lpstr>Patologie kostí</vt:lpstr>
      <vt:lpstr>Osteoporóza</vt:lpstr>
      <vt:lpstr>Prezentace aplikace PowerPoint</vt:lpstr>
      <vt:lpstr>Osteoporóza</vt:lpstr>
      <vt:lpstr>Regulace metabolismu vápníku</vt:lpstr>
      <vt:lpstr>Rachitis a osteomalacie Při deficitu mineralizace kostní matrix </vt:lpstr>
      <vt:lpstr>Prezentace aplikace PowerPoint</vt:lpstr>
      <vt:lpstr>Möllerova-Barlowova choroba – avitaminóza C</vt:lpstr>
      <vt:lpstr>Hyperparathyreoidismus a hyperkalcémie</vt:lpstr>
      <vt:lpstr>Patologická fraktura a hnědý tumor (pseudotumor) při  hyperparatyreoidismu</vt:lpstr>
      <vt:lpstr>Pagetova choroba (osteitis deformans)</vt:lpstr>
      <vt:lpstr>Osteomyelitida</vt:lpstr>
      <vt:lpstr>Osteomyelitida</vt:lpstr>
      <vt:lpstr>Osteomyelitida</vt:lpstr>
      <vt:lpstr>Avascular necrosis: osteonecrosis</vt:lpstr>
      <vt:lpstr>Dědičná onemocnění skeletu</vt:lpstr>
      <vt:lpstr>Dědičná onemocnění skeletu</vt:lpstr>
      <vt:lpstr>Prezentace aplikace PowerPoint</vt:lpstr>
      <vt:lpstr>Benigní kostní nádory</vt:lpstr>
      <vt:lpstr>Lokálně agresivní a rekurentní tumory</vt:lpstr>
      <vt:lpstr>Patologie kloubů</vt:lpstr>
      <vt:lpstr>Osteoartróza</vt:lpstr>
      <vt:lpstr>Prezentace aplikace PowerPoint</vt:lpstr>
      <vt:lpstr>Revmatoidní artritida</vt:lpstr>
      <vt:lpstr>Revmatoidní artritida</vt:lpstr>
      <vt:lpstr>Séronegativní spondylartropatie: asoc. s HLA-B27 haplotype</vt:lpstr>
      <vt:lpstr>Prezentace aplikace PowerPoint</vt:lpstr>
      <vt:lpstr>Prezentace aplikace PowerPoint</vt:lpstr>
      <vt:lpstr>Revmatická artritida – revmatická horečka</vt:lpstr>
      <vt:lpstr>Dna</vt:lpstr>
      <vt:lpstr>Pojivová tkáň</vt:lpstr>
      <vt:lpstr>Systémová onemocnění pojiva</vt:lpstr>
      <vt:lpstr>Prezentace aplikace PowerPoint</vt:lpstr>
      <vt:lpstr>Prezentace aplikace PowerPoint</vt:lpstr>
      <vt:lpstr>Prezentace aplikace PowerPoint</vt:lpstr>
      <vt:lpstr>Patologie kosterního svalu:</vt:lpstr>
      <vt:lpstr>Neuromuskulární onemocnění</vt:lpstr>
      <vt:lpstr>Prezentace aplikace PowerPoint</vt:lpstr>
      <vt:lpstr>Neurogenní léze – neurogenní/denervační atrofie</vt:lpstr>
      <vt:lpstr>Poruchy nervosvalového přenosu  </vt:lpstr>
      <vt:lpstr>Svalové dystrofie</vt:lpstr>
      <vt:lpstr>Svalové dystrofie</vt:lpstr>
      <vt:lpstr>Duchenneova svalová dystrofie (DMD) </vt:lpstr>
      <vt:lpstr>Pletencové svalové dystrofie Limb-girdle muscular dystrophies (LGMD)</vt:lpstr>
      <vt:lpstr>Kongenitální svalové dystrofie (CMD) </vt:lpstr>
      <vt:lpstr>Kongenitální strukturální myopatie</vt:lpstr>
      <vt:lpstr>Kongenitální strukturální myopatie</vt:lpstr>
      <vt:lpstr>Myotonie:  perzistující svalová kontrakce a zpomalená dekontrakce (relaxace).</vt:lpstr>
      <vt:lpstr>Maligní hyperpyrexie</vt:lpstr>
      <vt:lpstr>Svalová biopsie v dg. nervosvalových onemocnění</vt:lpstr>
      <vt:lpstr>Střádání glykogenu ve svalech u glykogenózy; AR)</vt:lpstr>
      <vt:lpstr>Diagnostika svalových dystrofií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104</cp:revision>
  <dcterms:created xsi:type="dcterms:W3CDTF">2017-08-15T07:48:05Z</dcterms:created>
  <dcterms:modified xsi:type="dcterms:W3CDTF">2021-02-24T10:05:16Z</dcterms:modified>
</cp:coreProperties>
</file>