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6" r:id="rId3"/>
    <p:sldId id="261" r:id="rId4"/>
    <p:sldId id="262" r:id="rId5"/>
    <p:sldId id="364" r:id="rId6"/>
    <p:sldId id="368" r:id="rId7"/>
    <p:sldId id="263" r:id="rId8"/>
    <p:sldId id="264" r:id="rId9"/>
    <p:sldId id="365" r:id="rId10"/>
    <p:sldId id="366" r:id="rId11"/>
    <p:sldId id="369" r:id="rId12"/>
    <p:sldId id="265" r:id="rId13"/>
    <p:sldId id="267" r:id="rId14"/>
    <p:sldId id="268" r:id="rId15"/>
    <p:sldId id="274" r:id="rId16"/>
    <p:sldId id="269" r:id="rId17"/>
    <p:sldId id="270" r:id="rId18"/>
    <p:sldId id="313" r:id="rId19"/>
    <p:sldId id="314" r:id="rId20"/>
    <p:sldId id="315" r:id="rId21"/>
    <p:sldId id="362" r:id="rId22"/>
    <p:sldId id="316" r:id="rId23"/>
    <p:sldId id="317" r:id="rId24"/>
    <p:sldId id="318" r:id="rId25"/>
    <p:sldId id="319" r:id="rId26"/>
    <p:sldId id="320" r:id="rId27"/>
    <p:sldId id="321" r:id="rId28"/>
    <p:sldId id="322" r:id="rId29"/>
    <p:sldId id="271" r:id="rId30"/>
    <p:sldId id="323" r:id="rId31"/>
    <p:sldId id="324" r:id="rId32"/>
    <p:sldId id="325" r:id="rId33"/>
    <p:sldId id="272" r:id="rId34"/>
    <p:sldId id="326" r:id="rId35"/>
    <p:sldId id="363" r:id="rId36"/>
    <p:sldId id="327" r:id="rId37"/>
    <p:sldId id="273" r:id="rId38"/>
    <p:sldId id="275" r:id="rId39"/>
    <p:sldId id="370" r:id="rId40"/>
    <p:sldId id="276" r:id="rId41"/>
    <p:sldId id="277" r:id="rId42"/>
    <p:sldId id="278" r:id="rId43"/>
    <p:sldId id="282" r:id="rId44"/>
    <p:sldId id="279" r:id="rId45"/>
    <p:sldId id="328" r:id="rId46"/>
    <p:sldId id="329" r:id="rId47"/>
    <p:sldId id="280" r:id="rId48"/>
    <p:sldId id="281" r:id="rId49"/>
    <p:sldId id="330" r:id="rId50"/>
    <p:sldId id="283" r:id="rId51"/>
    <p:sldId id="331" r:id="rId52"/>
    <p:sldId id="284" r:id="rId53"/>
    <p:sldId id="332" r:id="rId54"/>
    <p:sldId id="285" r:id="rId55"/>
    <p:sldId id="286" r:id="rId56"/>
    <p:sldId id="333" r:id="rId57"/>
    <p:sldId id="334" r:id="rId58"/>
    <p:sldId id="287" r:id="rId59"/>
    <p:sldId id="335" r:id="rId60"/>
    <p:sldId id="336" r:id="rId61"/>
    <p:sldId id="288" r:id="rId62"/>
    <p:sldId id="289" r:id="rId63"/>
    <p:sldId id="290" r:id="rId64"/>
    <p:sldId id="292" r:id="rId65"/>
    <p:sldId id="310" r:id="rId66"/>
    <p:sldId id="293" r:id="rId67"/>
    <p:sldId id="337" r:id="rId68"/>
    <p:sldId id="338" r:id="rId69"/>
    <p:sldId id="339" r:id="rId70"/>
    <p:sldId id="294" r:id="rId71"/>
    <p:sldId id="295" r:id="rId72"/>
    <p:sldId id="340" r:id="rId73"/>
    <p:sldId id="341" r:id="rId74"/>
    <p:sldId id="296" r:id="rId75"/>
    <p:sldId id="343" r:id="rId76"/>
    <p:sldId id="344" r:id="rId77"/>
    <p:sldId id="345" r:id="rId78"/>
    <p:sldId id="346" r:id="rId79"/>
    <p:sldId id="297" r:id="rId80"/>
    <p:sldId id="298" r:id="rId81"/>
    <p:sldId id="348" r:id="rId82"/>
    <p:sldId id="349" r:id="rId83"/>
    <p:sldId id="299" r:id="rId84"/>
    <p:sldId id="350" r:id="rId85"/>
    <p:sldId id="371" r:id="rId86"/>
    <p:sldId id="300" r:id="rId87"/>
    <p:sldId id="347" r:id="rId88"/>
    <p:sldId id="301" r:id="rId89"/>
    <p:sldId id="372" r:id="rId90"/>
    <p:sldId id="312" r:id="rId91"/>
    <p:sldId id="303" r:id="rId92"/>
    <p:sldId id="351" r:id="rId93"/>
    <p:sldId id="352" r:id="rId94"/>
    <p:sldId id="353" r:id="rId95"/>
    <p:sldId id="354" r:id="rId96"/>
    <p:sldId id="304" r:id="rId97"/>
    <p:sldId id="355" r:id="rId98"/>
    <p:sldId id="356" r:id="rId99"/>
    <p:sldId id="305" r:id="rId100"/>
    <p:sldId id="357" r:id="rId101"/>
    <p:sldId id="306" r:id="rId102"/>
    <p:sldId id="358" r:id="rId103"/>
    <p:sldId id="359" r:id="rId104"/>
    <p:sldId id="309" r:id="rId105"/>
    <p:sldId id="307" r:id="rId106"/>
    <p:sldId id="360" r:id="rId107"/>
    <p:sldId id="361" r:id="rId108"/>
    <p:sldId id="308" r:id="rId10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káš Velecký" initials="L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3A95EC"/>
    <a:srgbClr val="C71358"/>
    <a:srgbClr val="FF0066"/>
    <a:srgbClr val="3385D1"/>
    <a:srgbClr val="D12F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95" autoAdjust="0"/>
    <p:restoredTop sz="96208"/>
  </p:normalViewPr>
  <p:slideViewPr>
    <p:cSldViewPr snapToGrid="0" snapToObjects="1">
      <p:cViewPr varScale="1">
        <p:scale>
          <a:sx n="103" d="100"/>
          <a:sy n="103" d="100"/>
        </p:scale>
        <p:origin x="150" y="5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51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2FEFE6-4D4F-4BBE-86D7-E3249F871586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E82E2FE-C003-4FD8-BF4D-1200B3ABD8DA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Pigmenty</a:t>
          </a:r>
          <a:endParaRPr lang="en-US" sz="4000" b="1" dirty="0">
            <a:solidFill>
              <a:schemeClr val="tx1"/>
            </a:solidFill>
          </a:endParaRPr>
        </a:p>
      </dgm:t>
    </dgm:pt>
    <dgm:pt modelId="{60813B38-BCA8-4ACA-859A-04F2BC0C2C1A}" type="sibTrans" cxnId="{1AF1847F-9EA2-4BA0-991D-53DE4629F4F0}">
      <dgm:prSet/>
      <dgm:spPr/>
      <dgm:t>
        <a:bodyPr/>
        <a:lstStyle/>
        <a:p>
          <a:endParaRPr lang="en-US" sz="4000"/>
        </a:p>
      </dgm:t>
    </dgm:pt>
    <dgm:pt modelId="{ACAB365A-5D31-48BF-B099-110397946E12}" type="parTrans" cxnId="{1AF1847F-9EA2-4BA0-991D-53DE4629F4F0}">
      <dgm:prSet/>
      <dgm:spPr/>
      <dgm:t>
        <a:bodyPr/>
        <a:lstStyle/>
        <a:p>
          <a:endParaRPr lang="en-US" sz="4000"/>
        </a:p>
      </dgm:t>
    </dgm:pt>
    <dgm:pt modelId="{2EC57F65-2507-5E4A-977A-E75CF3295BDE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Krystaly, konkrementy</a:t>
          </a:r>
        </a:p>
      </dgm:t>
    </dgm:pt>
    <dgm:pt modelId="{31A7D7F2-FD42-1D4C-BA4E-9449E720C0B5}" type="sibTrans" cxnId="{CE254352-D372-784C-A565-6E3E03EED83C}">
      <dgm:prSet/>
      <dgm:spPr/>
      <dgm:t>
        <a:bodyPr/>
        <a:lstStyle/>
        <a:p>
          <a:endParaRPr lang="cs-CZ" sz="4000"/>
        </a:p>
      </dgm:t>
    </dgm:pt>
    <dgm:pt modelId="{3D316A4B-FCA1-A442-BC96-BC8EEABD9C50}" type="parTrans" cxnId="{CE254352-D372-784C-A565-6E3E03EED83C}">
      <dgm:prSet/>
      <dgm:spPr/>
      <dgm:t>
        <a:bodyPr/>
        <a:lstStyle/>
        <a:p>
          <a:endParaRPr lang="cs-CZ" sz="4000"/>
        </a:p>
      </dgm:t>
    </dgm:pt>
    <dgm:pt modelId="{7332D01B-B576-4AEE-9506-90A11F9E4EBF}">
      <dgm:prSet custT="1"/>
      <dgm:spPr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52400" tIns="152400" rIns="152400" bIns="152400" numCol="1" spcCol="1270" anchor="ctr" anchorCtr="0"/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Dystrofické změny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474F6C36-09D5-40A1-8675-2655772F3300}" type="sibTrans" cxnId="{6190128C-FFF0-4984-A1BF-FC82B51CFAAF}">
      <dgm:prSet/>
      <dgm:spPr/>
      <dgm:t>
        <a:bodyPr/>
        <a:lstStyle/>
        <a:p>
          <a:endParaRPr lang="en-US" sz="4000"/>
        </a:p>
      </dgm:t>
    </dgm:pt>
    <dgm:pt modelId="{E0DCB026-DDCB-4D8E-8FCA-55875036CBA8}" type="parTrans" cxnId="{6190128C-FFF0-4984-A1BF-FC82B51CFAAF}">
      <dgm:prSet/>
      <dgm:spPr/>
      <dgm:t>
        <a:bodyPr/>
        <a:lstStyle/>
        <a:p>
          <a:endParaRPr lang="en-US" sz="4000"/>
        </a:p>
      </dgm:t>
    </dgm:pt>
    <dgm:pt modelId="{9EAED293-AD10-450E-B819-DE266B56487C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Nekróza, gangréna</a:t>
          </a:r>
          <a:endParaRPr lang="en-US" sz="4000" b="1" dirty="0">
            <a:solidFill>
              <a:schemeClr val="tx1"/>
            </a:solidFill>
          </a:endParaRPr>
        </a:p>
      </dgm:t>
    </dgm:pt>
    <dgm:pt modelId="{0067E5D5-1442-4A0D-8DE8-D5C18D9FB625}" type="sibTrans" cxnId="{DA9C5F3B-A4EF-4575-940E-4AEE45E1C62A}">
      <dgm:prSet/>
      <dgm:spPr/>
      <dgm:t>
        <a:bodyPr/>
        <a:lstStyle/>
        <a:p>
          <a:endParaRPr lang="en-US" sz="4000"/>
        </a:p>
      </dgm:t>
    </dgm:pt>
    <dgm:pt modelId="{16BF8BE3-90BA-402B-BE1B-B7FA227640DA}" type="parTrans" cxnId="{DA9C5F3B-A4EF-4575-940E-4AEE45E1C62A}">
      <dgm:prSet/>
      <dgm:spPr/>
      <dgm:t>
        <a:bodyPr/>
        <a:lstStyle/>
        <a:p>
          <a:endParaRPr lang="en-US" sz="4000"/>
        </a:p>
      </dgm:t>
    </dgm:pt>
    <dgm:pt modelId="{553A7DEB-40FF-495E-A78F-77716C8A9CF2}">
      <dgm:prSet custT="1"/>
      <dgm:spPr/>
      <dgm:t>
        <a:bodyPr/>
        <a:lstStyle/>
        <a:p>
          <a:pPr algn="ctr"/>
          <a:r>
            <a:rPr lang="en-US" sz="4000" b="1" dirty="0" err="1">
              <a:solidFill>
                <a:schemeClr val="tx1"/>
              </a:solidFill>
            </a:rPr>
            <a:t>Apoptóza</a:t>
          </a:r>
          <a:endParaRPr lang="en-US" sz="4000" b="1" dirty="0">
            <a:solidFill>
              <a:schemeClr val="tx1"/>
            </a:solidFill>
          </a:endParaRPr>
        </a:p>
      </dgm:t>
    </dgm:pt>
    <dgm:pt modelId="{B3F2E387-F1F2-4B23-9EE9-8D0E3752C9AA}" type="sibTrans" cxnId="{3571E0C9-E59F-4048-A063-62EDE79A9E5B}">
      <dgm:prSet/>
      <dgm:spPr/>
      <dgm:t>
        <a:bodyPr/>
        <a:lstStyle/>
        <a:p>
          <a:endParaRPr lang="en-US" sz="4000"/>
        </a:p>
      </dgm:t>
    </dgm:pt>
    <dgm:pt modelId="{78C84A49-4AF9-46C7-89D7-1F5F9F94B7BD}" type="parTrans" cxnId="{3571E0C9-E59F-4048-A063-62EDE79A9E5B}">
      <dgm:prSet/>
      <dgm:spPr/>
      <dgm:t>
        <a:bodyPr/>
        <a:lstStyle/>
        <a:p>
          <a:endParaRPr lang="en-US" sz="4000"/>
        </a:p>
      </dgm:t>
    </dgm:pt>
    <dgm:pt modelId="{75A304FA-5FD6-8143-80EA-DCF4131BE612}" type="pres">
      <dgm:prSet presAssocID="{AE2FEFE6-4D4F-4BBE-86D7-E3249F87158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75468E43-210E-1E4E-B463-7B71B539DD38}" type="pres">
      <dgm:prSet presAssocID="{553A7DEB-40FF-495E-A78F-77716C8A9CF2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4192C18-4F68-3F4D-B439-1A18001BF28A}" type="pres">
      <dgm:prSet presAssocID="{B3F2E387-F1F2-4B23-9EE9-8D0E3752C9AA}" presName="spacer" presStyleCnt="0"/>
      <dgm:spPr/>
    </dgm:pt>
    <dgm:pt modelId="{26821D7F-074B-D340-B7CB-93255C037AEE}" type="pres">
      <dgm:prSet presAssocID="{9EAED293-AD10-450E-B819-DE266B56487C}" presName="parentText" presStyleLbl="node1" presStyleIdx="1" presStyleCnt="5" custLinFactNeighborY="10309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9DA7684-1D79-A344-B41E-198E765C60AB}" type="pres">
      <dgm:prSet presAssocID="{0067E5D5-1442-4A0D-8DE8-D5C18D9FB625}" presName="spacer" presStyleCnt="0"/>
      <dgm:spPr/>
    </dgm:pt>
    <dgm:pt modelId="{DEDB9FAB-E204-8547-8A2C-E2C175D0FF8F}" type="pres">
      <dgm:prSet presAssocID="{7332D01B-B576-4AEE-9506-90A11F9E4EBF}" presName="parentText" presStyleLbl="node1" presStyleIdx="2" presStyleCnt="5">
        <dgm:presLayoutVars>
          <dgm:chMax val="0"/>
          <dgm:bulletEnabled val="1"/>
        </dgm:presLayoutVars>
      </dgm:prSet>
      <dgm:spPr>
        <a:xfrm>
          <a:off x="0" y="2427913"/>
          <a:ext cx="5233988" cy="1029600"/>
        </a:xfrm>
        <a:prstGeom prst="roundRect">
          <a:avLst/>
        </a:prstGeom>
      </dgm:spPr>
      <dgm:t>
        <a:bodyPr/>
        <a:lstStyle/>
        <a:p>
          <a:endParaRPr lang="cs-CZ"/>
        </a:p>
      </dgm:t>
    </dgm:pt>
    <dgm:pt modelId="{662C27F7-E314-9D47-8014-569458C9919B}" type="pres">
      <dgm:prSet presAssocID="{474F6C36-09D5-40A1-8675-2655772F3300}" presName="spacer" presStyleCnt="0"/>
      <dgm:spPr/>
    </dgm:pt>
    <dgm:pt modelId="{76026EEC-7B08-B94B-A730-9B4207B9B01B}" type="pres">
      <dgm:prSet presAssocID="{2EC57F65-2507-5E4A-977A-E75CF3295BDE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110CD03-FEE5-7E45-9B1C-B11F5FD734A8}" type="pres">
      <dgm:prSet presAssocID="{31A7D7F2-FD42-1D4C-BA4E-9449E720C0B5}" presName="spacer" presStyleCnt="0"/>
      <dgm:spPr/>
    </dgm:pt>
    <dgm:pt modelId="{7CB47C61-3D76-C14A-A781-E97EECF2CC5A}" type="pres">
      <dgm:prSet presAssocID="{4E82E2FE-C003-4FD8-BF4D-1200B3ABD8DA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56B01CFF-FC63-B041-9F76-DE6D096DC98B}" type="presOf" srcId="{9EAED293-AD10-450E-B819-DE266B56487C}" destId="{26821D7F-074B-D340-B7CB-93255C037AEE}" srcOrd="0" destOrd="0" presId="urn:microsoft.com/office/officeart/2005/8/layout/vList2"/>
    <dgm:cxn modelId="{81BB4B30-1123-BB4E-A034-2C4CE8658132}" type="presOf" srcId="{4E82E2FE-C003-4FD8-BF4D-1200B3ABD8DA}" destId="{7CB47C61-3D76-C14A-A781-E97EECF2CC5A}" srcOrd="0" destOrd="0" presId="urn:microsoft.com/office/officeart/2005/8/layout/vList2"/>
    <dgm:cxn modelId="{DBD7666D-DA09-3D46-A49C-91D5FF9AD994}" type="presOf" srcId="{553A7DEB-40FF-495E-A78F-77716C8A9CF2}" destId="{75468E43-210E-1E4E-B463-7B71B539DD38}" srcOrd="0" destOrd="0" presId="urn:microsoft.com/office/officeart/2005/8/layout/vList2"/>
    <dgm:cxn modelId="{E3C2A3DB-5168-2D44-81F2-98915CA2A61F}" type="presOf" srcId="{7332D01B-B576-4AEE-9506-90A11F9E4EBF}" destId="{DEDB9FAB-E204-8547-8A2C-E2C175D0FF8F}" srcOrd="0" destOrd="0" presId="urn:microsoft.com/office/officeart/2005/8/layout/vList2"/>
    <dgm:cxn modelId="{1AF1847F-9EA2-4BA0-991D-53DE4629F4F0}" srcId="{AE2FEFE6-4D4F-4BBE-86D7-E3249F871586}" destId="{4E82E2FE-C003-4FD8-BF4D-1200B3ABD8DA}" srcOrd="4" destOrd="0" parTransId="{ACAB365A-5D31-48BF-B099-110397946E12}" sibTransId="{60813B38-BCA8-4ACA-859A-04F2BC0C2C1A}"/>
    <dgm:cxn modelId="{6190128C-FFF0-4984-A1BF-FC82B51CFAAF}" srcId="{AE2FEFE6-4D4F-4BBE-86D7-E3249F871586}" destId="{7332D01B-B576-4AEE-9506-90A11F9E4EBF}" srcOrd="2" destOrd="0" parTransId="{E0DCB026-DDCB-4D8E-8FCA-55875036CBA8}" sibTransId="{474F6C36-09D5-40A1-8675-2655772F3300}"/>
    <dgm:cxn modelId="{D0728079-0C2A-E845-8C12-6F3816D9C415}" type="presOf" srcId="{2EC57F65-2507-5E4A-977A-E75CF3295BDE}" destId="{76026EEC-7B08-B94B-A730-9B4207B9B01B}" srcOrd="0" destOrd="0" presId="urn:microsoft.com/office/officeart/2005/8/layout/vList2"/>
    <dgm:cxn modelId="{CE254352-D372-784C-A565-6E3E03EED83C}" srcId="{AE2FEFE6-4D4F-4BBE-86D7-E3249F871586}" destId="{2EC57F65-2507-5E4A-977A-E75CF3295BDE}" srcOrd="3" destOrd="0" parTransId="{3D316A4B-FCA1-A442-BC96-BC8EEABD9C50}" sibTransId="{31A7D7F2-FD42-1D4C-BA4E-9449E720C0B5}"/>
    <dgm:cxn modelId="{DA9C5F3B-A4EF-4575-940E-4AEE45E1C62A}" srcId="{AE2FEFE6-4D4F-4BBE-86D7-E3249F871586}" destId="{9EAED293-AD10-450E-B819-DE266B56487C}" srcOrd="1" destOrd="0" parTransId="{16BF8BE3-90BA-402B-BE1B-B7FA227640DA}" sibTransId="{0067E5D5-1442-4A0D-8DE8-D5C18D9FB625}"/>
    <dgm:cxn modelId="{3571E0C9-E59F-4048-A063-62EDE79A9E5B}" srcId="{AE2FEFE6-4D4F-4BBE-86D7-E3249F871586}" destId="{553A7DEB-40FF-495E-A78F-77716C8A9CF2}" srcOrd="0" destOrd="0" parTransId="{78C84A49-4AF9-46C7-89D7-1F5F9F94B7BD}" sibTransId="{B3F2E387-F1F2-4B23-9EE9-8D0E3752C9AA}"/>
    <dgm:cxn modelId="{CC05E834-4660-A04B-914A-BDBE8F31870F}" type="presOf" srcId="{AE2FEFE6-4D4F-4BBE-86D7-E3249F871586}" destId="{75A304FA-5FD6-8143-80EA-DCF4131BE612}" srcOrd="0" destOrd="0" presId="urn:microsoft.com/office/officeart/2005/8/layout/vList2"/>
    <dgm:cxn modelId="{2F23B510-97EC-AA46-A0AD-0A33309FFE97}" type="presParOf" srcId="{75A304FA-5FD6-8143-80EA-DCF4131BE612}" destId="{75468E43-210E-1E4E-B463-7B71B539DD38}" srcOrd="0" destOrd="0" presId="urn:microsoft.com/office/officeart/2005/8/layout/vList2"/>
    <dgm:cxn modelId="{91497A69-9E46-4842-A9CC-2E192C1A6742}" type="presParOf" srcId="{75A304FA-5FD6-8143-80EA-DCF4131BE612}" destId="{C4192C18-4F68-3F4D-B439-1A18001BF28A}" srcOrd="1" destOrd="0" presId="urn:microsoft.com/office/officeart/2005/8/layout/vList2"/>
    <dgm:cxn modelId="{A2E355FD-FAF8-8441-9CC6-8B321BB214A5}" type="presParOf" srcId="{75A304FA-5FD6-8143-80EA-DCF4131BE612}" destId="{26821D7F-074B-D340-B7CB-93255C037AEE}" srcOrd="2" destOrd="0" presId="urn:microsoft.com/office/officeart/2005/8/layout/vList2"/>
    <dgm:cxn modelId="{577C2727-D278-3D49-B389-81470230EE7E}" type="presParOf" srcId="{75A304FA-5FD6-8143-80EA-DCF4131BE612}" destId="{09DA7684-1D79-A344-B41E-198E765C60AB}" srcOrd="3" destOrd="0" presId="urn:microsoft.com/office/officeart/2005/8/layout/vList2"/>
    <dgm:cxn modelId="{08268AAB-4A93-4B40-BAA9-61E99EBAB5EE}" type="presParOf" srcId="{75A304FA-5FD6-8143-80EA-DCF4131BE612}" destId="{DEDB9FAB-E204-8547-8A2C-E2C175D0FF8F}" srcOrd="4" destOrd="0" presId="urn:microsoft.com/office/officeart/2005/8/layout/vList2"/>
    <dgm:cxn modelId="{23908B99-B299-E04D-911E-6ADC018C9BF8}" type="presParOf" srcId="{75A304FA-5FD6-8143-80EA-DCF4131BE612}" destId="{662C27F7-E314-9D47-8014-569458C9919B}" srcOrd="5" destOrd="0" presId="urn:microsoft.com/office/officeart/2005/8/layout/vList2"/>
    <dgm:cxn modelId="{C7CAAABC-FC78-E74D-B1C3-EA17A6065E2F}" type="presParOf" srcId="{75A304FA-5FD6-8143-80EA-DCF4131BE612}" destId="{76026EEC-7B08-B94B-A730-9B4207B9B01B}" srcOrd="6" destOrd="0" presId="urn:microsoft.com/office/officeart/2005/8/layout/vList2"/>
    <dgm:cxn modelId="{137AAF7D-BB6B-6146-8408-930FA81A12A4}" type="presParOf" srcId="{75A304FA-5FD6-8143-80EA-DCF4131BE612}" destId="{6110CD03-FEE5-7E45-9B1C-B11F5FD734A8}" srcOrd="7" destOrd="0" presId="urn:microsoft.com/office/officeart/2005/8/layout/vList2"/>
    <dgm:cxn modelId="{C1B49173-3E52-CE41-A9F4-5699AD01F464}" type="presParOf" srcId="{75A304FA-5FD6-8143-80EA-DCF4131BE612}" destId="{7CB47C61-3D76-C14A-A781-E97EECF2CC5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2FEFE6-4D4F-4BBE-86D7-E3249F871586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E82E2FE-C003-4FD8-BF4D-1200B3ABD8DA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Pigmenty</a:t>
          </a:r>
          <a:endParaRPr lang="en-US" sz="4000" b="1" dirty="0">
            <a:solidFill>
              <a:schemeClr val="tx1"/>
            </a:solidFill>
          </a:endParaRPr>
        </a:p>
      </dgm:t>
    </dgm:pt>
    <dgm:pt modelId="{60813B38-BCA8-4ACA-859A-04F2BC0C2C1A}" type="sibTrans" cxnId="{1AF1847F-9EA2-4BA0-991D-53DE4629F4F0}">
      <dgm:prSet/>
      <dgm:spPr/>
      <dgm:t>
        <a:bodyPr/>
        <a:lstStyle/>
        <a:p>
          <a:endParaRPr lang="en-US" sz="4000"/>
        </a:p>
      </dgm:t>
    </dgm:pt>
    <dgm:pt modelId="{ACAB365A-5D31-48BF-B099-110397946E12}" type="parTrans" cxnId="{1AF1847F-9EA2-4BA0-991D-53DE4629F4F0}">
      <dgm:prSet/>
      <dgm:spPr/>
      <dgm:t>
        <a:bodyPr/>
        <a:lstStyle/>
        <a:p>
          <a:endParaRPr lang="en-US" sz="4000"/>
        </a:p>
      </dgm:t>
    </dgm:pt>
    <dgm:pt modelId="{2EC57F65-2507-5E4A-977A-E75CF3295BDE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Krystaly, konkrementy</a:t>
          </a:r>
        </a:p>
      </dgm:t>
    </dgm:pt>
    <dgm:pt modelId="{31A7D7F2-FD42-1D4C-BA4E-9449E720C0B5}" type="sibTrans" cxnId="{CE254352-D372-784C-A565-6E3E03EED83C}">
      <dgm:prSet/>
      <dgm:spPr/>
      <dgm:t>
        <a:bodyPr/>
        <a:lstStyle/>
        <a:p>
          <a:endParaRPr lang="cs-CZ" sz="4000"/>
        </a:p>
      </dgm:t>
    </dgm:pt>
    <dgm:pt modelId="{3D316A4B-FCA1-A442-BC96-BC8EEABD9C50}" type="parTrans" cxnId="{CE254352-D372-784C-A565-6E3E03EED83C}">
      <dgm:prSet/>
      <dgm:spPr/>
      <dgm:t>
        <a:bodyPr/>
        <a:lstStyle/>
        <a:p>
          <a:endParaRPr lang="cs-CZ" sz="4000"/>
        </a:p>
      </dgm:t>
    </dgm:pt>
    <dgm:pt modelId="{7332D01B-B576-4AEE-9506-90A11F9E4EBF}">
      <dgm:prSet custT="1"/>
      <dgm:spPr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52400" tIns="152400" rIns="152400" bIns="152400" numCol="1" spcCol="1270" anchor="ctr" anchorCtr="0"/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Dystrofické změny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474F6C36-09D5-40A1-8675-2655772F3300}" type="sibTrans" cxnId="{6190128C-FFF0-4984-A1BF-FC82B51CFAAF}">
      <dgm:prSet/>
      <dgm:spPr/>
      <dgm:t>
        <a:bodyPr/>
        <a:lstStyle/>
        <a:p>
          <a:endParaRPr lang="en-US" sz="4000"/>
        </a:p>
      </dgm:t>
    </dgm:pt>
    <dgm:pt modelId="{E0DCB026-DDCB-4D8E-8FCA-55875036CBA8}" type="parTrans" cxnId="{6190128C-FFF0-4984-A1BF-FC82B51CFAAF}">
      <dgm:prSet/>
      <dgm:spPr/>
      <dgm:t>
        <a:bodyPr/>
        <a:lstStyle/>
        <a:p>
          <a:endParaRPr lang="en-US" sz="4000"/>
        </a:p>
      </dgm:t>
    </dgm:pt>
    <dgm:pt modelId="{9EAED293-AD10-450E-B819-DE266B56487C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Nekróza, gangréna</a:t>
          </a:r>
          <a:endParaRPr lang="en-US" sz="4000" b="1" dirty="0">
            <a:solidFill>
              <a:schemeClr val="tx1"/>
            </a:solidFill>
          </a:endParaRPr>
        </a:p>
      </dgm:t>
    </dgm:pt>
    <dgm:pt modelId="{0067E5D5-1442-4A0D-8DE8-D5C18D9FB625}" type="sibTrans" cxnId="{DA9C5F3B-A4EF-4575-940E-4AEE45E1C62A}">
      <dgm:prSet/>
      <dgm:spPr/>
      <dgm:t>
        <a:bodyPr/>
        <a:lstStyle/>
        <a:p>
          <a:endParaRPr lang="en-US" sz="4000"/>
        </a:p>
      </dgm:t>
    </dgm:pt>
    <dgm:pt modelId="{16BF8BE3-90BA-402B-BE1B-B7FA227640DA}" type="parTrans" cxnId="{DA9C5F3B-A4EF-4575-940E-4AEE45E1C62A}">
      <dgm:prSet/>
      <dgm:spPr/>
      <dgm:t>
        <a:bodyPr/>
        <a:lstStyle/>
        <a:p>
          <a:endParaRPr lang="en-US" sz="4000"/>
        </a:p>
      </dgm:t>
    </dgm:pt>
    <dgm:pt modelId="{553A7DEB-40FF-495E-A78F-77716C8A9CF2}">
      <dgm:prSet custT="1"/>
      <dgm:spPr/>
      <dgm:t>
        <a:bodyPr/>
        <a:lstStyle/>
        <a:p>
          <a:pPr algn="ctr"/>
          <a:r>
            <a:rPr lang="en-US" sz="4000" b="1" dirty="0" err="1">
              <a:solidFill>
                <a:schemeClr val="tx1"/>
              </a:solidFill>
            </a:rPr>
            <a:t>Apoptóza</a:t>
          </a:r>
          <a:endParaRPr lang="en-US" sz="4000" b="1" dirty="0">
            <a:solidFill>
              <a:schemeClr val="tx1"/>
            </a:solidFill>
          </a:endParaRPr>
        </a:p>
      </dgm:t>
    </dgm:pt>
    <dgm:pt modelId="{B3F2E387-F1F2-4B23-9EE9-8D0E3752C9AA}" type="sibTrans" cxnId="{3571E0C9-E59F-4048-A063-62EDE79A9E5B}">
      <dgm:prSet/>
      <dgm:spPr/>
      <dgm:t>
        <a:bodyPr/>
        <a:lstStyle/>
        <a:p>
          <a:endParaRPr lang="en-US" sz="4000"/>
        </a:p>
      </dgm:t>
    </dgm:pt>
    <dgm:pt modelId="{78C84A49-4AF9-46C7-89D7-1F5F9F94B7BD}" type="parTrans" cxnId="{3571E0C9-E59F-4048-A063-62EDE79A9E5B}">
      <dgm:prSet/>
      <dgm:spPr/>
      <dgm:t>
        <a:bodyPr/>
        <a:lstStyle/>
        <a:p>
          <a:endParaRPr lang="en-US" sz="4000"/>
        </a:p>
      </dgm:t>
    </dgm:pt>
    <dgm:pt modelId="{75A304FA-5FD6-8143-80EA-DCF4131BE612}" type="pres">
      <dgm:prSet presAssocID="{AE2FEFE6-4D4F-4BBE-86D7-E3249F87158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75468E43-210E-1E4E-B463-7B71B539DD38}" type="pres">
      <dgm:prSet presAssocID="{553A7DEB-40FF-495E-A78F-77716C8A9CF2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4192C18-4F68-3F4D-B439-1A18001BF28A}" type="pres">
      <dgm:prSet presAssocID="{B3F2E387-F1F2-4B23-9EE9-8D0E3752C9AA}" presName="spacer" presStyleCnt="0"/>
      <dgm:spPr/>
    </dgm:pt>
    <dgm:pt modelId="{26821D7F-074B-D340-B7CB-93255C037AEE}" type="pres">
      <dgm:prSet presAssocID="{9EAED293-AD10-450E-B819-DE266B56487C}" presName="parentText" presStyleLbl="node1" presStyleIdx="1" presStyleCnt="5" custLinFactNeighborY="10309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9DA7684-1D79-A344-B41E-198E765C60AB}" type="pres">
      <dgm:prSet presAssocID="{0067E5D5-1442-4A0D-8DE8-D5C18D9FB625}" presName="spacer" presStyleCnt="0"/>
      <dgm:spPr/>
    </dgm:pt>
    <dgm:pt modelId="{DEDB9FAB-E204-8547-8A2C-E2C175D0FF8F}" type="pres">
      <dgm:prSet presAssocID="{7332D01B-B576-4AEE-9506-90A11F9E4EBF}" presName="parentText" presStyleLbl="node1" presStyleIdx="2" presStyleCnt="5">
        <dgm:presLayoutVars>
          <dgm:chMax val="0"/>
          <dgm:bulletEnabled val="1"/>
        </dgm:presLayoutVars>
      </dgm:prSet>
      <dgm:spPr>
        <a:xfrm>
          <a:off x="0" y="2427913"/>
          <a:ext cx="5233988" cy="1029600"/>
        </a:xfrm>
        <a:prstGeom prst="roundRect">
          <a:avLst/>
        </a:prstGeom>
      </dgm:spPr>
      <dgm:t>
        <a:bodyPr/>
        <a:lstStyle/>
        <a:p>
          <a:endParaRPr lang="cs-CZ"/>
        </a:p>
      </dgm:t>
    </dgm:pt>
    <dgm:pt modelId="{662C27F7-E314-9D47-8014-569458C9919B}" type="pres">
      <dgm:prSet presAssocID="{474F6C36-09D5-40A1-8675-2655772F3300}" presName="spacer" presStyleCnt="0"/>
      <dgm:spPr/>
    </dgm:pt>
    <dgm:pt modelId="{76026EEC-7B08-B94B-A730-9B4207B9B01B}" type="pres">
      <dgm:prSet presAssocID="{2EC57F65-2507-5E4A-977A-E75CF3295BDE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110CD03-FEE5-7E45-9B1C-B11F5FD734A8}" type="pres">
      <dgm:prSet presAssocID="{31A7D7F2-FD42-1D4C-BA4E-9449E720C0B5}" presName="spacer" presStyleCnt="0"/>
      <dgm:spPr/>
    </dgm:pt>
    <dgm:pt modelId="{7CB47C61-3D76-C14A-A781-E97EECF2CC5A}" type="pres">
      <dgm:prSet presAssocID="{4E82E2FE-C003-4FD8-BF4D-1200B3ABD8DA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33EBC249-B580-4929-949F-781EED5B381A}" type="presOf" srcId="{553A7DEB-40FF-495E-A78F-77716C8A9CF2}" destId="{75468E43-210E-1E4E-B463-7B71B539DD38}" srcOrd="0" destOrd="0" presId="urn:microsoft.com/office/officeart/2005/8/layout/vList2"/>
    <dgm:cxn modelId="{35BE44C3-364A-4B43-99DE-2C3524202491}" type="presOf" srcId="{4E82E2FE-C003-4FD8-BF4D-1200B3ABD8DA}" destId="{7CB47C61-3D76-C14A-A781-E97EECF2CC5A}" srcOrd="0" destOrd="0" presId="urn:microsoft.com/office/officeart/2005/8/layout/vList2"/>
    <dgm:cxn modelId="{17CE4A24-0419-4CDA-8463-B3A2A39D900B}" type="presOf" srcId="{7332D01B-B576-4AEE-9506-90A11F9E4EBF}" destId="{DEDB9FAB-E204-8547-8A2C-E2C175D0FF8F}" srcOrd="0" destOrd="0" presId="urn:microsoft.com/office/officeart/2005/8/layout/vList2"/>
    <dgm:cxn modelId="{3ABBC8AC-9FBC-4F9F-98F2-A7F072D7D14D}" type="presOf" srcId="{2EC57F65-2507-5E4A-977A-E75CF3295BDE}" destId="{76026EEC-7B08-B94B-A730-9B4207B9B01B}" srcOrd="0" destOrd="0" presId="urn:microsoft.com/office/officeart/2005/8/layout/vList2"/>
    <dgm:cxn modelId="{1AF1847F-9EA2-4BA0-991D-53DE4629F4F0}" srcId="{AE2FEFE6-4D4F-4BBE-86D7-E3249F871586}" destId="{4E82E2FE-C003-4FD8-BF4D-1200B3ABD8DA}" srcOrd="4" destOrd="0" parTransId="{ACAB365A-5D31-48BF-B099-110397946E12}" sibTransId="{60813B38-BCA8-4ACA-859A-04F2BC0C2C1A}"/>
    <dgm:cxn modelId="{AC871CE5-8AD1-4894-97F8-BE87BFD5C5FA}" type="presOf" srcId="{9EAED293-AD10-450E-B819-DE266B56487C}" destId="{26821D7F-074B-D340-B7CB-93255C037AEE}" srcOrd="0" destOrd="0" presId="urn:microsoft.com/office/officeart/2005/8/layout/vList2"/>
    <dgm:cxn modelId="{C0B17F21-07FD-4832-A2E8-6271B69C33E5}" type="presOf" srcId="{AE2FEFE6-4D4F-4BBE-86D7-E3249F871586}" destId="{75A304FA-5FD6-8143-80EA-DCF4131BE612}" srcOrd="0" destOrd="0" presId="urn:microsoft.com/office/officeart/2005/8/layout/vList2"/>
    <dgm:cxn modelId="{6190128C-FFF0-4984-A1BF-FC82B51CFAAF}" srcId="{AE2FEFE6-4D4F-4BBE-86D7-E3249F871586}" destId="{7332D01B-B576-4AEE-9506-90A11F9E4EBF}" srcOrd="2" destOrd="0" parTransId="{E0DCB026-DDCB-4D8E-8FCA-55875036CBA8}" sibTransId="{474F6C36-09D5-40A1-8675-2655772F3300}"/>
    <dgm:cxn modelId="{CE254352-D372-784C-A565-6E3E03EED83C}" srcId="{AE2FEFE6-4D4F-4BBE-86D7-E3249F871586}" destId="{2EC57F65-2507-5E4A-977A-E75CF3295BDE}" srcOrd="3" destOrd="0" parTransId="{3D316A4B-FCA1-A442-BC96-BC8EEABD9C50}" sibTransId="{31A7D7F2-FD42-1D4C-BA4E-9449E720C0B5}"/>
    <dgm:cxn modelId="{DA9C5F3B-A4EF-4575-940E-4AEE45E1C62A}" srcId="{AE2FEFE6-4D4F-4BBE-86D7-E3249F871586}" destId="{9EAED293-AD10-450E-B819-DE266B56487C}" srcOrd="1" destOrd="0" parTransId="{16BF8BE3-90BA-402B-BE1B-B7FA227640DA}" sibTransId="{0067E5D5-1442-4A0D-8DE8-D5C18D9FB625}"/>
    <dgm:cxn modelId="{3571E0C9-E59F-4048-A063-62EDE79A9E5B}" srcId="{AE2FEFE6-4D4F-4BBE-86D7-E3249F871586}" destId="{553A7DEB-40FF-495E-A78F-77716C8A9CF2}" srcOrd="0" destOrd="0" parTransId="{78C84A49-4AF9-46C7-89D7-1F5F9F94B7BD}" sibTransId="{B3F2E387-F1F2-4B23-9EE9-8D0E3752C9AA}"/>
    <dgm:cxn modelId="{225F65AF-5243-44D0-ACE9-74EAD195C983}" type="presParOf" srcId="{75A304FA-5FD6-8143-80EA-DCF4131BE612}" destId="{75468E43-210E-1E4E-B463-7B71B539DD38}" srcOrd="0" destOrd="0" presId="urn:microsoft.com/office/officeart/2005/8/layout/vList2"/>
    <dgm:cxn modelId="{5E98CC39-CD0B-41A0-B1B9-C3437C069158}" type="presParOf" srcId="{75A304FA-5FD6-8143-80EA-DCF4131BE612}" destId="{C4192C18-4F68-3F4D-B439-1A18001BF28A}" srcOrd="1" destOrd="0" presId="urn:microsoft.com/office/officeart/2005/8/layout/vList2"/>
    <dgm:cxn modelId="{8A606CF1-CC78-4EF2-9ABA-5D1FCB71AAD5}" type="presParOf" srcId="{75A304FA-5FD6-8143-80EA-DCF4131BE612}" destId="{26821D7F-074B-D340-B7CB-93255C037AEE}" srcOrd="2" destOrd="0" presId="urn:microsoft.com/office/officeart/2005/8/layout/vList2"/>
    <dgm:cxn modelId="{F11BE328-D0C4-4DD6-A107-68BF0687D2D4}" type="presParOf" srcId="{75A304FA-5FD6-8143-80EA-DCF4131BE612}" destId="{09DA7684-1D79-A344-B41E-198E765C60AB}" srcOrd="3" destOrd="0" presId="urn:microsoft.com/office/officeart/2005/8/layout/vList2"/>
    <dgm:cxn modelId="{DB3F6AD3-4D55-41C6-B7B6-F1213ED2C816}" type="presParOf" srcId="{75A304FA-5FD6-8143-80EA-DCF4131BE612}" destId="{DEDB9FAB-E204-8547-8A2C-E2C175D0FF8F}" srcOrd="4" destOrd="0" presId="urn:microsoft.com/office/officeart/2005/8/layout/vList2"/>
    <dgm:cxn modelId="{A00C045A-71F4-4654-B6CB-CF03511DD4EE}" type="presParOf" srcId="{75A304FA-5FD6-8143-80EA-DCF4131BE612}" destId="{662C27F7-E314-9D47-8014-569458C9919B}" srcOrd="5" destOrd="0" presId="urn:microsoft.com/office/officeart/2005/8/layout/vList2"/>
    <dgm:cxn modelId="{12E6DEBC-BC25-4F4E-8647-3F57134A4B5B}" type="presParOf" srcId="{75A304FA-5FD6-8143-80EA-DCF4131BE612}" destId="{76026EEC-7B08-B94B-A730-9B4207B9B01B}" srcOrd="6" destOrd="0" presId="urn:microsoft.com/office/officeart/2005/8/layout/vList2"/>
    <dgm:cxn modelId="{E19652F8-BF04-4521-898F-9DF835691D86}" type="presParOf" srcId="{75A304FA-5FD6-8143-80EA-DCF4131BE612}" destId="{6110CD03-FEE5-7E45-9B1C-B11F5FD734A8}" srcOrd="7" destOrd="0" presId="urn:microsoft.com/office/officeart/2005/8/layout/vList2"/>
    <dgm:cxn modelId="{809B9A80-C096-4789-AA0F-1D2802D63322}" type="presParOf" srcId="{75A304FA-5FD6-8143-80EA-DCF4131BE612}" destId="{7CB47C61-3D76-C14A-A781-E97EECF2CC5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D9B7C1-55CF-BF4E-9FA8-14A82A34007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FD11461-505E-4F4B-A092-95B42D5403F4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cs-CZ" b="1" dirty="0" smtClean="0">
              <a:solidFill>
                <a:schemeClr val="tx1"/>
              </a:solidFill>
            </a:rPr>
            <a:t>snížení </a:t>
          </a:r>
          <a:r>
            <a:rPr lang="cs-CZ" b="1" dirty="0">
              <a:solidFill>
                <a:schemeClr val="tx1"/>
              </a:solidFill>
            </a:rPr>
            <a:t>oxidativní fosforylace </a:t>
          </a:r>
          <a:r>
            <a:rPr lang="cs-CZ" b="0" dirty="0">
              <a:solidFill>
                <a:schemeClr val="tx1"/>
              </a:solidFill>
            </a:rPr>
            <a:t>v důsledku nedostatečných energetických zásob buněk</a:t>
          </a:r>
        </a:p>
      </dgm:t>
    </dgm:pt>
    <dgm:pt modelId="{929C6EA5-B1EB-EA40-894A-7D4E77DB95A3}" type="parTrans" cxnId="{D9EC83D6-86C1-4745-B73F-71D127DB807B}">
      <dgm:prSet/>
      <dgm:spPr/>
      <dgm:t>
        <a:bodyPr/>
        <a:lstStyle/>
        <a:p>
          <a:endParaRPr lang="cs-CZ"/>
        </a:p>
      </dgm:t>
    </dgm:pt>
    <dgm:pt modelId="{9D7F2A1D-1C37-C445-A86A-AE565C2B8946}" type="sibTrans" cxnId="{D9EC83D6-86C1-4745-B73F-71D127DB807B}">
      <dgm:prSet/>
      <dgm:spPr>
        <a:solidFill>
          <a:srgbClr val="FF0000"/>
        </a:solidFill>
      </dgm:spPr>
      <dgm:t>
        <a:bodyPr/>
        <a:lstStyle/>
        <a:p>
          <a:endParaRPr lang="cs-CZ"/>
        </a:p>
      </dgm:t>
    </dgm:pt>
    <dgm:pt modelId="{8342ED85-E003-174B-B867-7DC437F184AF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cs-CZ" b="1" dirty="0" smtClean="0">
              <a:solidFill>
                <a:schemeClr val="tx1"/>
              </a:solidFill>
            </a:rPr>
            <a:t>přesun </a:t>
          </a:r>
          <a:r>
            <a:rPr lang="cs-CZ" b="1" dirty="0">
              <a:solidFill>
                <a:schemeClr val="tx1"/>
              </a:solidFill>
            </a:rPr>
            <a:t>iontů mezi intra- a extracelulárním prostorem</a:t>
          </a:r>
        </a:p>
      </dgm:t>
    </dgm:pt>
    <dgm:pt modelId="{55077E67-758B-C344-8E4B-FBA91F0F35EF}" type="parTrans" cxnId="{E5CB3018-941F-8847-81CD-13221D8A64C1}">
      <dgm:prSet/>
      <dgm:spPr/>
      <dgm:t>
        <a:bodyPr/>
        <a:lstStyle/>
        <a:p>
          <a:endParaRPr lang="cs-CZ"/>
        </a:p>
      </dgm:t>
    </dgm:pt>
    <dgm:pt modelId="{F2AFCC67-14A4-1341-A57F-8F61F622101D}" type="sibTrans" cxnId="{E5CB3018-941F-8847-81CD-13221D8A64C1}">
      <dgm:prSet/>
      <dgm:spPr>
        <a:solidFill>
          <a:srgbClr val="FF0000"/>
        </a:solidFill>
      </dgm:spPr>
      <dgm:t>
        <a:bodyPr/>
        <a:lstStyle/>
        <a:p>
          <a:endParaRPr lang="cs-CZ"/>
        </a:p>
      </dgm:t>
    </dgm:pt>
    <dgm:pt modelId="{680490D6-0DFC-6641-A6BB-CBE9FE18FF11}">
      <dgm:prSet/>
      <dgm:spPr>
        <a:solidFill>
          <a:schemeClr val="accent5">
            <a:lumMod val="40000"/>
            <a:lumOff val="60000"/>
          </a:schemeClr>
        </a:solidFill>
        <a:ln w="38100">
          <a:solidFill>
            <a:srgbClr val="FFFF00"/>
          </a:solidFill>
        </a:ln>
      </dgm:spPr>
      <dgm:t>
        <a:bodyPr/>
        <a:lstStyle/>
        <a:p>
          <a:pPr algn="ctr"/>
          <a:r>
            <a:rPr lang="cs-CZ" b="0" dirty="0" smtClean="0">
              <a:solidFill>
                <a:schemeClr val="tx1"/>
              </a:solidFill>
            </a:rPr>
            <a:t>do </a:t>
          </a:r>
          <a:r>
            <a:rPr lang="cs-CZ" b="0" dirty="0">
              <a:solidFill>
                <a:schemeClr val="tx1"/>
              </a:solidFill>
            </a:rPr>
            <a:t>buňky vstupuje více vody –&gt; </a:t>
          </a:r>
          <a:r>
            <a:rPr lang="cs-CZ" b="1" dirty="0">
              <a:solidFill>
                <a:schemeClr val="tx1"/>
              </a:solidFill>
            </a:rPr>
            <a:t>buněčný edém, </a:t>
          </a:r>
          <a:r>
            <a:rPr lang="cs-CZ" b="0" dirty="0">
              <a:solidFill>
                <a:schemeClr val="tx1"/>
              </a:solidFill>
            </a:rPr>
            <a:t>dochází ke zduření organel, porušení integrity membrán</a:t>
          </a:r>
        </a:p>
      </dgm:t>
    </dgm:pt>
    <dgm:pt modelId="{4CA75A19-1F90-8449-9036-EE282CCB5000}" type="parTrans" cxnId="{A558BBF4-C760-DF41-92BD-1EC2DC37784E}">
      <dgm:prSet/>
      <dgm:spPr/>
      <dgm:t>
        <a:bodyPr/>
        <a:lstStyle/>
        <a:p>
          <a:endParaRPr lang="cs-CZ"/>
        </a:p>
      </dgm:t>
    </dgm:pt>
    <dgm:pt modelId="{CC9018EC-30CE-4345-A751-75534CCD62BC}" type="sibTrans" cxnId="{A558BBF4-C760-DF41-92BD-1EC2DC37784E}">
      <dgm:prSet/>
      <dgm:spPr>
        <a:solidFill>
          <a:srgbClr val="FF0000"/>
        </a:solidFill>
        <a:ln w="38100">
          <a:solidFill>
            <a:srgbClr val="FFFF00"/>
          </a:solidFill>
        </a:ln>
      </dgm:spPr>
      <dgm:t>
        <a:bodyPr/>
        <a:lstStyle/>
        <a:p>
          <a:endParaRPr lang="cs-CZ"/>
        </a:p>
      </dgm:t>
    </dgm:pt>
    <dgm:pt modelId="{6DAA38FC-6A45-A143-9702-5BA8193A54CB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cs-CZ" b="1" dirty="0" smtClean="0">
              <a:solidFill>
                <a:schemeClr val="tx1"/>
              </a:solidFill>
            </a:rPr>
            <a:t>při progresi </a:t>
          </a:r>
          <a:r>
            <a:rPr lang="cs-CZ" b="1" dirty="0">
              <a:solidFill>
                <a:schemeClr val="tx1"/>
              </a:solidFill>
            </a:rPr>
            <a:t>stavu rozvoj ireverzibilního poškození</a:t>
          </a:r>
        </a:p>
      </dgm:t>
    </dgm:pt>
    <dgm:pt modelId="{9C6A330F-5A71-6446-8C88-CA4029AE60E1}" type="parTrans" cxnId="{37EA365A-38B2-B24E-9F64-B0997A146250}">
      <dgm:prSet/>
      <dgm:spPr/>
      <dgm:t>
        <a:bodyPr/>
        <a:lstStyle/>
        <a:p>
          <a:endParaRPr lang="cs-CZ"/>
        </a:p>
      </dgm:t>
    </dgm:pt>
    <dgm:pt modelId="{97157667-DE62-8B44-BF3A-2DF196F576B9}" type="sibTrans" cxnId="{37EA365A-38B2-B24E-9F64-B0997A146250}">
      <dgm:prSet/>
      <dgm:spPr/>
      <dgm:t>
        <a:bodyPr/>
        <a:lstStyle/>
        <a:p>
          <a:endParaRPr lang="cs-CZ"/>
        </a:p>
      </dgm:t>
    </dgm:pt>
    <dgm:pt modelId="{93CE9E62-5660-F846-9800-8ED9DCE6E9CC}" type="pres">
      <dgm:prSet presAssocID="{12D9B7C1-55CF-BF4E-9FA8-14A82A34007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3F629C85-CE06-6F45-BD48-77BC5987C38C}" type="pres">
      <dgm:prSet presAssocID="{AFD11461-505E-4F4B-A092-95B42D5403F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93D437F-EC47-5044-9CB4-EE642E2BFDC5}" type="pres">
      <dgm:prSet presAssocID="{9D7F2A1D-1C37-C445-A86A-AE565C2B8946}" presName="sibTrans" presStyleLbl="sibTrans2D1" presStyleIdx="0" presStyleCnt="3"/>
      <dgm:spPr/>
      <dgm:t>
        <a:bodyPr/>
        <a:lstStyle/>
        <a:p>
          <a:endParaRPr lang="cs-CZ"/>
        </a:p>
      </dgm:t>
    </dgm:pt>
    <dgm:pt modelId="{A9AD8964-37C0-FD49-9E17-A6F763C348E0}" type="pres">
      <dgm:prSet presAssocID="{9D7F2A1D-1C37-C445-A86A-AE565C2B8946}" presName="connectorText" presStyleLbl="sibTrans2D1" presStyleIdx="0" presStyleCnt="3"/>
      <dgm:spPr/>
      <dgm:t>
        <a:bodyPr/>
        <a:lstStyle/>
        <a:p>
          <a:endParaRPr lang="cs-CZ"/>
        </a:p>
      </dgm:t>
    </dgm:pt>
    <dgm:pt modelId="{1EB986D9-3658-8542-9FE1-C00A97AC39D5}" type="pres">
      <dgm:prSet presAssocID="{8342ED85-E003-174B-B867-7DC437F184A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C5081FB-8A0A-4542-A55B-08879608603C}" type="pres">
      <dgm:prSet presAssocID="{F2AFCC67-14A4-1341-A57F-8F61F622101D}" presName="sibTrans" presStyleLbl="sibTrans2D1" presStyleIdx="1" presStyleCnt="3"/>
      <dgm:spPr/>
      <dgm:t>
        <a:bodyPr/>
        <a:lstStyle/>
        <a:p>
          <a:endParaRPr lang="cs-CZ"/>
        </a:p>
      </dgm:t>
    </dgm:pt>
    <dgm:pt modelId="{F7D77C89-8813-EB4F-90F4-3076D403B25B}" type="pres">
      <dgm:prSet presAssocID="{F2AFCC67-14A4-1341-A57F-8F61F622101D}" presName="connectorText" presStyleLbl="sibTrans2D1" presStyleIdx="1" presStyleCnt="3"/>
      <dgm:spPr/>
      <dgm:t>
        <a:bodyPr/>
        <a:lstStyle/>
        <a:p>
          <a:endParaRPr lang="cs-CZ"/>
        </a:p>
      </dgm:t>
    </dgm:pt>
    <dgm:pt modelId="{1E929AB2-3AAE-EE48-A325-8EADBF633271}" type="pres">
      <dgm:prSet presAssocID="{680490D6-0DFC-6641-A6BB-CBE9FE18FF1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514A8D3-1C98-AC4D-AFE4-331D145D4D28}" type="pres">
      <dgm:prSet presAssocID="{CC9018EC-30CE-4345-A751-75534CCD62BC}" presName="sibTrans" presStyleLbl="sibTrans2D1" presStyleIdx="2" presStyleCnt="3"/>
      <dgm:spPr/>
      <dgm:t>
        <a:bodyPr/>
        <a:lstStyle/>
        <a:p>
          <a:endParaRPr lang="cs-CZ"/>
        </a:p>
      </dgm:t>
    </dgm:pt>
    <dgm:pt modelId="{A8397DAF-D8E6-7D49-8419-48FDFF17D608}" type="pres">
      <dgm:prSet presAssocID="{CC9018EC-30CE-4345-A751-75534CCD62BC}" presName="connectorText" presStyleLbl="sibTrans2D1" presStyleIdx="2" presStyleCnt="3"/>
      <dgm:spPr/>
      <dgm:t>
        <a:bodyPr/>
        <a:lstStyle/>
        <a:p>
          <a:endParaRPr lang="cs-CZ"/>
        </a:p>
      </dgm:t>
    </dgm:pt>
    <dgm:pt modelId="{4AA85279-9006-8A4E-BF65-30FCD87D8953}" type="pres">
      <dgm:prSet presAssocID="{6DAA38FC-6A45-A143-9702-5BA8193A54C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37EA365A-38B2-B24E-9F64-B0997A146250}" srcId="{12D9B7C1-55CF-BF4E-9FA8-14A82A34007A}" destId="{6DAA38FC-6A45-A143-9702-5BA8193A54CB}" srcOrd="3" destOrd="0" parTransId="{9C6A330F-5A71-6446-8C88-CA4029AE60E1}" sibTransId="{97157667-DE62-8B44-BF3A-2DF196F576B9}"/>
    <dgm:cxn modelId="{B8941BFE-9077-054F-AB69-6AECD7364845}" type="presOf" srcId="{F2AFCC67-14A4-1341-A57F-8F61F622101D}" destId="{6C5081FB-8A0A-4542-A55B-08879608603C}" srcOrd="0" destOrd="0" presId="urn:microsoft.com/office/officeart/2005/8/layout/process1"/>
    <dgm:cxn modelId="{80BD8194-1F66-1848-872D-DB6F2BE84686}" type="presOf" srcId="{AFD11461-505E-4F4B-A092-95B42D5403F4}" destId="{3F629C85-CE06-6F45-BD48-77BC5987C38C}" srcOrd="0" destOrd="0" presId="urn:microsoft.com/office/officeart/2005/8/layout/process1"/>
    <dgm:cxn modelId="{41D410BC-D992-2F46-9143-0B2EB433FD6E}" type="presOf" srcId="{CC9018EC-30CE-4345-A751-75534CCD62BC}" destId="{A8397DAF-D8E6-7D49-8419-48FDFF17D608}" srcOrd="1" destOrd="0" presId="urn:microsoft.com/office/officeart/2005/8/layout/process1"/>
    <dgm:cxn modelId="{191E356F-EE35-B44F-AB21-B22AEF18BCB7}" type="presOf" srcId="{8342ED85-E003-174B-B867-7DC437F184AF}" destId="{1EB986D9-3658-8542-9FE1-C00A97AC39D5}" srcOrd="0" destOrd="0" presId="urn:microsoft.com/office/officeart/2005/8/layout/process1"/>
    <dgm:cxn modelId="{B19181FA-09EC-6E4E-B743-F2BCE15F5E1E}" type="presOf" srcId="{12D9B7C1-55CF-BF4E-9FA8-14A82A34007A}" destId="{93CE9E62-5660-F846-9800-8ED9DCE6E9CC}" srcOrd="0" destOrd="0" presId="urn:microsoft.com/office/officeart/2005/8/layout/process1"/>
    <dgm:cxn modelId="{7212D855-A31A-1642-8D78-E0D5F60EB0C1}" type="presOf" srcId="{680490D6-0DFC-6641-A6BB-CBE9FE18FF11}" destId="{1E929AB2-3AAE-EE48-A325-8EADBF633271}" srcOrd="0" destOrd="0" presId="urn:microsoft.com/office/officeart/2005/8/layout/process1"/>
    <dgm:cxn modelId="{C361E106-81B0-2043-804D-5C10C2C7A4DD}" type="presOf" srcId="{CC9018EC-30CE-4345-A751-75534CCD62BC}" destId="{B514A8D3-1C98-AC4D-AFE4-331D145D4D28}" srcOrd="0" destOrd="0" presId="urn:microsoft.com/office/officeart/2005/8/layout/process1"/>
    <dgm:cxn modelId="{A558BBF4-C760-DF41-92BD-1EC2DC37784E}" srcId="{12D9B7C1-55CF-BF4E-9FA8-14A82A34007A}" destId="{680490D6-0DFC-6641-A6BB-CBE9FE18FF11}" srcOrd="2" destOrd="0" parTransId="{4CA75A19-1F90-8449-9036-EE282CCB5000}" sibTransId="{CC9018EC-30CE-4345-A751-75534CCD62BC}"/>
    <dgm:cxn modelId="{D9EC83D6-86C1-4745-B73F-71D127DB807B}" srcId="{12D9B7C1-55CF-BF4E-9FA8-14A82A34007A}" destId="{AFD11461-505E-4F4B-A092-95B42D5403F4}" srcOrd="0" destOrd="0" parTransId="{929C6EA5-B1EB-EA40-894A-7D4E77DB95A3}" sibTransId="{9D7F2A1D-1C37-C445-A86A-AE565C2B8946}"/>
    <dgm:cxn modelId="{E5CB3018-941F-8847-81CD-13221D8A64C1}" srcId="{12D9B7C1-55CF-BF4E-9FA8-14A82A34007A}" destId="{8342ED85-E003-174B-B867-7DC437F184AF}" srcOrd="1" destOrd="0" parTransId="{55077E67-758B-C344-8E4B-FBA91F0F35EF}" sibTransId="{F2AFCC67-14A4-1341-A57F-8F61F622101D}"/>
    <dgm:cxn modelId="{2DCC4361-F453-D642-817C-0867DF41052B}" type="presOf" srcId="{9D7F2A1D-1C37-C445-A86A-AE565C2B8946}" destId="{A9AD8964-37C0-FD49-9E17-A6F763C348E0}" srcOrd="1" destOrd="0" presId="urn:microsoft.com/office/officeart/2005/8/layout/process1"/>
    <dgm:cxn modelId="{68F47758-A1DB-3C41-BB4B-F2E3B8EF7DDA}" type="presOf" srcId="{F2AFCC67-14A4-1341-A57F-8F61F622101D}" destId="{F7D77C89-8813-EB4F-90F4-3076D403B25B}" srcOrd="1" destOrd="0" presId="urn:microsoft.com/office/officeart/2005/8/layout/process1"/>
    <dgm:cxn modelId="{2E21C3EB-0F2F-A843-9FC9-88FE50487C12}" type="presOf" srcId="{6DAA38FC-6A45-A143-9702-5BA8193A54CB}" destId="{4AA85279-9006-8A4E-BF65-30FCD87D8953}" srcOrd="0" destOrd="0" presId="urn:microsoft.com/office/officeart/2005/8/layout/process1"/>
    <dgm:cxn modelId="{43383EB1-11AD-3E43-B3B6-2805467A5AA1}" type="presOf" srcId="{9D7F2A1D-1C37-C445-A86A-AE565C2B8946}" destId="{493D437F-EC47-5044-9CB4-EE642E2BFDC5}" srcOrd="0" destOrd="0" presId="urn:microsoft.com/office/officeart/2005/8/layout/process1"/>
    <dgm:cxn modelId="{5A80774D-E2D4-8F42-8A84-A8C53754623D}" type="presParOf" srcId="{93CE9E62-5660-F846-9800-8ED9DCE6E9CC}" destId="{3F629C85-CE06-6F45-BD48-77BC5987C38C}" srcOrd="0" destOrd="0" presId="urn:microsoft.com/office/officeart/2005/8/layout/process1"/>
    <dgm:cxn modelId="{95BA2B41-2DCF-DD4F-A9D5-38EB14FC3A04}" type="presParOf" srcId="{93CE9E62-5660-F846-9800-8ED9DCE6E9CC}" destId="{493D437F-EC47-5044-9CB4-EE642E2BFDC5}" srcOrd="1" destOrd="0" presId="urn:microsoft.com/office/officeart/2005/8/layout/process1"/>
    <dgm:cxn modelId="{C6B281BA-96BF-0F48-921D-F4699B3D285A}" type="presParOf" srcId="{493D437F-EC47-5044-9CB4-EE642E2BFDC5}" destId="{A9AD8964-37C0-FD49-9E17-A6F763C348E0}" srcOrd="0" destOrd="0" presId="urn:microsoft.com/office/officeart/2005/8/layout/process1"/>
    <dgm:cxn modelId="{A2562D0A-B8FB-034E-9BB9-9701D7B99746}" type="presParOf" srcId="{93CE9E62-5660-F846-9800-8ED9DCE6E9CC}" destId="{1EB986D9-3658-8542-9FE1-C00A97AC39D5}" srcOrd="2" destOrd="0" presId="urn:microsoft.com/office/officeart/2005/8/layout/process1"/>
    <dgm:cxn modelId="{72E0803E-EE69-A04E-A9FE-9892F0C4C7E8}" type="presParOf" srcId="{93CE9E62-5660-F846-9800-8ED9DCE6E9CC}" destId="{6C5081FB-8A0A-4542-A55B-08879608603C}" srcOrd="3" destOrd="0" presId="urn:microsoft.com/office/officeart/2005/8/layout/process1"/>
    <dgm:cxn modelId="{C666C7B6-8AA0-4A41-8535-A53D5417CF4D}" type="presParOf" srcId="{6C5081FB-8A0A-4542-A55B-08879608603C}" destId="{F7D77C89-8813-EB4F-90F4-3076D403B25B}" srcOrd="0" destOrd="0" presId="urn:microsoft.com/office/officeart/2005/8/layout/process1"/>
    <dgm:cxn modelId="{FC9D6C69-25EE-A342-8CB5-A2A214AC2707}" type="presParOf" srcId="{93CE9E62-5660-F846-9800-8ED9DCE6E9CC}" destId="{1E929AB2-3AAE-EE48-A325-8EADBF633271}" srcOrd="4" destOrd="0" presId="urn:microsoft.com/office/officeart/2005/8/layout/process1"/>
    <dgm:cxn modelId="{4D7307C9-8ED0-084D-A297-E94880FBEB6B}" type="presParOf" srcId="{93CE9E62-5660-F846-9800-8ED9DCE6E9CC}" destId="{B514A8D3-1C98-AC4D-AFE4-331D145D4D28}" srcOrd="5" destOrd="0" presId="urn:microsoft.com/office/officeart/2005/8/layout/process1"/>
    <dgm:cxn modelId="{527CD0D2-3D55-6E4F-97BD-6918097A349F}" type="presParOf" srcId="{B514A8D3-1C98-AC4D-AFE4-331D145D4D28}" destId="{A8397DAF-D8E6-7D49-8419-48FDFF17D608}" srcOrd="0" destOrd="0" presId="urn:microsoft.com/office/officeart/2005/8/layout/process1"/>
    <dgm:cxn modelId="{8D2A724A-B80F-7A4B-B660-4B3213DDCBB6}" type="presParOf" srcId="{93CE9E62-5660-F846-9800-8ED9DCE6E9CC}" destId="{4AA85279-9006-8A4E-BF65-30FCD87D8953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E2FEFE6-4D4F-4BBE-86D7-E3249F871586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E82E2FE-C003-4FD8-BF4D-1200B3ABD8DA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Pigmenty</a:t>
          </a:r>
          <a:endParaRPr lang="en-US" sz="4000" b="1" dirty="0">
            <a:solidFill>
              <a:schemeClr val="tx1"/>
            </a:solidFill>
          </a:endParaRPr>
        </a:p>
      </dgm:t>
    </dgm:pt>
    <dgm:pt modelId="{60813B38-BCA8-4ACA-859A-04F2BC0C2C1A}" type="sibTrans" cxnId="{1AF1847F-9EA2-4BA0-991D-53DE4629F4F0}">
      <dgm:prSet/>
      <dgm:spPr/>
      <dgm:t>
        <a:bodyPr/>
        <a:lstStyle/>
        <a:p>
          <a:endParaRPr lang="en-US" sz="4000"/>
        </a:p>
      </dgm:t>
    </dgm:pt>
    <dgm:pt modelId="{ACAB365A-5D31-48BF-B099-110397946E12}" type="parTrans" cxnId="{1AF1847F-9EA2-4BA0-991D-53DE4629F4F0}">
      <dgm:prSet/>
      <dgm:spPr/>
      <dgm:t>
        <a:bodyPr/>
        <a:lstStyle/>
        <a:p>
          <a:endParaRPr lang="en-US" sz="4000"/>
        </a:p>
      </dgm:t>
    </dgm:pt>
    <dgm:pt modelId="{2EC57F65-2507-5E4A-977A-E75CF3295BDE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Krystaly, konkrementy</a:t>
          </a:r>
        </a:p>
      </dgm:t>
    </dgm:pt>
    <dgm:pt modelId="{31A7D7F2-FD42-1D4C-BA4E-9449E720C0B5}" type="sibTrans" cxnId="{CE254352-D372-784C-A565-6E3E03EED83C}">
      <dgm:prSet/>
      <dgm:spPr/>
      <dgm:t>
        <a:bodyPr/>
        <a:lstStyle/>
        <a:p>
          <a:endParaRPr lang="cs-CZ" sz="4000"/>
        </a:p>
      </dgm:t>
    </dgm:pt>
    <dgm:pt modelId="{3D316A4B-FCA1-A442-BC96-BC8EEABD9C50}" type="parTrans" cxnId="{CE254352-D372-784C-A565-6E3E03EED83C}">
      <dgm:prSet/>
      <dgm:spPr/>
      <dgm:t>
        <a:bodyPr/>
        <a:lstStyle/>
        <a:p>
          <a:endParaRPr lang="cs-CZ" sz="4000"/>
        </a:p>
      </dgm:t>
    </dgm:pt>
    <dgm:pt modelId="{7332D01B-B576-4AEE-9506-90A11F9E4EBF}">
      <dgm:prSet custT="1"/>
      <dgm:spPr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52400" tIns="152400" rIns="152400" bIns="152400" numCol="1" spcCol="1270" anchor="ctr" anchorCtr="0"/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Dystrofické změny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474F6C36-09D5-40A1-8675-2655772F3300}" type="sibTrans" cxnId="{6190128C-FFF0-4984-A1BF-FC82B51CFAAF}">
      <dgm:prSet/>
      <dgm:spPr/>
      <dgm:t>
        <a:bodyPr/>
        <a:lstStyle/>
        <a:p>
          <a:endParaRPr lang="en-US" sz="4000"/>
        </a:p>
      </dgm:t>
    </dgm:pt>
    <dgm:pt modelId="{E0DCB026-DDCB-4D8E-8FCA-55875036CBA8}" type="parTrans" cxnId="{6190128C-FFF0-4984-A1BF-FC82B51CFAAF}">
      <dgm:prSet/>
      <dgm:spPr/>
      <dgm:t>
        <a:bodyPr/>
        <a:lstStyle/>
        <a:p>
          <a:endParaRPr lang="en-US" sz="4000"/>
        </a:p>
      </dgm:t>
    </dgm:pt>
    <dgm:pt modelId="{9EAED293-AD10-450E-B819-DE266B56487C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Nekróza, gangréna</a:t>
          </a:r>
          <a:endParaRPr lang="en-US" sz="4000" b="1" dirty="0">
            <a:solidFill>
              <a:schemeClr val="tx1"/>
            </a:solidFill>
          </a:endParaRPr>
        </a:p>
      </dgm:t>
    </dgm:pt>
    <dgm:pt modelId="{0067E5D5-1442-4A0D-8DE8-D5C18D9FB625}" type="sibTrans" cxnId="{DA9C5F3B-A4EF-4575-940E-4AEE45E1C62A}">
      <dgm:prSet/>
      <dgm:spPr/>
      <dgm:t>
        <a:bodyPr/>
        <a:lstStyle/>
        <a:p>
          <a:endParaRPr lang="en-US" sz="4000"/>
        </a:p>
      </dgm:t>
    </dgm:pt>
    <dgm:pt modelId="{16BF8BE3-90BA-402B-BE1B-B7FA227640DA}" type="parTrans" cxnId="{DA9C5F3B-A4EF-4575-940E-4AEE45E1C62A}">
      <dgm:prSet/>
      <dgm:spPr/>
      <dgm:t>
        <a:bodyPr/>
        <a:lstStyle/>
        <a:p>
          <a:endParaRPr lang="en-US" sz="4000"/>
        </a:p>
      </dgm:t>
    </dgm:pt>
    <dgm:pt modelId="{553A7DEB-40FF-495E-A78F-77716C8A9CF2}">
      <dgm:prSet custT="1"/>
      <dgm:spPr/>
      <dgm:t>
        <a:bodyPr/>
        <a:lstStyle/>
        <a:p>
          <a:pPr algn="ctr"/>
          <a:r>
            <a:rPr lang="en-US" sz="4000" b="1" dirty="0" err="1">
              <a:solidFill>
                <a:schemeClr val="tx1"/>
              </a:solidFill>
            </a:rPr>
            <a:t>Apoptóza</a:t>
          </a:r>
          <a:endParaRPr lang="en-US" sz="4000" b="1" dirty="0">
            <a:solidFill>
              <a:schemeClr val="tx1"/>
            </a:solidFill>
          </a:endParaRPr>
        </a:p>
      </dgm:t>
    </dgm:pt>
    <dgm:pt modelId="{B3F2E387-F1F2-4B23-9EE9-8D0E3752C9AA}" type="sibTrans" cxnId="{3571E0C9-E59F-4048-A063-62EDE79A9E5B}">
      <dgm:prSet/>
      <dgm:spPr/>
      <dgm:t>
        <a:bodyPr/>
        <a:lstStyle/>
        <a:p>
          <a:endParaRPr lang="en-US" sz="4000"/>
        </a:p>
      </dgm:t>
    </dgm:pt>
    <dgm:pt modelId="{78C84A49-4AF9-46C7-89D7-1F5F9F94B7BD}" type="parTrans" cxnId="{3571E0C9-E59F-4048-A063-62EDE79A9E5B}">
      <dgm:prSet/>
      <dgm:spPr/>
      <dgm:t>
        <a:bodyPr/>
        <a:lstStyle/>
        <a:p>
          <a:endParaRPr lang="en-US" sz="4000"/>
        </a:p>
      </dgm:t>
    </dgm:pt>
    <dgm:pt modelId="{75A304FA-5FD6-8143-80EA-DCF4131BE612}" type="pres">
      <dgm:prSet presAssocID="{AE2FEFE6-4D4F-4BBE-86D7-E3249F87158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75468E43-210E-1E4E-B463-7B71B539DD38}" type="pres">
      <dgm:prSet presAssocID="{553A7DEB-40FF-495E-A78F-77716C8A9CF2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4192C18-4F68-3F4D-B439-1A18001BF28A}" type="pres">
      <dgm:prSet presAssocID="{B3F2E387-F1F2-4B23-9EE9-8D0E3752C9AA}" presName="spacer" presStyleCnt="0"/>
      <dgm:spPr/>
    </dgm:pt>
    <dgm:pt modelId="{26821D7F-074B-D340-B7CB-93255C037AEE}" type="pres">
      <dgm:prSet presAssocID="{9EAED293-AD10-450E-B819-DE266B56487C}" presName="parentText" presStyleLbl="node1" presStyleIdx="1" presStyleCnt="5" custLinFactNeighborY="10309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9DA7684-1D79-A344-B41E-198E765C60AB}" type="pres">
      <dgm:prSet presAssocID="{0067E5D5-1442-4A0D-8DE8-D5C18D9FB625}" presName="spacer" presStyleCnt="0"/>
      <dgm:spPr/>
    </dgm:pt>
    <dgm:pt modelId="{DEDB9FAB-E204-8547-8A2C-E2C175D0FF8F}" type="pres">
      <dgm:prSet presAssocID="{7332D01B-B576-4AEE-9506-90A11F9E4EBF}" presName="parentText" presStyleLbl="node1" presStyleIdx="2" presStyleCnt="5">
        <dgm:presLayoutVars>
          <dgm:chMax val="0"/>
          <dgm:bulletEnabled val="1"/>
        </dgm:presLayoutVars>
      </dgm:prSet>
      <dgm:spPr>
        <a:xfrm>
          <a:off x="0" y="2427913"/>
          <a:ext cx="5233988" cy="1029600"/>
        </a:xfrm>
        <a:prstGeom prst="roundRect">
          <a:avLst/>
        </a:prstGeom>
      </dgm:spPr>
      <dgm:t>
        <a:bodyPr/>
        <a:lstStyle/>
        <a:p>
          <a:endParaRPr lang="cs-CZ"/>
        </a:p>
      </dgm:t>
    </dgm:pt>
    <dgm:pt modelId="{662C27F7-E314-9D47-8014-569458C9919B}" type="pres">
      <dgm:prSet presAssocID="{474F6C36-09D5-40A1-8675-2655772F3300}" presName="spacer" presStyleCnt="0"/>
      <dgm:spPr/>
    </dgm:pt>
    <dgm:pt modelId="{76026EEC-7B08-B94B-A730-9B4207B9B01B}" type="pres">
      <dgm:prSet presAssocID="{2EC57F65-2507-5E4A-977A-E75CF3295BDE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110CD03-FEE5-7E45-9B1C-B11F5FD734A8}" type="pres">
      <dgm:prSet presAssocID="{31A7D7F2-FD42-1D4C-BA4E-9449E720C0B5}" presName="spacer" presStyleCnt="0"/>
      <dgm:spPr/>
    </dgm:pt>
    <dgm:pt modelId="{7CB47C61-3D76-C14A-A781-E97EECF2CC5A}" type="pres">
      <dgm:prSet presAssocID="{4E82E2FE-C003-4FD8-BF4D-1200B3ABD8DA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9C397E00-26A2-4E14-92F7-03ADF99FAC2C}" type="presOf" srcId="{9EAED293-AD10-450E-B819-DE266B56487C}" destId="{26821D7F-074B-D340-B7CB-93255C037AEE}" srcOrd="0" destOrd="0" presId="urn:microsoft.com/office/officeart/2005/8/layout/vList2"/>
    <dgm:cxn modelId="{FE04371A-2B5D-4735-8CD0-659711673F19}" type="presOf" srcId="{7332D01B-B576-4AEE-9506-90A11F9E4EBF}" destId="{DEDB9FAB-E204-8547-8A2C-E2C175D0FF8F}" srcOrd="0" destOrd="0" presId="urn:microsoft.com/office/officeart/2005/8/layout/vList2"/>
    <dgm:cxn modelId="{CE254352-D372-784C-A565-6E3E03EED83C}" srcId="{AE2FEFE6-4D4F-4BBE-86D7-E3249F871586}" destId="{2EC57F65-2507-5E4A-977A-E75CF3295BDE}" srcOrd="3" destOrd="0" parTransId="{3D316A4B-FCA1-A442-BC96-BC8EEABD9C50}" sibTransId="{31A7D7F2-FD42-1D4C-BA4E-9449E720C0B5}"/>
    <dgm:cxn modelId="{3571E0C9-E59F-4048-A063-62EDE79A9E5B}" srcId="{AE2FEFE6-4D4F-4BBE-86D7-E3249F871586}" destId="{553A7DEB-40FF-495E-A78F-77716C8A9CF2}" srcOrd="0" destOrd="0" parTransId="{78C84A49-4AF9-46C7-89D7-1F5F9F94B7BD}" sibTransId="{B3F2E387-F1F2-4B23-9EE9-8D0E3752C9AA}"/>
    <dgm:cxn modelId="{1AF1847F-9EA2-4BA0-991D-53DE4629F4F0}" srcId="{AE2FEFE6-4D4F-4BBE-86D7-E3249F871586}" destId="{4E82E2FE-C003-4FD8-BF4D-1200B3ABD8DA}" srcOrd="4" destOrd="0" parTransId="{ACAB365A-5D31-48BF-B099-110397946E12}" sibTransId="{60813B38-BCA8-4ACA-859A-04F2BC0C2C1A}"/>
    <dgm:cxn modelId="{3430130B-9D8B-4FDC-A3EB-161FF1B9D195}" type="presOf" srcId="{553A7DEB-40FF-495E-A78F-77716C8A9CF2}" destId="{75468E43-210E-1E4E-B463-7B71B539DD38}" srcOrd="0" destOrd="0" presId="urn:microsoft.com/office/officeart/2005/8/layout/vList2"/>
    <dgm:cxn modelId="{DA9C5F3B-A4EF-4575-940E-4AEE45E1C62A}" srcId="{AE2FEFE6-4D4F-4BBE-86D7-E3249F871586}" destId="{9EAED293-AD10-450E-B819-DE266B56487C}" srcOrd="1" destOrd="0" parTransId="{16BF8BE3-90BA-402B-BE1B-B7FA227640DA}" sibTransId="{0067E5D5-1442-4A0D-8DE8-D5C18D9FB625}"/>
    <dgm:cxn modelId="{4EBC609D-A89A-43B1-B602-E3FAD115E2E9}" type="presOf" srcId="{AE2FEFE6-4D4F-4BBE-86D7-E3249F871586}" destId="{75A304FA-5FD6-8143-80EA-DCF4131BE612}" srcOrd="0" destOrd="0" presId="urn:microsoft.com/office/officeart/2005/8/layout/vList2"/>
    <dgm:cxn modelId="{6190128C-FFF0-4984-A1BF-FC82B51CFAAF}" srcId="{AE2FEFE6-4D4F-4BBE-86D7-E3249F871586}" destId="{7332D01B-B576-4AEE-9506-90A11F9E4EBF}" srcOrd="2" destOrd="0" parTransId="{E0DCB026-DDCB-4D8E-8FCA-55875036CBA8}" sibTransId="{474F6C36-09D5-40A1-8675-2655772F3300}"/>
    <dgm:cxn modelId="{A1174F30-A2B7-4B02-91A4-DB8D9193DDDB}" type="presOf" srcId="{2EC57F65-2507-5E4A-977A-E75CF3295BDE}" destId="{76026EEC-7B08-B94B-A730-9B4207B9B01B}" srcOrd="0" destOrd="0" presId="urn:microsoft.com/office/officeart/2005/8/layout/vList2"/>
    <dgm:cxn modelId="{BC598BF6-3CCA-47C1-B462-5E827BEEC376}" type="presOf" srcId="{4E82E2FE-C003-4FD8-BF4D-1200B3ABD8DA}" destId="{7CB47C61-3D76-C14A-A781-E97EECF2CC5A}" srcOrd="0" destOrd="0" presId="urn:microsoft.com/office/officeart/2005/8/layout/vList2"/>
    <dgm:cxn modelId="{B78E6769-0AE7-4AC2-9303-48A16B52BF83}" type="presParOf" srcId="{75A304FA-5FD6-8143-80EA-DCF4131BE612}" destId="{75468E43-210E-1E4E-B463-7B71B539DD38}" srcOrd="0" destOrd="0" presId="urn:microsoft.com/office/officeart/2005/8/layout/vList2"/>
    <dgm:cxn modelId="{F89D8B5C-723D-4F8B-8817-557BE70E7F89}" type="presParOf" srcId="{75A304FA-5FD6-8143-80EA-DCF4131BE612}" destId="{C4192C18-4F68-3F4D-B439-1A18001BF28A}" srcOrd="1" destOrd="0" presId="urn:microsoft.com/office/officeart/2005/8/layout/vList2"/>
    <dgm:cxn modelId="{834A136A-C610-47C3-A04A-5DA8D769C3F2}" type="presParOf" srcId="{75A304FA-5FD6-8143-80EA-DCF4131BE612}" destId="{26821D7F-074B-D340-B7CB-93255C037AEE}" srcOrd="2" destOrd="0" presId="urn:microsoft.com/office/officeart/2005/8/layout/vList2"/>
    <dgm:cxn modelId="{A0B655BC-70A4-467E-839D-20C3BD203FBD}" type="presParOf" srcId="{75A304FA-5FD6-8143-80EA-DCF4131BE612}" destId="{09DA7684-1D79-A344-B41E-198E765C60AB}" srcOrd="3" destOrd="0" presId="urn:microsoft.com/office/officeart/2005/8/layout/vList2"/>
    <dgm:cxn modelId="{AF7479CC-6803-4762-90D2-588B0F1C9B33}" type="presParOf" srcId="{75A304FA-5FD6-8143-80EA-DCF4131BE612}" destId="{DEDB9FAB-E204-8547-8A2C-E2C175D0FF8F}" srcOrd="4" destOrd="0" presId="urn:microsoft.com/office/officeart/2005/8/layout/vList2"/>
    <dgm:cxn modelId="{A6E6F741-78D6-4142-B8C3-C277B285C87A}" type="presParOf" srcId="{75A304FA-5FD6-8143-80EA-DCF4131BE612}" destId="{662C27F7-E314-9D47-8014-569458C9919B}" srcOrd="5" destOrd="0" presId="urn:microsoft.com/office/officeart/2005/8/layout/vList2"/>
    <dgm:cxn modelId="{7932687E-61C8-4585-A6D4-480E499F1D2C}" type="presParOf" srcId="{75A304FA-5FD6-8143-80EA-DCF4131BE612}" destId="{76026EEC-7B08-B94B-A730-9B4207B9B01B}" srcOrd="6" destOrd="0" presId="urn:microsoft.com/office/officeart/2005/8/layout/vList2"/>
    <dgm:cxn modelId="{9BF738E2-B6FB-42ED-9773-25CF8C132204}" type="presParOf" srcId="{75A304FA-5FD6-8143-80EA-DCF4131BE612}" destId="{6110CD03-FEE5-7E45-9B1C-B11F5FD734A8}" srcOrd="7" destOrd="0" presId="urn:microsoft.com/office/officeart/2005/8/layout/vList2"/>
    <dgm:cxn modelId="{E79AE170-B211-46BA-A105-9DE9AA7EFBAF}" type="presParOf" srcId="{75A304FA-5FD6-8143-80EA-DCF4131BE612}" destId="{7CB47C61-3D76-C14A-A781-E97EECF2CC5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E2FEFE6-4D4F-4BBE-86D7-E3249F871586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E82E2FE-C003-4FD8-BF4D-1200B3ABD8DA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Pigmenty</a:t>
          </a:r>
          <a:endParaRPr lang="en-US" sz="4000" b="1" dirty="0">
            <a:solidFill>
              <a:schemeClr val="tx1"/>
            </a:solidFill>
          </a:endParaRPr>
        </a:p>
      </dgm:t>
    </dgm:pt>
    <dgm:pt modelId="{60813B38-BCA8-4ACA-859A-04F2BC0C2C1A}" type="sibTrans" cxnId="{1AF1847F-9EA2-4BA0-991D-53DE4629F4F0}">
      <dgm:prSet/>
      <dgm:spPr/>
      <dgm:t>
        <a:bodyPr/>
        <a:lstStyle/>
        <a:p>
          <a:endParaRPr lang="en-US" sz="4000"/>
        </a:p>
      </dgm:t>
    </dgm:pt>
    <dgm:pt modelId="{ACAB365A-5D31-48BF-B099-110397946E12}" type="parTrans" cxnId="{1AF1847F-9EA2-4BA0-991D-53DE4629F4F0}">
      <dgm:prSet/>
      <dgm:spPr/>
      <dgm:t>
        <a:bodyPr/>
        <a:lstStyle/>
        <a:p>
          <a:endParaRPr lang="en-US" sz="4000"/>
        </a:p>
      </dgm:t>
    </dgm:pt>
    <dgm:pt modelId="{2EC57F65-2507-5E4A-977A-E75CF3295BDE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Krystaly, konkrementy</a:t>
          </a:r>
        </a:p>
      </dgm:t>
    </dgm:pt>
    <dgm:pt modelId="{31A7D7F2-FD42-1D4C-BA4E-9449E720C0B5}" type="sibTrans" cxnId="{CE254352-D372-784C-A565-6E3E03EED83C}">
      <dgm:prSet/>
      <dgm:spPr/>
      <dgm:t>
        <a:bodyPr/>
        <a:lstStyle/>
        <a:p>
          <a:endParaRPr lang="cs-CZ" sz="4000"/>
        </a:p>
      </dgm:t>
    </dgm:pt>
    <dgm:pt modelId="{3D316A4B-FCA1-A442-BC96-BC8EEABD9C50}" type="parTrans" cxnId="{CE254352-D372-784C-A565-6E3E03EED83C}">
      <dgm:prSet/>
      <dgm:spPr/>
      <dgm:t>
        <a:bodyPr/>
        <a:lstStyle/>
        <a:p>
          <a:endParaRPr lang="cs-CZ" sz="4000"/>
        </a:p>
      </dgm:t>
    </dgm:pt>
    <dgm:pt modelId="{7332D01B-B576-4AEE-9506-90A11F9E4EBF}">
      <dgm:prSet custT="1"/>
      <dgm:spPr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52400" tIns="152400" rIns="152400" bIns="152400" numCol="1" spcCol="1270" anchor="ctr" anchorCtr="0"/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Dystrofické změny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474F6C36-09D5-40A1-8675-2655772F3300}" type="sibTrans" cxnId="{6190128C-FFF0-4984-A1BF-FC82B51CFAAF}">
      <dgm:prSet/>
      <dgm:spPr/>
      <dgm:t>
        <a:bodyPr/>
        <a:lstStyle/>
        <a:p>
          <a:endParaRPr lang="en-US" sz="4000"/>
        </a:p>
      </dgm:t>
    </dgm:pt>
    <dgm:pt modelId="{E0DCB026-DDCB-4D8E-8FCA-55875036CBA8}" type="parTrans" cxnId="{6190128C-FFF0-4984-A1BF-FC82B51CFAAF}">
      <dgm:prSet/>
      <dgm:spPr/>
      <dgm:t>
        <a:bodyPr/>
        <a:lstStyle/>
        <a:p>
          <a:endParaRPr lang="en-US" sz="4000"/>
        </a:p>
      </dgm:t>
    </dgm:pt>
    <dgm:pt modelId="{9EAED293-AD10-450E-B819-DE266B56487C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Nekróza, gangréna</a:t>
          </a:r>
          <a:endParaRPr lang="en-US" sz="4000" b="1" dirty="0">
            <a:solidFill>
              <a:schemeClr val="tx1"/>
            </a:solidFill>
          </a:endParaRPr>
        </a:p>
      </dgm:t>
    </dgm:pt>
    <dgm:pt modelId="{0067E5D5-1442-4A0D-8DE8-D5C18D9FB625}" type="sibTrans" cxnId="{DA9C5F3B-A4EF-4575-940E-4AEE45E1C62A}">
      <dgm:prSet/>
      <dgm:spPr/>
      <dgm:t>
        <a:bodyPr/>
        <a:lstStyle/>
        <a:p>
          <a:endParaRPr lang="en-US" sz="4000"/>
        </a:p>
      </dgm:t>
    </dgm:pt>
    <dgm:pt modelId="{16BF8BE3-90BA-402B-BE1B-B7FA227640DA}" type="parTrans" cxnId="{DA9C5F3B-A4EF-4575-940E-4AEE45E1C62A}">
      <dgm:prSet/>
      <dgm:spPr/>
      <dgm:t>
        <a:bodyPr/>
        <a:lstStyle/>
        <a:p>
          <a:endParaRPr lang="en-US" sz="4000"/>
        </a:p>
      </dgm:t>
    </dgm:pt>
    <dgm:pt modelId="{553A7DEB-40FF-495E-A78F-77716C8A9CF2}">
      <dgm:prSet custT="1"/>
      <dgm:spPr/>
      <dgm:t>
        <a:bodyPr/>
        <a:lstStyle/>
        <a:p>
          <a:pPr algn="ctr"/>
          <a:r>
            <a:rPr lang="en-US" sz="4000" b="1" dirty="0" err="1">
              <a:solidFill>
                <a:schemeClr val="tx1"/>
              </a:solidFill>
            </a:rPr>
            <a:t>Apoptóza</a:t>
          </a:r>
          <a:endParaRPr lang="en-US" sz="4000" b="1" dirty="0">
            <a:solidFill>
              <a:schemeClr val="tx1"/>
            </a:solidFill>
          </a:endParaRPr>
        </a:p>
      </dgm:t>
    </dgm:pt>
    <dgm:pt modelId="{B3F2E387-F1F2-4B23-9EE9-8D0E3752C9AA}" type="sibTrans" cxnId="{3571E0C9-E59F-4048-A063-62EDE79A9E5B}">
      <dgm:prSet/>
      <dgm:spPr/>
      <dgm:t>
        <a:bodyPr/>
        <a:lstStyle/>
        <a:p>
          <a:endParaRPr lang="en-US" sz="4000"/>
        </a:p>
      </dgm:t>
    </dgm:pt>
    <dgm:pt modelId="{78C84A49-4AF9-46C7-89D7-1F5F9F94B7BD}" type="parTrans" cxnId="{3571E0C9-E59F-4048-A063-62EDE79A9E5B}">
      <dgm:prSet/>
      <dgm:spPr/>
      <dgm:t>
        <a:bodyPr/>
        <a:lstStyle/>
        <a:p>
          <a:endParaRPr lang="en-US" sz="4000"/>
        </a:p>
      </dgm:t>
    </dgm:pt>
    <dgm:pt modelId="{75A304FA-5FD6-8143-80EA-DCF4131BE612}" type="pres">
      <dgm:prSet presAssocID="{AE2FEFE6-4D4F-4BBE-86D7-E3249F87158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75468E43-210E-1E4E-B463-7B71B539DD38}" type="pres">
      <dgm:prSet presAssocID="{553A7DEB-40FF-495E-A78F-77716C8A9CF2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4192C18-4F68-3F4D-B439-1A18001BF28A}" type="pres">
      <dgm:prSet presAssocID="{B3F2E387-F1F2-4B23-9EE9-8D0E3752C9AA}" presName="spacer" presStyleCnt="0"/>
      <dgm:spPr/>
    </dgm:pt>
    <dgm:pt modelId="{26821D7F-074B-D340-B7CB-93255C037AEE}" type="pres">
      <dgm:prSet presAssocID="{9EAED293-AD10-450E-B819-DE266B56487C}" presName="parentText" presStyleLbl="node1" presStyleIdx="1" presStyleCnt="5" custLinFactNeighborY="10309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9DA7684-1D79-A344-B41E-198E765C60AB}" type="pres">
      <dgm:prSet presAssocID="{0067E5D5-1442-4A0D-8DE8-D5C18D9FB625}" presName="spacer" presStyleCnt="0"/>
      <dgm:spPr/>
    </dgm:pt>
    <dgm:pt modelId="{DEDB9FAB-E204-8547-8A2C-E2C175D0FF8F}" type="pres">
      <dgm:prSet presAssocID="{7332D01B-B576-4AEE-9506-90A11F9E4EBF}" presName="parentText" presStyleLbl="node1" presStyleIdx="2" presStyleCnt="5">
        <dgm:presLayoutVars>
          <dgm:chMax val="0"/>
          <dgm:bulletEnabled val="1"/>
        </dgm:presLayoutVars>
      </dgm:prSet>
      <dgm:spPr>
        <a:xfrm>
          <a:off x="0" y="2427913"/>
          <a:ext cx="5233988" cy="1029600"/>
        </a:xfrm>
        <a:prstGeom prst="roundRect">
          <a:avLst/>
        </a:prstGeom>
      </dgm:spPr>
      <dgm:t>
        <a:bodyPr/>
        <a:lstStyle/>
        <a:p>
          <a:endParaRPr lang="cs-CZ"/>
        </a:p>
      </dgm:t>
    </dgm:pt>
    <dgm:pt modelId="{662C27F7-E314-9D47-8014-569458C9919B}" type="pres">
      <dgm:prSet presAssocID="{474F6C36-09D5-40A1-8675-2655772F3300}" presName="spacer" presStyleCnt="0"/>
      <dgm:spPr/>
    </dgm:pt>
    <dgm:pt modelId="{76026EEC-7B08-B94B-A730-9B4207B9B01B}" type="pres">
      <dgm:prSet presAssocID="{2EC57F65-2507-5E4A-977A-E75CF3295BDE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110CD03-FEE5-7E45-9B1C-B11F5FD734A8}" type="pres">
      <dgm:prSet presAssocID="{31A7D7F2-FD42-1D4C-BA4E-9449E720C0B5}" presName="spacer" presStyleCnt="0"/>
      <dgm:spPr/>
    </dgm:pt>
    <dgm:pt modelId="{7CB47C61-3D76-C14A-A781-E97EECF2CC5A}" type="pres">
      <dgm:prSet presAssocID="{4E82E2FE-C003-4FD8-BF4D-1200B3ABD8DA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5FAB1400-6175-4DBF-955C-898153F197A2}" type="presOf" srcId="{7332D01B-B576-4AEE-9506-90A11F9E4EBF}" destId="{DEDB9FAB-E204-8547-8A2C-E2C175D0FF8F}" srcOrd="0" destOrd="0" presId="urn:microsoft.com/office/officeart/2005/8/layout/vList2"/>
    <dgm:cxn modelId="{1AF1847F-9EA2-4BA0-991D-53DE4629F4F0}" srcId="{AE2FEFE6-4D4F-4BBE-86D7-E3249F871586}" destId="{4E82E2FE-C003-4FD8-BF4D-1200B3ABD8DA}" srcOrd="4" destOrd="0" parTransId="{ACAB365A-5D31-48BF-B099-110397946E12}" sibTransId="{60813B38-BCA8-4ACA-859A-04F2BC0C2C1A}"/>
    <dgm:cxn modelId="{0F4F8605-F9AF-45C0-AC62-2C393F300BEC}" type="presOf" srcId="{AE2FEFE6-4D4F-4BBE-86D7-E3249F871586}" destId="{75A304FA-5FD6-8143-80EA-DCF4131BE612}" srcOrd="0" destOrd="0" presId="urn:microsoft.com/office/officeart/2005/8/layout/vList2"/>
    <dgm:cxn modelId="{76EE4853-05FB-4FC5-AFF9-12743B5763A9}" type="presOf" srcId="{2EC57F65-2507-5E4A-977A-E75CF3295BDE}" destId="{76026EEC-7B08-B94B-A730-9B4207B9B01B}" srcOrd="0" destOrd="0" presId="urn:microsoft.com/office/officeart/2005/8/layout/vList2"/>
    <dgm:cxn modelId="{6190128C-FFF0-4984-A1BF-FC82B51CFAAF}" srcId="{AE2FEFE6-4D4F-4BBE-86D7-E3249F871586}" destId="{7332D01B-B576-4AEE-9506-90A11F9E4EBF}" srcOrd="2" destOrd="0" parTransId="{E0DCB026-DDCB-4D8E-8FCA-55875036CBA8}" sibTransId="{474F6C36-09D5-40A1-8675-2655772F3300}"/>
    <dgm:cxn modelId="{2322FD28-7DE3-4EC7-B2B2-A430BCCAA6B4}" type="presOf" srcId="{9EAED293-AD10-450E-B819-DE266B56487C}" destId="{26821D7F-074B-D340-B7CB-93255C037AEE}" srcOrd="0" destOrd="0" presId="urn:microsoft.com/office/officeart/2005/8/layout/vList2"/>
    <dgm:cxn modelId="{CE254352-D372-784C-A565-6E3E03EED83C}" srcId="{AE2FEFE6-4D4F-4BBE-86D7-E3249F871586}" destId="{2EC57F65-2507-5E4A-977A-E75CF3295BDE}" srcOrd="3" destOrd="0" parTransId="{3D316A4B-FCA1-A442-BC96-BC8EEABD9C50}" sibTransId="{31A7D7F2-FD42-1D4C-BA4E-9449E720C0B5}"/>
    <dgm:cxn modelId="{DA9C5F3B-A4EF-4575-940E-4AEE45E1C62A}" srcId="{AE2FEFE6-4D4F-4BBE-86D7-E3249F871586}" destId="{9EAED293-AD10-450E-B819-DE266B56487C}" srcOrd="1" destOrd="0" parTransId="{16BF8BE3-90BA-402B-BE1B-B7FA227640DA}" sibTransId="{0067E5D5-1442-4A0D-8DE8-D5C18D9FB625}"/>
    <dgm:cxn modelId="{3571E0C9-E59F-4048-A063-62EDE79A9E5B}" srcId="{AE2FEFE6-4D4F-4BBE-86D7-E3249F871586}" destId="{553A7DEB-40FF-495E-A78F-77716C8A9CF2}" srcOrd="0" destOrd="0" parTransId="{78C84A49-4AF9-46C7-89D7-1F5F9F94B7BD}" sibTransId="{B3F2E387-F1F2-4B23-9EE9-8D0E3752C9AA}"/>
    <dgm:cxn modelId="{B7DB6869-1316-40F4-8C67-3337513BAE95}" type="presOf" srcId="{553A7DEB-40FF-495E-A78F-77716C8A9CF2}" destId="{75468E43-210E-1E4E-B463-7B71B539DD38}" srcOrd="0" destOrd="0" presId="urn:microsoft.com/office/officeart/2005/8/layout/vList2"/>
    <dgm:cxn modelId="{93CB0B53-8CF0-4023-A775-D85A6EA012D9}" type="presOf" srcId="{4E82E2FE-C003-4FD8-BF4D-1200B3ABD8DA}" destId="{7CB47C61-3D76-C14A-A781-E97EECF2CC5A}" srcOrd="0" destOrd="0" presId="urn:microsoft.com/office/officeart/2005/8/layout/vList2"/>
    <dgm:cxn modelId="{BA2E4CC7-398C-486F-85FF-94C3C5A486B0}" type="presParOf" srcId="{75A304FA-5FD6-8143-80EA-DCF4131BE612}" destId="{75468E43-210E-1E4E-B463-7B71B539DD38}" srcOrd="0" destOrd="0" presId="urn:microsoft.com/office/officeart/2005/8/layout/vList2"/>
    <dgm:cxn modelId="{4E65C524-2783-4115-89D1-F3B6437D08F9}" type="presParOf" srcId="{75A304FA-5FD6-8143-80EA-DCF4131BE612}" destId="{C4192C18-4F68-3F4D-B439-1A18001BF28A}" srcOrd="1" destOrd="0" presId="urn:microsoft.com/office/officeart/2005/8/layout/vList2"/>
    <dgm:cxn modelId="{1286BE51-E28C-4E34-B684-38DBD48843F9}" type="presParOf" srcId="{75A304FA-5FD6-8143-80EA-DCF4131BE612}" destId="{26821D7F-074B-D340-B7CB-93255C037AEE}" srcOrd="2" destOrd="0" presId="urn:microsoft.com/office/officeart/2005/8/layout/vList2"/>
    <dgm:cxn modelId="{4261BD9F-0DAD-4569-A062-587269281515}" type="presParOf" srcId="{75A304FA-5FD6-8143-80EA-DCF4131BE612}" destId="{09DA7684-1D79-A344-B41E-198E765C60AB}" srcOrd="3" destOrd="0" presId="urn:microsoft.com/office/officeart/2005/8/layout/vList2"/>
    <dgm:cxn modelId="{B146B1F4-86E9-405B-94A2-702E8CEA439C}" type="presParOf" srcId="{75A304FA-5FD6-8143-80EA-DCF4131BE612}" destId="{DEDB9FAB-E204-8547-8A2C-E2C175D0FF8F}" srcOrd="4" destOrd="0" presId="urn:microsoft.com/office/officeart/2005/8/layout/vList2"/>
    <dgm:cxn modelId="{F022EFA7-7D14-47A0-B403-EA85C31F17E6}" type="presParOf" srcId="{75A304FA-5FD6-8143-80EA-DCF4131BE612}" destId="{662C27F7-E314-9D47-8014-569458C9919B}" srcOrd="5" destOrd="0" presId="urn:microsoft.com/office/officeart/2005/8/layout/vList2"/>
    <dgm:cxn modelId="{194AFB49-36A7-4E2D-BEBA-1E2160147F65}" type="presParOf" srcId="{75A304FA-5FD6-8143-80EA-DCF4131BE612}" destId="{76026EEC-7B08-B94B-A730-9B4207B9B01B}" srcOrd="6" destOrd="0" presId="urn:microsoft.com/office/officeart/2005/8/layout/vList2"/>
    <dgm:cxn modelId="{20CD2E17-81B9-4A0A-A432-90E32413BF56}" type="presParOf" srcId="{75A304FA-5FD6-8143-80EA-DCF4131BE612}" destId="{6110CD03-FEE5-7E45-9B1C-B11F5FD734A8}" srcOrd="7" destOrd="0" presId="urn:microsoft.com/office/officeart/2005/8/layout/vList2"/>
    <dgm:cxn modelId="{07E7DB9C-AE8E-4D3D-A331-288CA9C5D65A}" type="presParOf" srcId="{75A304FA-5FD6-8143-80EA-DCF4131BE612}" destId="{7CB47C61-3D76-C14A-A781-E97EECF2CC5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E2FEFE6-4D4F-4BBE-86D7-E3249F871586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E82E2FE-C003-4FD8-BF4D-1200B3ABD8DA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Pigmenty</a:t>
          </a:r>
          <a:endParaRPr lang="en-US" sz="4000" b="1" dirty="0">
            <a:solidFill>
              <a:schemeClr val="tx1"/>
            </a:solidFill>
          </a:endParaRPr>
        </a:p>
      </dgm:t>
    </dgm:pt>
    <dgm:pt modelId="{60813B38-BCA8-4ACA-859A-04F2BC0C2C1A}" type="sibTrans" cxnId="{1AF1847F-9EA2-4BA0-991D-53DE4629F4F0}">
      <dgm:prSet/>
      <dgm:spPr/>
      <dgm:t>
        <a:bodyPr/>
        <a:lstStyle/>
        <a:p>
          <a:endParaRPr lang="en-US" sz="4000"/>
        </a:p>
      </dgm:t>
    </dgm:pt>
    <dgm:pt modelId="{ACAB365A-5D31-48BF-B099-110397946E12}" type="parTrans" cxnId="{1AF1847F-9EA2-4BA0-991D-53DE4629F4F0}">
      <dgm:prSet/>
      <dgm:spPr/>
      <dgm:t>
        <a:bodyPr/>
        <a:lstStyle/>
        <a:p>
          <a:endParaRPr lang="en-US" sz="4000"/>
        </a:p>
      </dgm:t>
    </dgm:pt>
    <dgm:pt modelId="{2EC57F65-2507-5E4A-977A-E75CF3295BDE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Krystaly, konkrementy</a:t>
          </a:r>
        </a:p>
      </dgm:t>
    </dgm:pt>
    <dgm:pt modelId="{31A7D7F2-FD42-1D4C-BA4E-9449E720C0B5}" type="sibTrans" cxnId="{CE254352-D372-784C-A565-6E3E03EED83C}">
      <dgm:prSet/>
      <dgm:spPr/>
      <dgm:t>
        <a:bodyPr/>
        <a:lstStyle/>
        <a:p>
          <a:endParaRPr lang="cs-CZ" sz="4000"/>
        </a:p>
      </dgm:t>
    </dgm:pt>
    <dgm:pt modelId="{3D316A4B-FCA1-A442-BC96-BC8EEABD9C50}" type="parTrans" cxnId="{CE254352-D372-784C-A565-6E3E03EED83C}">
      <dgm:prSet/>
      <dgm:spPr/>
      <dgm:t>
        <a:bodyPr/>
        <a:lstStyle/>
        <a:p>
          <a:endParaRPr lang="cs-CZ" sz="4000"/>
        </a:p>
      </dgm:t>
    </dgm:pt>
    <dgm:pt modelId="{7332D01B-B576-4AEE-9506-90A11F9E4EBF}">
      <dgm:prSet custT="1"/>
      <dgm:spPr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52400" tIns="152400" rIns="152400" bIns="152400" numCol="1" spcCol="1270" anchor="ctr" anchorCtr="0"/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Dystrofické změny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474F6C36-09D5-40A1-8675-2655772F3300}" type="sibTrans" cxnId="{6190128C-FFF0-4984-A1BF-FC82B51CFAAF}">
      <dgm:prSet/>
      <dgm:spPr/>
      <dgm:t>
        <a:bodyPr/>
        <a:lstStyle/>
        <a:p>
          <a:endParaRPr lang="en-US" sz="4000"/>
        </a:p>
      </dgm:t>
    </dgm:pt>
    <dgm:pt modelId="{E0DCB026-DDCB-4D8E-8FCA-55875036CBA8}" type="parTrans" cxnId="{6190128C-FFF0-4984-A1BF-FC82B51CFAAF}">
      <dgm:prSet/>
      <dgm:spPr/>
      <dgm:t>
        <a:bodyPr/>
        <a:lstStyle/>
        <a:p>
          <a:endParaRPr lang="en-US" sz="4000"/>
        </a:p>
      </dgm:t>
    </dgm:pt>
    <dgm:pt modelId="{9EAED293-AD10-450E-B819-DE266B56487C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Nekróza, gangréna</a:t>
          </a:r>
          <a:endParaRPr lang="en-US" sz="4000" b="1" dirty="0">
            <a:solidFill>
              <a:schemeClr val="tx1"/>
            </a:solidFill>
          </a:endParaRPr>
        </a:p>
      </dgm:t>
    </dgm:pt>
    <dgm:pt modelId="{0067E5D5-1442-4A0D-8DE8-D5C18D9FB625}" type="sibTrans" cxnId="{DA9C5F3B-A4EF-4575-940E-4AEE45E1C62A}">
      <dgm:prSet/>
      <dgm:spPr/>
      <dgm:t>
        <a:bodyPr/>
        <a:lstStyle/>
        <a:p>
          <a:endParaRPr lang="en-US" sz="4000"/>
        </a:p>
      </dgm:t>
    </dgm:pt>
    <dgm:pt modelId="{16BF8BE3-90BA-402B-BE1B-B7FA227640DA}" type="parTrans" cxnId="{DA9C5F3B-A4EF-4575-940E-4AEE45E1C62A}">
      <dgm:prSet/>
      <dgm:spPr/>
      <dgm:t>
        <a:bodyPr/>
        <a:lstStyle/>
        <a:p>
          <a:endParaRPr lang="en-US" sz="4000"/>
        </a:p>
      </dgm:t>
    </dgm:pt>
    <dgm:pt modelId="{553A7DEB-40FF-495E-A78F-77716C8A9CF2}">
      <dgm:prSet custT="1"/>
      <dgm:spPr/>
      <dgm:t>
        <a:bodyPr/>
        <a:lstStyle/>
        <a:p>
          <a:pPr algn="ctr"/>
          <a:r>
            <a:rPr lang="en-US" sz="4000" b="1" dirty="0" err="1">
              <a:solidFill>
                <a:schemeClr val="tx1"/>
              </a:solidFill>
            </a:rPr>
            <a:t>Apoptóza</a:t>
          </a:r>
          <a:endParaRPr lang="en-US" sz="4000" b="1" dirty="0">
            <a:solidFill>
              <a:schemeClr val="tx1"/>
            </a:solidFill>
          </a:endParaRPr>
        </a:p>
      </dgm:t>
    </dgm:pt>
    <dgm:pt modelId="{B3F2E387-F1F2-4B23-9EE9-8D0E3752C9AA}" type="sibTrans" cxnId="{3571E0C9-E59F-4048-A063-62EDE79A9E5B}">
      <dgm:prSet/>
      <dgm:spPr/>
      <dgm:t>
        <a:bodyPr/>
        <a:lstStyle/>
        <a:p>
          <a:endParaRPr lang="en-US" sz="4000"/>
        </a:p>
      </dgm:t>
    </dgm:pt>
    <dgm:pt modelId="{78C84A49-4AF9-46C7-89D7-1F5F9F94B7BD}" type="parTrans" cxnId="{3571E0C9-E59F-4048-A063-62EDE79A9E5B}">
      <dgm:prSet/>
      <dgm:spPr/>
      <dgm:t>
        <a:bodyPr/>
        <a:lstStyle/>
        <a:p>
          <a:endParaRPr lang="en-US" sz="4000"/>
        </a:p>
      </dgm:t>
    </dgm:pt>
    <dgm:pt modelId="{75A304FA-5FD6-8143-80EA-DCF4131BE612}" type="pres">
      <dgm:prSet presAssocID="{AE2FEFE6-4D4F-4BBE-86D7-E3249F87158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75468E43-210E-1E4E-B463-7B71B539DD38}" type="pres">
      <dgm:prSet presAssocID="{553A7DEB-40FF-495E-A78F-77716C8A9CF2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4192C18-4F68-3F4D-B439-1A18001BF28A}" type="pres">
      <dgm:prSet presAssocID="{B3F2E387-F1F2-4B23-9EE9-8D0E3752C9AA}" presName="spacer" presStyleCnt="0"/>
      <dgm:spPr/>
    </dgm:pt>
    <dgm:pt modelId="{26821D7F-074B-D340-B7CB-93255C037AEE}" type="pres">
      <dgm:prSet presAssocID="{9EAED293-AD10-450E-B819-DE266B56487C}" presName="parentText" presStyleLbl="node1" presStyleIdx="1" presStyleCnt="5" custLinFactNeighborY="10309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9DA7684-1D79-A344-B41E-198E765C60AB}" type="pres">
      <dgm:prSet presAssocID="{0067E5D5-1442-4A0D-8DE8-D5C18D9FB625}" presName="spacer" presStyleCnt="0"/>
      <dgm:spPr/>
    </dgm:pt>
    <dgm:pt modelId="{DEDB9FAB-E204-8547-8A2C-E2C175D0FF8F}" type="pres">
      <dgm:prSet presAssocID="{7332D01B-B576-4AEE-9506-90A11F9E4EBF}" presName="parentText" presStyleLbl="node1" presStyleIdx="2" presStyleCnt="5">
        <dgm:presLayoutVars>
          <dgm:chMax val="0"/>
          <dgm:bulletEnabled val="1"/>
        </dgm:presLayoutVars>
      </dgm:prSet>
      <dgm:spPr>
        <a:xfrm>
          <a:off x="0" y="2427913"/>
          <a:ext cx="5233988" cy="1029600"/>
        </a:xfrm>
        <a:prstGeom prst="roundRect">
          <a:avLst/>
        </a:prstGeom>
      </dgm:spPr>
      <dgm:t>
        <a:bodyPr/>
        <a:lstStyle/>
        <a:p>
          <a:endParaRPr lang="cs-CZ"/>
        </a:p>
      </dgm:t>
    </dgm:pt>
    <dgm:pt modelId="{662C27F7-E314-9D47-8014-569458C9919B}" type="pres">
      <dgm:prSet presAssocID="{474F6C36-09D5-40A1-8675-2655772F3300}" presName="spacer" presStyleCnt="0"/>
      <dgm:spPr/>
    </dgm:pt>
    <dgm:pt modelId="{76026EEC-7B08-B94B-A730-9B4207B9B01B}" type="pres">
      <dgm:prSet presAssocID="{2EC57F65-2507-5E4A-977A-E75CF3295BDE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110CD03-FEE5-7E45-9B1C-B11F5FD734A8}" type="pres">
      <dgm:prSet presAssocID="{31A7D7F2-FD42-1D4C-BA4E-9449E720C0B5}" presName="spacer" presStyleCnt="0"/>
      <dgm:spPr/>
    </dgm:pt>
    <dgm:pt modelId="{7CB47C61-3D76-C14A-A781-E97EECF2CC5A}" type="pres">
      <dgm:prSet presAssocID="{4E82E2FE-C003-4FD8-BF4D-1200B3ABD8DA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4725F3F-3315-4253-A75E-5A2DDB65ED12}" type="presOf" srcId="{553A7DEB-40FF-495E-A78F-77716C8A9CF2}" destId="{75468E43-210E-1E4E-B463-7B71B539DD38}" srcOrd="0" destOrd="0" presId="urn:microsoft.com/office/officeart/2005/8/layout/vList2"/>
    <dgm:cxn modelId="{FFED27E4-73B6-49CE-A639-EE13D063FD1E}" type="presOf" srcId="{4E82E2FE-C003-4FD8-BF4D-1200B3ABD8DA}" destId="{7CB47C61-3D76-C14A-A781-E97EECF2CC5A}" srcOrd="0" destOrd="0" presId="urn:microsoft.com/office/officeart/2005/8/layout/vList2"/>
    <dgm:cxn modelId="{F2FF625C-AB99-4FA2-B027-F5061DC2937C}" type="presOf" srcId="{2EC57F65-2507-5E4A-977A-E75CF3295BDE}" destId="{76026EEC-7B08-B94B-A730-9B4207B9B01B}" srcOrd="0" destOrd="0" presId="urn:microsoft.com/office/officeart/2005/8/layout/vList2"/>
    <dgm:cxn modelId="{1AF1847F-9EA2-4BA0-991D-53DE4629F4F0}" srcId="{AE2FEFE6-4D4F-4BBE-86D7-E3249F871586}" destId="{4E82E2FE-C003-4FD8-BF4D-1200B3ABD8DA}" srcOrd="4" destOrd="0" parTransId="{ACAB365A-5D31-48BF-B099-110397946E12}" sibTransId="{60813B38-BCA8-4ACA-859A-04F2BC0C2C1A}"/>
    <dgm:cxn modelId="{703598BE-D943-4EAE-BDB4-0FAA7F875A69}" type="presOf" srcId="{AE2FEFE6-4D4F-4BBE-86D7-E3249F871586}" destId="{75A304FA-5FD6-8143-80EA-DCF4131BE612}" srcOrd="0" destOrd="0" presId="urn:microsoft.com/office/officeart/2005/8/layout/vList2"/>
    <dgm:cxn modelId="{061AA11E-7A2A-4496-85DF-AFE886F93885}" type="presOf" srcId="{7332D01B-B576-4AEE-9506-90A11F9E4EBF}" destId="{DEDB9FAB-E204-8547-8A2C-E2C175D0FF8F}" srcOrd="0" destOrd="0" presId="urn:microsoft.com/office/officeart/2005/8/layout/vList2"/>
    <dgm:cxn modelId="{9FE45528-1E8B-42FE-AE29-D007E1A12944}" type="presOf" srcId="{9EAED293-AD10-450E-B819-DE266B56487C}" destId="{26821D7F-074B-D340-B7CB-93255C037AEE}" srcOrd="0" destOrd="0" presId="urn:microsoft.com/office/officeart/2005/8/layout/vList2"/>
    <dgm:cxn modelId="{6190128C-FFF0-4984-A1BF-FC82B51CFAAF}" srcId="{AE2FEFE6-4D4F-4BBE-86D7-E3249F871586}" destId="{7332D01B-B576-4AEE-9506-90A11F9E4EBF}" srcOrd="2" destOrd="0" parTransId="{E0DCB026-DDCB-4D8E-8FCA-55875036CBA8}" sibTransId="{474F6C36-09D5-40A1-8675-2655772F3300}"/>
    <dgm:cxn modelId="{CE254352-D372-784C-A565-6E3E03EED83C}" srcId="{AE2FEFE6-4D4F-4BBE-86D7-E3249F871586}" destId="{2EC57F65-2507-5E4A-977A-E75CF3295BDE}" srcOrd="3" destOrd="0" parTransId="{3D316A4B-FCA1-A442-BC96-BC8EEABD9C50}" sibTransId="{31A7D7F2-FD42-1D4C-BA4E-9449E720C0B5}"/>
    <dgm:cxn modelId="{DA9C5F3B-A4EF-4575-940E-4AEE45E1C62A}" srcId="{AE2FEFE6-4D4F-4BBE-86D7-E3249F871586}" destId="{9EAED293-AD10-450E-B819-DE266B56487C}" srcOrd="1" destOrd="0" parTransId="{16BF8BE3-90BA-402B-BE1B-B7FA227640DA}" sibTransId="{0067E5D5-1442-4A0D-8DE8-D5C18D9FB625}"/>
    <dgm:cxn modelId="{3571E0C9-E59F-4048-A063-62EDE79A9E5B}" srcId="{AE2FEFE6-4D4F-4BBE-86D7-E3249F871586}" destId="{553A7DEB-40FF-495E-A78F-77716C8A9CF2}" srcOrd="0" destOrd="0" parTransId="{78C84A49-4AF9-46C7-89D7-1F5F9F94B7BD}" sibTransId="{B3F2E387-F1F2-4B23-9EE9-8D0E3752C9AA}"/>
    <dgm:cxn modelId="{184AF2B7-CE21-48F1-A8E0-406FA29388EE}" type="presParOf" srcId="{75A304FA-5FD6-8143-80EA-DCF4131BE612}" destId="{75468E43-210E-1E4E-B463-7B71B539DD38}" srcOrd="0" destOrd="0" presId="urn:microsoft.com/office/officeart/2005/8/layout/vList2"/>
    <dgm:cxn modelId="{48CDEE97-14E3-44BC-AC40-12C1576D905A}" type="presParOf" srcId="{75A304FA-5FD6-8143-80EA-DCF4131BE612}" destId="{C4192C18-4F68-3F4D-B439-1A18001BF28A}" srcOrd="1" destOrd="0" presId="urn:microsoft.com/office/officeart/2005/8/layout/vList2"/>
    <dgm:cxn modelId="{D9F23791-193E-4D10-939C-8F10B101FF75}" type="presParOf" srcId="{75A304FA-5FD6-8143-80EA-DCF4131BE612}" destId="{26821D7F-074B-D340-B7CB-93255C037AEE}" srcOrd="2" destOrd="0" presId="urn:microsoft.com/office/officeart/2005/8/layout/vList2"/>
    <dgm:cxn modelId="{4007D9C4-C1D8-46D4-BDF1-41D34F057921}" type="presParOf" srcId="{75A304FA-5FD6-8143-80EA-DCF4131BE612}" destId="{09DA7684-1D79-A344-B41E-198E765C60AB}" srcOrd="3" destOrd="0" presId="urn:microsoft.com/office/officeart/2005/8/layout/vList2"/>
    <dgm:cxn modelId="{104D0C20-0417-498B-B772-5AFC4767B588}" type="presParOf" srcId="{75A304FA-5FD6-8143-80EA-DCF4131BE612}" destId="{DEDB9FAB-E204-8547-8A2C-E2C175D0FF8F}" srcOrd="4" destOrd="0" presId="urn:microsoft.com/office/officeart/2005/8/layout/vList2"/>
    <dgm:cxn modelId="{2708B41B-96AE-46BD-908C-EEF545671AFB}" type="presParOf" srcId="{75A304FA-5FD6-8143-80EA-DCF4131BE612}" destId="{662C27F7-E314-9D47-8014-569458C9919B}" srcOrd="5" destOrd="0" presId="urn:microsoft.com/office/officeart/2005/8/layout/vList2"/>
    <dgm:cxn modelId="{7A4342BC-0600-45EB-9B72-25F460A81C7A}" type="presParOf" srcId="{75A304FA-5FD6-8143-80EA-DCF4131BE612}" destId="{76026EEC-7B08-B94B-A730-9B4207B9B01B}" srcOrd="6" destOrd="0" presId="urn:microsoft.com/office/officeart/2005/8/layout/vList2"/>
    <dgm:cxn modelId="{2A53BC94-7F08-413A-B4B4-3DA7088A490A}" type="presParOf" srcId="{75A304FA-5FD6-8143-80EA-DCF4131BE612}" destId="{6110CD03-FEE5-7E45-9B1C-B11F5FD734A8}" srcOrd="7" destOrd="0" presId="urn:microsoft.com/office/officeart/2005/8/layout/vList2"/>
    <dgm:cxn modelId="{A78EDB51-B95A-454F-8F8A-578B59770D40}" type="presParOf" srcId="{75A304FA-5FD6-8143-80EA-DCF4131BE612}" destId="{7CB47C61-3D76-C14A-A781-E97EECF2CC5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68E43-210E-1E4E-B463-7B71B539DD38}">
      <dsp:nvSpPr>
        <dsp:cNvPr id="0" name=""/>
        <dsp:cNvSpPr/>
      </dsp:nvSpPr>
      <dsp:spPr>
        <a:xfrm>
          <a:off x="0" y="51913"/>
          <a:ext cx="5233988" cy="1029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err="1">
              <a:solidFill>
                <a:schemeClr val="tx1"/>
              </a:solidFill>
            </a:rPr>
            <a:t>Apoptóza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102174"/>
        <a:ext cx="5133466" cy="929078"/>
      </dsp:txXfrm>
    </dsp:sp>
    <dsp:sp modelId="{26821D7F-074B-D340-B7CB-93255C037AEE}">
      <dsp:nvSpPr>
        <dsp:cNvPr id="0" name=""/>
        <dsp:cNvSpPr/>
      </dsp:nvSpPr>
      <dsp:spPr>
        <a:xfrm>
          <a:off x="0" y="1256242"/>
          <a:ext cx="5233988" cy="10296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000" b="1" kern="1200" dirty="0">
              <a:solidFill>
                <a:schemeClr val="tx1"/>
              </a:solidFill>
            </a:rPr>
            <a:t>Nekróza, gangréna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1306503"/>
        <a:ext cx="5133466" cy="929078"/>
      </dsp:txXfrm>
    </dsp:sp>
    <dsp:sp modelId="{DEDB9FAB-E204-8547-8A2C-E2C175D0FF8F}">
      <dsp:nvSpPr>
        <dsp:cNvPr id="0" name=""/>
        <dsp:cNvSpPr/>
      </dsp:nvSpPr>
      <dsp:spPr>
        <a:xfrm>
          <a:off x="0" y="2427913"/>
          <a:ext cx="5233988" cy="1029600"/>
        </a:xfrm>
        <a:prstGeom prst="round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Dystrofické změny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50261" y="2478174"/>
        <a:ext cx="5133466" cy="929078"/>
      </dsp:txXfrm>
    </dsp:sp>
    <dsp:sp modelId="{76026EEC-7B08-B94B-A730-9B4207B9B01B}">
      <dsp:nvSpPr>
        <dsp:cNvPr id="0" name=""/>
        <dsp:cNvSpPr/>
      </dsp:nvSpPr>
      <dsp:spPr>
        <a:xfrm>
          <a:off x="0" y="3615913"/>
          <a:ext cx="5233988" cy="10296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000" b="1" kern="1200" dirty="0">
              <a:solidFill>
                <a:schemeClr val="tx1"/>
              </a:solidFill>
            </a:rPr>
            <a:t>Krystaly, konkrementy</a:t>
          </a:r>
        </a:p>
      </dsp:txBody>
      <dsp:txXfrm>
        <a:off x="50261" y="3666174"/>
        <a:ext cx="5133466" cy="929078"/>
      </dsp:txXfrm>
    </dsp:sp>
    <dsp:sp modelId="{7CB47C61-3D76-C14A-A781-E97EECF2CC5A}">
      <dsp:nvSpPr>
        <dsp:cNvPr id="0" name=""/>
        <dsp:cNvSpPr/>
      </dsp:nvSpPr>
      <dsp:spPr>
        <a:xfrm>
          <a:off x="0" y="4803913"/>
          <a:ext cx="5233988" cy="10296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000" b="1" kern="1200" dirty="0">
              <a:solidFill>
                <a:schemeClr val="tx1"/>
              </a:solidFill>
            </a:rPr>
            <a:t>Pigmenty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4854174"/>
        <a:ext cx="5133466" cy="9290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68E43-210E-1E4E-B463-7B71B539DD38}">
      <dsp:nvSpPr>
        <dsp:cNvPr id="0" name=""/>
        <dsp:cNvSpPr/>
      </dsp:nvSpPr>
      <dsp:spPr>
        <a:xfrm>
          <a:off x="0" y="51913"/>
          <a:ext cx="5233988" cy="1029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err="1">
              <a:solidFill>
                <a:schemeClr val="tx1"/>
              </a:solidFill>
            </a:rPr>
            <a:t>Apoptóza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102174"/>
        <a:ext cx="5133466" cy="929078"/>
      </dsp:txXfrm>
    </dsp:sp>
    <dsp:sp modelId="{26821D7F-074B-D340-B7CB-93255C037AEE}">
      <dsp:nvSpPr>
        <dsp:cNvPr id="0" name=""/>
        <dsp:cNvSpPr/>
      </dsp:nvSpPr>
      <dsp:spPr>
        <a:xfrm>
          <a:off x="0" y="1256242"/>
          <a:ext cx="5233988" cy="10296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000" b="1" kern="1200" dirty="0">
              <a:solidFill>
                <a:schemeClr val="tx1"/>
              </a:solidFill>
            </a:rPr>
            <a:t>Nekróza, gangréna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1306503"/>
        <a:ext cx="5133466" cy="929078"/>
      </dsp:txXfrm>
    </dsp:sp>
    <dsp:sp modelId="{DEDB9FAB-E204-8547-8A2C-E2C175D0FF8F}">
      <dsp:nvSpPr>
        <dsp:cNvPr id="0" name=""/>
        <dsp:cNvSpPr/>
      </dsp:nvSpPr>
      <dsp:spPr>
        <a:xfrm>
          <a:off x="0" y="2427913"/>
          <a:ext cx="5233988" cy="1029600"/>
        </a:xfrm>
        <a:prstGeom prst="round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Dystrofické změny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50261" y="2478174"/>
        <a:ext cx="5133466" cy="929078"/>
      </dsp:txXfrm>
    </dsp:sp>
    <dsp:sp modelId="{76026EEC-7B08-B94B-A730-9B4207B9B01B}">
      <dsp:nvSpPr>
        <dsp:cNvPr id="0" name=""/>
        <dsp:cNvSpPr/>
      </dsp:nvSpPr>
      <dsp:spPr>
        <a:xfrm>
          <a:off x="0" y="3615913"/>
          <a:ext cx="5233988" cy="10296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000" b="1" kern="1200" dirty="0">
              <a:solidFill>
                <a:schemeClr val="tx1"/>
              </a:solidFill>
            </a:rPr>
            <a:t>Krystaly, konkrementy</a:t>
          </a:r>
        </a:p>
      </dsp:txBody>
      <dsp:txXfrm>
        <a:off x="50261" y="3666174"/>
        <a:ext cx="5133466" cy="929078"/>
      </dsp:txXfrm>
    </dsp:sp>
    <dsp:sp modelId="{7CB47C61-3D76-C14A-A781-E97EECF2CC5A}">
      <dsp:nvSpPr>
        <dsp:cNvPr id="0" name=""/>
        <dsp:cNvSpPr/>
      </dsp:nvSpPr>
      <dsp:spPr>
        <a:xfrm>
          <a:off x="0" y="4803913"/>
          <a:ext cx="5233988" cy="10296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000" b="1" kern="1200" dirty="0">
              <a:solidFill>
                <a:schemeClr val="tx1"/>
              </a:solidFill>
            </a:rPr>
            <a:t>Pigmenty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4854174"/>
        <a:ext cx="5133466" cy="9290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629C85-CE06-6F45-BD48-77BC5987C38C}">
      <dsp:nvSpPr>
        <dsp:cNvPr id="0" name=""/>
        <dsp:cNvSpPr/>
      </dsp:nvSpPr>
      <dsp:spPr>
        <a:xfrm>
          <a:off x="4621" y="561752"/>
          <a:ext cx="2020453" cy="1780524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 dirty="0" smtClean="0">
              <a:solidFill>
                <a:schemeClr val="tx1"/>
              </a:solidFill>
            </a:rPr>
            <a:t>snížení </a:t>
          </a:r>
          <a:r>
            <a:rPr lang="cs-CZ" sz="1800" b="1" kern="1200" dirty="0">
              <a:solidFill>
                <a:schemeClr val="tx1"/>
              </a:solidFill>
            </a:rPr>
            <a:t>oxidativní fosforylace </a:t>
          </a:r>
          <a:r>
            <a:rPr lang="cs-CZ" sz="1800" b="0" kern="1200" dirty="0">
              <a:solidFill>
                <a:schemeClr val="tx1"/>
              </a:solidFill>
            </a:rPr>
            <a:t>v důsledku nedostatečných energetických zásob buněk</a:t>
          </a:r>
        </a:p>
      </dsp:txBody>
      <dsp:txXfrm>
        <a:off x="56771" y="613902"/>
        <a:ext cx="1916153" cy="1676224"/>
      </dsp:txXfrm>
    </dsp:sp>
    <dsp:sp modelId="{493D437F-EC47-5044-9CB4-EE642E2BFDC5}">
      <dsp:nvSpPr>
        <dsp:cNvPr id="0" name=""/>
        <dsp:cNvSpPr/>
      </dsp:nvSpPr>
      <dsp:spPr>
        <a:xfrm>
          <a:off x="2227119" y="1201478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400" kern="1200"/>
        </a:p>
      </dsp:txBody>
      <dsp:txXfrm>
        <a:off x="2227119" y="1301692"/>
        <a:ext cx="299835" cy="300644"/>
      </dsp:txXfrm>
    </dsp:sp>
    <dsp:sp modelId="{1EB986D9-3658-8542-9FE1-C00A97AC39D5}">
      <dsp:nvSpPr>
        <dsp:cNvPr id="0" name=""/>
        <dsp:cNvSpPr/>
      </dsp:nvSpPr>
      <dsp:spPr>
        <a:xfrm>
          <a:off x="2833255" y="561752"/>
          <a:ext cx="2020453" cy="1780524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 dirty="0" smtClean="0">
              <a:solidFill>
                <a:schemeClr val="tx1"/>
              </a:solidFill>
            </a:rPr>
            <a:t>přesun </a:t>
          </a:r>
          <a:r>
            <a:rPr lang="cs-CZ" sz="1800" b="1" kern="1200" dirty="0">
              <a:solidFill>
                <a:schemeClr val="tx1"/>
              </a:solidFill>
            </a:rPr>
            <a:t>iontů mezi intra- a extracelulárním prostorem</a:t>
          </a:r>
        </a:p>
      </dsp:txBody>
      <dsp:txXfrm>
        <a:off x="2885405" y="613902"/>
        <a:ext cx="1916153" cy="1676224"/>
      </dsp:txXfrm>
    </dsp:sp>
    <dsp:sp modelId="{6C5081FB-8A0A-4542-A55B-08879608603C}">
      <dsp:nvSpPr>
        <dsp:cNvPr id="0" name=""/>
        <dsp:cNvSpPr/>
      </dsp:nvSpPr>
      <dsp:spPr>
        <a:xfrm>
          <a:off x="5055754" y="1201478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400" kern="1200"/>
        </a:p>
      </dsp:txBody>
      <dsp:txXfrm>
        <a:off x="5055754" y="1301692"/>
        <a:ext cx="299835" cy="300644"/>
      </dsp:txXfrm>
    </dsp:sp>
    <dsp:sp modelId="{1E929AB2-3AAE-EE48-A325-8EADBF633271}">
      <dsp:nvSpPr>
        <dsp:cNvPr id="0" name=""/>
        <dsp:cNvSpPr/>
      </dsp:nvSpPr>
      <dsp:spPr>
        <a:xfrm>
          <a:off x="5661890" y="561752"/>
          <a:ext cx="2020453" cy="1780524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38100" cap="flat" cmpd="sng" algn="ctr">
          <a:solidFill>
            <a:srgbClr val="FFFF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0" kern="1200" dirty="0" smtClean="0">
              <a:solidFill>
                <a:schemeClr val="tx1"/>
              </a:solidFill>
            </a:rPr>
            <a:t>do </a:t>
          </a:r>
          <a:r>
            <a:rPr lang="cs-CZ" sz="1800" b="0" kern="1200" dirty="0">
              <a:solidFill>
                <a:schemeClr val="tx1"/>
              </a:solidFill>
            </a:rPr>
            <a:t>buňky vstupuje více vody –&gt; </a:t>
          </a:r>
          <a:r>
            <a:rPr lang="cs-CZ" sz="1800" b="1" kern="1200" dirty="0">
              <a:solidFill>
                <a:schemeClr val="tx1"/>
              </a:solidFill>
            </a:rPr>
            <a:t>buněčný edém, </a:t>
          </a:r>
          <a:r>
            <a:rPr lang="cs-CZ" sz="1800" b="0" kern="1200" dirty="0">
              <a:solidFill>
                <a:schemeClr val="tx1"/>
              </a:solidFill>
            </a:rPr>
            <a:t>dochází ke zduření organel, porušení integrity membrán</a:t>
          </a:r>
        </a:p>
      </dsp:txBody>
      <dsp:txXfrm>
        <a:off x="5714040" y="613902"/>
        <a:ext cx="1916153" cy="1676224"/>
      </dsp:txXfrm>
    </dsp:sp>
    <dsp:sp modelId="{B514A8D3-1C98-AC4D-AFE4-331D145D4D28}">
      <dsp:nvSpPr>
        <dsp:cNvPr id="0" name=""/>
        <dsp:cNvSpPr/>
      </dsp:nvSpPr>
      <dsp:spPr>
        <a:xfrm>
          <a:off x="7884389" y="1201478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 w="38100">
          <a:solidFill>
            <a:srgbClr val="FFFF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400" kern="1200"/>
        </a:p>
      </dsp:txBody>
      <dsp:txXfrm>
        <a:off x="7884389" y="1301692"/>
        <a:ext cx="299835" cy="300644"/>
      </dsp:txXfrm>
    </dsp:sp>
    <dsp:sp modelId="{4AA85279-9006-8A4E-BF65-30FCD87D8953}">
      <dsp:nvSpPr>
        <dsp:cNvPr id="0" name=""/>
        <dsp:cNvSpPr/>
      </dsp:nvSpPr>
      <dsp:spPr>
        <a:xfrm>
          <a:off x="8490525" y="561752"/>
          <a:ext cx="2020453" cy="1780524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 dirty="0" smtClean="0">
              <a:solidFill>
                <a:schemeClr val="tx1"/>
              </a:solidFill>
            </a:rPr>
            <a:t>při progresi </a:t>
          </a:r>
          <a:r>
            <a:rPr lang="cs-CZ" sz="1800" b="1" kern="1200" dirty="0">
              <a:solidFill>
                <a:schemeClr val="tx1"/>
              </a:solidFill>
            </a:rPr>
            <a:t>stavu rozvoj ireverzibilního poškození</a:t>
          </a:r>
        </a:p>
      </dsp:txBody>
      <dsp:txXfrm>
        <a:off x="8542675" y="613902"/>
        <a:ext cx="1916153" cy="16762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68E43-210E-1E4E-B463-7B71B539DD38}">
      <dsp:nvSpPr>
        <dsp:cNvPr id="0" name=""/>
        <dsp:cNvSpPr/>
      </dsp:nvSpPr>
      <dsp:spPr>
        <a:xfrm>
          <a:off x="0" y="51913"/>
          <a:ext cx="5233988" cy="1029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err="1">
              <a:solidFill>
                <a:schemeClr val="tx1"/>
              </a:solidFill>
            </a:rPr>
            <a:t>Apoptóza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102174"/>
        <a:ext cx="5133466" cy="929078"/>
      </dsp:txXfrm>
    </dsp:sp>
    <dsp:sp modelId="{26821D7F-074B-D340-B7CB-93255C037AEE}">
      <dsp:nvSpPr>
        <dsp:cNvPr id="0" name=""/>
        <dsp:cNvSpPr/>
      </dsp:nvSpPr>
      <dsp:spPr>
        <a:xfrm>
          <a:off x="0" y="1256242"/>
          <a:ext cx="5233988" cy="10296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000" b="1" kern="1200" dirty="0">
              <a:solidFill>
                <a:schemeClr val="tx1"/>
              </a:solidFill>
            </a:rPr>
            <a:t>Nekróza, gangréna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1306503"/>
        <a:ext cx="5133466" cy="929078"/>
      </dsp:txXfrm>
    </dsp:sp>
    <dsp:sp modelId="{DEDB9FAB-E204-8547-8A2C-E2C175D0FF8F}">
      <dsp:nvSpPr>
        <dsp:cNvPr id="0" name=""/>
        <dsp:cNvSpPr/>
      </dsp:nvSpPr>
      <dsp:spPr>
        <a:xfrm>
          <a:off x="0" y="2427913"/>
          <a:ext cx="5233988" cy="1029600"/>
        </a:xfrm>
        <a:prstGeom prst="round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Dystrofické změny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50261" y="2478174"/>
        <a:ext cx="5133466" cy="929078"/>
      </dsp:txXfrm>
    </dsp:sp>
    <dsp:sp modelId="{76026EEC-7B08-B94B-A730-9B4207B9B01B}">
      <dsp:nvSpPr>
        <dsp:cNvPr id="0" name=""/>
        <dsp:cNvSpPr/>
      </dsp:nvSpPr>
      <dsp:spPr>
        <a:xfrm>
          <a:off x="0" y="3615913"/>
          <a:ext cx="5233988" cy="10296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000" b="1" kern="1200" dirty="0">
              <a:solidFill>
                <a:schemeClr val="tx1"/>
              </a:solidFill>
            </a:rPr>
            <a:t>Krystaly, konkrementy</a:t>
          </a:r>
        </a:p>
      </dsp:txBody>
      <dsp:txXfrm>
        <a:off x="50261" y="3666174"/>
        <a:ext cx="5133466" cy="929078"/>
      </dsp:txXfrm>
    </dsp:sp>
    <dsp:sp modelId="{7CB47C61-3D76-C14A-A781-E97EECF2CC5A}">
      <dsp:nvSpPr>
        <dsp:cNvPr id="0" name=""/>
        <dsp:cNvSpPr/>
      </dsp:nvSpPr>
      <dsp:spPr>
        <a:xfrm>
          <a:off x="0" y="4803913"/>
          <a:ext cx="5233988" cy="10296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000" b="1" kern="1200" dirty="0">
              <a:solidFill>
                <a:schemeClr val="tx1"/>
              </a:solidFill>
            </a:rPr>
            <a:t>Pigmenty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4854174"/>
        <a:ext cx="5133466" cy="9290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68E43-210E-1E4E-B463-7B71B539DD38}">
      <dsp:nvSpPr>
        <dsp:cNvPr id="0" name=""/>
        <dsp:cNvSpPr/>
      </dsp:nvSpPr>
      <dsp:spPr>
        <a:xfrm>
          <a:off x="0" y="51913"/>
          <a:ext cx="5233988" cy="1029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err="1">
              <a:solidFill>
                <a:schemeClr val="tx1"/>
              </a:solidFill>
            </a:rPr>
            <a:t>Apoptóza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102174"/>
        <a:ext cx="5133466" cy="929078"/>
      </dsp:txXfrm>
    </dsp:sp>
    <dsp:sp modelId="{26821D7F-074B-D340-B7CB-93255C037AEE}">
      <dsp:nvSpPr>
        <dsp:cNvPr id="0" name=""/>
        <dsp:cNvSpPr/>
      </dsp:nvSpPr>
      <dsp:spPr>
        <a:xfrm>
          <a:off x="0" y="1256242"/>
          <a:ext cx="5233988" cy="10296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000" b="1" kern="1200" dirty="0">
              <a:solidFill>
                <a:schemeClr val="tx1"/>
              </a:solidFill>
            </a:rPr>
            <a:t>Nekróza, gangréna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1306503"/>
        <a:ext cx="5133466" cy="929078"/>
      </dsp:txXfrm>
    </dsp:sp>
    <dsp:sp modelId="{DEDB9FAB-E204-8547-8A2C-E2C175D0FF8F}">
      <dsp:nvSpPr>
        <dsp:cNvPr id="0" name=""/>
        <dsp:cNvSpPr/>
      </dsp:nvSpPr>
      <dsp:spPr>
        <a:xfrm>
          <a:off x="0" y="2427913"/>
          <a:ext cx="5233988" cy="1029600"/>
        </a:xfrm>
        <a:prstGeom prst="round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Dystrofické změny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50261" y="2478174"/>
        <a:ext cx="5133466" cy="929078"/>
      </dsp:txXfrm>
    </dsp:sp>
    <dsp:sp modelId="{76026EEC-7B08-B94B-A730-9B4207B9B01B}">
      <dsp:nvSpPr>
        <dsp:cNvPr id="0" name=""/>
        <dsp:cNvSpPr/>
      </dsp:nvSpPr>
      <dsp:spPr>
        <a:xfrm>
          <a:off x="0" y="3615913"/>
          <a:ext cx="5233988" cy="10296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000" b="1" kern="1200" dirty="0">
              <a:solidFill>
                <a:schemeClr val="tx1"/>
              </a:solidFill>
            </a:rPr>
            <a:t>Krystaly, konkrementy</a:t>
          </a:r>
        </a:p>
      </dsp:txBody>
      <dsp:txXfrm>
        <a:off x="50261" y="3666174"/>
        <a:ext cx="5133466" cy="929078"/>
      </dsp:txXfrm>
    </dsp:sp>
    <dsp:sp modelId="{7CB47C61-3D76-C14A-A781-E97EECF2CC5A}">
      <dsp:nvSpPr>
        <dsp:cNvPr id="0" name=""/>
        <dsp:cNvSpPr/>
      </dsp:nvSpPr>
      <dsp:spPr>
        <a:xfrm>
          <a:off x="0" y="4803913"/>
          <a:ext cx="5233988" cy="10296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000" b="1" kern="1200" dirty="0">
              <a:solidFill>
                <a:schemeClr val="tx1"/>
              </a:solidFill>
            </a:rPr>
            <a:t>Pigmenty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4854174"/>
        <a:ext cx="5133466" cy="92907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68E43-210E-1E4E-B463-7B71B539DD38}">
      <dsp:nvSpPr>
        <dsp:cNvPr id="0" name=""/>
        <dsp:cNvSpPr/>
      </dsp:nvSpPr>
      <dsp:spPr>
        <a:xfrm>
          <a:off x="0" y="51913"/>
          <a:ext cx="5233988" cy="1029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err="1">
              <a:solidFill>
                <a:schemeClr val="tx1"/>
              </a:solidFill>
            </a:rPr>
            <a:t>Apoptóza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102174"/>
        <a:ext cx="5133466" cy="929078"/>
      </dsp:txXfrm>
    </dsp:sp>
    <dsp:sp modelId="{26821D7F-074B-D340-B7CB-93255C037AEE}">
      <dsp:nvSpPr>
        <dsp:cNvPr id="0" name=""/>
        <dsp:cNvSpPr/>
      </dsp:nvSpPr>
      <dsp:spPr>
        <a:xfrm>
          <a:off x="0" y="1256242"/>
          <a:ext cx="5233988" cy="10296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000" b="1" kern="1200" dirty="0">
              <a:solidFill>
                <a:schemeClr val="tx1"/>
              </a:solidFill>
            </a:rPr>
            <a:t>Nekróza, gangréna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1306503"/>
        <a:ext cx="5133466" cy="929078"/>
      </dsp:txXfrm>
    </dsp:sp>
    <dsp:sp modelId="{DEDB9FAB-E204-8547-8A2C-E2C175D0FF8F}">
      <dsp:nvSpPr>
        <dsp:cNvPr id="0" name=""/>
        <dsp:cNvSpPr/>
      </dsp:nvSpPr>
      <dsp:spPr>
        <a:xfrm>
          <a:off x="0" y="2427913"/>
          <a:ext cx="5233988" cy="1029600"/>
        </a:xfrm>
        <a:prstGeom prst="round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Dystrofické změny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50261" y="2478174"/>
        <a:ext cx="5133466" cy="929078"/>
      </dsp:txXfrm>
    </dsp:sp>
    <dsp:sp modelId="{76026EEC-7B08-B94B-A730-9B4207B9B01B}">
      <dsp:nvSpPr>
        <dsp:cNvPr id="0" name=""/>
        <dsp:cNvSpPr/>
      </dsp:nvSpPr>
      <dsp:spPr>
        <a:xfrm>
          <a:off x="0" y="3615913"/>
          <a:ext cx="5233988" cy="10296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000" b="1" kern="1200" dirty="0">
              <a:solidFill>
                <a:schemeClr val="tx1"/>
              </a:solidFill>
            </a:rPr>
            <a:t>Krystaly, konkrementy</a:t>
          </a:r>
        </a:p>
      </dsp:txBody>
      <dsp:txXfrm>
        <a:off x="50261" y="3666174"/>
        <a:ext cx="5133466" cy="929078"/>
      </dsp:txXfrm>
    </dsp:sp>
    <dsp:sp modelId="{7CB47C61-3D76-C14A-A781-E97EECF2CC5A}">
      <dsp:nvSpPr>
        <dsp:cNvPr id="0" name=""/>
        <dsp:cNvSpPr/>
      </dsp:nvSpPr>
      <dsp:spPr>
        <a:xfrm>
          <a:off x="0" y="4803913"/>
          <a:ext cx="5233988" cy="10296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000" b="1" kern="1200" dirty="0">
              <a:solidFill>
                <a:schemeClr val="tx1"/>
              </a:solidFill>
            </a:rPr>
            <a:t>Pigmenty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4854174"/>
        <a:ext cx="5133466" cy="9290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9D52447-3AA4-2D4E-826B-EDFB9C905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08405A77-D87D-6B40-B8A6-6D51982A7D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AF4C35ED-6257-7C4D-9949-3587CFB2C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D6C90CF1-9391-DE45-BFA9-E436AFEC0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14104E9A-A974-484D-BE66-EF5B51FC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04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B7C71B8-FA77-A740-BCD9-8BE489816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D59B5FBD-BFCE-6947-BE31-B2602FB09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4AE6EAE1-9214-A241-8AE1-F16B13A37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32F9A6E7-88AE-884A-8CC7-1274187D6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E05663A7-3736-9145-B631-2E31F980A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1836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3DDA3A29-DAEB-9C45-80F4-FA708F184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664D3F04-2D05-094B-8F46-D2B0BCFB29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1A988719-6D1C-5C45-B508-574E2DB2D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E4C288AF-859D-8B42-9723-0E23A3F81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7EE35249-B7E5-3B4B-9489-E65D55CB5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72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BC01A09-3FBC-7142-890B-10A9F73CC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E44BA69F-94FE-824E-8CA8-7AF0D43A6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8ABE9771-AFC7-AE44-9E50-06B29E4C2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05F1750E-D182-8C42-A41D-0FF0C5037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FBF47966-A8E5-5C4E-B769-3CAE017CC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0831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B6F4F47-6F20-BE49-AA53-C561E7288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65FFA158-3252-0A48-8081-2FA292322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9C1B69BB-06ED-144A-819D-04876339A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40710D22-289D-0443-BD5D-A9E2A7B63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8F01B815-E4FC-2C40-9141-98A7E85C1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988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14B0CA5-3327-684C-8B7A-435513581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D0D94A3E-5A7E-9A4F-8B66-AB769F54DD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D873D23D-1602-B24A-9762-0086C4EAB2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52D1F0C7-71F6-244A-BBB6-A3ABFBEA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6F4325BF-9426-D04E-AF9A-78D839FFB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3AEDBDD2-330A-754B-9454-856D33F2B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9190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FF7D2D8-9EFF-D549-A971-F80677BD2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D2D2CAF2-2A88-3B43-9B06-3814612DF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0EA56314-DD38-604C-A12A-242E471FAA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186BA330-D289-D448-8985-1CBCD26A9A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FA98BA1F-950A-474B-911C-11CC3164B5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60085094-68E5-4049-8813-FC9DBA6C5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86FB5C13-B5AB-DA48-9EE0-A65E1794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889596BF-1754-DA41-BA60-5FB0DC83D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757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E5DA59F-825B-E643-A4BF-973CA326D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35F52F17-F37F-C447-B016-EE181D9E3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2AC9486A-1920-A341-AE4C-443257E51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D807DE8B-10B1-F243-BDB2-3BD3462E3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0403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0A2C8819-A3F9-EC46-B09E-129B39B1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A6638954-A274-8646-A334-CA6941338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D847D908-80B1-FE4C-9835-374152284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7572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AD36353-905A-4D4F-BEB5-742964864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B8314F1-3743-F34F-B865-EFA6E10A7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7CFA68EF-FD18-0646-A970-891E97AD22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E09E21BF-D72A-7F48-AFE0-035572B88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8BABFF6C-D352-6746-863D-E04FFE2D2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72956C33-32E7-7848-8300-DEE35CB0C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3499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C1B42D4-DE1C-4940-BF9A-7043C0A97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FCB928CC-36A0-324A-B0EF-14F73DC41F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2A4B80C3-E20E-BE4E-94A6-523D0825B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794775C2-F2B5-C346-B0C1-B119260EB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17A23EE2-7B2A-5646-B911-5EF24F80F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2254B02F-459B-D643-9E3B-B607696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4979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AFE85C59-585D-5E4D-82E2-94DAEB43E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977E0CAA-1217-AE4A-9955-28F7D3D18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0CA91446-D6A9-8541-B849-ED1FE3D05C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C61F4-6F08-DB43-A1FC-D10E4BB3B6C3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3B1EEF2B-7898-2740-9C3A-FF2B573054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1226B3D0-0C62-D148-8DB9-D3BCA3D085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1201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9">
            <a:extLst>
              <a:ext uri="{FF2B5EF4-FFF2-40B4-BE49-F238E27FC236}">
                <a16:creationId xmlns:a16="http://schemas.microsoft.com/office/drawing/2014/main" xmlns="" id="{46C2E80F-49A6-4372-B103-219D417A5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C83FEB-5C84-AC4C-ACBC-0F62D01E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6" y="494971"/>
            <a:ext cx="4702267" cy="5312441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Praktické cvičení</a:t>
            </a:r>
            <a:br>
              <a:rPr lang="cs-CZ" sz="4000" b="1" dirty="0">
                <a:solidFill>
                  <a:schemeClr val="bg1"/>
                </a:solidFill>
              </a:rPr>
            </a:br>
            <a:r>
              <a:rPr lang="cs-CZ" sz="4000" b="1" dirty="0">
                <a:solidFill>
                  <a:schemeClr val="bg1"/>
                </a:solidFill>
              </a:rPr>
              <a:t>z obecné patologie I.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xmlns="" id="{A12F1618-AFBC-4B51-91BB-5768D0C212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5102483"/>
              </p:ext>
            </p:extLst>
          </p:nvPr>
        </p:nvGraphicFramePr>
        <p:xfrm>
          <a:off x="6096001" y="470925"/>
          <a:ext cx="5233988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304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>
                <a:solidFill>
                  <a:srgbClr val="00B0F0"/>
                </a:solidFill>
              </a:rPr>
              <a:t>Nekroptóza</a:t>
            </a:r>
            <a:endParaRPr lang="cs-CZ" b="1" dirty="0">
              <a:solidFill>
                <a:srgbClr val="00B0F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sz="2200" dirty="0"/>
              <a:t>= </a:t>
            </a:r>
            <a:r>
              <a:rPr lang="cs-CZ" sz="2200" b="1" dirty="0"/>
              <a:t>kombinuje rysy nekrózy i </a:t>
            </a:r>
            <a:r>
              <a:rPr lang="cs-CZ" sz="2200" b="1" dirty="0" err="1" smtClean="0"/>
              <a:t>apoptózy</a:t>
            </a:r>
            <a:r>
              <a:rPr lang="cs-CZ" sz="2200" b="1" dirty="0" smtClean="0"/>
              <a:t> (regulovaná dráha nekrózy)</a:t>
            </a:r>
            <a:endParaRPr lang="cs-CZ" sz="2200" b="1" dirty="0"/>
          </a:p>
          <a:p>
            <a:pPr>
              <a:defRPr/>
            </a:pPr>
            <a:r>
              <a:rPr lang="cs-CZ" sz="2000" dirty="0"/>
              <a:t>morfologicky a biochemicky se podobá nekróze</a:t>
            </a:r>
          </a:p>
          <a:p>
            <a:pPr>
              <a:defRPr/>
            </a:pPr>
            <a:r>
              <a:rPr lang="cs-CZ" sz="2000" dirty="0"/>
              <a:t>nastává při zduření buňky včetně organel, s následnou ztrátou integrity </a:t>
            </a:r>
            <a:r>
              <a:rPr lang="cs-CZ" sz="2000" dirty="0" smtClean="0"/>
              <a:t>membrán </a:t>
            </a:r>
            <a:r>
              <a:rPr lang="cs-CZ" sz="2000" dirty="0" smtClean="0">
                <a:sym typeface="Symbol" panose="05050102010706020507" pitchFamily="18" charset="2"/>
              </a:rPr>
              <a:t> </a:t>
            </a:r>
            <a:r>
              <a:rPr lang="cs-CZ" sz="2000" dirty="0" err="1" smtClean="0">
                <a:sym typeface="Symbol" panose="05050102010706020507" pitchFamily="18" charset="2"/>
              </a:rPr>
              <a:t>lýza</a:t>
            </a:r>
            <a:r>
              <a:rPr lang="cs-CZ" sz="2000" dirty="0" smtClean="0">
                <a:sym typeface="Symbol" panose="05050102010706020507" pitchFamily="18" charset="2"/>
              </a:rPr>
              <a:t> buňky</a:t>
            </a:r>
            <a:endParaRPr lang="cs-CZ" sz="2000" dirty="0"/>
          </a:p>
          <a:p>
            <a:pPr>
              <a:defRPr/>
            </a:pPr>
            <a:r>
              <a:rPr lang="cs-CZ" sz="2000" dirty="0"/>
              <a:t>na rozdíl od </a:t>
            </a:r>
            <a:r>
              <a:rPr lang="cs-CZ" sz="2000" dirty="0" err="1"/>
              <a:t>apoptózy</a:t>
            </a:r>
            <a:r>
              <a:rPr lang="cs-CZ" sz="2000" dirty="0"/>
              <a:t> se </a:t>
            </a:r>
            <a:r>
              <a:rPr lang="cs-CZ" sz="2000" b="1" dirty="0"/>
              <a:t>neuplatňují </a:t>
            </a:r>
            <a:r>
              <a:rPr lang="cs-CZ" sz="2000" b="1" dirty="0" err="1"/>
              <a:t>kaspázy</a:t>
            </a:r>
            <a:endParaRPr lang="cs-CZ" sz="2000" b="1" dirty="0"/>
          </a:p>
          <a:p>
            <a:pPr>
              <a:defRPr/>
            </a:pPr>
            <a:r>
              <a:rPr lang="cs-CZ" sz="2000" dirty="0"/>
              <a:t>uplatnění ve fyziologických i patologických případech:</a:t>
            </a:r>
          </a:p>
          <a:p>
            <a:pPr marL="896938" indent="-177800">
              <a:buFontTx/>
              <a:buChar char="-"/>
              <a:defRPr/>
            </a:pPr>
            <a:r>
              <a:rPr lang="cs-CZ" sz="2000" dirty="0"/>
              <a:t>při tvorbě a odbourávání růstové chrupavky</a:t>
            </a:r>
          </a:p>
          <a:p>
            <a:pPr marL="896938" indent="-177800">
              <a:buFontTx/>
              <a:buChar char="-"/>
              <a:defRPr/>
            </a:pPr>
            <a:r>
              <a:rPr lang="cs-CZ" sz="2000" dirty="0"/>
              <a:t>zánik </a:t>
            </a:r>
            <a:r>
              <a:rPr lang="cs-CZ" sz="2000" dirty="0" err="1"/>
              <a:t>hepatocytů</a:t>
            </a:r>
            <a:r>
              <a:rPr lang="cs-CZ" sz="2000" dirty="0"/>
              <a:t> při </a:t>
            </a:r>
            <a:r>
              <a:rPr lang="cs-CZ" sz="2000" dirty="0" err="1"/>
              <a:t>steatohepatitidě</a:t>
            </a:r>
            <a:r>
              <a:rPr lang="cs-CZ" sz="2000" dirty="0"/>
              <a:t>, </a:t>
            </a:r>
            <a:r>
              <a:rPr lang="cs-CZ" sz="2000" dirty="0" smtClean="0"/>
              <a:t>v ateroskleróze aj</a:t>
            </a:r>
            <a:r>
              <a:rPr lang="cs-CZ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3494703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Hepatocelulární karcinom - cholestáza</a:t>
            </a:r>
          </a:p>
        </p:txBody>
      </p:sp>
      <p:pic>
        <p:nvPicPr>
          <p:cNvPr id="4" name="Picture 13" descr="obst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555" y="1825625"/>
            <a:ext cx="7008613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726646" y="6167071"/>
            <a:ext cx="468352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altLang="cs-CZ" sz="1600" dirty="0">
                <a:latin typeface="Arial" pitchFamily="34" charset="0"/>
                <a:cs typeface="Arial" pitchFamily="34" charset="0"/>
              </a:rPr>
              <a:t>1 - retence žluči v </a:t>
            </a:r>
            <a:r>
              <a:rPr lang="cs-CZ" altLang="cs-CZ" sz="1600" dirty="0" err="1">
                <a:latin typeface="Arial" pitchFamily="34" charset="0"/>
                <a:cs typeface="Arial" pitchFamily="34" charset="0"/>
              </a:rPr>
              <a:t>pseudoglandulárních</a:t>
            </a:r>
            <a:r>
              <a:rPr lang="cs-CZ" altLang="cs-CZ" sz="1600" dirty="0">
                <a:latin typeface="Arial" pitchFamily="34" charset="0"/>
                <a:cs typeface="Arial" pitchFamily="34" charset="0"/>
              </a:rPr>
              <a:t> formacích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843059" y="229391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594173" y="489016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68407" y="299876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2341384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Exogenní pigmentace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55588" lvl="1" indent="-255588">
              <a:defRPr/>
            </a:pPr>
            <a:r>
              <a:rPr lang="cs-CZ" sz="2200" b="1" dirty="0">
                <a:solidFill>
                  <a:srgbClr val="00B0F0"/>
                </a:solidFill>
              </a:rPr>
              <a:t>Pigmentace kůže</a:t>
            </a:r>
          </a:p>
          <a:p>
            <a:pPr>
              <a:buNone/>
              <a:defRPr/>
            </a:pPr>
            <a:r>
              <a:rPr lang="cs-CZ" sz="2200" dirty="0"/>
              <a:t>	- poranění – zadření písku, štěrku, střelný prach při vstřelu</a:t>
            </a:r>
          </a:p>
          <a:p>
            <a:pPr marL="223838" indent="0">
              <a:buNone/>
              <a:defRPr/>
            </a:pPr>
            <a:r>
              <a:rPr lang="cs-CZ" sz="2200" dirty="0"/>
              <a:t>- tetování (</a:t>
            </a:r>
            <a:r>
              <a:rPr lang="cs-CZ" sz="2200" dirty="0" err="1"/>
              <a:t>tatuatio</a:t>
            </a:r>
            <a:r>
              <a:rPr lang="cs-CZ" sz="2200" dirty="0"/>
              <a:t>) – pigment v koriu</a:t>
            </a:r>
          </a:p>
          <a:p>
            <a:pPr marL="223838" indent="0">
              <a:buNone/>
              <a:defRPr/>
            </a:pPr>
            <a:r>
              <a:rPr lang="cs-CZ" sz="2200" dirty="0"/>
              <a:t>- pigmentace střepinkami železa</a:t>
            </a:r>
          </a:p>
          <a:p>
            <a:pPr marL="566738" indent="-342900">
              <a:buFontTx/>
              <a:buChar char="-"/>
              <a:defRPr/>
            </a:pPr>
            <a:endParaRPr lang="cs-CZ" sz="2200" dirty="0"/>
          </a:p>
          <a:p>
            <a:pPr marL="255588" lvl="1" indent="-255588">
              <a:defRPr/>
            </a:pPr>
            <a:r>
              <a:rPr lang="cs-CZ" sz="2200" b="1" dirty="0">
                <a:solidFill>
                  <a:srgbClr val="00B0F0"/>
                </a:solidFill>
              </a:rPr>
              <a:t>Pigmentace zažívacím traktem</a:t>
            </a:r>
          </a:p>
          <a:p>
            <a:pPr marL="0" lvl="1" indent="223838">
              <a:buNone/>
              <a:defRPr/>
            </a:pPr>
            <a:r>
              <a:rPr lang="cs-CZ" sz="2200" dirty="0"/>
              <a:t>- argyróza – pigmentace stříbrem, součást některých léků, hl. potní žlázky</a:t>
            </a:r>
          </a:p>
          <a:p>
            <a:pPr marL="0" lvl="1" indent="223838">
              <a:buNone/>
              <a:defRPr/>
            </a:pPr>
            <a:r>
              <a:rPr lang="cs-CZ" sz="2200" dirty="0"/>
              <a:t>- </a:t>
            </a:r>
            <a:r>
              <a:rPr lang="cs-CZ" sz="2200" dirty="0" err="1"/>
              <a:t>chryzocyanóza</a:t>
            </a:r>
            <a:r>
              <a:rPr lang="cs-CZ" sz="2200" dirty="0"/>
              <a:t> – modravé zbarvení kůže po </a:t>
            </a:r>
            <a:r>
              <a:rPr lang="cs-CZ" sz="2200" dirty="0" err="1"/>
              <a:t>i.v</a:t>
            </a:r>
            <a:r>
              <a:rPr lang="cs-CZ" sz="2200" dirty="0"/>
              <a:t>. podávání koloidního zlata</a:t>
            </a:r>
          </a:p>
          <a:p>
            <a:pPr marL="0" lvl="1" indent="223838">
              <a:buNone/>
              <a:defRPr/>
            </a:pPr>
            <a:r>
              <a:rPr lang="cs-CZ" sz="2200" dirty="0"/>
              <a:t>- amalgámová pigmentace - gingiva, tvářová sliznice, jazyk; bez zánětu!</a:t>
            </a:r>
          </a:p>
          <a:p>
            <a:pPr marL="566738" indent="-342900">
              <a:buFontTx/>
              <a:buChar char="-"/>
            </a:pPr>
            <a:r>
              <a:rPr lang="cs-CZ" sz="2200" dirty="0"/>
              <a:t>chronické otravy těžkými kovy (hlavně olovo) – tmavě šedý lem na okraji dásní</a:t>
            </a:r>
          </a:p>
          <a:p>
            <a:pPr marL="266700" indent="-257175"/>
            <a:r>
              <a:rPr lang="cs-CZ" sz="2200" b="1" dirty="0">
                <a:solidFill>
                  <a:srgbClr val="00B0F0"/>
                </a:solidFill>
              </a:rPr>
              <a:t>Pigmentace vdechováním </a:t>
            </a:r>
            <a:r>
              <a:rPr lang="cs-CZ" sz="2200" dirty="0"/>
              <a:t>– viz. dále</a:t>
            </a:r>
          </a:p>
        </p:txBody>
      </p:sp>
    </p:spTree>
    <p:extLst>
      <p:ext uri="{BB962C8B-B14F-4D97-AF65-F5344CB8AC3E}">
        <p14:creationId xmlns:p14="http://schemas.microsoft.com/office/powerpoint/2010/main" val="62205997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Exogenní pigmentace - </a:t>
            </a:r>
            <a:r>
              <a:rPr lang="cs-CZ" b="1" dirty="0" err="1"/>
              <a:t>tetováž</a:t>
            </a:r>
            <a:r>
              <a:rPr lang="cs-CZ" b="1" dirty="0"/>
              <a:t>	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8" r="17687"/>
          <a:stretch/>
        </p:blipFill>
        <p:spPr>
          <a:xfrm>
            <a:off x="152400" y="1919409"/>
            <a:ext cx="3844274" cy="4602924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658" y="1919408"/>
            <a:ext cx="3430173" cy="4846319"/>
          </a:xfrm>
          <a:prstGeom prst="rect">
            <a:avLst/>
          </a:prstGeom>
        </p:spPr>
      </p:pic>
      <p:grpSp>
        <p:nvGrpSpPr>
          <p:cNvPr id="9" name="Skupina 8"/>
          <p:cNvGrpSpPr/>
          <p:nvPr/>
        </p:nvGrpSpPr>
        <p:grpSpPr>
          <a:xfrm>
            <a:off x="8112370" y="1919409"/>
            <a:ext cx="3780692" cy="4602924"/>
            <a:chOff x="8112370" y="1919409"/>
            <a:chExt cx="3780692" cy="4602924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63"/>
            <a:stretch/>
          </p:blipFill>
          <p:spPr>
            <a:xfrm>
              <a:off x="8112370" y="1919409"/>
              <a:ext cx="3780692" cy="4602924"/>
            </a:xfrm>
            <a:prstGeom prst="rect">
              <a:avLst/>
            </a:prstGeom>
          </p:spPr>
        </p:pic>
        <p:sp>
          <p:nvSpPr>
            <p:cNvPr id="8" name="Obdélník 7"/>
            <p:cNvSpPr/>
            <p:nvPr/>
          </p:nvSpPr>
          <p:spPr>
            <a:xfrm>
              <a:off x="9894277" y="3059723"/>
              <a:ext cx="1899138" cy="51581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44736033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Tetováž</a:t>
            </a:r>
            <a:r>
              <a:rPr lang="cs-CZ" b="1" dirty="0"/>
              <a:t> – černý pigment v koriu	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4" descr="00408+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0544" y="1825625"/>
            <a:ext cx="7247511" cy="4680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327322" y="5428407"/>
            <a:ext cx="319073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altLang="cs-CZ" sz="1600" dirty="0">
                <a:latin typeface="Arial" pitchFamily="34" charset="0"/>
                <a:cs typeface="Arial" pitchFamily="34" charset="0"/>
              </a:rPr>
              <a:t>1 - epidermis</a:t>
            </a:r>
          </a:p>
          <a:p>
            <a:r>
              <a:rPr lang="cs-CZ" altLang="cs-CZ" sz="1600" dirty="0">
                <a:latin typeface="Arial" pitchFamily="34" charset="0"/>
                <a:cs typeface="Arial" pitchFamily="34" charset="0"/>
              </a:rPr>
              <a:t>2 - papilární vrstva koria</a:t>
            </a:r>
          </a:p>
          <a:p>
            <a:r>
              <a:rPr lang="cs-CZ" altLang="cs-CZ" sz="1600" dirty="0">
                <a:latin typeface="Arial" pitchFamily="34" charset="0"/>
                <a:cs typeface="Arial" pitchFamily="34" charset="0"/>
              </a:rPr>
              <a:t>3 - retikulární vrstva koria</a:t>
            </a:r>
          </a:p>
          <a:p>
            <a:r>
              <a:rPr lang="cs-CZ" altLang="cs-CZ" sz="1600" dirty="0">
                <a:latin typeface="Arial" pitchFamily="34" charset="0"/>
                <a:cs typeface="Arial" pitchFamily="34" charset="0"/>
              </a:rPr>
              <a:t>4 - černý pigment v histiocytech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319809" y="224765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026879" y="1825625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401451" y="406828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274530" y="459150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9396285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Nekolagenní pneumokoniózy	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i="1" dirty="0" smtClean="0"/>
              <a:t>= nefibrogenní</a:t>
            </a:r>
            <a:endParaRPr lang="cs-CZ" b="1" i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55588" lvl="1" indent="-255588">
              <a:defRPr/>
            </a:pPr>
            <a:r>
              <a:rPr lang="cs-CZ" sz="2200" b="1" dirty="0" err="1">
                <a:solidFill>
                  <a:srgbClr val="00B0F0"/>
                </a:solidFill>
              </a:rPr>
              <a:t>anthracosis</a:t>
            </a:r>
            <a:r>
              <a:rPr lang="cs-CZ" sz="2200" b="1" dirty="0">
                <a:solidFill>
                  <a:srgbClr val="00B0F0"/>
                </a:solidFill>
              </a:rPr>
              <a:t> simplex </a:t>
            </a:r>
          </a:p>
          <a:p>
            <a:pPr>
              <a:buNone/>
              <a:defRPr/>
            </a:pPr>
            <a:r>
              <a:rPr lang="cs-CZ" sz="2200" dirty="0"/>
              <a:t>	- černá pigmentace dýchacích cest bez okolní </a:t>
            </a:r>
            <a:r>
              <a:rPr lang="cs-CZ" sz="2200" dirty="0" err="1"/>
              <a:t>fibrotizace</a:t>
            </a:r>
            <a:r>
              <a:rPr lang="cs-CZ" sz="2200" dirty="0"/>
              <a:t> (nepoškozuje funkci!)</a:t>
            </a:r>
          </a:p>
          <a:p>
            <a:pPr marL="404813" indent="-180975">
              <a:buNone/>
              <a:defRPr/>
            </a:pPr>
            <a:r>
              <a:rPr lang="cs-CZ" sz="2200" dirty="0"/>
              <a:t>- běžná změna patrná u každého člověka</a:t>
            </a:r>
          </a:p>
          <a:p>
            <a:pPr marL="223838" indent="0">
              <a:buNone/>
              <a:defRPr/>
            </a:pPr>
            <a:r>
              <a:rPr lang="cs-CZ" sz="2200" dirty="0"/>
              <a:t>- makroskopicky má podobu sítě na povrchu plic </a:t>
            </a:r>
          </a:p>
          <a:p>
            <a:pPr marL="255588" lvl="1" indent="-255588">
              <a:buNone/>
              <a:defRPr/>
            </a:pPr>
            <a:endParaRPr lang="cs-CZ" sz="2200" dirty="0"/>
          </a:p>
          <a:p>
            <a:pPr marL="223838" lvl="1" indent="-171450">
              <a:defRPr/>
            </a:pPr>
            <a:r>
              <a:rPr lang="cs-CZ" sz="2200" b="1" dirty="0" err="1">
                <a:solidFill>
                  <a:srgbClr val="00B0F0"/>
                </a:solidFill>
              </a:rPr>
              <a:t>tabakóza</a:t>
            </a:r>
            <a:r>
              <a:rPr lang="cs-CZ" sz="2200" dirty="0">
                <a:solidFill>
                  <a:srgbClr val="00B0F0"/>
                </a:solidFill>
              </a:rPr>
              <a:t> </a:t>
            </a:r>
            <a:r>
              <a:rPr lang="cs-CZ" sz="2200" dirty="0"/>
              <a:t>– pracovníci v tabákovém průmyslu, hnědá pigmentace tabákovým prachem</a:t>
            </a:r>
          </a:p>
          <a:p>
            <a:pPr marL="342900" lvl="1" indent="-342900">
              <a:defRPr/>
            </a:pPr>
            <a:endParaRPr lang="cs-CZ" sz="2200" dirty="0"/>
          </a:p>
          <a:p>
            <a:pPr marL="223838" lvl="1" indent="-223838">
              <a:defRPr/>
            </a:pPr>
            <a:r>
              <a:rPr lang="cs-CZ" sz="2200" b="1" dirty="0" err="1">
                <a:solidFill>
                  <a:srgbClr val="00B0F0"/>
                </a:solidFill>
              </a:rPr>
              <a:t>stannóza</a:t>
            </a:r>
            <a:r>
              <a:rPr lang="cs-CZ" sz="2200" dirty="0"/>
              <a:t> (oxid </a:t>
            </a:r>
            <a:r>
              <a:rPr lang="cs-CZ" sz="2200" dirty="0" err="1"/>
              <a:t>ciničitý</a:t>
            </a:r>
            <a:r>
              <a:rPr lang="cs-CZ" sz="2200" dirty="0"/>
              <a:t>) nebo </a:t>
            </a:r>
            <a:r>
              <a:rPr lang="cs-CZ" sz="2200" b="1" dirty="0"/>
              <a:t>sideróza</a:t>
            </a:r>
            <a:r>
              <a:rPr lang="cs-CZ" sz="2200" dirty="0"/>
              <a:t> (oxid železitý) - elektrosvářeči</a:t>
            </a:r>
          </a:p>
          <a:p>
            <a:pPr marL="255588" lvl="1" indent="-255588">
              <a:buNone/>
              <a:defRPr/>
            </a:pPr>
            <a:endParaRPr lang="cs-CZ" sz="22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796279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Koniofibrózy</a:t>
            </a:r>
            <a:r>
              <a:rPr lang="cs-CZ" b="1" dirty="0"/>
              <a:t> (kolagenní pneumokoniózy)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273050" indent="-273050">
              <a:buFont typeface="Arial" charset="0"/>
              <a:buChar char="•"/>
              <a:defRPr/>
            </a:pPr>
            <a:r>
              <a:rPr lang="cs-CZ" sz="2400" b="1" dirty="0">
                <a:solidFill>
                  <a:srgbClr val="00B0F0"/>
                </a:solidFill>
              </a:rPr>
              <a:t>SILIKÓZA </a:t>
            </a:r>
            <a:r>
              <a:rPr lang="cs-CZ" sz="2400" b="1" dirty="0"/>
              <a:t>- SiO</a:t>
            </a:r>
            <a:r>
              <a:rPr lang="cs-CZ" sz="2400" b="1" baseline="-25000" dirty="0"/>
              <a:t>2</a:t>
            </a:r>
          </a:p>
          <a:p>
            <a:pPr marL="712788" lvl="1" indent="-261938">
              <a:buFont typeface="Arial" charset="0"/>
              <a:buChar char="•"/>
              <a:defRPr/>
            </a:pPr>
            <a:r>
              <a:rPr lang="cs-CZ" dirty="0"/>
              <a:t>rozpad makrofágů → uvolnění chemicky aktivních látek (enzymy, volné radikály) → </a:t>
            </a:r>
            <a:r>
              <a:rPr lang="cs-CZ" dirty="0" err="1"/>
              <a:t>fibroproliferace</a:t>
            </a:r>
            <a:r>
              <a:rPr lang="cs-CZ" dirty="0"/>
              <a:t> → </a:t>
            </a:r>
            <a:r>
              <a:rPr lang="cs-CZ" dirty="0">
                <a:solidFill>
                  <a:srgbClr val="FF0000"/>
                </a:solidFill>
              </a:rPr>
              <a:t>fibróza plíce </a:t>
            </a:r>
            <a:r>
              <a:rPr lang="cs-CZ" dirty="0"/>
              <a:t>(intersticiální zánět) → plicní hypertenze → </a:t>
            </a:r>
            <a:r>
              <a:rPr lang="cs-CZ" dirty="0" err="1">
                <a:solidFill>
                  <a:srgbClr val="00B0F0"/>
                </a:solidFill>
              </a:rPr>
              <a:t>cor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pulmonale</a:t>
            </a:r>
            <a:endParaRPr lang="cs-CZ" dirty="0">
              <a:solidFill>
                <a:srgbClr val="00B0F0"/>
              </a:solidFill>
            </a:endParaRPr>
          </a:p>
          <a:p>
            <a:pPr marL="712788" lvl="1" indent="-261938">
              <a:buFont typeface="Arial" charset="0"/>
              <a:buChar char="•"/>
              <a:defRPr/>
            </a:pPr>
            <a:r>
              <a:rPr lang="cs-CZ" b="1" dirty="0">
                <a:solidFill>
                  <a:srgbClr val="FF0000"/>
                </a:solidFill>
              </a:rPr>
              <a:t>proces je ireversibilní !</a:t>
            </a:r>
          </a:p>
          <a:p>
            <a:pPr marL="712788" lvl="1" indent="-261938">
              <a:buFont typeface="Arial" charset="0"/>
              <a:buChar char="•"/>
              <a:defRPr/>
            </a:pPr>
            <a:r>
              <a:rPr lang="cs-CZ" b="1" u="sng" dirty="0"/>
              <a:t>3 stádia:</a:t>
            </a:r>
            <a:r>
              <a:rPr lang="cs-CZ" dirty="0"/>
              <a:t>	1) mírná retikulární fibróza</a:t>
            </a:r>
          </a:p>
          <a:p>
            <a:pPr marL="712788" lvl="1" indent="-261938">
              <a:buNone/>
              <a:defRPr/>
            </a:pPr>
            <a:r>
              <a:rPr lang="cs-CZ" dirty="0"/>
              <a:t>			2) </a:t>
            </a:r>
            <a:r>
              <a:rPr lang="cs-CZ" dirty="0" err="1"/>
              <a:t>silikotické</a:t>
            </a:r>
            <a:r>
              <a:rPr lang="cs-CZ" dirty="0"/>
              <a:t> uzly</a:t>
            </a:r>
          </a:p>
          <a:p>
            <a:pPr marL="712788" lvl="1" indent="-261938">
              <a:buNone/>
              <a:defRPr/>
            </a:pPr>
            <a:r>
              <a:rPr lang="cs-CZ" dirty="0"/>
              <a:t>			3) kompaktní fibróza</a:t>
            </a:r>
          </a:p>
          <a:p>
            <a:pPr marL="712788" lvl="1" indent="-261938">
              <a:buNone/>
              <a:defRPr/>
            </a:pPr>
            <a:endParaRPr lang="cs-CZ" dirty="0"/>
          </a:p>
          <a:p>
            <a:pPr marL="266700" lvl="1" indent="-257175">
              <a:defRPr/>
            </a:pPr>
            <a:r>
              <a:rPr lang="cs-CZ" b="1" dirty="0"/>
              <a:t>PNEUMOKONIÓZA UHLOKOPŮ </a:t>
            </a:r>
            <a:r>
              <a:rPr lang="cs-CZ" dirty="0"/>
              <a:t>(</a:t>
            </a:r>
            <a:r>
              <a:rPr lang="cs-CZ" dirty="0" err="1"/>
              <a:t>antrakosilikóza</a:t>
            </a:r>
            <a:r>
              <a:rPr lang="cs-CZ" dirty="0"/>
              <a:t>)</a:t>
            </a:r>
          </a:p>
          <a:p>
            <a:pPr marL="712788" lvl="1" indent="-261938">
              <a:buNone/>
              <a:defRPr/>
            </a:pPr>
            <a:endParaRPr lang="cs-CZ" dirty="0"/>
          </a:p>
          <a:p>
            <a:pPr marL="9525" lvl="1" indent="257175">
              <a:buFont typeface="Arial" charset="0"/>
              <a:buChar char="•"/>
              <a:defRPr/>
            </a:pPr>
            <a:r>
              <a:rPr lang="cs-CZ" b="1" dirty="0"/>
              <a:t>AZBESTÓZA</a:t>
            </a:r>
            <a:r>
              <a:rPr lang="cs-CZ" dirty="0"/>
              <a:t> - azbestová tělíska (</a:t>
            </a:r>
            <a:r>
              <a:rPr lang="cs-CZ" b="1" dirty="0">
                <a:solidFill>
                  <a:srgbClr val="FF0000"/>
                </a:solidFill>
              </a:rPr>
              <a:t>karcinogenní</a:t>
            </a:r>
            <a:r>
              <a:rPr lang="cs-CZ" dirty="0"/>
              <a:t>!)</a:t>
            </a:r>
          </a:p>
          <a:p>
            <a:pPr marL="712788" lvl="1" indent="-261938">
              <a:buFont typeface="Wingdings" pitchFamily="2" charset="2"/>
              <a:buChar char="Ø"/>
              <a:defRPr/>
            </a:pPr>
            <a:r>
              <a:rPr lang="cs-CZ" dirty="0">
                <a:solidFill>
                  <a:srgbClr val="00B0F0"/>
                </a:solidFill>
              </a:rPr>
              <a:t> difúzní plicní fibróza</a:t>
            </a:r>
          </a:p>
          <a:p>
            <a:pPr marL="712788" lvl="1" indent="-261938">
              <a:buFont typeface="Wingdings" pitchFamily="2" charset="2"/>
              <a:buChar char="Ø"/>
              <a:defRPr/>
            </a:pPr>
            <a:r>
              <a:rPr lang="cs-CZ" dirty="0">
                <a:solidFill>
                  <a:srgbClr val="00B0F0"/>
                </a:solidFill>
              </a:rPr>
              <a:t> maligní </a:t>
            </a:r>
            <a:r>
              <a:rPr lang="cs-CZ" dirty="0" err="1">
                <a:solidFill>
                  <a:srgbClr val="00B0F0"/>
                </a:solidFill>
              </a:rPr>
              <a:t>mesoteliom</a:t>
            </a:r>
            <a:endParaRPr lang="cs-CZ" dirty="0">
              <a:solidFill>
                <a:srgbClr val="00B0F0"/>
              </a:solidFill>
            </a:endParaRPr>
          </a:p>
          <a:p>
            <a:pPr marL="712788" lvl="1" indent="-261938">
              <a:buFont typeface="Wingdings" pitchFamily="2" charset="2"/>
              <a:buChar char="Ø"/>
              <a:defRPr/>
            </a:pPr>
            <a:r>
              <a:rPr lang="cs-CZ" dirty="0">
                <a:solidFill>
                  <a:srgbClr val="00B0F0"/>
                </a:solidFill>
              </a:rPr>
              <a:t> karcinom plic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465350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Silikotický</a:t>
            </a:r>
            <a:r>
              <a:rPr lang="cs-CZ" b="1" dirty="0"/>
              <a:t> uzel - plíce	</a:t>
            </a:r>
          </a:p>
        </p:txBody>
      </p:sp>
      <p:pic>
        <p:nvPicPr>
          <p:cNvPr id="4" name="Picture 4" descr="silikos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3785" y="1828824"/>
            <a:ext cx="7126042" cy="4680000"/>
          </a:xfrm>
        </p:spPr>
      </p:pic>
      <p:sp>
        <p:nvSpPr>
          <p:cNvPr id="5" name="TextovéPole 4"/>
          <p:cNvSpPr txBox="1"/>
          <p:nvPr/>
        </p:nvSpPr>
        <p:spPr>
          <a:xfrm>
            <a:off x="4689347" y="5924049"/>
            <a:ext cx="483048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vazivové centrum uzlíku</a:t>
            </a:r>
          </a:p>
          <a:p>
            <a:pPr eaLnBrk="0" hangingPunct="0">
              <a:defRPr/>
            </a:pPr>
            <a:r>
              <a:rPr lang="cs-CZ" sz="1600" dirty="0"/>
              <a:t>2 - splývání alveolů (</a:t>
            </a:r>
            <a:r>
              <a:rPr lang="cs-CZ" sz="1600" dirty="0" err="1"/>
              <a:t>perifokální</a:t>
            </a:r>
            <a:r>
              <a:rPr lang="cs-CZ" sz="1600" dirty="0"/>
              <a:t> „kopretinový“ emfyzém)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689347" y="281098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682494" y="5693216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2581492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Azbestóza, azbestová tělíska (barvení </a:t>
            </a:r>
            <a:r>
              <a:rPr lang="cs-CZ" b="1" dirty="0" err="1"/>
              <a:t>Pearls</a:t>
            </a:r>
            <a:r>
              <a:rPr lang="cs-CZ" b="1" dirty="0"/>
              <a:t>)	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4" descr="azbestoza plí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0448" y="1825625"/>
            <a:ext cx="7106719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3544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Koniotoxikózy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3050" indent="-273050">
              <a:defRPr/>
            </a:pPr>
            <a:r>
              <a:rPr lang="cs-CZ" sz="2200" b="1" dirty="0">
                <a:solidFill>
                  <a:srgbClr val="00B0F0"/>
                </a:solidFill>
              </a:rPr>
              <a:t>FARMÁŘSKÁ PLÍCE </a:t>
            </a:r>
            <a:r>
              <a:rPr lang="cs-CZ" sz="2200" dirty="0"/>
              <a:t>= </a:t>
            </a:r>
            <a:r>
              <a:rPr lang="cs-CZ" sz="2200" dirty="0">
                <a:solidFill>
                  <a:srgbClr val="FF0000"/>
                </a:solidFill>
              </a:rPr>
              <a:t>hypersenzitivní reakce</a:t>
            </a:r>
          </a:p>
          <a:p>
            <a:pPr lvl="1">
              <a:buNone/>
              <a:defRPr/>
            </a:pPr>
            <a:r>
              <a:rPr lang="cs-CZ" sz="2200" dirty="0"/>
              <a:t>→ vdechování prachu z navlhlého sena obsahujícího </a:t>
            </a:r>
            <a:r>
              <a:rPr lang="cs-CZ" sz="2200" dirty="0" err="1"/>
              <a:t>Micropolyspora</a:t>
            </a:r>
            <a:r>
              <a:rPr lang="cs-CZ" sz="2200" dirty="0"/>
              <a:t> </a:t>
            </a:r>
            <a:r>
              <a:rPr lang="cs-CZ" sz="2200" dirty="0" err="1"/>
              <a:t>faeni</a:t>
            </a:r>
            <a:endParaRPr lang="cs-CZ" sz="2200" dirty="0"/>
          </a:p>
          <a:p>
            <a:pPr lvl="1">
              <a:defRPr/>
            </a:pPr>
            <a:r>
              <a:rPr lang="cs-CZ" sz="2200" dirty="0"/>
              <a:t> pneumonitida (intersticiální zánět)</a:t>
            </a:r>
          </a:p>
          <a:p>
            <a:pPr lvl="1">
              <a:buFont typeface="Wingdings" pitchFamily="2" charset="2"/>
              <a:buChar char="Ø"/>
              <a:defRPr/>
            </a:pPr>
            <a:endParaRPr lang="cs-CZ" sz="2200" dirty="0"/>
          </a:p>
          <a:p>
            <a:pPr marL="92075" lvl="1">
              <a:buNone/>
              <a:defRPr/>
            </a:pPr>
            <a:r>
              <a:rPr lang="cs-CZ" sz="2200" dirty="0"/>
              <a:t>pozn.: plíce chovatelů holubů, sběračů hub, česáčů bavlny….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3249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9">
            <a:extLst>
              <a:ext uri="{FF2B5EF4-FFF2-40B4-BE49-F238E27FC236}">
                <a16:creationId xmlns:a16="http://schemas.microsoft.com/office/drawing/2014/main" xmlns="" id="{46C2E80F-49A6-4372-B103-219D417A5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C83FEB-5C84-AC4C-ACBC-0F62D01E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6" y="494971"/>
            <a:ext cx="4702267" cy="5312441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Praktické cvičení</a:t>
            </a:r>
            <a:br>
              <a:rPr lang="cs-CZ" sz="4000" b="1" dirty="0">
                <a:solidFill>
                  <a:schemeClr val="bg1"/>
                </a:solidFill>
              </a:rPr>
            </a:br>
            <a:r>
              <a:rPr lang="cs-CZ" sz="4000" b="1" dirty="0">
                <a:solidFill>
                  <a:schemeClr val="bg1"/>
                </a:solidFill>
              </a:rPr>
              <a:t>z obecné patologie I.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xmlns="" id="{A12F1618-AFBC-4B51-91BB-5768D0C2128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096001" y="470925"/>
          <a:ext cx="5233988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2157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4D4DBE5-0761-1648-ADD7-607191F64B5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pPr algn="ctr"/>
            <a:r>
              <a:rPr lang="cs-CZ" b="1" dirty="0"/>
              <a:t>Nekróza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4D2A6F2A-4910-DF41-AAA6-C076A8A818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sz="2200" dirty="0"/>
              <a:t>= </a:t>
            </a:r>
            <a:r>
              <a:rPr lang="cs-CZ" sz="2200" b="1" dirty="0">
                <a:solidFill>
                  <a:srgbClr val="00B0F0"/>
                </a:solidFill>
              </a:rPr>
              <a:t>intravitální </a:t>
            </a:r>
            <a:r>
              <a:rPr lang="cs-CZ" sz="2200" dirty="0"/>
              <a:t>odumření tkáně (nevratný proces!!!) → vždy </a:t>
            </a:r>
            <a:r>
              <a:rPr lang="cs-CZ" sz="2200" dirty="0">
                <a:solidFill>
                  <a:srgbClr val="00B0F0"/>
                </a:solidFill>
              </a:rPr>
              <a:t>doprovázena vitální reakcí </a:t>
            </a:r>
            <a:r>
              <a:rPr lang="cs-CZ" sz="2200" dirty="0"/>
              <a:t>(= zánětem !!!)</a:t>
            </a:r>
          </a:p>
          <a:p>
            <a:pPr>
              <a:buFont typeface="Arial" charset="0"/>
              <a:buChar char="•"/>
              <a:defRPr/>
            </a:pPr>
            <a:r>
              <a:rPr lang="cs-CZ" sz="2200" dirty="0"/>
              <a:t>proces může být náhlý (smrt z plného zdraví) </a:t>
            </a:r>
            <a:r>
              <a:rPr lang="cs-CZ" sz="2200" dirty="0" err="1"/>
              <a:t>x</a:t>
            </a:r>
            <a:r>
              <a:rPr lang="cs-CZ" sz="2200" dirty="0"/>
              <a:t> nekróza vzniká postupně přes tzv. reverzibilní fázi, kdy je možné spontánně či léčebně odumření buňky/tkáně odvrátit</a:t>
            </a:r>
          </a:p>
          <a:p>
            <a:pPr marL="0" indent="0">
              <a:buNone/>
              <a:defRPr/>
            </a:pPr>
            <a:endParaRPr lang="cs-CZ" sz="2200" dirty="0"/>
          </a:p>
          <a:p>
            <a:pPr>
              <a:buFont typeface="Arial" charset="0"/>
              <a:buChar char="•"/>
              <a:defRPr/>
            </a:pPr>
            <a:r>
              <a:rPr lang="cs-CZ" sz="2200" dirty="0"/>
              <a:t>příčiny:  ischémie, radiace, toxiny…</a:t>
            </a:r>
          </a:p>
          <a:p>
            <a:pPr marL="0" indent="0">
              <a:buNone/>
              <a:defRPr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187320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Zástupný obsah 7">
            <a:extLst>
              <a:ext uri="{FF2B5EF4-FFF2-40B4-BE49-F238E27FC236}">
                <a16:creationId xmlns:a16="http://schemas.microsoft.com/office/drawing/2014/main" xmlns="" id="{38D65BA8-F591-6D42-900F-A3904D98E4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3697882"/>
              </p:ext>
            </p:extLst>
          </p:nvPr>
        </p:nvGraphicFramePr>
        <p:xfrm>
          <a:off x="838200" y="1825625"/>
          <a:ext cx="10515600" cy="2904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Nadpis 1">
            <a:extLst>
              <a:ext uri="{FF2B5EF4-FFF2-40B4-BE49-F238E27FC236}">
                <a16:creationId xmlns:a16="http://schemas.microsoft.com/office/drawing/2014/main" xmlns="" id="{D1B09DE5-E507-4F42-988E-1DE45A9EE96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pPr algn="ctr"/>
            <a:r>
              <a:rPr lang="cs-CZ" b="1" dirty="0"/>
              <a:t>Reverzibilní fáze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xmlns="" id="{0DACAC6C-6DAC-944D-AC37-065C7C1B21E4}"/>
              </a:ext>
            </a:extLst>
          </p:cNvPr>
          <p:cNvSpPr/>
          <p:nvPr/>
        </p:nvSpPr>
        <p:spPr>
          <a:xfrm>
            <a:off x="838200" y="4864592"/>
            <a:ext cx="10515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podstatou je porucha integrity membrán buněk/organel, nastává </a:t>
            </a:r>
            <a:r>
              <a:rPr lang="cs-CZ" sz="2000" b="1" dirty="0"/>
              <a:t>enzymatické natrávení buněk a uvolnění enzymů do EC prostoru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v praxi lze stanovit hodnoty </a:t>
            </a:r>
            <a:r>
              <a:rPr lang="cs-CZ" sz="2000" dirty="0" err="1"/>
              <a:t>aminotransferáz</a:t>
            </a:r>
            <a:r>
              <a:rPr lang="cs-CZ" sz="2000" dirty="0"/>
              <a:t> (ALT, AST), </a:t>
            </a:r>
            <a:r>
              <a:rPr lang="cs-CZ" sz="2000" dirty="0" err="1"/>
              <a:t>laktátdehydrogenáz</a:t>
            </a:r>
            <a:r>
              <a:rPr lang="cs-CZ" sz="2000" dirty="0"/>
              <a:t> (LDH), troponiny. </a:t>
            </a:r>
          </a:p>
        </p:txBody>
      </p:sp>
    </p:spTree>
    <p:extLst>
      <p:ext uri="{BB962C8B-B14F-4D97-AF65-F5344CB8AC3E}">
        <p14:creationId xmlns:p14="http://schemas.microsoft.com/office/powerpoint/2010/main" val="2102608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54757CF8-4EB8-6443-9C41-5C7A37A0F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200" b="1" dirty="0"/>
              <a:t>mikroskopicky</a:t>
            </a:r>
            <a:r>
              <a:rPr lang="cs-CZ" sz="2200" dirty="0"/>
              <a:t> (4-12 hodin), </a:t>
            </a:r>
            <a:r>
              <a:rPr lang="cs-CZ" sz="2200" b="1" dirty="0"/>
              <a:t>makroskopicky</a:t>
            </a:r>
            <a:r>
              <a:rPr lang="cs-CZ" sz="2200" dirty="0"/>
              <a:t> (od 24 hodin)</a:t>
            </a:r>
          </a:p>
          <a:p>
            <a:pPr>
              <a:buFont typeface="Arial" charset="0"/>
              <a:buChar char="•"/>
              <a:defRPr/>
            </a:pPr>
            <a:r>
              <a:rPr lang="cs-CZ" sz="2200" b="1" dirty="0"/>
              <a:t>změny na jádře: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/>
              <a:t>karyolýza (ztráta barvitelnosti jádra)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 err="1"/>
              <a:t>karyorhexe</a:t>
            </a:r>
            <a:r>
              <a:rPr lang="cs-CZ" sz="2200" dirty="0"/>
              <a:t> (rozpad)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/>
              <a:t>pyknóza (kondenzace chromatinu, zmenšení jádra a rozpad)</a:t>
            </a:r>
          </a:p>
          <a:p>
            <a:pPr>
              <a:buFont typeface="Arial" charset="0"/>
              <a:buChar char="•"/>
              <a:defRPr/>
            </a:pPr>
            <a:r>
              <a:rPr lang="cs-CZ" sz="2200" b="1" dirty="0"/>
              <a:t>změny v cytoplazmě: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/>
              <a:t> </a:t>
            </a:r>
            <a:r>
              <a:rPr lang="cs-CZ" sz="2200" dirty="0" err="1"/>
              <a:t>hypereozinofilie</a:t>
            </a:r>
            <a:r>
              <a:rPr lang="cs-CZ" sz="2200" dirty="0"/>
              <a:t> (rozpad bazofilních substancí buněk – ribozomů)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/>
              <a:t> rozpad organel a membrán </a:t>
            </a:r>
          </a:p>
          <a:p>
            <a:pPr marL="228600" lvl="2">
              <a:spcBef>
                <a:spcPts val="1000"/>
              </a:spcBef>
              <a:buFont typeface="Arial" charset="0"/>
              <a:buChar char="•"/>
              <a:defRPr/>
            </a:pPr>
            <a:r>
              <a:rPr lang="cs-CZ" sz="2200" b="1" dirty="0"/>
              <a:t>změny v okolí nekrózy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/>
              <a:t>zánětlivá odpověď - demarkační lem / absces</a:t>
            </a:r>
          </a:p>
          <a:p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xmlns="" id="{3FDC21AA-AFA7-9946-8ECD-790996EA2AD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pPr algn="ctr"/>
            <a:r>
              <a:rPr lang="cs-CZ" b="1" dirty="0"/>
              <a:t>Nekróza – morfologické změny</a:t>
            </a:r>
          </a:p>
        </p:txBody>
      </p:sp>
    </p:spTree>
    <p:extLst>
      <p:ext uri="{BB962C8B-B14F-4D97-AF65-F5344CB8AC3E}">
        <p14:creationId xmlns:p14="http://schemas.microsoft.com/office/powerpoint/2010/main" val="1383290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83D10F8-E5D9-EF47-8478-1BAAD581B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u="sng" dirty="0"/>
              <a:t>ischemické poškození</a:t>
            </a:r>
          </a:p>
          <a:p>
            <a:r>
              <a:rPr lang="cs-CZ" sz="2400" b="1" u="sng" dirty="0"/>
              <a:t>fyzikální příčiny</a:t>
            </a:r>
          </a:p>
          <a:p>
            <a:pPr indent="41275">
              <a:buFontTx/>
              <a:buChar char="-"/>
            </a:pPr>
            <a:r>
              <a:rPr lang="cs-CZ" sz="2200" dirty="0"/>
              <a:t> mechanické trauma, působení tepla (popálení, opaření, omrznutí), elektrický proud, </a:t>
            </a:r>
            <a:r>
              <a:rPr lang="cs-CZ" sz="2200" dirty="0">
                <a:solidFill>
                  <a:srgbClr val="FF0000"/>
                </a:solidFill>
              </a:rPr>
              <a:t>ionizující záření </a:t>
            </a:r>
            <a:r>
              <a:rPr lang="cs-CZ" sz="2200" dirty="0"/>
              <a:t>(nehoda x léčebný efekt)</a:t>
            </a:r>
          </a:p>
          <a:p>
            <a:r>
              <a:rPr lang="cs-CZ" sz="2400" b="1" u="sng" dirty="0"/>
              <a:t>chemické příčiny</a:t>
            </a:r>
          </a:p>
          <a:p>
            <a:pPr indent="41275">
              <a:buFontTx/>
              <a:buChar char="-"/>
            </a:pPr>
            <a:r>
              <a:rPr lang="cs-CZ" sz="2200" dirty="0"/>
              <a:t> poleptání kyselinami (koagulační n.) či zásadami (</a:t>
            </a:r>
            <a:r>
              <a:rPr lang="cs-CZ" sz="2200" dirty="0" smtClean="0"/>
              <a:t>kolikvační n</a:t>
            </a:r>
            <a:r>
              <a:rPr lang="cs-CZ" sz="2200" dirty="0"/>
              <a:t>.)</a:t>
            </a:r>
          </a:p>
          <a:p>
            <a:pPr indent="41275">
              <a:buFontTx/>
              <a:buChar char="-"/>
            </a:pPr>
            <a:r>
              <a:rPr lang="cs-CZ" sz="2200" dirty="0"/>
              <a:t> VCHGD, otravy houbami</a:t>
            </a:r>
          </a:p>
          <a:p>
            <a:pPr indent="41275">
              <a:buFontTx/>
              <a:buChar char="-"/>
            </a:pPr>
            <a:r>
              <a:rPr lang="cs-CZ" sz="2200" dirty="0"/>
              <a:t> </a:t>
            </a:r>
            <a:r>
              <a:rPr lang="cs-CZ" sz="2200" dirty="0" err="1">
                <a:solidFill>
                  <a:srgbClr val="FF0000"/>
                </a:solidFill>
              </a:rPr>
              <a:t>reperfuzní</a:t>
            </a:r>
            <a:r>
              <a:rPr lang="cs-CZ" sz="2200" dirty="0">
                <a:solidFill>
                  <a:srgbClr val="FF0000"/>
                </a:solidFill>
              </a:rPr>
              <a:t> poškození </a:t>
            </a:r>
            <a:r>
              <a:rPr lang="cs-CZ" sz="2200" dirty="0"/>
              <a:t>– vysoká toxicita </a:t>
            </a:r>
            <a:r>
              <a:rPr lang="cs-CZ" sz="2200" dirty="0" smtClean="0"/>
              <a:t>O</a:t>
            </a:r>
            <a:r>
              <a:rPr lang="cs-CZ" sz="2200" baseline="-25000" dirty="0" smtClean="0"/>
              <a:t>2</a:t>
            </a:r>
            <a:endParaRPr lang="cs-CZ" sz="2200" dirty="0"/>
          </a:p>
          <a:p>
            <a:r>
              <a:rPr lang="cs-CZ" sz="2400" b="1" u="sng" dirty="0"/>
              <a:t>biologické příčiny</a:t>
            </a:r>
          </a:p>
          <a:p>
            <a:pPr indent="41275">
              <a:buFontTx/>
              <a:buChar char="-"/>
            </a:pPr>
            <a:r>
              <a:rPr lang="cs-CZ" sz="2200" dirty="0"/>
              <a:t> endotoxiny či exotoxiny mikroorganismů</a:t>
            </a:r>
          </a:p>
          <a:p>
            <a:pPr marL="0" indent="0">
              <a:buNone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xmlns="" id="{C3E86543-BEBF-9C4D-AF96-90EDAE4BF7C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pPr algn="ctr"/>
            <a:r>
              <a:rPr lang="cs-CZ" b="1" dirty="0"/>
              <a:t>Nekróza – příčiny</a:t>
            </a:r>
          </a:p>
        </p:txBody>
      </p:sp>
    </p:spTree>
    <p:extLst>
      <p:ext uri="{BB962C8B-B14F-4D97-AF65-F5344CB8AC3E}">
        <p14:creationId xmlns:p14="http://schemas.microsoft.com/office/powerpoint/2010/main" val="1073349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1AF33AF-6A60-6343-91EA-977E93D41C4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Nekróza - typy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B6BB1E0D-48B4-194E-9BC3-5652190CB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>
                <a:solidFill>
                  <a:srgbClr val="FF0000"/>
                </a:solidFill>
              </a:rPr>
              <a:t>p</a:t>
            </a:r>
            <a:r>
              <a:rPr lang="cs-CZ" b="1" u="sng" dirty="0" smtClean="0">
                <a:solidFill>
                  <a:srgbClr val="FF0000"/>
                </a:solidFill>
              </a:rPr>
              <a:t>rostá </a:t>
            </a:r>
            <a:r>
              <a:rPr lang="cs-CZ" b="1" u="sng" dirty="0">
                <a:solidFill>
                  <a:srgbClr val="FF0000"/>
                </a:solidFill>
              </a:rPr>
              <a:t>nekróza </a:t>
            </a:r>
          </a:p>
          <a:p>
            <a:pPr>
              <a:buFontTx/>
              <a:buChar char="-"/>
            </a:pPr>
            <a:r>
              <a:rPr lang="cs-CZ" sz="2200" dirty="0"/>
              <a:t>nekróza části tkáně - např. </a:t>
            </a:r>
            <a:r>
              <a:rPr lang="cs-CZ" sz="2200" dirty="0">
                <a:solidFill>
                  <a:srgbClr val="00B0F0"/>
                </a:solidFill>
              </a:rPr>
              <a:t>epidermis</a:t>
            </a:r>
            <a:r>
              <a:rPr lang="cs-CZ" sz="2200" dirty="0"/>
              <a:t> při mírnějším </a:t>
            </a:r>
            <a:r>
              <a:rPr lang="cs-CZ" sz="2200" dirty="0" smtClean="0"/>
              <a:t>popálení</a:t>
            </a:r>
            <a:endParaRPr lang="cs-CZ" sz="2200" dirty="0"/>
          </a:p>
          <a:p>
            <a:pPr>
              <a:buFontTx/>
              <a:buChar char="-"/>
            </a:pPr>
            <a:r>
              <a:rPr lang="cs-CZ" sz="2200" b="1" dirty="0"/>
              <a:t>makro</a:t>
            </a:r>
            <a:r>
              <a:rPr lang="cs-CZ" sz="2200" dirty="0"/>
              <a:t>: epidermis je zarudlá, barva se mění exsudací krevních tekutin, fibrinu, erytrocytů </a:t>
            </a:r>
            <a:r>
              <a:rPr lang="cs-CZ" sz="2200" dirty="0" smtClean="0">
                <a:sym typeface="Symbol" panose="05050102010706020507" pitchFamily="18" charset="2"/>
              </a:rPr>
              <a:t></a:t>
            </a:r>
            <a:r>
              <a:rPr lang="cs-CZ" sz="2200" dirty="0" smtClean="0"/>
              <a:t> </a:t>
            </a:r>
            <a:r>
              <a:rPr lang="cs-CZ" sz="2200" dirty="0"/>
              <a:t>červenočerný „strup“</a:t>
            </a:r>
          </a:p>
          <a:p>
            <a:pPr>
              <a:buFontTx/>
              <a:buChar char="-"/>
            </a:pPr>
            <a:r>
              <a:rPr lang="cs-CZ" sz="2200" b="1" dirty="0"/>
              <a:t>mikro</a:t>
            </a:r>
            <a:r>
              <a:rPr lang="cs-CZ" sz="2200" dirty="0"/>
              <a:t>: nekrotická epidermis se ztrátou barvitelnosti jader, edém, </a:t>
            </a:r>
            <a:r>
              <a:rPr lang="cs-CZ" sz="2200" dirty="0" err="1"/>
              <a:t>intraepidermální</a:t>
            </a:r>
            <a:r>
              <a:rPr lang="cs-CZ" sz="2200" dirty="0"/>
              <a:t> puchýřek</a:t>
            </a:r>
          </a:p>
          <a:p>
            <a:pPr>
              <a:buFontTx/>
              <a:buChar char="-"/>
            </a:pPr>
            <a:r>
              <a:rPr lang="cs-CZ" sz="2200" dirty="0"/>
              <a:t>může být předstupeň jiných typů nekrózy (při silnějším působením noxy) </a:t>
            </a:r>
          </a:p>
        </p:txBody>
      </p:sp>
    </p:spTree>
    <p:extLst>
      <p:ext uri="{BB962C8B-B14F-4D97-AF65-F5344CB8AC3E}">
        <p14:creationId xmlns:p14="http://schemas.microsoft.com/office/powerpoint/2010/main" val="365438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Nekróza - typy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B4858D46-97DD-C140-A240-2B341A87E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u="sng" dirty="0">
                <a:solidFill>
                  <a:srgbClr val="FF0000"/>
                </a:solidFill>
              </a:rPr>
              <a:t>k</a:t>
            </a:r>
            <a:r>
              <a:rPr lang="cs-CZ" b="1" u="sng" dirty="0" smtClean="0">
                <a:solidFill>
                  <a:srgbClr val="FF0000"/>
                </a:solidFill>
              </a:rPr>
              <a:t>oagulační </a:t>
            </a:r>
            <a:r>
              <a:rPr lang="cs-CZ" b="1" u="sng" dirty="0">
                <a:solidFill>
                  <a:srgbClr val="FF0000"/>
                </a:solidFill>
              </a:rPr>
              <a:t>nekróza</a:t>
            </a:r>
          </a:p>
          <a:p>
            <a:pPr>
              <a:buFontTx/>
              <a:buChar char="-"/>
            </a:pPr>
            <a:r>
              <a:rPr lang="cs-CZ" sz="2200" b="1" dirty="0"/>
              <a:t>tkáně bohaté na proteiny </a:t>
            </a:r>
            <a:r>
              <a:rPr lang="cs-CZ" sz="2200" dirty="0">
                <a:sym typeface="Symbol" panose="05050102010706020507" pitchFamily="18" charset="2"/>
              </a:rPr>
              <a:t></a:t>
            </a:r>
            <a:r>
              <a:rPr lang="cs-CZ" sz="2200" dirty="0" smtClean="0"/>
              <a:t> </a:t>
            </a:r>
            <a:r>
              <a:rPr lang="cs-CZ" sz="2200" dirty="0"/>
              <a:t>koagulace </a:t>
            </a:r>
            <a:r>
              <a:rPr lang="cs-CZ" sz="2200" dirty="0">
                <a:sym typeface="Symbol" panose="05050102010706020507" pitchFamily="18" charset="2"/>
              </a:rPr>
              <a:t></a:t>
            </a:r>
            <a:r>
              <a:rPr lang="cs-CZ" sz="2200" dirty="0" smtClean="0"/>
              <a:t> postižena solidní část tkáně</a:t>
            </a:r>
            <a:endParaRPr lang="cs-CZ" sz="2200" dirty="0"/>
          </a:p>
          <a:p>
            <a:pPr>
              <a:buFontTx/>
              <a:buChar char="-"/>
            </a:pPr>
            <a:r>
              <a:rPr lang="cs-CZ" sz="2200" dirty="0"/>
              <a:t>makro: demarkační lem s překrvením, po čase okrové </a:t>
            </a:r>
            <a:r>
              <a:rPr lang="cs-CZ" sz="2200" dirty="0" smtClean="0"/>
              <a:t>barvy</a:t>
            </a:r>
          </a:p>
          <a:p>
            <a:pPr>
              <a:buFontTx/>
              <a:buChar char="-"/>
            </a:pPr>
            <a:endParaRPr lang="cs-CZ" sz="2200" dirty="0"/>
          </a:p>
          <a:p>
            <a:pPr>
              <a:buFontTx/>
              <a:buChar char="-"/>
            </a:pPr>
            <a:r>
              <a:rPr lang="cs-CZ" sz="2200" b="1" dirty="0">
                <a:solidFill>
                  <a:schemeClr val="accent1"/>
                </a:solidFill>
              </a:rPr>
              <a:t>ischemická forma </a:t>
            </a:r>
            <a:r>
              <a:rPr lang="cs-CZ" sz="2200" dirty="0"/>
              <a:t>= </a:t>
            </a:r>
            <a:r>
              <a:rPr lang="cs-CZ" sz="2200" dirty="0" smtClean="0"/>
              <a:t>infarkt (</a:t>
            </a:r>
            <a:r>
              <a:rPr lang="cs-CZ" sz="2200" dirty="0" smtClean="0">
                <a:solidFill>
                  <a:srgbClr val="00B0F0"/>
                </a:solidFill>
              </a:rPr>
              <a:t>myokard, ledvina</a:t>
            </a:r>
            <a:r>
              <a:rPr lang="cs-CZ" sz="2200" dirty="0" smtClean="0"/>
              <a:t>)</a:t>
            </a:r>
            <a:endParaRPr lang="cs-CZ" sz="2200" dirty="0"/>
          </a:p>
          <a:p>
            <a:pPr lvl="1">
              <a:buFontTx/>
              <a:buChar char="-"/>
            </a:pPr>
            <a:r>
              <a:rPr lang="cs-CZ" sz="1800" b="1" dirty="0">
                <a:solidFill>
                  <a:srgbClr val="FF0000"/>
                </a:solidFill>
              </a:rPr>
              <a:t>hemoragická nekróza (sekundárně </a:t>
            </a:r>
            <a:r>
              <a:rPr lang="cs-CZ" sz="1800" b="1" dirty="0" err="1">
                <a:solidFill>
                  <a:srgbClr val="FF0000"/>
                </a:solidFill>
              </a:rPr>
              <a:t>prokrvácená</a:t>
            </a:r>
            <a:r>
              <a:rPr lang="cs-CZ" sz="1800" b="1" dirty="0">
                <a:solidFill>
                  <a:srgbClr val="FF0000"/>
                </a:solidFill>
              </a:rPr>
              <a:t>) </a:t>
            </a:r>
            <a:r>
              <a:rPr lang="cs-CZ" sz="1800" dirty="0"/>
              <a:t>= hemoragický infarkt (</a:t>
            </a:r>
            <a:r>
              <a:rPr lang="cs-CZ" sz="1800" dirty="0">
                <a:solidFill>
                  <a:srgbClr val="00B0F0"/>
                </a:solidFill>
              </a:rPr>
              <a:t>plíce</a:t>
            </a:r>
            <a:r>
              <a:rPr lang="cs-CZ" sz="1800" dirty="0"/>
              <a:t>), hemoragická </a:t>
            </a:r>
            <a:r>
              <a:rPr lang="cs-CZ" sz="1800" dirty="0" err="1"/>
              <a:t>infarzace</a:t>
            </a:r>
            <a:r>
              <a:rPr lang="cs-CZ" sz="1800" dirty="0"/>
              <a:t> (</a:t>
            </a:r>
            <a:r>
              <a:rPr lang="cs-CZ" sz="1800" dirty="0">
                <a:solidFill>
                  <a:srgbClr val="00B0F0"/>
                </a:solidFill>
              </a:rPr>
              <a:t>střevo</a:t>
            </a:r>
            <a:r>
              <a:rPr lang="cs-CZ" sz="1800" dirty="0"/>
              <a:t>) – při blokádě žilního odtoku, tkáň je </a:t>
            </a:r>
            <a:r>
              <a:rPr lang="cs-CZ" sz="1800" dirty="0" err="1"/>
              <a:t>prokrvácená</a:t>
            </a:r>
            <a:r>
              <a:rPr lang="cs-CZ" sz="1800" dirty="0"/>
              <a:t> celá</a:t>
            </a:r>
          </a:p>
          <a:p>
            <a:pPr>
              <a:buFontTx/>
              <a:buChar char="-"/>
            </a:pPr>
            <a:r>
              <a:rPr lang="cs-CZ" sz="2200" b="1" dirty="0" err="1">
                <a:solidFill>
                  <a:schemeClr val="accent1"/>
                </a:solidFill>
              </a:rPr>
              <a:t>kaseifikační</a:t>
            </a:r>
            <a:r>
              <a:rPr lang="cs-CZ" sz="2200" b="1" dirty="0">
                <a:solidFill>
                  <a:schemeClr val="accent1"/>
                </a:solidFill>
              </a:rPr>
              <a:t> (kaseózní/poprašková)</a:t>
            </a:r>
            <a:r>
              <a:rPr lang="cs-CZ" sz="2200" b="1" dirty="0">
                <a:solidFill>
                  <a:srgbClr val="FF0000"/>
                </a:solidFill>
              </a:rPr>
              <a:t> </a:t>
            </a:r>
            <a:r>
              <a:rPr lang="cs-CZ" sz="2200" dirty="0"/>
              <a:t>= modifikovaný typ nekrózy (u TBC)</a:t>
            </a:r>
          </a:p>
          <a:p>
            <a:pPr>
              <a:buFontTx/>
              <a:buChar char="-"/>
            </a:pPr>
            <a:r>
              <a:rPr lang="cs-CZ" sz="2200" b="1" dirty="0" err="1" smtClean="0">
                <a:solidFill>
                  <a:srgbClr val="FF0000"/>
                </a:solidFill>
              </a:rPr>
              <a:t>Zenkerova</a:t>
            </a:r>
            <a:r>
              <a:rPr lang="cs-CZ" sz="2200" b="1" dirty="0" smtClean="0">
                <a:solidFill>
                  <a:srgbClr val="FF0000"/>
                </a:solidFill>
              </a:rPr>
              <a:t> </a:t>
            </a:r>
            <a:r>
              <a:rPr lang="cs-CZ" sz="2200" b="1" dirty="0">
                <a:solidFill>
                  <a:srgbClr val="FF0000"/>
                </a:solidFill>
              </a:rPr>
              <a:t>vosková nekróza </a:t>
            </a:r>
            <a:r>
              <a:rPr lang="cs-CZ" sz="2200" dirty="0"/>
              <a:t>- v </a:t>
            </a:r>
            <a:r>
              <a:rPr lang="cs-CZ" sz="2200" dirty="0">
                <a:solidFill>
                  <a:srgbClr val="00B0F0"/>
                </a:solidFill>
              </a:rPr>
              <a:t>kosterní svalovině</a:t>
            </a:r>
            <a:r>
              <a:rPr lang="cs-CZ" sz="2200" dirty="0"/>
              <a:t>, makroskopicky „povařený vzhled“ (např. u tetanu, těžké chřipky</a:t>
            </a:r>
            <a:r>
              <a:rPr lang="cs-CZ" sz="2200" dirty="0" smtClean="0"/>
              <a:t>)</a:t>
            </a:r>
            <a:endParaRPr lang="cs-CZ" dirty="0"/>
          </a:p>
          <a:p>
            <a:pPr marL="0" indent="0">
              <a:buNone/>
            </a:pPr>
            <a:r>
              <a:rPr lang="cs-CZ" sz="2200" u="sng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8252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I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4154" y="1783601"/>
            <a:ext cx="7147637" cy="4680000"/>
          </a:xfr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xmlns="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Koagulační nekróza – infarkt myokardu</a:t>
            </a:r>
          </a:p>
        </p:txBody>
      </p:sp>
    </p:spTree>
    <p:extLst>
      <p:ext uri="{BB962C8B-B14F-4D97-AF65-F5344CB8AC3E}">
        <p14:creationId xmlns:p14="http://schemas.microsoft.com/office/powerpoint/2010/main" val="1913581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xmlns="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Kardiomyocyty</a:t>
            </a:r>
            <a:r>
              <a:rPr lang="cs-CZ" b="1" dirty="0"/>
              <a:t> - norma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Picture 7" descr="1 IM norma HE 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0198" y="1825625"/>
            <a:ext cx="7636658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56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xmlns="" id="{579ADB07-A987-DE4D-ACD7-7990A246E4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611557"/>
              </p:ext>
            </p:extLst>
          </p:nvPr>
        </p:nvGraphicFramePr>
        <p:xfrm>
          <a:off x="283780" y="719666"/>
          <a:ext cx="11393214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6068">
                  <a:extLst>
                    <a:ext uri="{9D8B030D-6E8A-4147-A177-3AD203B41FA5}">
                      <a16:colId xmlns:a16="http://schemas.microsoft.com/office/drawing/2014/main" xmlns="" val="979402576"/>
                    </a:ext>
                  </a:extLst>
                </a:gridCol>
                <a:gridCol w="3615559">
                  <a:extLst>
                    <a:ext uri="{9D8B030D-6E8A-4147-A177-3AD203B41FA5}">
                      <a16:colId xmlns:a16="http://schemas.microsoft.com/office/drawing/2014/main" xmlns="" val="1374311214"/>
                    </a:ext>
                  </a:extLst>
                </a:gridCol>
                <a:gridCol w="4151587">
                  <a:extLst>
                    <a:ext uri="{9D8B030D-6E8A-4147-A177-3AD203B41FA5}">
                      <a16:colId xmlns:a16="http://schemas.microsoft.com/office/drawing/2014/main" xmlns="" val="22295976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REGRESIVNÍ ZMĚNY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3200" b="0" i="1" dirty="0" smtClean="0"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cs-CZ" sz="3200" b="0" i="1" dirty="0" smtClean="0"/>
                        <a:t> důsledek</a:t>
                      </a:r>
                      <a:endParaRPr lang="cs-CZ" sz="32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PROGRESIVNÍ ZMĚNY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5057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00B0F0"/>
                          </a:solidFill>
                        </a:rPr>
                        <a:t>APOPTÓZA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i="1" dirty="0" smtClean="0">
                          <a:solidFill>
                            <a:srgbClr val="FF0000"/>
                          </a:solidFill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cs-CZ" sz="2400" i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cs-CZ" sz="2400" i="1" dirty="0">
                          <a:solidFill>
                            <a:srgbClr val="FF0000"/>
                          </a:solidFill>
                        </a:rPr>
                        <a:t>smrt buňky 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HYPERPLAZIE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0807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00B0F0"/>
                          </a:solidFill>
                        </a:rPr>
                        <a:t>NEKRÓZA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i="1" dirty="0" smtClean="0">
                          <a:solidFill>
                            <a:srgbClr val="FF0000"/>
                          </a:solidFill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cs-CZ" sz="2400" i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cs-CZ" sz="2400" i="1" dirty="0">
                          <a:solidFill>
                            <a:srgbClr val="FF0000"/>
                          </a:solidFill>
                        </a:rPr>
                        <a:t>smrt buňky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HYPERTROFIE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33624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00B0F0"/>
                          </a:solidFill>
                        </a:rPr>
                        <a:t>GANGRÉNA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i="1" dirty="0" smtClean="0">
                          <a:solidFill>
                            <a:srgbClr val="FF0000"/>
                          </a:solidFill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cs-CZ" sz="2400" i="1" dirty="0" smtClean="0">
                          <a:solidFill>
                            <a:srgbClr val="FF0000"/>
                          </a:solidFill>
                        </a:rPr>
                        <a:t> smrt </a:t>
                      </a:r>
                      <a:r>
                        <a:rPr lang="cs-CZ" sz="2400" i="1" dirty="0">
                          <a:solidFill>
                            <a:srgbClr val="FF0000"/>
                          </a:solidFill>
                        </a:rPr>
                        <a:t>buňky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REGENERACE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60754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cs-CZ" sz="2400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400" i="1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REPARACE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36222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00B0F0"/>
                          </a:solidFill>
                        </a:rPr>
                        <a:t>ATROFIE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i="1" dirty="0" smtClean="0">
                          <a:solidFill>
                            <a:srgbClr val="FF0000"/>
                          </a:solidFill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cs-CZ" sz="2400" b="0" i="1" dirty="0" smtClean="0"/>
                        <a:t> </a:t>
                      </a:r>
                      <a:r>
                        <a:rPr lang="cs-CZ" sz="2400" b="0" i="1" dirty="0"/>
                        <a:t>alterace vzhledu / </a:t>
                      </a:r>
                      <a:r>
                        <a:rPr lang="cs-CZ" sz="2400" b="0" i="1" dirty="0" err="1" smtClean="0"/>
                        <a:t>fce</a:t>
                      </a:r>
                      <a:endParaRPr lang="cs-CZ" sz="2400" b="0" i="1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METAPLAZIE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6067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00B0F0"/>
                          </a:solidFill>
                        </a:rPr>
                        <a:t>DYSTROFIE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i="1" dirty="0" smtClean="0">
                          <a:solidFill>
                            <a:srgbClr val="FF0000"/>
                          </a:solidFill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cs-CZ" sz="2400" b="0" i="1" dirty="0" smtClean="0"/>
                        <a:t> </a:t>
                      </a:r>
                      <a:r>
                        <a:rPr lang="cs-CZ" sz="2400" b="0" i="1" dirty="0"/>
                        <a:t>alterace vzhledu / </a:t>
                      </a:r>
                      <a:r>
                        <a:rPr lang="cs-CZ" sz="2400" b="0" i="1" dirty="0" err="1" smtClean="0"/>
                        <a:t>fce</a:t>
                      </a:r>
                      <a:endParaRPr lang="cs-CZ" sz="2400" b="0" i="1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DYSPLAZIE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40973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NEOPLAZIE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10389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045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xmlns="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Koagulační nekróza – infarkt myokardu</a:t>
            </a: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764" y="1825625"/>
            <a:ext cx="7954102" cy="4738688"/>
          </a:xfrm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7059040" y="5732463"/>
            <a:ext cx="2921826" cy="831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1 - koagulační nekróza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2 - parciální nekróza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3 - granulační tkáň, zánět. infiltrát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7375489" y="191923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963130" y="330262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747279" y="4517546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096000" y="464233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733150" y="393335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692580" y="218084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51148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7" descr="3 IM koagulační nekrosa 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7370" y="1788450"/>
            <a:ext cx="7557259" cy="468000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xmlns="" id="{B90DC9D1-7C1E-9A49-A1C8-31251EAF970F}"/>
              </a:ext>
            </a:extLst>
          </p:cNvPr>
          <p:cNvSpPr txBox="1">
            <a:spLocks/>
          </p:cNvSpPr>
          <p:nvPr/>
        </p:nvSpPr>
        <p:spPr>
          <a:xfrm>
            <a:off x="838200" y="365124"/>
            <a:ext cx="10515600" cy="1325563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/>
              <a:t>Koagulační nekróza – infarkt myokardu</a:t>
            </a: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6952803" y="5636582"/>
            <a:ext cx="2921826" cy="831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1 - nekrotické </a:t>
            </a:r>
            <a:r>
              <a:rPr lang="cs-CZ" sz="1600" dirty="0" err="1"/>
              <a:t>kardiomyocyty</a:t>
            </a:r>
            <a:endParaRPr lang="cs-CZ" sz="1600" dirty="0"/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2 - jaderné fragmenty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3 - nekrotické </a:t>
            </a:r>
            <a:r>
              <a:rPr lang="cs-CZ" sz="1600" dirty="0" err="1"/>
              <a:t>interstitium</a:t>
            </a:r>
            <a:endParaRPr lang="cs-CZ" sz="1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2883877" y="215105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657411" y="341815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277428" y="478301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358759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xmlns="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Koagulační nekróza – infarkt ledviny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Picture 7" descr="Renal infark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9406" y="1825625"/>
            <a:ext cx="7217676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79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xmlns="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Infarkt ledviny - přehled</a:t>
            </a:r>
          </a:p>
        </p:txBody>
      </p:sp>
      <p:pic>
        <p:nvPicPr>
          <p:cNvPr id="5" name="Picture 7" descr="přehled 2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9372" y="1825625"/>
            <a:ext cx="8361575" cy="4680000"/>
          </a:xfrm>
        </p:spPr>
      </p:pic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7259121" y="5428407"/>
            <a:ext cx="2921826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koagulační nekróza</a:t>
            </a:r>
          </a:p>
          <a:p>
            <a:pPr eaLnBrk="0" hangingPunct="0">
              <a:defRPr/>
            </a:pPr>
            <a:r>
              <a:rPr lang="cs-CZ" sz="1600" dirty="0"/>
              <a:t>2 - zóna periferního překrvení</a:t>
            </a:r>
          </a:p>
          <a:p>
            <a:pPr eaLnBrk="0" hangingPunct="0">
              <a:defRPr/>
            </a:pPr>
            <a:r>
              <a:rPr lang="cs-CZ" sz="1600" dirty="0"/>
              <a:t>3 - arteriosklerotická céva</a:t>
            </a:r>
          </a:p>
          <a:p>
            <a:pPr eaLnBrk="0" hangingPunct="0">
              <a:defRPr/>
            </a:pPr>
            <a:r>
              <a:rPr lang="cs-CZ" sz="1600" dirty="0"/>
              <a:t>4 - norma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9495693" y="295491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887331" y="3365406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074418" y="229172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240783" y="215105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598457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xmlns="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Infarkt ledviny – detail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7" descr="nekrosa 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05516" y="1825625"/>
            <a:ext cx="7690816" cy="46800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883877" y="215105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6874506" y="5674628"/>
            <a:ext cx="2921826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nekrotický glomerulus</a:t>
            </a:r>
          </a:p>
          <a:p>
            <a:pPr eaLnBrk="0" hangingPunct="0">
              <a:defRPr/>
            </a:pPr>
            <a:r>
              <a:rPr lang="cs-CZ" sz="1600" dirty="0"/>
              <a:t>2 - nekrotické tubuly</a:t>
            </a:r>
          </a:p>
          <a:p>
            <a:pPr eaLnBrk="0" hangingPunct="0">
              <a:defRPr/>
            </a:pPr>
            <a:r>
              <a:rPr lang="cs-CZ" sz="1600" dirty="0"/>
              <a:t>3 - nekrotické </a:t>
            </a:r>
            <a:r>
              <a:rPr lang="cs-CZ" sz="1600" dirty="0" err="1"/>
              <a:t>intersticium</a:t>
            </a:r>
            <a:endParaRPr lang="cs-CZ" sz="16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6583345" y="215105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644013" y="5915353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68030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xmlns="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Hemoragická nekróza – infarkt plic</a:t>
            </a:r>
          </a:p>
        </p:txBody>
      </p:sp>
      <p:pic>
        <p:nvPicPr>
          <p:cNvPr id="5" name="Picture 8" descr="Lung infark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199" y="1766101"/>
            <a:ext cx="4912151" cy="4680000"/>
          </a:xfrm>
          <a:prstGeom prst="rect">
            <a:avLst/>
          </a:prstGeom>
        </p:spPr>
      </p:pic>
      <p:pic>
        <p:nvPicPr>
          <p:cNvPr id="7" name="Picture 12" descr="Lung embolu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766101"/>
            <a:ext cx="5248970" cy="4680000"/>
          </a:xfrm>
        </p:spPr>
      </p:pic>
    </p:spTree>
    <p:extLst>
      <p:ext uri="{BB962C8B-B14F-4D97-AF65-F5344CB8AC3E}">
        <p14:creationId xmlns:p14="http://schemas.microsoft.com/office/powerpoint/2010/main" val="2194717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xmlns="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Hemoragická nekróza – infarkt plic</a:t>
            </a:r>
          </a:p>
        </p:txBody>
      </p:sp>
      <p:pic>
        <p:nvPicPr>
          <p:cNvPr id="5" name="Picture 7" descr="Nekrosa 2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5384" y="1730374"/>
            <a:ext cx="7886451" cy="4680000"/>
          </a:xfrm>
          <a:prstGeom prst="rect">
            <a:avLst/>
          </a:prstGeom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6683815" y="5641503"/>
            <a:ext cx="2921826" cy="831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kompletní nekróza</a:t>
            </a:r>
          </a:p>
          <a:p>
            <a:pPr eaLnBrk="0" hangingPunct="0">
              <a:defRPr/>
            </a:pPr>
            <a:r>
              <a:rPr lang="cs-CZ" sz="1600" dirty="0"/>
              <a:t>2 - zóna </a:t>
            </a:r>
            <a:r>
              <a:rPr lang="cs-CZ" sz="1600" dirty="0" err="1"/>
              <a:t>prokrvácení</a:t>
            </a:r>
            <a:endParaRPr lang="cs-CZ" sz="1600" dirty="0"/>
          </a:p>
          <a:p>
            <a:pPr eaLnBrk="0" hangingPunct="0">
              <a:defRPr/>
            </a:pPr>
            <a:r>
              <a:rPr lang="cs-CZ" sz="1600" dirty="0"/>
              <a:t>3 - periferní zánětlivý infiltrát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394270" y="242466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189913" y="493507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376118" y="242466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187869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xmlns="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Hemoragická nekróza – infarkt plic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7" descr="nekrosa 1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6539" y="1825625"/>
            <a:ext cx="7106131" cy="4680000"/>
          </a:xfrm>
          <a:prstGeom prst="rect">
            <a:avLst/>
          </a:prstGeom>
        </p:spPr>
      </p:pic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6204343" y="5920850"/>
            <a:ext cx="3208327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nekrotická septa</a:t>
            </a:r>
          </a:p>
          <a:p>
            <a:pPr eaLnBrk="0" hangingPunct="0">
              <a:defRPr/>
            </a:pPr>
            <a:r>
              <a:rPr lang="cs-CZ" sz="1600" dirty="0"/>
              <a:t>2 - lumen alveolu (</a:t>
            </a:r>
            <a:r>
              <a:rPr lang="cs-CZ" sz="1600" dirty="0" err="1"/>
              <a:t>hemolyzované</a:t>
            </a:r>
            <a:r>
              <a:rPr lang="cs-CZ" sz="1600" dirty="0"/>
              <a:t> </a:t>
            </a:r>
            <a:r>
              <a:rPr lang="cs-CZ" sz="1600" dirty="0" err="1"/>
              <a:t>erc</a:t>
            </a:r>
            <a:endParaRPr lang="cs-CZ" sz="16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5859604" y="242466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839098" y="376361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699691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xmlns="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Kaseózní nekróza, TBC uzlík</a:t>
            </a:r>
          </a:p>
        </p:txBody>
      </p:sp>
      <p:pic>
        <p:nvPicPr>
          <p:cNvPr id="5" name="Picture 14" descr="LungTBC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825625"/>
            <a:ext cx="4695334" cy="4680000"/>
          </a:xfrm>
          <a:prstGeom prst="rect">
            <a:avLst/>
          </a:prstGeom>
        </p:spPr>
      </p:pic>
      <p:pic>
        <p:nvPicPr>
          <p:cNvPr id="8" name="Content Placeholder 7" descr="Uzlík 100x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2008" y="1825625"/>
            <a:ext cx="5301792" cy="4680000"/>
          </a:xfrm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8145472" y="5421986"/>
            <a:ext cx="3208327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1 centrální kazeózní nekróza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2 epiteloidní buňky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3 </a:t>
            </a:r>
            <a:r>
              <a:rPr lang="cs-CZ" sz="1600" dirty="0" err="1"/>
              <a:t>Langhansova</a:t>
            </a:r>
            <a:r>
              <a:rPr lang="cs-CZ" sz="1600" dirty="0"/>
              <a:t> buňka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4 periferní lymfocytární lem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145473" y="355134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261009" y="228031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9677638" y="246276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0713815" y="201870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952428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Nekróza - typy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B4858D46-97DD-C140-A240-2B341A87E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>
                <a:solidFill>
                  <a:srgbClr val="FF0000"/>
                </a:solidFill>
              </a:rPr>
              <a:t>k</a:t>
            </a:r>
            <a:r>
              <a:rPr lang="cs-CZ" b="1" u="sng" dirty="0" smtClean="0">
                <a:solidFill>
                  <a:srgbClr val="FF0000"/>
                </a:solidFill>
              </a:rPr>
              <a:t>olikvační </a:t>
            </a:r>
            <a:r>
              <a:rPr lang="cs-CZ" b="1" u="sng" dirty="0">
                <a:solidFill>
                  <a:srgbClr val="FF0000"/>
                </a:solidFill>
              </a:rPr>
              <a:t>nekróza</a:t>
            </a:r>
          </a:p>
          <a:p>
            <a:pPr>
              <a:buFontTx/>
              <a:buChar char="-"/>
            </a:pPr>
            <a:r>
              <a:rPr lang="cs-CZ" sz="2200" b="1" dirty="0"/>
              <a:t>orgány bohaté na tuky</a:t>
            </a:r>
          </a:p>
          <a:p>
            <a:pPr>
              <a:buFontTx/>
              <a:buChar char="-"/>
            </a:pPr>
            <a:r>
              <a:rPr lang="cs-CZ" sz="2200" dirty="0"/>
              <a:t>natrávení a </a:t>
            </a:r>
            <a:r>
              <a:rPr lang="cs-CZ" sz="2200" b="1" dirty="0"/>
              <a:t>zkapalnění </a:t>
            </a:r>
            <a:r>
              <a:rPr lang="cs-CZ" sz="2200" dirty="0"/>
              <a:t>nekrotické tkáně</a:t>
            </a:r>
          </a:p>
          <a:p>
            <a:pPr>
              <a:buFontTx/>
              <a:buChar char="-"/>
            </a:pPr>
            <a:r>
              <a:rPr lang="cs-CZ" sz="2200" dirty="0"/>
              <a:t>typicky </a:t>
            </a:r>
            <a:r>
              <a:rPr lang="cs-CZ" sz="2200" dirty="0">
                <a:solidFill>
                  <a:srgbClr val="00B0F0"/>
                </a:solidFill>
              </a:rPr>
              <a:t>mozková malacie, </a:t>
            </a:r>
            <a:r>
              <a:rPr lang="cs-CZ" sz="2200" dirty="0" smtClean="0">
                <a:solidFill>
                  <a:srgbClr val="00B0F0"/>
                </a:solidFill>
              </a:rPr>
              <a:t>nekróza </a:t>
            </a:r>
            <a:r>
              <a:rPr lang="cs-CZ" sz="2200" dirty="0">
                <a:solidFill>
                  <a:srgbClr val="00B0F0"/>
                </a:solidFill>
              </a:rPr>
              <a:t>pankreatu </a:t>
            </a:r>
            <a:r>
              <a:rPr lang="cs-CZ" sz="2200" dirty="0" smtClean="0">
                <a:solidFill>
                  <a:srgbClr val="00B0F0"/>
                </a:solidFill>
              </a:rPr>
              <a:t>při </a:t>
            </a:r>
            <a:r>
              <a:rPr lang="cs-CZ" sz="2200" dirty="0">
                <a:solidFill>
                  <a:srgbClr val="00B0F0"/>
                </a:solidFill>
              </a:rPr>
              <a:t>akutní </a:t>
            </a:r>
            <a:r>
              <a:rPr lang="cs-CZ" sz="2200" dirty="0" smtClean="0">
                <a:solidFill>
                  <a:srgbClr val="00B0F0"/>
                </a:solidFill>
              </a:rPr>
              <a:t>pankreatitidě</a:t>
            </a:r>
            <a:endParaRPr lang="cs-CZ" sz="2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916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3A18B0B-C4DF-D74D-999D-7FCEA0BCFDA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/>
            </a:r>
            <a:br>
              <a:rPr lang="en-US" b="1" dirty="0"/>
            </a:br>
            <a:r>
              <a:rPr lang="en-US" sz="4900" b="1" dirty="0" err="1"/>
              <a:t>Apoptóza</a:t>
            </a:r>
            <a:r>
              <a:rPr lang="en-US" dirty="0"/>
              <a:t/>
            </a:r>
            <a:br>
              <a:rPr lang="en-US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2F5CAAF5-6016-1545-89C5-C22233C48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cs-CZ" sz="2400" b="1" dirty="0"/>
              <a:t>= programovaná smrt, aktivní proces (spotřeba energie ve formě ATP)</a:t>
            </a:r>
          </a:p>
          <a:p>
            <a:pPr marL="269875" indent="-269875">
              <a:defRPr/>
            </a:pPr>
            <a:r>
              <a:rPr lang="cs-CZ" sz="2400" b="1" dirty="0">
                <a:solidFill>
                  <a:srgbClr val="FF0000"/>
                </a:solidFill>
              </a:rPr>
              <a:t>!! nevyvolává zánětlivou reakci!!</a:t>
            </a:r>
          </a:p>
          <a:p>
            <a:pPr marL="269875" indent="-269875">
              <a:defRPr/>
            </a:pPr>
            <a:r>
              <a:rPr lang="cs-CZ" sz="2400" b="1" dirty="0"/>
              <a:t>zachování buněčných membrán </a:t>
            </a:r>
            <a:r>
              <a:rPr lang="cs-CZ" sz="2400" dirty="0">
                <a:sym typeface="Symbol" panose="05050102010706020507" pitchFamily="18" charset="2"/>
              </a:rPr>
              <a:t></a:t>
            </a:r>
            <a:r>
              <a:rPr lang="cs-CZ" sz="2400" b="1" dirty="0" smtClean="0"/>
              <a:t> </a:t>
            </a:r>
            <a:r>
              <a:rPr lang="cs-CZ" sz="2400" b="1" dirty="0"/>
              <a:t>rozpad </a:t>
            </a:r>
            <a:r>
              <a:rPr lang="cs-CZ" sz="2400" dirty="0">
                <a:sym typeface="Symbol" panose="05050102010706020507" pitchFamily="18" charset="2"/>
              </a:rPr>
              <a:t> </a:t>
            </a:r>
            <a:r>
              <a:rPr lang="cs-CZ" sz="2400" b="1" dirty="0" err="1" smtClean="0"/>
              <a:t>apoptotická</a:t>
            </a:r>
            <a:r>
              <a:rPr lang="cs-CZ" sz="2400" b="1" dirty="0" smtClean="0"/>
              <a:t> </a:t>
            </a:r>
            <a:r>
              <a:rPr lang="cs-CZ" sz="2400" b="1" dirty="0"/>
              <a:t>tělíska</a:t>
            </a:r>
          </a:p>
          <a:p>
            <a:pPr marL="269875" indent="-269875">
              <a:defRPr/>
            </a:pPr>
            <a:endParaRPr lang="cs-CZ" sz="2400" b="1" dirty="0"/>
          </a:p>
          <a:p>
            <a:pPr marL="269875" indent="-269875">
              <a:defRPr/>
            </a:pPr>
            <a:r>
              <a:rPr lang="cs-CZ" sz="2400" b="1" dirty="0"/>
              <a:t>fáze:</a:t>
            </a:r>
          </a:p>
          <a:p>
            <a:pPr lvl="1"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cs-CZ" b="1" dirty="0">
                <a:solidFill>
                  <a:srgbClr val="FF0000"/>
                </a:solidFill>
              </a:rPr>
              <a:t> indukce </a:t>
            </a:r>
            <a:r>
              <a:rPr lang="cs-CZ" b="1" dirty="0" err="1" smtClean="0">
                <a:solidFill>
                  <a:srgbClr val="FF0000"/>
                </a:solidFill>
              </a:rPr>
              <a:t>apoptózy</a:t>
            </a:r>
            <a:endParaRPr lang="cs-CZ" b="1" dirty="0" smtClean="0">
              <a:solidFill>
                <a:srgbClr val="FF0000"/>
              </a:solidFill>
            </a:endParaRPr>
          </a:p>
          <a:p>
            <a:pPr lvl="2"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cs-CZ" sz="2200" dirty="0" smtClean="0"/>
              <a:t>trauma</a:t>
            </a:r>
            <a:r>
              <a:rPr lang="cs-CZ" sz="2200" dirty="0"/>
              <a:t>; nedostatek GF; interakce CD8</a:t>
            </a:r>
            <a:r>
              <a:rPr lang="cs-CZ" sz="2200" baseline="30000" dirty="0"/>
              <a:t> +</a:t>
            </a:r>
            <a:r>
              <a:rPr lang="cs-CZ" sz="2200" dirty="0"/>
              <a:t> T-lymfocytů s cílovými </a:t>
            </a:r>
            <a:r>
              <a:rPr lang="cs-CZ" sz="2200" dirty="0" err="1"/>
              <a:t>bb</a:t>
            </a:r>
            <a:r>
              <a:rPr lang="cs-CZ" sz="2200" dirty="0"/>
              <a:t>.; vazba ligandu na receptor – např. Fas, </a:t>
            </a:r>
            <a:r>
              <a:rPr lang="cs-CZ" sz="2200" dirty="0" smtClean="0"/>
              <a:t>TNF</a:t>
            </a:r>
            <a:endParaRPr lang="cs-CZ" sz="2200" dirty="0"/>
          </a:p>
          <a:p>
            <a:pPr lvl="1">
              <a:buClr>
                <a:schemeClr val="tx1">
                  <a:lumMod val="65000"/>
                  <a:lumOff val="35000"/>
                </a:schemeClr>
              </a:buClr>
              <a:defRPr/>
            </a:pPr>
            <a:endParaRPr lang="cs-CZ" dirty="0"/>
          </a:p>
          <a:p>
            <a:pPr lvl="1"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cs-CZ" dirty="0"/>
              <a:t> </a:t>
            </a:r>
            <a:r>
              <a:rPr lang="cs-CZ" b="1" dirty="0">
                <a:solidFill>
                  <a:srgbClr val="FF0000"/>
                </a:solidFill>
              </a:rPr>
              <a:t>aktivace efektorů </a:t>
            </a:r>
            <a:r>
              <a:rPr lang="cs-CZ" b="1" dirty="0" err="1">
                <a:solidFill>
                  <a:srgbClr val="FF0000"/>
                </a:solidFill>
              </a:rPr>
              <a:t>apoptózy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endParaRPr lang="cs-CZ" b="1" dirty="0" smtClean="0">
              <a:solidFill>
                <a:srgbClr val="FF0000"/>
              </a:solidFill>
            </a:endParaRPr>
          </a:p>
          <a:p>
            <a:pPr lvl="2"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cs-CZ" sz="2200" dirty="0" smtClean="0">
                <a:cs typeface="Arial" pitchFamily="34" charset="0"/>
              </a:rPr>
              <a:t>p53</a:t>
            </a:r>
            <a:r>
              <a:rPr lang="cs-CZ" sz="2200" dirty="0">
                <a:cs typeface="Arial" pitchFamily="34" charset="0"/>
              </a:rPr>
              <a:t>; mitochondriální regulátory – např. Bcl-2 X </a:t>
            </a:r>
            <a:r>
              <a:rPr lang="cs-CZ" sz="2200" dirty="0" err="1">
                <a:cs typeface="Arial" pitchFamily="34" charset="0"/>
              </a:rPr>
              <a:t>Bax</a:t>
            </a:r>
            <a:r>
              <a:rPr lang="cs-CZ" sz="2200" dirty="0">
                <a:cs typeface="Arial" pitchFamily="34" charset="0"/>
              </a:rPr>
              <a:t>; iniciátory </a:t>
            </a:r>
            <a:r>
              <a:rPr lang="cs-CZ" sz="2200" dirty="0" err="1">
                <a:cs typeface="Arial" pitchFamily="34" charset="0"/>
              </a:rPr>
              <a:t>kaspáz</a:t>
            </a:r>
            <a:r>
              <a:rPr lang="cs-CZ" sz="2200" dirty="0">
                <a:cs typeface="Arial" pitchFamily="34" charset="0"/>
              </a:rPr>
              <a:t>; </a:t>
            </a:r>
            <a:r>
              <a:rPr lang="cs-CZ" sz="2200" dirty="0" err="1">
                <a:cs typeface="Arial" pitchFamily="34" charset="0"/>
              </a:rPr>
              <a:t>granzym</a:t>
            </a:r>
            <a:r>
              <a:rPr lang="cs-CZ" sz="2200" dirty="0">
                <a:cs typeface="Arial" pitchFamily="34" charset="0"/>
              </a:rPr>
              <a:t> </a:t>
            </a:r>
            <a:r>
              <a:rPr lang="cs-CZ" sz="2200" dirty="0" smtClean="0">
                <a:cs typeface="Arial" pitchFamily="34" charset="0"/>
              </a:rPr>
              <a:t>B</a:t>
            </a:r>
            <a:endParaRPr lang="cs-CZ" sz="2200" dirty="0">
              <a:cs typeface="Arial" pitchFamily="34" charset="0"/>
            </a:endParaRPr>
          </a:p>
          <a:p>
            <a:pPr lvl="1">
              <a:buClr>
                <a:schemeClr val="tx1">
                  <a:lumMod val="65000"/>
                  <a:lumOff val="35000"/>
                </a:schemeClr>
              </a:buClr>
              <a:defRPr/>
            </a:pPr>
            <a:endParaRPr lang="cs-CZ" dirty="0"/>
          </a:p>
          <a:p>
            <a:pPr lvl="1"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cs-CZ" b="1" dirty="0">
                <a:solidFill>
                  <a:srgbClr val="FF0000"/>
                </a:solidFill>
              </a:rPr>
              <a:t> fáze degradace</a:t>
            </a: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420266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xmlns="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Kolikvační nekróza – mozkový infarkt, </a:t>
            </a:r>
            <a:r>
              <a:rPr lang="cs-CZ" b="1" dirty="0" err="1"/>
              <a:t>postmalatická</a:t>
            </a:r>
            <a:r>
              <a:rPr lang="cs-CZ" b="1" dirty="0"/>
              <a:t> </a:t>
            </a:r>
            <a:r>
              <a:rPr lang="cs-CZ" b="1" dirty="0" err="1"/>
              <a:t>pseudocysta</a:t>
            </a:r>
            <a:endParaRPr lang="cs-CZ" b="1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5" descr="Obrázek1.jpg">
            <a:extLst>
              <a:ext uri="{FF2B5EF4-FFF2-40B4-BE49-F238E27FC236}">
                <a16:creationId xmlns:a16="http://schemas.microsoft.com/office/drawing/2014/main" xmlns="" id="{E8D21898-9B75-F64F-9289-ADA6C2CA1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7842" y="1825625"/>
            <a:ext cx="7497587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068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xmlns="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Postmalatická</a:t>
            </a:r>
            <a:r>
              <a:rPr lang="cs-CZ" b="1" dirty="0"/>
              <a:t> </a:t>
            </a:r>
            <a:r>
              <a:rPr lang="cs-CZ" b="1" dirty="0" err="1"/>
              <a:t>pseudocysta</a:t>
            </a:r>
            <a:r>
              <a:rPr lang="cs-CZ" b="1" dirty="0"/>
              <a:t> - mikro</a:t>
            </a:r>
          </a:p>
        </p:txBody>
      </p:sp>
      <p:pic>
        <p:nvPicPr>
          <p:cNvPr id="4" name="Picture 7" descr="postmalatická pseudocysta 20x">
            <a:extLst>
              <a:ext uri="{FF2B5EF4-FFF2-40B4-BE49-F238E27FC236}">
                <a16:creationId xmlns:a16="http://schemas.microsoft.com/office/drawing/2014/main" xmlns="" id="{C638D15F-FF6E-DB44-813F-E00B2E8594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3921" y="1771837"/>
            <a:ext cx="6264063" cy="4680000"/>
          </a:xfrm>
        </p:spPr>
      </p:pic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7351905" y="5616464"/>
            <a:ext cx="2096079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dutina </a:t>
            </a:r>
            <a:r>
              <a:rPr lang="cs-CZ" sz="1600" dirty="0" err="1"/>
              <a:t>pseudocysty</a:t>
            </a:r>
            <a:endParaRPr lang="cs-CZ" sz="1600" dirty="0"/>
          </a:p>
          <a:p>
            <a:pPr eaLnBrk="0" hangingPunct="0">
              <a:defRPr/>
            </a:pPr>
            <a:r>
              <a:rPr lang="cs-CZ" sz="1600" dirty="0"/>
              <a:t>2 - vrstva makrofágů</a:t>
            </a:r>
          </a:p>
          <a:p>
            <a:pPr eaLnBrk="0" hangingPunct="0">
              <a:defRPr/>
            </a:pPr>
            <a:r>
              <a:rPr lang="cs-CZ" sz="1600" dirty="0"/>
              <a:t>3 - mozková tkáň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54774" y="293391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964123" y="454726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714987" y="243271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683323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xmlns="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Postmalatická</a:t>
            </a:r>
            <a:r>
              <a:rPr lang="cs-CZ" b="1" dirty="0"/>
              <a:t> </a:t>
            </a:r>
            <a:r>
              <a:rPr lang="cs-CZ" b="1" dirty="0" err="1"/>
              <a:t>pseudocysta</a:t>
            </a:r>
            <a:r>
              <a:rPr lang="cs-CZ" b="1" dirty="0"/>
              <a:t> - detail</a:t>
            </a:r>
          </a:p>
        </p:txBody>
      </p:sp>
      <p:pic>
        <p:nvPicPr>
          <p:cNvPr id="4" name="Zástupný symbol pro obsah 14" descr="encefalomalacie starší-ostrý.jpg">
            <a:extLst>
              <a:ext uri="{FF2B5EF4-FFF2-40B4-BE49-F238E27FC236}">
                <a16:creationId xmlns:a16="http://schemas.microsoft.com/office/drawing/2014/main" xmlns="" id="{2C0FDB6C-B5B5-2448-B017-64BBABCF68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1500" y="1812875"/>
            <a:ext cx="6227265" cy="4680000"/>
          </a:xfrm>
        </p:spPr>
      </p:pic>
      <p:sp>
        <p:nvSpPr>
          <p:cNvPr id="5" name="TextovéPole 4"/>
          <p:cNvSpPr txBox="1"/>
          <p:nvPr/>
        </p:nvSpPr>
        <p:spPr>
          <a:xfrm>
            <a:off x="5954723" y="237011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5436237" y="5908100"/>
            <a:ext cx="3902528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makrofágy (zrnéčkové buňky)</a:t>
            </a:r>
          </a:p>
          <a:p>
            <a:pPr eaLnBrk="0" hangingPunct="0">
              <a:defRPr/>
            </a:pPr>
            <a:r>
              <a:rPr lang="cs-CZ" sz="1600" dirty="0"/>
              <a:t>2 - </a:t>
            </a:r>
            <a:r>
              <a:rPr lang="cs-CZ" sz="1600" dirty="0" err="1"/>
              <a:t>hemosiderin</a:t>
            </a:r>
            <a:r>
              <a:rPr lang="cs-CZ" sz="1600" dirty="0"/>
              <a:t> v cytoplasmě úklidové buňky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932185" y="470238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115965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BFBDB42-D87E-C24B-8D9D-315AA4F92B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Nekróza - typy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974127DC-02CF-6740-BA8D-77C082894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 err="1">
                <a:solidFill>
                  <a:srgbClr val="FF0000"/>
                </a:solidFill>
              </a:rPr>
              <a:t>f</a:t>
            </a:r>
            <a:r>
              <a:rPr lang="cs-CZ" b="1" u="sng" dirty="0" err="1" smtClean="0">
                <a:solidFill>
                  <a:srgbClr val="FF0000"/>
                </a:solidFill>
              </a:rPr>
              <a:t>ibrinoidní</a:t>
            </a:r>
            <a:r>
              <a:rPr lang="cs-CZ" b="1" u="sng" dirty="0" smtClean="0">
                <a:solidFill>
                  <a:srgbClr val="FF0000"/>
                </a:solidFill>
              </a:rPr>
              <a:t> </a:t>
            </a:r>
            <a:r>
              <a:rPr lang="cs-CZ" b="1" u="sng" dirty="0">
                <a:solidFill>
                  <a:srgbClr val="FF0000"/>
                </a:solidFill>
              </a:rPr>
              <a:t>nekróza</a:t>
            </a:r>
          </a:p>
          <a:p>
            <a:pPr>
              <a:buFontTx/>
              <a:buChar char="-"/>
            </a:pPr>
            <a:r>
              <a:rPr lang="cs-CZ" sz="2200" dirty="0"/>
              <a:t>speciální typ nekrózy patrný mikroskopicky</a:t>
            </a:r>
          </a:p>
          <a:p>
            <a:pPr>
              <a:buFontTx/>
              <a:buChar char="-"/>
            </a:pPr>
            <a:r>
              <a:rPr lang="cs-CZ" sz="2200" dirty="0"/>
              <a:t>na podkladě postižení cévní stěny arterií/arteriol</a:t>
            </a:r>
          </a:p>
          <a:p>
            <a:pPr>
              <a:buFontTx/>
              <a:buChar char="-"/>
            </a:pPr>
            <a:r>
              <a:rPr lang="cs-CZ" sz="2200" dirty="0"/>
              <a:t>ve stěně se deponují </a:t>
            </a:r>
            <a:r>
              <a:rPr lang="cs-CZ" sz="2200" b="1" dirty="0" err="1"/>
              <a:t>imunokomplexy</a:t>
            </a:r>
            <a:r>
              <a:rPr lang="cs-CZ" sz="2200" b="1" dirty="0"/>
              <a:t> </a:t>
            </a:r>
            <a:r>
              <a:rPr lang="cs-CZ" sz="2200" dirty="0">
                <a:sym typeface="Symbol" panose="05050102010706020507" pitchFamily="18" charset="2"/>
              </a:rPr>
              <a:t></a:t>
            </a:r>
            <a:r>
              <a:rPr lang="cs-CZ" sz="2200" dirty="0" smtClean="0"/>
              <a:t> </a:t>
            </a:r>
            <a:r>
              <a:rPr lang="cs-CZ" sz="2200" dirty="0"/>
              <a:t>narušení integrity cév </a:t>
            </a:r>
            <a:r>
              <a:rPr lang="cs-CZ" sz="2200" dirty="0">
                <a:sym typeface="Symbol" panose="05050102010706020507" pitchFamily="18" charset="2"/>
              </a:rPr>
              <a:t></a:t>
            </a:r>
            <a:r>
              <a:rPr lang="cs-CZ" sz="2200" dirty="0" smtClean="0"/>
              <a:t> </a:t>
            </a:r>
            <a:r>
              <a:rPr lang="cs-CZ" sz="2200" b="1" dirty="0"/>
              <a:t>cévní stěna je prostoupena amorfními hmotami</a:t>
            </a:r>
            <a:r>
              <a:rPr lang="cs-CZ" sz="2200" dirty="0"/>
              <a:t> (směs IK, fibrinu a nekrotických částí cévní stěny)</a:t>
            </a:r>
          </a:p>
          <a:p>
            <a:pPr>
              <a:buFontTx/>
              <a:buChar char="-"/>
            </a:pPr>
            <a:r>
              <a:rPr lang="cs-CZ" sz="2200" dirty="0">
                <a:solidFill>
                  <a:srgbClr val="00B0F0"/>
                </a:solidFill>
              </a:rPr>
              <a:t>vaskulitidy, spodina vředu, uzel při revmatoidní </a:t>
            </a:r>
            <a:r>
              <a:rPr lang="cs-CZ" sz="2200" dirty="0" smtClean="0">
                <a:solidFill>
                  <a:srgbClr val="00B0F0"/>
                </a:solidFill>
              </a:rPr>
              <a:t>artritidě</a:t>
            </a:r>
            <a:endParaRPr lang="cs-CZ" sz="2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1197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BFBDB42-D87E-C24B-8D9D-315AA4F92B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Fibrinoidní</a:t>
            </a:r>
            <a:r>
              <a:rPr lang="cs-CZ" b="1" dirty="0"/>
              <a:t> nekróza – revmatický uzel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466956" y="447650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095166" y="228031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pic>
        <p:nvPicPr>
          <p:cNvPr id="4" name="Picture 4" descr="revmat_uzlik_2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9292" y="1816558"/>
            <a:ext cx="7097697" cy="4680000"/>
          </a:xfrm>
        </p:spPr>
      </p:pic>
      <p:sp>
        <p:nvSpPr>
          <p:cNvPr id="9" name="TextovéPole 8"/>
          <p:cNvSpPr txBox="1"/>
          <p:nvPr/>
        </p:nvSpPr>
        <p:spPr>
          <a:xfrm>
            <a:off x="5582933" y="321103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582933" y="237011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265952" y="193468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6980625" y="5519518"/>
            <a:ext cx="2617410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</a:t>
            </a:r>
            <a:r>
              <a:rPr lang="cs-CZ" sz="1600" dirty="0" err="1"/>
              <a:t>Fibrinoidní</a:t>
            </a:r>
            <a:r>
              <a:rPr lang="cs-CZ" sz="1600" dirty="0"/>
              <a:t> nekróza </a:t>
            </a:r>
            <a:r>
              <a:rPr lang="cs-CZ" sz="1600" dirty="0" smtClean="0"/>
              <a:t>vaziva (</a:t>
            </a:r>
            <a:r>
              <a:rPr lang="cs-CZ" sz="1600" b="1" dirty="0" smtClean="0">
                <a:solidFill>
                  <a:srgbClr val="C71358"/>
                </a:solidFill>
              </a:rPr>
              <a:t>malinově červená</a:t>
            </a:r>
            <a:r>
              <a:rPr lang="cs-CZ" sz="1600" dirty="0" smtClean="0"/>
              <a:t>)</a:t>
            </a:r>
            <a:endParaRPr lang="cs-CZ" sz="1600" dirty="0"/>
          </a:p>
          <a:p>
            <a:pPr eaLnBrk="0" hangingPunct="0">
              <a:defRPr/>
            </a:pPr>
            <a:r>
              <a:rPr lang="cs-CZ" sz="1600" dirty="0"/>
              <a:t>2 - Lem z epiteloidních buněk</a:t>
            </a:r>
          </a:p>
          <a:p>
            <a:pPr eaLnBrk="0" hangingPunct="0">
              <a:defRPr/>
            </a:pPr>
            <a:r>
              <a:rPr lang="cs-CZ" sz="1600" dirty="0"/>
              <a:t>3 - Vazivo</a:t>
            </a:r>
          </a:p>
        </p:txBody>
      </p:sp>
    </p:spTree>
    <p:extLst>
      <p:ext uri="{BB962C8B-B14F-4D97-AF65-F5344CB8AC3E}">
        <p14:creationId xmlns:p14="http://schemas.microsoft.com/office/powerpoint/2010/main" val="33067075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vmat_uzlik_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0756" y="1816558"/>
            <a:ext cx="7492401" cy="4680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BFBDB42-D87E-C24B-8D9D-315AA4F92B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Fibrinoidní</a:t>
            </a:r>
            <a:r>
              <a:rPr lang="cs-CZ" b="1" dirty="0"/>
              <a:t> nekróza – revmatický uzel</a:t>
            </a: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7649207" y="5917945"/>
            <a:ext cx="2563950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</a:t>
            </a:r>
            <a:r>
              <a:rPr lang="cs-CZ" sz="1600" dirty="0" err="1"/>
              <a:t>Fibrinoidní</a:t>
            </a:r>
            <a:r>
              <a:rPr lang="cs-CZ" sz="1600" dirty="0"/>
              <a:t> nekróza vaziva</a:t>
            </a:r>
          </a:p>
          <a:p>
            <a:pPr eaLnBrk="0" hangingPunct="0">
              <a:defRPr/>
            </a:pPr>
            <a:r>
              <a:rPr lang="cs-CZ" sz="1600" dirty="0"/>
              <a:t>2 Lem z epiteloidních buněk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466956" y="447650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095166" y="228031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739533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BFBDB42-D87E-C24B-8D9D-315AA4F92B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2800" b="1" dirty="0" err="1"/>
              <a:t>Fibrinoidní</a:t>
            </a:r>
            <a:r>
              <a:rPr lang="cs-CZ" sz="2800" b="1" dirty="0"/>
              <a:t> nekróza arterioly ledviny, speciální barvení </a:t>
            </a:r>
            <a:r>
              <a:rPr lang="cs-CZ" sz="2800" b="1" dirty="0" err="1"/>
              <a:t>Malloryho</a:t>
            </a:r>
            <a:r>
              <a:rPr lang="cs-CZ" sz="2800" b="1" dirty="0"/>
              <a:t> </a:t>
            </a:r>
            <a:r>
              <a:rPr lang="cs-CZ" sz="2800" b="1" dirty="0" err="1"/>
              <a:t>trichrom</a:t>
            </a:r>
            <a:r>
              <a:rPr lang="cs-CZ" sz="2800" b="1" dirty="0"/>
              <a:t> – </a:t>
            </a:r>
            <a:r>
              <a:rPr lang="cs-CZ" sz="2800" b="1" dirty="0">
                <a:solidFill>
                  <a:schemeClr val="accent1"/>
                </a:solidFill>
              </a:rPr>
              <a:t>zdravé vazivo modře</a:t>
            </a:r>
            <a:r>
              <a:rPr lang="cs-CZ" sz="2800" b="1" dirty="0"/>
              <a:t>, </a:t>
            </a:r>
            <a:r>
              <a:rPr lang="cs-CZ" sz="2800" b="1" dirty="0">
                <a:solidFill>
                  <a:srgbClr val="FF0000"/>
                </a:solidFill>
              </a:rPr>
              <a:t>fibrin červeně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Picture 4" descr="ledvina 1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9317" y="1825625"/>
            <a:ext cx="7106935" cy="4680000"/>
          </a:xfrm>
          <a:prstGeom prst="rect">
            <a:avLst/>
          </a:prstGeom>
        </p:spPr>
      </p:pic>
      <p:pic>
        <p:nvPicPr>
          <p:cNvPr id="8" name="Picture 4" descr="ledvina 2 100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2036" y="1825625"/>
            <a:ext cx="7107927" cy="4680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7032553" y="5426401"/>
            <a:ext cx="2617410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</a:t>
            </a:r>
            <a:r>
              <a:rPr lang="cs-CZ" sz="1600" dirty="0" err="1"/>
              <a:t>Fibrinoidní</a:t>
            </a:r>
            <a:r>
              <a:rPr lang="cs-CZ" sz="1600" dirty="0"/>
              <a:t> nekróza celé arterioly</a:t>
            </a:r>
          </a:p>
          <a:p>
            <a:pPr eaLnBrk="0" hangingPunct="0">
              <a:defRPr/>
            </a:pPr>
            <a:r>
              <a:rPr lang="cs-CZ" sz="1600" dirty="0"/>
              <a:t>2 - Parciální </a:t>
            </a:r>
            <a:r>
              <a:rPr lang="cs-CZ" sz="1600" dirty="0" err="1"/>
              <a:t>fibrinoidní</a:t>
            </a:r>
            <a:r>
              <a:rPr lang="cs-CZ" sz="1600" dirty="0"/>
              <a:t> nekróza stěny větší cévy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420104" y="479392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095999" y="3072245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8321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F2D5C30-8503-1643-8408-AFC33A51B71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Nekróza - hojení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B1E331B7-E321-3C4F-8A8E-82F94AB74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200" dirty="0"/>
              <a:t>zánětlivě reparativní procesy</a:t>
            </a:r>
          </a:p>
          <a:p>
            <a:r>
              <a:rPr lang="cs-CZ" sz="2200" dirty="0"/>
              <a:t>eliminace nekrotické tkáně - </a:t>
            </a:r>
            <a:r>
              <a:rPr lang="cs-CZ" sz="2200" dirty="0" err="1"/>
              <a:t>polymorfonukleáry</a:t>
            </a:r>
            <a:r>
              <a:rPr lang="cs-CZ" sz="2200" dirty="0"/>
              <a:t>, makrofágy</a:t>
            </a:r>
          </a:p>
          <a:p>
            <a:pPr marL="0" indent="0">
              <a:buNone/>
            </a:pPr>
            <a:endParaRPr lang="cs-CZ" sz="2200" dirty="0"/>
          </a:p>
          <a:p>
            <a:r>
              <a:rPr lang="cs-CZ" sz="2200" i="1" dirty="0" smtClean="0"/>
              <a:t>koagulační nekróza</a:t>
            </a:r>
            <a:r>
              <a:rPr lang="cs-CZ" sz="2200" dirty="0" smtClean="0"/>
              <a:t>: tvorba </a:t>
            </a:r>
            <a:r>
              <a:rPr lang="cs-CZ" sz="2200" dirty="0">
                <a:solidFill>
                  <a:srgbClr val="00B0F0"/>
                </a:solidFill>
              </a:rPr>
              <a:t>nespecifické granulační tkáně</a:t>
            </a:r>
            <a:r>
              <a:rPr lang="cs-CZ" sz="2200" dirty="0"/>
              <a:t> (fibroblasty, </a:t>
            </a:r>
            <a:r>
              <a:rPr lang="cs-CZ" sz="2200" dirty="0" err="1"/>
              <a:t>neokapiláry</a:t>
            </a:r>
            <a:r>
              <a:rPr lang="cs-CZ" sz="2200" dirty="0"/>
              <a:t>) </a:t>
            </a:r>
            <a:r>
              <a:rPr lang="cs-CZ" sz="2200" dirty="0">
                <a:sym typeface="Symbol" panose="05050102010706020507" pitchFamily="18" charset="2"/>
              </a:rPr>
              <a:t> </a:t>
            </a:r>
            <a:r>
              <a:rPr lang="cs-CZ" sz="2200" dirty="0" smtClean="0"/>
              <a:t>produkce </a:t>
            </a:r>
            <a:r>
              <a:rPr lang="cs-CZ" sz="2200" dirty="0"/>
              <a:t>vaziva </a:t>
            </a:r>
            <a:r>
              <a:rPr lang="cs-CZ" sz="2200" dirty="0">
                <a:sym typeface="Symbol" panose="05050102010706020507" pitchFamily="18" charset="2"/>
              </a:rPr>
              <a:t></a:t>
            </a:r>
            <a:r>
              <a:rPr lang="cs-CZ" sz="2200" dirty="0" smtClean="0"/>
              <a:t> </a:t>
            </a:r>
            <a:r>
              <a:rPr lang="cs-CZ" sz="2200" dirty="0"/>
              <a:t>maturace </a:t>
            </a:r>
            <a:r>
              <a:rPr lang="cs-CZ" sz="2200" dirty="0">
                <a:sym typeface="Symbol" panose="05050102010706020507" pitchFamily="18" charset="2"/>
              </a:rPr>
              <a:t></a:t>
            </a:r>
            <a:r>
              <a:rPr lang="cs-CZ" sz="2200" dirty="0" smtClean="0"/>
              <a:t> </a:t>
            </a:r>
            <a:r>
              <a:rPr lang="cs-CZ" sz="2200" dirty="0"/>
              <a:t>jizevnatá tkáň (cca 6 týdnů), možnost dystrofických změn (kalcifikace)</a:t>
            </a:r>
          </a:p>
          <a:p>
            <a:pPr marL="0" indent="0">
              <a:buNone/>
            </a:pPr>
            <a:endParaRPr lang="cs-CZ" sz="2200" dirty="0"/>
          </a:p>
          <a:p>
            <a:r>
              <a:rPr lang="cs-CZ" sz="2200" i="1" dirty="0" smtClean="0"/>
              <a:t>kolikvační nekróza:</a:t>
            </a:r>
            <a:r>
              <a:rPr lang="cs-CZ" sz="2200" dirty="0" smtClean="0"/>
              <a:t> </a:t>
            </a:r>
            <a:r>
              <a:rPr lang="cs-CZ" sz="2200" dirty="0"/>
              <a:t>ohraničení zkapalněného ložiska granulační tkání (absces) či gliovou tkání se zrnéčkovými </a:t>
            </a:r>
            <a:r>
              <a:rPr lang="cs-CZ" sz="2200" dirty="0" err="1"/>
              <a:t>bb</a:t>
            </a:r>
            <a:r>
              <a:rPr lang="cs-CZ" sz="2200" dirty="0"/>
              <a:t>. (mozková malacie) </a:t>
            </a:r>
            <a:r>
              <a:rPr lang="cs-CZ" sz="2200" dirty="0">
                <a:sym typeface="Symbol" panose="05050102010706020507" pitchFamily="18" charset="2"/>
              </a:rPr>
              <a:t></a:t>
            </a:r>
            <a:r>
              <a:rPr lang="cs-CZ" sz="2200" dirty="0" smtClean="0"/>
              <a:t> </a:t>
            </a:r>
            <a:r>
              <a:rPr lang="cs-CZ" sz="2200" dirty="0"/>
              <a:t>vznikají </a:t>
            </a:r>
            <a:r>
              <a:rPr lang="cs-CZ" sz="2200" dirty="0" err="1"/>
              <a:t>pseudocysty</a:t>
            </a:r>
            <a:r>
              <a:rPr lang="cs-CZ" sz="2200" dirty="0"/>
              <a:t>.</a:t>
            </a:r>
          </a:p>
          <a:p>
            <a:pPr marL="0" indent="0">
              <a:buNone/>
              <a:defRPr/>
            </a:pPr>
            <a:endParaRPr lang="cs-CZ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buNone/>
              <a:defRPr/>
            </a:pPr>
            <a:endParaRPr lang="cs-CZ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buNone/>
              <a:defRPr/>
            </a:pPr>
            <a:endParaRPr lang="cs-CZ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1946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633EF33-4935-0F4C-AECC-1FEC8DFBCD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Gangréna</a:t>
            </a:r>
            <a:endParaRPr lang="cs-CZ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17FDB84-0D90-5E4F-B833-A1DDE38FA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200" dirty="0"/>
              <a:t>= </a:t>
            </a:r>
            <a:r>
              <a:rPr lang="cs-CZ" sz="2200" b="1" dirty="0" smtClean="0">
                <a:solidFill>
                  <a:srgbClr val="00B0F0"/>
                </a:solidFill>
              </a:rPr>
              <a:t>nekróza </a:t>
            </a:r>
            <a:r>
              <a:rPr lang="cs-CZ" sz="2200" b="1" dirty="0">
                <a:solidFill>
                  <a:srgbClr val="00B0F0"/>
                </a:solidFill>
              </a:rPr>
              <a:t>tkáně modifikovaná sekundárními změnami </a:t>
            </a:r>
            <a:r>
              <a:rPr lang="cs-CZ" sz="2200" dirty="0"/>
              <a:t>– vysycháním a infekcí anaerobními hnilobnými bakteriemi či anaerobními bakteriemi produkujícími plyn</a:t>
            </a:r>
          </a:p>
          <a:p>
            <a:r>
              <a:rPr lang="cs-CZ" sz="2200" b="1" dirty="0">
                <a:solidFill>
                  <a:srgbClr val="FF0000"/>
                </a:solidFill>
              </a:rPr>
              <a:t>Suchá gangréna </a:t>
            </a:r>
            <a:r>
              <a:rPr lang="cs-CZ" sz="2200" dirty="0"/>
              <a:t>- mumifikace, tkáň vysychá</a:t>
            </a:r>
          </a:p>
          <a:p>
            <a:pPr indent="38100">
              <a:buFontTx/>
              <a:buChar char="-"/>
            </a:pPr>
            <a:r>
              <a:rPr lang="cs-CZ" sz="2000" dirty="0"/>
              <a:t>  arteriální uzávěr při ICHDKK</a:t>
            </a:r>
          </a:p>
          <a:p>
            <a:r>
              <a:rPr lang="cs-CZ" sz="2200" b="1" dirty="0">
                <a:solidFill>
                  <a:srgbClr val="FF0000"/>
                </a:solidFill>
              </a:rPr>
              <a:t>Vlhká gangréna </a:t>
            </a:r>
            <a:r>
              <a:rPr lang="cs-CZ" sz="2200" b="1" dirty="0"/>
              <a:t>- </a:t>
            </a:r>
            <a:r>
              <a:rPr lang="cs-CZ" sz="2200" dirty="0"/>
              <a:t>účast hnilobných bakterií, tkáň je kašovitá, zapáchá, nazelenalá </a:t>
            </a:r>
          </a:p>
          <a:p>
            <a:pPr marL="0" indent="223838">
              <a:buNone/>
            </a:pPr>
            <a:r>
              <a:rPr lang="cs-CZ" sz="2000" dirty="0"/>
              <a:t>- gangrenózní apendicitida</a:t>
            </a:r>
          </a:p>
          <a:p>
            <a:r>
              <a:rPr lang="cs-CZ" sz="2200" b="1" dirty="0">
                <a:solidFill>
                  <a:srgbClr val="FF0000"/>
                </a:solidFill>
              </a:rPr>
              <a:t>Plynatá gangréna </a:t>
            </a:r>
          </a:p>
          <a:p>
            <a:pPr marL="361950" indent="-138113">
              <a:buNone/>
            </a:pPr>
            <a:r>
              <a:rPr lang="cs-CZ" sz="2000" dirty="0"/>
              <a:t>- komplikace hlubokých ran s průnikem </a:t>
            </a:r>
            <a:r>
              <a:rPr lang="cs-CZ" sz="2000" i="1" dirty="0"/>
              <a:t>infekčních anaerobních bakterií </a:t>
            </a:r>
            <a:r>
              <a:rPr lang="cs-CZ" sz="2000" dirty="0"/>
              <a:t>– tzv. </a:t>
            </a:r>
            <a:r>
              <a:rPr lang="cs-CZ" sz="2000" b="1" dirty="0"/>
              <a:t>plynatá sněť </a:t>
            </a:r>
            <a:r>
              <a:rPr lang="cs-CZ" sz="2000" dirty="0"/>
              <a:t>(zejména Clostridium </a:t>
            </a:r>
            <a:r>
              <a:rPr lang="cs-CZ" sz="2000" dirty="0" err="1"/>
              <a:t>perfringens</a:t>
            </a:r>
            <a:r>
              <a:rPr lang="cs-CZ" sz="2000" dirty="0"/>
              <a:t> typu A,…). </a:t>
            </a:r>
          </a:p>
          <a:p>
            <a:pPr indent="-4763">
              <a:buFontTx/>
              <a:buChar char="-"/>
            </a:pPr>
            <a:r>
              <a:rPr lang="cs-CZ" sz="2000" dirty="0"/>
              <a:t> netraumatická plynatá sněť u pacientů s aterosklerózou, diabetici s </a:t>
            </a:r>
            <a:r>
              <a:rPr lang="cs-CZ" sz="2000" dirty="0" err="1"/>
              <a:t>mikroangiopatií</a:t>
            </a:r>
            <a:r>
              <a:rPr lang="cs-CZ" sz="2000" dirty="0"/>
              <a:t>, alkoholici. </a:t>
            </a:r>
          </a:p>
          <a:p>
            <a:pPr marL="0" indent="223838">
              <a:buNone/>
            </a:pPr>
            <a:r>
              <a:rPr lang="cs-CZ" sz="2000" dirty="0"/>
              <a:t>- kromě lokální destrukce tkáně i závažná toxémie !!!</a:t>
            </a:r>
          </a:p>
          <a:p>
            <a:pPr marL="0" indent="0">
              <a:buNone/>
            </a:pPr>
            <a:endParaRPr lang="cs-CZ" sz="2200" dirty="0"/>
          </a:p>
          <a:p>
            <a:endParaRPr lang="cs-CZ" sz="22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75493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9">
            <a:extLst>
              <a:ext uri="{FF2B5EF4-FFF2-40B4-BE49-F238E27FC236}">
                <a16:creationId xmlns:a16="http://schemas.microsoft.com/office/drawing/2014/main" xmlns="" id="{46C2E80F-49A6-4372-B103-219D417A5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C83FEB-5C84-AC4C-ACBC-0F62D01E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6" y="494971"/>
            <a:ext cx="4702267" cy="5312441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Praktické cvičení</a:t>
            </a:r>
            <a:br>
              <a:rPr lang="cs-CZ" sz="4000" b="1" dirty="0">
                <a:solidFill>
                  <a:schemeClr val="bg1"/>
                </a:solidFill>
              </a:rPr>
            </a:br>
            <a:r>
              <a:rPr lang="cs-CZ" sz="4000" b="1" dirty="0">
                <a:solidFill>
                  <a:schemeClr val="bg1"/>
                </a:solidFill>
              </a:rPr>
              <a:t>z obecné patologie I.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xmlns="" id="{A12F1618-AFBC-4B51-91BB-5768D0C2128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096001" y="470925"/>
          <a:ext cx="5233988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185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5B5E1A0-33D8-1541-A26A-2AA04D4136A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cs-CZ" b="1" dirty="0" err="1"/>
              <a:t>Apoptóza</a:t>
            </a:r>
            <a:r>
              <a:rPr lang="cs-CZ" b="1" dirty="0"/>
              <a:t> ve </a:t>
            </a:r>
            <a:r>
              <a:rPr lang="cs-CZ" b="1" u="sng" dirty="0"/>
              <a:t>fyziologických procesech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5CBEE267-1C89-4B44-8E7B-A6EEB6DE6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77800" indent="-177800">
              <a:defRPr/>
            </a:pPr>
            <a:r>
              <a:rPr lang="cs-CZ" sz="2200" b="1" dirty="0"/>
              <a:t>odumření „opotřebovaných buněk“</a:t>
            </a:r>
          </a:p>
          <a:p>
            <a:pPr marL="177800" indent="-177800">
              <a:defRPr/>
            </a:pPr>
            <a:endParaRPr lang="cs-CZ" sz="2600" b="1" dirty="0"/>
          </a:p>
          <a:p>
            <a:pPr marL="177800" indent="-177800">
              <a:defRPr/>
            </a:pPr>
            <a:r>
              <a:rPr lang="cs-CZ" sz="2200" b="1" dirty="0"/>
              <a:t>obnova buněk </a:t>
            </a:r>
          </a:p>
          <a:p>
            <a:pPr marL="635000" lvl="1" indent="-177800">
              <a:defRPr/>
            </a:pPr>
            <a:r>
              <a:rPr lang="cs-CZ" sz="2000" dirty="0"/>
              <a:t>epitel střevní sliznice</a:t>
            </a:r>
          </a:p>
          <a:p>
            <a:pPr marL="635000" lvl="1" indent="-177800">
              <a:defRPr/>
            </a:pPr>
            <a:r>
              <a:rPr lang="cs-CZ" sz="2000" dirty="0"/>
              <a:t>buňky krvetvorby v kostní dřeni</a:t>
            </a:r>
          </a:p>
          <a:p>
            <a:pPr marL="635000" lvl="1" indent="-177800">
              <a:defRPr/>
            </a:pPr>
            <a:r>
              <a:rPr lang="cs-CZ" sz="2000" dirty="0"/>
              <a:t>selekce buněk imunitního systému v zárodečných centrech lymfatických </a:t>
            </a:r>
            <a:r>
              <a:rPr lang="cs-CZ" sz="2000" dirty="0" err="1"/>
              <a:t>foliklů</a:t>
            </a:r>
            <a:endParaRPr lang="cs-CZ" sz="2000" dirty="0"/>
          </a:p>
          <a:p>
            <a:pPr marL="635000" lvl="1" indent="-177800">
              <a:defRPr/>
            </a:pPr>
            <a:r>
              <a:rPr lang="cs-CZ" sz="2000" dirty="0"/>
              <a:t>zánik hormonálně řízených tkání – např. endometrium během menstruačního cyklu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12894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ACD2EF3-06AB-A149-8224-720183B2BE4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Atrofie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A3EDA40-8385-3D4F-B645-CD29F6DA8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b="1" dirty="0"/>
              <a:t>= Patologické zmenšení </a:t>
            </a:r>
            <a:r>
              <a:rPr lang="cs-CZ" sz="2200" dirty="0">
                <a:solidFill>
                  <a:srgbClr val="FF0000"/>
                </a:solidFill>
              </a:rPr>
              <a:t>normálně</a:t>
            </a:r>
            <a:r>
              <a:rPr lang="cs-CZ" sz="2200" dirty="0"/>
              <a:t> vyvinutého orgánu (na rozdíl od hypoplazie či aplazie)</a:t>
            </a:r>
          </a:p>
          <a:p>
            <a:r>
              <a:rPr lang="cs-CZ" sz="2200" b="1" dirty="0"/>
              <a:t>Varianty: </a:t>
            </a:r>
          </a:p>
          <a:p>
            <a:pPr marL="266700" indent="138113"/>
            <a:r>
              <a:rPr lang="cs-CZ" sz="2000" dirty="0">
                <a:solidFill>
                  <a:srgbClr val="FF0000"/>
                </a:solidFill>
              </a:rPr>
              <a:t>prostá</a:t>
            </a:r>
            <a:r>
              <a:rPr lang="cs-CZ" sz="2000" dirty="0"/>
              <a:t> (zmenšení buněk) – hlavně orgány s pomalou /žádnou obnovou buněk (CNS, srdce)</a:t>
            </a:r>
          </a:p>
          <a:p>
            <a:pPr marL="266700" indent="138113"/>
            <a:r>
              <a:rPr lang="cs-CZ" sz="2000" dirty="0">
                <a:solidFill>
                  <a:srgbClr val="FF0000"/>
                </a:solidFill>
              </a:rPr>
              <a:t>numerická</a:t>
            </a:r>
            <a:r>
              <a:rPr lang="cs-CZ" sz="2000" dirty="0"/>
              <a:t> (zmenšení počtu buněk) – orgány s rychlou buněčnou obnovou (kostní dřeň)</a:t>
            </a:r>
          </a:p>
          <a:p>
            <a:pPr marL="266700" indent="0">
              <a:buNone/>
            </a:pPr>
            <a:r>
              <a:rPr lang="cs-CZ" sz="2000" dirty="0"/>
              <a:t>- oba typy se často kombinují (stárnoucí myokard, ovarium, </a:t>
            </a:r>
            <a:r>
              <a:rPr lang="cs-CZ" sz="2000" dirty="0" err="1"/>
              <a:t>atd</a:t>
            </a:r>
            <a:r>
              <a:rPr lang="cs-CZ" sz="2000" dirty="0"/>
              <a:t>).</a:t>
            </a:r>
          </a:p>
          <a:p>
            <a:r>
              <a:rPr lang="cs-CZ" sz="2200" b="1" dirty="0"/>
              <a:t>Dle rozsahu: </a:t>
            </a:r>
          </a:p>
          <a:p>
            <a:pPr marL="266700" indent="138113"/>
            <a:r>
              <a:rPr lang="cs-CZ" sz="2000" dirty="0">
                <a:solidFill>
                  <a:srgbClr val="FF0000"/>
                </a:solidFill>
              </a:rPr>
              <a:t>ložisková</a:t>
            </a:r>
          </a:p>
          <a:p>
            <a:pPr marL="266700" indent="138113"/>
            <a:r>
              <a:rPr lang="cs-CZ" sz="2000" dirty="0">
                <a:solidFill>
                  <a:srgbClr val="FF0000"/>
                </a:solidFill>
              </a:rPr>
              <a:t>difúzní</a:t>
            </a:r>
          </a:p>
        </p:txBody>
      </p:sp>
    </p:spTree>
    <p:extLst>
      <p:ext uri="{BB962C8B-B14F-4D97-AF65-F5344CB8AC3E}">
        <p14:creationId xmlns:p14="http://schemas.microsoft.com/office/powerpoint/2010/main" val="31920881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ACD2EF3-06AB-A149-8224-720183B2BE4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Atrofie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A3EDA40-8385-3D4F-B645-CD29F6DA8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85933"/>
          </a:xfrm>
        </p:spPr>
        <p:txBody>
          <a:bodyPr/>
          <a:lstStyle/>
          <a:p>
            <a:r>
              <a:rPr lang="cs-CZ" dirty="0"/>
              <a:t>Dle etiologie:</a:t>
            </a:r>
          </a:p>
          <a:p>
            <a:pPr marL="0" lvl="2" eaLnBrk="0" hangingPunct="0">
              <a:defRPr/>
            </a:pPr>
            <a:r>
              <a:rPr lang="cs-CZ" dirty="0"/>
              <a:t> involuční (</a:t>
            </a:r>
            <a:r>
              <a:rPr lang="cs-CZ" dirty="0" err="1"/>
              <a:t>thymus</a:t>
            </a:r>
            <a:r>
              <a:rPr lang="cs-CZ" dirty="0"/>
              <a:t>)</a:t>
            </a:r>
          </a:p>
          <a:p>
            <a:pPr marL="0" lvl="2" eaLnBrk="0" hangingPunct="0">
              <a:defRPr/>
            </a:pPr>
            <a:r>
              <a:rPr lang="cs-CZ" dirty="0"/>
              <a:t> senilní (hnědá)</a:t>
            </a:r>
          </a:p>
          <a:p>
            <a:pPr marL="0" lvl="2" eaLnBrk="0" hangingPunct="0">
              <a:defRPr/>
            </a:pPr>
            <a:r>
              <a:rPr lang="cs-CZ" dirty="0"/>
              <a:t> fyziologická atrofie (stárnutí organismu) </a:t>
            </a:r>
          </a:p>
          <a:p>
            <a:pPr marL="0" lvl="2" eaLnBrk="0" hangingPunct="0">
              <a:defRPr/>
            </a:pPr>
            <a:r>
              <a:rPr lang="cs-CZ" dirty="0"/>
              <a:t> alimentační -&gt;&gt; kachexie</a:t>
            </a:r>
          </a:p>
          <a:p>
            <a:pPr marL="0" lvl="2" eaLnBrk="0" hangingPunct="0">
              <a:defRPr/>
            </a:pPr>
            <a:r>
              <a:rPr lang="cs-CZ" dirty="0"/>
              <a:t> tlaková (mj. </a:t>
            </a:r>
            <a:r>
              <a:rPr lang="cs-CZ" dirty="0" err="1"/>
              <a:t>hydronefróza</a:t>
            </a:r>
            <a:r>
              <a:rPr lang="cs-CZ" dirty="0"/>
              <a:t>)</a:t>
            </a:r>
          </a:p>
          <a:p>
            <a:pPr marL="0" lvl="2" eaLnBrk="0" hangingPunct="0">
              <a:defRPr/>
            </a:pPr>
            <a:r>
              <a:rPr lang="cs-CZ" dirty="0"/>
              <a:t> z </a:t>
            </a:r>
            <a:r>
              <a:rPr lang="cs-CZ" dirty="0" err="1"/>
              <a:t>inaktivity</a:t>
            </a:r>
            <a:endParaRPr lang="cs-CZ" dirty="0"/>
          </a:p>
          <a:p>
            <a:pPr marL="0" lvl="2" eaLnBrk="0" hangingPunct="0">
              <a:defRPr/>
            </a:pPr>
            <a:r>
              <a:rPr lang="cs-CZ" dirty="0"/>
              <a:t> vaskulární (role aterosklerózy, mj. postižení ledvin)</a:t>
            </a:r>
          </a:p>
          <a:p>
            <a:pPr marL="0" lvl="2" eaLnBrk="0" hangingPunct="0">
              <a:defRPr/>
            </a:pPr>
            <a:r>
              <a:rPr lang="cs-CZ" dirty="0"/>
              <a:t> neurogenní</a:t>
            </a:r>
          </a:p>
          <a:p>
            <a:pPr marL="0" lvl="2" eaLnBrk="0" hangingPunct="0">
              <a:defRPr/>
            </a:pPr>
            <a:r>
              <a:rPr lang="cs-CZ" dirty="0"/>
              <a:t> ze záření</a:t>
            </a:r>
          </a:p>
          <a:p>
            <a:pPr marL="0" lvl="2" eaLnBrk="0" hangingPunct="0">
              <a:defRPr/>
            </a:pPr>
            <a:r>
              <a:rPr lang="cs-CZ" dirty="0"/>
              <a:t> endokrinní</a:t>
            </a:r>
          </a:p>
          <a:p>
            <a:pPr marL="0" lvl="2" eaLnBrk="0" hangingPunct="0">
              <a:defRPr/>
            </a:pPr>
            <a:r>
              <a:rPr lang="cs-CZ" dirty="0"/>
              <a:t> tuková (lipomatóza – např. myokard,..)</a:t>
            </a:r>
          </a:p>
          <a:p>
            <a:pPr marL="0" lvl="2" eaLnBrk="0" hangingPunct="0">
              <a:defRPr/>
            </a:pPr>
            <a:r>
              <a:rPr lang="cs-CZ" dirty="0"/>
              <a:t> idiopatická (např. myopatie)</a:t>
            </a:r>
          </a:p>
          <a:p>
            <a:pPr marL="719138" lvl="2" indent="-719138" eaLnBrk="0" hangingPunct="0">
              <a:defRPr/>
            </a:pPr>
            <a:endParaRPr lang="cs-CZ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0" lvl="2" eaLnBrk="0" hangingPunct="0">
              <a:defRPr/>
            </a:pPr>
            <a:endParaRPr lang="cs-CZ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8891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1B5EAEE-F78C-7D4A-8E26-420393955A4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Dystrofie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8B1BA53B-69C8-1547-8419-99962ACF8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tabLst>
                <a:tab pos="266700" algn="l"/>
                <a:tab pos="444500" algn="l"/>
              </a:tabLst>
              <a:defRPr/>
            </a:pPr>
            <a:r>
              <a:rPr lang="cs-CZ" sz="2200" dirty="0"/>
              <a:t>= mírný stupeň regrese v důsledku patologického buněčného metabolismu</a:t>
            </a:r>
          </a:p>
          <a:p>
            <a:pPr>
              <a:defRPr/>
            </a:pPr>
            <a:r>
              <a:rPr lang="cs-CZ" sz="2200" dirty="0"/>
              <a:t> </a:t>
            </a:r>
            <a:r>
              <a:rPr lang="cs-CZ" sz="2200" b="1" dirty="0"/>
              <a:t>klasifikace:</a:t>
            </a:r>
          </a:p>
          <a:p>
            <a:pPr marL="858838" lvl="1" indent="-457200">
              <a:buNone/>
              <a:defRPr/>
            </a:pPr>
            <a:r>
              <a:rPr lang="cs-CZ" sz="2200" dirty="0"/>
              <a:t>1. vody</a:t>
            </a:r>
          </a:p>
          <a:p>
            <a:pPr marL="858838" lvl="1" indent="-457200">
              <a:buNone/>
              <a:defRPr/>
            </a:pPr>
            <a:r>
              <a:rPr lang="cs-CZ" sz="2200" dirty="0"/>
              <a:t>2. bílkovin 	</a:t>
            </a:r>
          </a:p>
          <a:p>
            <a:pPr marL="858838" lvl="1" indent="-457200">
              <a:buNone/>
              <a:defRPr/>
            </a:pPr>
            <a:r>
              <a:rPr lang="cs-CZ" sz="2200" dirty="0"/>
              <a:t>3. tuků </a:t>
            </a:r>
          </a:p>
          <a:p>
            <a:pPr marL="858838" lvl="1" indent="-457200">
              <a:buNone/>
              <a:defRPr/>
            </a:pPr>
            <a:r>
              <a:rPr lang="cs-CZ" sz="2200" dirty="0"/>
              <a:t>	(intracelulární/extracelulární steatózy)</a:t>
            </a:r>
          </a:p>
          <a:p>
            <a:pPr marL="858838" lvl="1" indent="-457200">
              <a:buNone/>
              <a:defRPr/>
            </a:pPr>
            <a:r>
              <a:rPr lang="cs-CZ" sz="2200" dirty="0"/>
              <a:t>4. cukrů </a:t>
            </a:r>
          </a:p>
          <a:p>
            <a:pPr marL="858838" lvl="1" indent="-457200">
              <a:buNone/>
              <a:defRPr/>
            </a:pPr>
            <a:r>
              <a:rPr lang="cs-CZ" sz="2200" dirty="0"/>
              <a:t>	(</a:t>
            </a:r>
            <a:r>
              <a:rPr lang="cs-CZ" sz="2200" dirty="0" err="1"/>
              <a:t>glykogenózy</a:t>
            </a:r>
            <a:r>
              <a:rPr lang="cs-CZ" sz="2200" dirty="0"/>
              <a:t>, v nádorech, při DM)</a:t>
            </a:r>
          </a:p>
          <a:p>
            <a:pPr marL="858838" lvl="1" indent="-457200">
              <a:buNone/>
              <a:defRPr/>
            </a:pPr>
            <a:r>
              <a:rPr lang="cs-CZ" sz="2200" dirty="0"/>
              <a:t>5. minerálů </a:t>
            </a:r>
          </a:p>
          <a:p>
            <a:pPr marL="858838" lvl="1" indent="-457200">
              <a:buNone/>
              <a:defRPr/>
            </a:pPr>
            <a:r>
              <a:rPr lang="cs-CZ" sz="2200" dirty="0"/>
              <a:t>	(krystaly; konkrementy; kalcifikace dystrofická/metastatická)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79736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Poruchy distribuce vody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66700" indent="-266700">
              <a:lnSpc>
                <a:spcPct val="95000"/>
              </a:lnSpc>
              <a:defRPr/>
            </a:pPr>
            <a:r>
              <a:rPr lang="cs-CZ" sz="2200" dirty="0"/>
              <a:t>souvisí s distribucí elektrolytů:</a:t>
            </a:r>
          </a:p>
          <a:p>
            <a:pPr marL="742950" lvl="1" indent="-342900">
              <a:lnSpc>
                <a:spcPct val="95000"/>
              </a:lnSpc>
              <a:buFont typeface="Wingdings" pitchFamily="2" charset="2"/>
              <a:buChar char="Ø"/>
              <a:defRPr/>
            </a:pPr>
            <a:r>
              <a:rPr lang="cs-CZ" sz="2200" b="1" dirty="0"/>
              <a:t>extracelulárních</a:t>
            </a:r>
            <a:r>
              <a:rPr lang="cs-CZ" sz="2200" dirty="0"/>
              <a:t>: Na+, Cl-, HCO</a:t>
            </a:r>
            <a:r>
              <a:rPr lang="cs-CZ" sz="2200" baseline="-25000" dirty="0"/>
              <a:t>3</a:t>
            </a:r>
            <a:r>
              <a:rPr lang="cs-CZ" sz="2200" baseline="30000" dirty="0"/>
              <a:t>-</a:t>
            </a:r>
            <a:r>
              <a:rPr lang="cs-CZ" sz="2200" dirty="0"/>
              <a:t>, Mg</a:t>
            </a:r>
            <a:r>
              <a:rPr lang="cs-CZ" sz="2200" baseline="-25000" dirty="0"/>
              <a:t>2</a:t>
            </a:r>
            <a:r>
              <a:rPr lang="cs-CZ" sz="2200" baseline="30000" dirty="0"/>
              <a:t>+</a:t>
            </a:r>
            <a:r>
              <a:rPr lang="cs-CZ" sz="2200" dirty="0"/>
              <a:t>, sulfáty</a:t>
            </a:r>
          </a:p>
          <a:p>
            <a:pPr marL="742950" lvl="1" indent="-342900">
              <a:lnSpc>
                <a:spcPct val="95000"/>
              </a:lnSpc>
              <a:buFont typeface="Wingdings" pitchFamily="2" charset="2"/>
              <a:buChar char="Ø"/>
              <a:defRPr/>
            </a:pPr>
            <a:r>
              <a:rPr lang="cs-CZ" sz="2200" b="1" dirty="0"/>
              <a:t>Intracelulárních</a:t>
            </a:r>
            <a:r>
              <a:rPr lang="cs-CZ" sz="2200" dirty="0"/>
              <a:t>:  K</a:t>
            </a:r>
            <a:r>
              <a:rPr lang="cs-CZ" sz="2200" baseline="30000" dirty="0"/>
              <a:t>+</a:t>
            </a:r>
            <a:r>
              <a:rPr lang="cs-CZ" sz="2200" dirty="0"/>
              <a:t>, fosfáty</a:t>
            </a:r>
          </a:p>
          <a:p>
            <a:pPr marL="400050" lvl="1" indent="-390525">
              <a:lnSpc>
                <a:spcPct val="95000"/>
              </a:lnSpc>
              <a:buNone/>
              <a:defRPr/>
            </a:pPr>
            <a:endParaRPr lang="cs-CZ" dirty="0"/>
          </a:p>
          <a:p>
            <a:pPr marL="400050" lvl="1" indent="-390525">
              <a:lnSpc>
                <a:spcPct val="95000"/>
              </a:lnSpc>
              <a:buNone/>
              <a:defRPr/>
            </a:pPr>
            <a:r>
              <a:rPr lang="cs-CZ" dirty="0"/>
              <a:t>1/ </a:t>
            </a:r>
            <a:r>
              <a:rPr lang="cs-CZ" b="1" u="sng" dirty="0">
                <a:solidFill>
                  <a:srgbClr val="FF0000"/>
                </a:solidFill>
              </a:rPr>
              <a:t>extracelulární změny</a:t>
            </a:r>
            <a:r>
              <a:rPr lang="cs-CZ" b="1" u="sng" dirty="0"/>
              <a:t>:</a:t>
            </a:r>
          </a:p>
          <a:p>
            <a:pPr marL="450850" lvl="1" indent="530225">
              <a:lnSpc>
                <a:spcPct val="95000"/>
              </a:lnSpc>
              <a:buNone/>
              <a:defRPr/>
            </a:pPr>
            <a:r>
              <a:rPr lang="cs-CZ" dirty="0"/>
              <a:t> 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b="1" dirty="0">
                <a:solidFill>
                  <a:srgbClr val="FF0000"/>
                </a:solidFill>
              </a:rPr>
              <a:t>-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/>
              <a:t>→ dehydratace</a:t>
            </a:r>
          </a:p>
          <a:p>
            <a:pPr marL="450850" lvl="1" indent="-450850">
              <a:lnSpc>
                <a:spcPct val="95000"/>
              </a:lnSpc>
              <a:buNone/>
              <a:tabLst>
                <a:tab pos="985838" algn="l"/>
                <a:tab pos="1252538" algn="l"/>
              </a:tabLst>
              <a:defRPr/>
            </a:pPr>
            <a:r>
              <a:rPr lang="cs-CZ" dirty="0"/>
              <a:t>		</a:t>
            </a:r>
            <a:r>
              <a:rPr lang="cs-CZ" b="1" dirty="0"/>
              <a:t> </a:t>
            </a:r>
            <a:r>
              <a:rPr lang="cs-CZ" b="1" dirty="0">
                <a:solidFill>
                  <a:srgbClr val="FF0000"/>
                </a:solidFill>
              </a:rPr>
              <a:t>+ </a:t>
            </a:r>
            <a:r>
              <a:rPr lang="cs-CZ" dirty="0"/>
              <a:t>→ </a:t>
            </a:r>
            <a:r>
              <a:rPr lang="cs-CZ" dirty="0" err="1"/>
              <a:t>hyperhydratace</a:t>
            </a:r>
            <a:r>
              <a:rPr lang="cs-CZ" dirty="0"/>
              <a:t>, edém</a:t>
            </a:r>
          </a:p>
          <a:p>
            <a:pPr lvl="3">
              <a:buFont typeface="Wingdings" pitchFamily="2" charset="2"/>
              <a:buChar char="ü"/>
              <a:defRPr/>
            </a:pPr>
            <a:r>
              <a:rPr lang="cs-CZ" dirty="0"/>
              <a:t> hydrostatický (venostatický)</a:t>
            </a:r>
          </a:p>
          <a:p>
            <a:pPr lvl="3">
              <a:buFont typeface="Wingdings" pitchFamily="2" charset="2"/>
              <a:buChar char="ü"/>
              <a:defRPr/>
            </a:pPr>
            <a:r>
              <a:rPr lang="cs-CZ" dirty="0"/>
              <a:t> </a:t>
            </a:r>
            <a:r>
              <a:rPr lang="cs-CZ" dirty="0" err="1"/>
              <a:t>lymfostatický</a:t>
            </a:r>
            <a:endParaRPr lang="cs-CZ" dirty="0"/>
          </a:p>
          <a:p>
            <a:pPr lvl="3">
              <a:buFont typeface="Wingdings" pitchFamily="2" charset="2"/>
              <a:buChar char="ü"/>
              <a:defRPr/>
            </a:pPr>
            <a:r>
              <a:rPr lang="cs-CZ" dirty="0"/>
              <a:t> </a:t>
            </a:r>
            <a:r>
              <a:rPr lang="cs-CZ" dirty="0" err="1"/>
              <a:t>hypoalbuminotický</a:t>
            </a:r>
            <a:endParaRPr lang="cs-CZ" dirty="0"/>
          </a:p>
          <a:p>
            <a:pPr lvl="3">
              <a:buFont typeface="Wingdings" pitchFamily="2" charset="2"/>
              <a:buChar char="ü"/>
              <a:defRPr/>
            </a:pPr>
            <a:r>
              <a:rPr lang="cs-CZ" dirty="0"/>
              <a:t> cytotoxický</a:t>
            </a:r>
          </a:p>
          <a:p>
            <a:pPr marL="269875" lvl="3">
              <a:defRPr/>
            </a:pPr>
            <a:r>
              <a:rPr lang="cs-CZ" dirty="0"/>
              <a:t>pozn.: </a:t>
            </a:r>
            <a:r>
              <a:rPr lang="cs-CZ" b="1" dirty="0">
                <a:solidFill>
                  <a:srgbClr val="3A95EC"/>
                </a:solidFill>
              </a:rPr>
              <a:t>anasarka = edém pojiva </a:t>
            </a:r>
          </a:p>
          <a:p>
            <a:pPr marL="400050" lvl="1" indent="-390525">
              <a:lnSpc>
                <a:spcPct val="95000"/>
              </a:lnSpc>
              <a:buNone/>
              <a:defRPr/>
            </a:pPr>
            <a:endParaRPr lang="cs-CZ" sz="2200" dirty="0"/>
          </a:p>
          <a:p>
            <a:pPr marL="857250" lvl="1" indent="-457200">
              <a:lnSpc>
                <a:spcPct val="95000"/>
              </a:lnSpc>
              <a:buNone/>
              <a:defRPr/>
            </a:pP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34876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Porucha distribuce vody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1" indent="0">
              <a:lnSpc>
                <a:spcPct val="95000"/>
              </a:lnSpc>
              <a:buNone/>
              <a:defRPr/>
            </a:pPr>
            <a:r>
              <a:rPr lang="cs-CZ" dirty="0"/>
              <a:t>2/ </a:t>
            </a:r>
            <a:r>
              <a:rPr lang="cs-CZ" b="1" u="sng" dirty="0">
                <a:solidFill>
                  <a:srgbClr val="FF0000"/>
                </a:solidFill>
              </a:rPr>
              <a:t>intracelulární změny:</a:t>
            </a:r>
          </a:p>
          <a:p>
            <a:pPr marL="981075" lvl="4" indent="-176213">
              <a:lnSpc>
                <a:spcPct val="95000"/>
              </a:lnSpc>
              <a:defRPr/>
            </a:pPr>
            <a:r>
              <a:rPr lang="cs-CZ" dirty="0"/>
              <a:t> při ischémii</a:t>
            </a:r>
          </a:p>
          <a:p>
            <a:pPr marL="981075" lvl="4" indent="-176213">
              <a:lnSpc>
                <a:spcPct val="95000"/>
              </a:lnSpc>
              <a:defRPr/>
            </a:pPr>
            <a:r>
              <a:rPr lang="cs-CZ" dirty="0"/>
              <a:t> </a:t>
            </a:r>
            <a:r>
              <a:rPr lang="cs-CZ" dirty="0" err="1"/>
              <a:t>hyperaldosteronismu</a:t>
            </a:r>
            <a:endParaRPr lang="cs-CZ" dirty="0"/>
          </a:p>
          <a:p>
            <a:pPr marL="981075" lvl="3" indent="-176213">
              <a:lnSpc>
                <a:spcPct val="95000"/>
              </a:lnSpc>
              <a:defRPr/>
            </a:pPr>
            <a:r>
              <a:rPr lang="cs-CZ" dirty="0"/>
              <a:t> virózách</a:t>
            </a:r>
          </a:p>
          <a:p>
            <a:pPr marL="981075" lvl="3" indent="-176213">
              <a:lnSpc>
                <a:spcPct val="95000"/>
              </a:lnSpc>
              <a:defRPr/>
            </a:pPr>
            <a:r>
              <a:rPr lang="cs-CZ" dirty="0"/>
              <a:t> toxických inzultech</a:t>
            </a:r>
          </a:p>
          <a:p>
            <a:pPr marL="981075" lvl="3" indent="-176213">
              <a:lnSpc>
                <a:spcPct val="95000"/>
              </a:lnSpc>
              <a:defRPr/>
            </a:pPr>
            <a:endParaRPr lang="cs-CZ" dirty="0"/>
          </a:p>
          <a:p>
            <a:pPr marL="457200" lvl="1" indent="-12700">
              <a:buFont typeface="Arial" charset="0"/>
              <a:buChar char="•"/>
              <a:defRPr/>
            </a:pPr>
            <a:r>
              <a:rPr lang="cs-CZ" dirty="0"/>
              <a:t> </a:t>
            </a:r>
            <a:r>
              <a:rPr lang="cs-CZ" b="1" dirty="0"/>
              <a:t>akutní zduření </a:t>
            </a:r>
          </a:p>
          <a:p>
            <a:pPr marL="630238" lvl="1" indent="-630238">
              <a:buNone/>
              <a:defRPr/>
            </a:pPr>
            <a:r>
              <a:rPr lang="cs-CZ" dirty="0"/>
              <a:t>	- „IC edém“, </a:t>
            </a:r>
            <a:r>
              <a:rPr lang="cs-CZ" i="1" dirty="0"/>
              <a:t>zrnění</a:t>
            </a:r>
            <a:r>
              <a:rPr lang="cs-CZ" dirty="0"/>
              <a:t> cytoplazmy</a:t>
            </a:r>
          </a:p>
          <a:p>
            <a:pPr marL="457200" lvl="1" indent="-457200">
              <a:buFont typeface="Arial" charset="0"/>
              <a:buChar char="•"/>
              <a:defRPr/>
            </a:pPr>
            <a:endParaRPr lang="cs-CZ" dirty="0"/>
          </a:p>
          <a:p>
            <a:pPr marL="457200" lvl="1" indent="-12700">
              <a:buFont typeface="Arial" charset="0"/>
              <a:buChar char="•"/>
              <a:defRPr/>
            </a:pPr>
            <a:r>
              <a:rPr lang="cs-CZ" dirty="0"/>
              <a:t> </a:t>
            </a:r>
            <a:r>
              <a:rPr lang="cs-CZ" b="1" dirty="0"/>
              <a:t>vakuolární dystrofie </a:t>
            </a:r>
          </a:p>
          <a:p>
            <a:pPr marL="630238" lvl="1" indent="-630238">
              <a:buNone/>
              <a:defRPr/>
            </a:pPr>
            <a:r>
              <a:rPr lang="cs-CZ" dirty="0"/>
              <a:t>	- cytoplazmatické vakuoly obsahující vodu → </a:t>
            </a:r>
            <a:r>
              <a:rPr lang="cs-CZ" i="1" dirty="0"/>
              <a:t>pěnitý vzhled</a:t>
            </a:r>
          </a:p>
          <a:p>
            <a:pPr marL="630238" lvl="1" indent="-630238">
              <a:buNone/>
              <a:defRPr/>
            </a:pPr>
            <a:r>
              <a:rPr lang="cs-CZ" dirty="0"/>
              <a:t>	- akutní </a:t>
            </a:r>
            <a:r>
              <a:rPr lang="cs-CZ" dirty="0" err="1"/>
              <a:t>x</a:t>
            </a:r>
            <a:r>
              <a:rPr lang="cs-CZ" dirty="0"/>
              <a:t> chronická (</a:t>
            </a:r>
            <a:r>
              <a:rPr lang="cs-CZ" i="1" dirty="0"/>
              <a:t>balónová degenerace</a:t>
            </a:r>
            <a:r>
              <a:rPr lang="cs-CZ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18566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Akutní zduření – tubuly ledviny</a:t>
            </a:r>
          </a:p>
        </p:txBody>
      </p:sp>
      <p:pic>
        <p:nvPicPr>
          <p:cNvPr id="4" name="Picture 4" descr="ledvina_parenchymová dystrofie 400x">
            <a:extLst>
              <a:ext uri="{FF2B5EF4-FFF2-40B4-BE49-F238E27FC236}">
                <a16:creationId xmlns:a16="http://schemas.microsoft.com/office/drawing/2014/main" xmlns="" id="{8A68C7F2-C0D5-0440-88EB-D9A8430CF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1331" y="1812875"/>
            <a:ext cx="7413212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304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Vakuolární dystrofie - ledviny (200x)</a:t>
            </a:r>
          </a:p>
        </p:txBody>
      </p:sp>
      <p:pic>
        <p:nvPicPr>
          <p:cNvPr id="5" name="Picture 4" descr="ledvina vakuolární dystrofie HE 200x">
            <a:extLst>
              <a:ext uri="{FF2B5EF4-FFF2-40B4-BE49-F238E27FC236}">
                <a16:creationId xmlns:a16="http://schemas.microsoft.com/office/drawing/2014/main" xmlns="" id="{F2B6193C-DF76-6342-84FC-8C6D01DAA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93257" y="1812875"/>
            <a:ext cx="7279527" cy="4680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095166" y="228031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6144007" y="5659029"/>
            <a:ext cx="3428777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lumen proximálního tubulu</a:t>
            </a:r>
          </a:p>
          <a:p>
            <a:pPr eaLnBrk="0" hangingPunct="0">
              <a:defRPr/>
            </a:pPr>
            <a:r>
              <a:rPr lang="cs-CZ" sz="1600" dirty="0"/>
              <a:t>2 - jádro </a:t>
            </a:r>
            <a:r>
              <a:rPr lang="cs-CZ" sz="1600" dirty="0" err="1"/>
              <a:t>epitelie</a:t>
            </a:r>
            <a:r>
              <a:rPr lang="cs-CZ" sz="1600" dirty="0"/>
              <a:t> proximálního tubulu</a:t>
            </a:r>
          </a:p>
          <a:p>
            <a:pPr eaLnBrk="0" hangingPunct="0">
              <a:defRPr/>
            </a:pPr>
            <a:r>
              <a:rPr lang="cs-CZ" sz="1600" dirty="0"/>
              <a:t>3 - zduřelá cytoplasma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961566" y="3028703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863594" y="45554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020630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Dystrofie bílkovin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66700" indent="-266700">
              <a:buFont typeface="+mj-lt"/>
              <a:buAutoNum type="arabicParenR"/>
              <a:defRPr/>
            </a:pPr>
            <a:r>
              <a:rPr lang="cs-CZ" sz="2200" b="1" dirty="0"/>
              <a:t>hyalinní </a:t>
            </a:r>
            <a:r>
              <a:rPr lang="cs-CZ" sz="2200" b="1" dirty="0" err="1"/>
              <a:t>zkapénkovatění</a:t>
            </a:r>
            <a:r>
              <a:rPr lang="cs-CZ" sz="2200" b="1" dirty="0"/>
              <a:t>, hyalinní dystrofie </a:t>
            </a:r>
          </a:p>
          <a:p>
            <a:pPr marL="266700" indent="-266700">
              <a:buFont typeface="+mj-lt"/>
              <a:buAutoNum type="arabicParenR" startAt="2"/>
              <a:defRPr/>
            </a:pPr>
            <a:r>
              <a:rPr lang="cs-CZ" sz="2200" b="1" dirty="0"/>
              <a:t>inkluze</a:t>
            </a:r>
          </a:p>
          <a:p>
            <a:pPr marL="266700" indent="-266700">
              <a:buFont typeface="+mj-lt"/>
              <a:buAutoNum type="arabicParenR" startAt="2"/>
              <a:defRPr/>
            </a:pPr>
            <a:r>
              <a:rPr lang="cs-CZ" sz="2200" b="1" dirty="0"/>
              <a:t>hlenové dystrofie</a:t>
            </a:r>
          </a:p>
          <a:p>
            <a:pPr marL="266700" indent="-266700">
              <a:buFont typeface="+mj-lt"/>
              <a:buAutoNum type="arabicParenR" startAt="2"/>
              <a:defRPr/>
            </a:pPr>
            <a:r>
              <a:rPr lang="cs-CZ" sz="2200" b="1" dirty="0"/>
              <a:t>amyloidóza</a:t>
            </a:r>
          </a:p>
          <a:p>
            <a:pPr marL="266700" indent="-266700">
              <a:buFont typeface="+mj-lt"/>
              <a:buAutoNum type="arabicParenR" startAt="2"/>
              <a:defRPr/>
            </a:pPr>
            <a:r>
              <a:rPr lang="cs-CZ" sz="2200" b="1" dirty="0"/>
              <a:t>dna</a:t>
            </a:r>
          </a:p>
          <a:p>
            <a:pPr marL="457200" indent="-457200">
              <a:buFont typeface="+mj-lt"/>
              <a:buAutoNum type="arabicParenR" startAt="2"/>
              <a:defRPr/>
            </a:pPr>
            <a:endParaRPr lang="cs-CZ" sz="2200" dirty="0"/>
          </a:p>
          <a:p>
            <a:pPr>
              <a:defRPr/>
            </a:pPr>
            <a:r>
              <a:rPr lang="cs-CZ" sz="2200" dirty="0" err="1">
                <a:solidFill>
                  <a:srgbClr val="FF0000"/>
                </a:solidFill>
              </a:rPr>
              <a:t>hyalin</a:t>
            </a:r>
            <a:r>
              <a:rPr lang="cs-CZ" sz="2200" dirty="0"/>
              <a:t> = extra- i intracelulární homogenní eosinofilní hmota různého chemického složení a ultrastruktury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9280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Hyalinní </a:t>
            </a:r>
            <a:r>
              <a:rPr lang="cs-CZ" b="1" dirty="0" err="1"/>
              <a:t>zkapénkovatění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cs-CZ" sz="2200" dirty="0"/>
              <a:t>= </a:t>
            </a:r>
            <a:r>
              <a:rPr lang="cs-CZ" sz="2200" b="1" dirty="0">
                <a:solidFill>
                  <a:srgbClr val="00B0F0"/>
                </a:solidFill>
              </a:rPr>
              <a:t>Intracelulární </a:t>
            </a:r>
            <a:r>
              <a:rPr lang="cs-CZ" sz="2200" b="1" dirty="0"/>
              <a:t>akumulace </a:t>
            </a:r>
            <a:r>
              <a:rPr lang="cs-CZ" sz="2200" b="1" dirty="0" err="1"/>
              <a:t>hyalinu</a:t>
            </a:r>
            <a:endParaRPr lang="cs-CZ" sz="2200" b="1" dirty="0"/>
          </a:p>
          <a:p>
            <a:pPr>
              <a:defRPr/>
            </a:pPr>
            <a:endParaRPr lang="cs-CZ" sz="2200" dirty="0"/>
          </a:p>
          <a:p>
            <a:pPr>
              <a:defRPr/>
            </a:pPr>
            <a:r>
              <a:rPr lang="cs-CZ" sz="2200" dirty="0" err="1">
                <a:solidFill>
                  <a:srgbClr val="FF0000"/>
                </a:solidFill>
              </a:rPr>
              <a:t>Malloryho</a:t>
            </a:r>
            <a:r>
              <a:rPr lang="cs-CZ" sz="2200" dirty="0">
                <a:solidFill>
                  <a:srgbClr val="FF0000"/>
                </a:solidFill>
              </a:rPr>
              <a:t> </a:t>
            </a:r>
            <a:r>
              <a:rPr lang="cs-CZ" sz="2200" dirty="0" err="1">
                <a:solidFill>
                  <a:srgbClr val="FF0000"/>
                </a:solidFill>
              </a:rPr>
              <a:t>hyalin</a:t>
            </a:r>
            <a:r>
              <a:rPr lang="cs-CZ" sz="2200" dirty="0">
                <a:solidFill>
                  <a:srgbClr val="FF0000"/>
                </a:solidFill>
              </a:rPr>
              <a:t> </a:t>
            </a:r>
          </a:p>
          <a:p>
            <a:pPr>
              <a:buNone/>
              <a:defRPr/>
            </a:pPr>
            <a:r>
              <a:rPr lang="cs-CZ" sz="2200" dirty="0"/>
              <a:t>   – v </a:t>
            </a:r>
            <a:r>
              <a:rPr lang="cs-CZ" sz="2200" dirty="0" err="1"/>
              <a:t>hepatocytech</a:t>
            </a:r>
            <a:r>
              <a:rPr lang="cs-CZ" sz="2200" dirty="0"/>
              <a:t> u alkoholiků (</a:t>
            </a:r>
            <a:r>
              <a:rPr lang="cs-CZ" sz="2200" dirty="0" err="1"/>
              <a:t>cytokeratinová</a:t>
            </a:r>
            <a:r>
              <a:rPr lang="cs-CZ" sz="2200" dirty="0"/>
              <a:t> </a:t>
            </a:r>
            <a:r>
              <a:rPr lang="cs-CZ" sz="2200" dirty="0" err="1"/>
              <a:t>filamenta</a:t>
            </a:r>
            <a:r>
              <a:rPr lang="cs-CZ" sz="2200" dirty="0"/>
              <a:t>)</a:t>
            </a:r>
          </a:p>
          <a:p>
            <a:pPr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dirty="0">
                <a:solidFill>
                  <a:srgbClr val="FF0000"/>
                </a:solidFill>
              </a:rPr>
              <a:t>Alfa 1 antitrypsin </a:t>
            </a:r>
          </a:p>
          <a:p>
            <a:pPr>
              <a:buNone/>
              <a:defRPr/>
            </a:pPr>
            <a:r>
              <a:rPr lang="cs-CZ" sz="2200" dirty="0"/>
              <a:t> 	– v </a:t>
            </a:r>
            <a:r>
              <a:rPr lang="cs-CZ" sz="2200" dirty="0" err="1"/>
              <a:t>hepatocytech</a:t>
            </a:r>
            <a:r>
              <a:rPr lang="cs-CZ" sz="2200" dirty="0"/>
              <a:t> při jeho defektu (PAS+ globule)</a:t>
            </a:r>
          </a:p>
          <a:p>
            <a:pPr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dirty="0" err="1">
                <a:solidFill>
                  <a:srgbClr val="FF0000"/>
                </a:solidFill>
              </a:rPr>
              <a:t>Russelova</a:t>
            </a:r>
            <a:r>
              <a:rPr lang="cs-CZ" sz="2200" dirty="0">
                <a:solidFill>
                  <a:srgbClr val="FF0000"/>
                </a:solidFill>
              </a:rPr>
              <a:t> tělíska </a:t>
            </a:r>
          </a:p>
          <a:p>
            <a:pPr>
              <a:buNone/>
              <a:defRPr/>
            </a:pPr>
            <a:r>
              <a:rPr lang="cs-CZ" sz="2200" dirty="0"/>
              <a:t>	– imunoglobuliny v </a:t>
            </a:r>
            <a:r>
              <a:rPr lang="cs-CZ" sz="2200" dirty="0" err="1" smtClean="0"/>
              <a:t>plazmocytech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2258955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Hepatocyty</a:t>
            </a:r>
            <a:r>
              <a:rPr lang="cs-CZ" b="1" dirty="0"/>
              <a:t> - </a:t>
            </a:r>
            <a:r>
              <a:rPr lang="cs-CZ" b="1" dirty="0" err="1"/>
              <a:t>Malloryho</a:t>
            </a:r>
            <a:r>
              <a:rPr lang="cs-CZ" b="1" dirty="0"/>
              <a:t> </a:t>
            </a:r>
            <a:r>
              <a:rPr lang="cs-CZ" b="1" dirty="0" err="1"/>
              <a:t>hyalin</a:t>
            </a:r>
            <a:endParaRPr lang="cs-CZ" b="1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5C4A11A9-EF30-5A41-975C-AC3BA5CD1C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1812875"/>
            <a:ext cx="7102312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021687" y="39458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7732092" y="6154321"/>
            <a:ext cx="2024520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– </a:t>
            </a:r>
            <a:r>
              <a:rPr lang="cs-CZ" sz="1600" dirty="0" err="1"/>
              <a:t>Malloryho</a:t>
            </a:r>
            <a:r>
              <a:rPr lang="cs-CZ" sz="1600" dirty="0"/>
              <a:t> </a:t>
            </a:r>
            <a:r>
              <a:rPr lang="cs-CZ" sz="1600" dirty="0" err="1"/>
              <a:t>hyalin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0315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5B5E1A0-33D8-1541-A26A-2AA04D4136A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cs-CZ" b="1" dirty="0" err="1"/>
              <a:t>Apoptóza</a:t>
            </a:r>
            <a:r>
              <a:rPr lang="cs-CZ" b="1" dirty="0"/>
              <a:t> v </a:t>
            </a:r>
            <a:r>
              <a:rPr lang="cs-CZ" b="1" u="sng" dirty="0">
                <a:solidFill>
                  <a:srgbClr val="00B0F0"/>
                </a:solidFill>
              </a:rPr>
              <a:t>patologických</a:t>
            </a:r>
            <a:r>
              <a:rPr lang="cs-CZ" b="1" u="sng" dirty="0"/>
              <a:t> procesech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5CBEE267-1C89-4B44-8E7B-A6EEB6DE6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77800" indent="-177800">
              <a:defRPr/>
            </a:pPr>
            <a:r>
              <a:rPr lang="cs-CZ" sz="2200" b="1" dirty="0">
                <a:solidFill>
                  <a:srgbClr val="00B0F0"/>
                </a:solidFill>
              </a:rPr>
              <a:t>ztráta působení růstových faktorů </a:t>
            </a:r>
            <a:r>
              <a:rPr lang="cs-CZ" sz="2200" b="1" dirty="0"/>
              <a:t>(aktivace </a:t>
            </a:r>
            <a:r>
              <a:rPr lang="cs-CZ" sz="2200" b="1" dirty="0" err="1"/>
              <a:t>intrinsické</a:t>
            </a:r>
            <a:r>
              <a:rPr lang="cs-CZ" sz="2200" b="1" dirty="0"/>
              <a:t> cesty</a:t>
            </a:r>
            <a:r>
              <a:rPr lang="cs-CZ" sz="2400" b="1" dirty="0"/>
              <a:t>)</a:t>
            </a:r>
          </a:p>
          <a:p>
            <a:pPr marL="635000" lvl="1" indent="-177800">
              <a:defRPr/>
            </a:pPr>
            <a:r>
              <a:rPr lang="cs-CZ" sz="2000" dirty="0"/>
              <a:t>zánik </a:t>
            </a:r>
            <a:r>
              <a:rPr lang="cs-CZ" sz="2000" dirty="0" smtClean="0"/>
              <a:t>lymfocytů, </a:t>
            </a:r>
            <a:r>
              <a:rPr lang="cs-CZ" sz="2000" dirty="0"/>
              <a:t>jejichž životaschopnost zabezpečují </a:t>
            </a:r>
            <a:r>
              <a:rPr lang="cs-CZ" sz="2000" dirty="0" err="1"/>
              <a:t>cytokiny</a:t>
            </a:r>
            <a:r>
              <a:rPr lang="cs-CZ" sz="2000" dirty="0"/>
              <a:t> a antigeny</a:t>
            </a:r>
          </a:p>
          <a:p>
            <a:pPr marL="635000" lvl="1" indent="-177800">
              <a:defRPr/>
            </a:pPr>
            <a:r>
              <a:rPr lang="cs-CZ" sz="2000" dirty="0"/>
              <a:t>hormonálně dependentní buňky (např. kastrace)</a:t>
            </a:r>
          </a:p>
          <a:p>
            <a:pPr marL="457200" lvl="1" indent="0">
              <a:buNone/>
              <a:defRPr/>
            </a:pPr>
            <a:endParaRPr lang="cs-CZ" sz="2000" b="1" dirty="0"/>
          </a:p>
          <a:p>
            <a:pPr marL="177800" lvl="1" indent="-177800">
              <a:spcBef>
                <a:spcPts val="1000"/>
              </a:spcBef>
              <a:defRPr/>
            </a:pPr>
            <a:r>
              <a:rPr lang="cs-CZ" sz="2200" b="1" dirty="0">
                <a:solidFill>
                  <a:srgbClr val="00B0F0"/>
                </a:solidFill>
              </a:rPr>
              <a:t>poškození DNA </a:t>
            </a:r>
            <a:r>
              <a:rPr lang="cs-CZ" sz="2200" b="1" dirty="0"/>
              <a:t>(aktivace </a:t>
            </a:r>
            <a:r>
              <a:rPr lang="cs-CZ" sz="2200" b="1" dirty="0" err="1"/>
              <a:t>extrinzické</a:t>
            </a:r>
            <a:r>
              <a:rPr lang="cs-CZ" sz="2200" b="1" dirty="0"/>
              <a:t> cesty)</a:t>
            </a:r>
          </a:p>
          <a:p>
            <a:pPr marL="635000" lvl="2" indent="-177800">
              <a:spcBef>
                <a:spcPts val="1000"/>
              </a:spcBef>
              <a:defRPr/>
            </a:pPr>
            <a:r>
              <a:rPr lang="cs-CZ" dirty="0"/>
              <a:t>hypoxie, radiace, chemikálie, léky (vč. cytostatik) </a:t>
            </a:r>
            <a:r>
              <a:rPr lang="cs-CZ" dirty="0" smtClean="0">
                <a:sym typeface="Wingdings" panose="05000000000000000000" pitchFamily="2" charset="2"/>
              </a:rPr>
              <a:t> </a:t>
            </a:r>
            <a:r>
              <a:rPr lang="cs-CZ" dirty="0">
                <a:sym typeface="Wingdings" panose="05000000000000000000" pitchFamily="2" charset="2"/>
              </a:rPr>
              <a:t>tzv. genotoxický </a:t>
            </a:r>
            <a:r>
              <a:rPr lang="cs-CZ" dirty="0" smtClean="0">
                <a:sym typeface="Wingdings" panose="05000000000000000000" pitchFamily="2" charset="2"/>
              </a:rPr>
              <a:t>stres</a:t>
            </a:r>
          </a:p>
          <a:p>
            <a:pPr marL="0" lvl="2" indent="0">
              <a:spcBef>
                <a:spcPts val="1000"/>
              </a:spcBef>
              <a:buNone/>
              <a:defRPr/>
            </a:pPr>
            <a:endParaRPr lang="cs-CZ" b="1" dirty="0">
              <a:sym typeface="Wingdings" panose="05000000000000000000" pitchFamily="2" charset="2"/>
            </a:endParaRPr>
          </a:p>
          <a:p>
            <a:pPr marL="0" lvl="2" indent="0">
              <a:spcBef>
                <a:spcPts val="1000"/>
              </a:spcBef>
              <a:buNone/>
              <a:defRPr/>
            </a:pPr>
            <a:r>
              <a:rPr lang="cs-CZ" b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p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rincip:</a:t>
            </a:r>
          </a:p>
          <a:p>
            <a:pPr marL="342900" lvl="2" indent="-342900">
              <a:spcBef>
                <a:spcPts val="1000"/>
              </a:spcBef>
              <a:defRPr/>
            </a:pPr>
            <a:r>
              <a:rPr lang="cs-CZ" b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a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ktivace 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genu </a:t>
            </a:r>
            <a:r>
              <a:rPr lang="cs-CZ" b="1" i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TP53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dirty="0">
                <a:solidFill>
                  <a:schemeClr val="bg2">
                    <a:lumMod val="25000"/>
                  </a:schemeClr>
                </a:solidFill>
                <a:sym typeface="Symbol" panose="05050102010706020507" pitchFamily="18" charset="2"/>
              </a:rPr>
              <a:t>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protein p53 zablokuje při poškození DNA buněčný cyklus v G1 fázi a buňka může poškozenou DNA reparovat. V případě velkého poškození protein p53 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spustí </a:t>
            </a:r>
            <a:r>
              <a:rPr lang="cs-CZ" b="1" dirty="0" err="1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apoptotický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 rozpad. </a:t>
            </a:r>
            <a:endParaRPr lang="cs-CZ" b="1" dirty="0" smtClean="0">
              <a:solidFill>
                <a:schemeClr val="bg2">
                  <a:lumMod val="25000"/>
                </a:schemeClr>
              </a:solidFill>
              <a:sym typeface="Wingdings" panose="05000000000000000000" pitchFamily="2" charset="2"/>
            </a:endParaRPr>
          </a:p>
          <a:p>
            <a:pPr marL="342900" lvl="2" indent="-342900">
              <a:spcBef>
                <a:spcPts val="1000"/>
              </a:spcBef>
              <a:defRPr/>
            </a:pPr>
            <a:r>
              <a:rPr lang="cs-CZ" b="1" dirty="0" smtClean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při 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mutaci genu </a:t>
            </a:r>
            <a:r>
              <a:rPr lang="cs-CZ" b="1" i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TP53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 buňka přežije, navazující mutace mohou vyvolat až transformaci do nádorové buňky</a:t>
            </a:r>
            <a:endParaRPr lang="cs-CZ" b="1" dirty="0">
              <a:solidFill>
                <a:schemeClr val="bg2">
                  <a:lumMod val="25000"/>
                </a:schemeClr>
              </a:solidFill>
            </a:endParaRPr>
          </a:p>
          <a:p>
            <a:pPr marL="177800" indent="-177800">
              <a:defRPr/>
            </a:pPr>
            <a:endParaRPr lang="cs-CZ" sz="2600" b="1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41071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Hyalinní dystrofie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cs-CZ" sz="2200" dirty="0"/>
              <a:t>= </a:t>
            </a:r>
            <a:r>
              <a:rPr lang="cs-CZ" sz="2200" b="1" dirty="0">
                <a:solidFill>
                  <a:srgbClr val="00B0F0"/>
                </a:solidFill>
              </a:rPr>
              <a:t>extracelulární</a:t>
            </a:r>
            <a:r>
              <a:rPr lang="cs-CZ" sz="2200" b="1" dirty="0"/>
              <a:t> akumulace </a:t>
            </a:r>
            <a:r>
              <a:rPr lang="cs-CZ" sz="2200" b="1" dirty="0" err="1"/>
              <a:t>hyalinu</a:t>
            </a:r>
            <a:r>
              <a:rPr lang="cs-CZ" sz="2200" b="1" dirty="0"/>
              <a:t> </a:t>
            </a:r>
            <a:r>
              <a:rPr lang="cs-CZ" sz="2200" dirty="0"/>
              <a:t>(vzniká z vaziva), připomíná chrupavku</a:t>
            </a:r>
          </a:p>
          <a:p>
            <a:pPr>
              <a:buFont typeface="Calibri" pitchFamily="34" charset="0"/>
              <a:buChar char="−"/>
              <a:defRPr/>
            </a:pPr>
            <a:r>
              <a:rPr lang="cs-CZ" sz="2200" dirty="0"/>
              <a:t>sklon ke kalcifikaci</a:t>
            </a:r>
          </a:p>
          <a:p>
            <a:pPr>
              <a:buFont typeface="Calibri" pitchFamily="34" charset="0"/>
              <a:buChar char="−"/>
              <a:defRPr/>
            </a:pPr>
            <a:r>
              <a:rPr lang="cs-CZ" sz="2200" dirty="0" err="1"/>
              <a:t>dif.dg</a:t>
            </a:r>
            <a:r>
              <a:rPr lang="cs-CZ" sz="2200" dirty="0"/>
              <a:t>.: amyloid</a:t>
            </a:r>
          </a:p>
          <a:p>
            <a:pPr>
              <a:buNone/>
              <a:defRPr/>
            </a:pPr>
            <a:endParaRPr lang="cs-CZ" sz="2200" dirty="0"/>
          </a:p>
          <a:p>
            <a:pPr>
              <a:buNone/>
              <a:defRPr/>
            </a:pPr>
            <a:r>
              <a:rPr lang="cs-CZ" sz="2200" b="1" dirty="0"/>
              <a:t>příklady:</a:t>
            </a:r>
          </a:p>
          <a:p>
            <a:pPr>
              <a:lnSpc>
                <a:spcPct val="80000"/>
              </a:lnSpc>
              <a:defRPr/>
            </a:pPr>
            <a:r>
              <a:rPr lang="cs-CZ" sz="2200" dirty="0" err="1">
                <a:solidFill>
                  <a:srgbClr val="FF0000"/>
                </a:solidFill>
              </a:rPr>
              <a:t>Hyalinizace</a:t>
            </a:r>
            <a:r>
              <a:rPr lang="cs-CZ" sz="2200" dirty="0">
                <a:solidFill>
                  <a:srgbClr val="FF0000"/>
                </a:solidFill>
              </a:rPr>
              <a:t> jizev</a:t>
            </a:r>
          </a:p>
          <a:p>
            <a:pPr>
              <a:lnSpc>
                <a:spcPct val="80000"/>
              </a:lnSpc>
              <a:defRPr/>
            </a:pPr>
            <a:r>
              <a:rPr lang="cs-CZ" sz="2200" dirty="0" err="1">
                <a:solidFill>
                  <a:srgbClr val="FF0000"/>
                </a:solidFill>
              </a:rPr>
              <a:t>Hyalin</a:t>
            </a:r>
            <a:r>
              <a:rPr lang="cs-CZ" sz="2200" dirty="0">
                <a:solidFill>
                  <a:srgbClr val="FF0000"/>
                </a:solidFill>
              </a:rPr>
              <a:t> na </a:t>
            </a:r>
            <a:r>
              <a:rPr lang="cs-CZ" sz="2200" dirty="0" err="1">
                <a:solidFill>
                  <a:srgbClr val="FF0000"/>
                </a:solidFill>
              </a:rPr>
              <a:t>serozních</a:t>
            </a:r>
            <a:r>
              <a:rPr lang="cs-CZ" sz="2200" dirty="0">
                <a:solidFill>
                  <a:srgbClr val="FF0000"/>
                </a:solidFill>
              </a:rPr>
              <a:t> blanách </a:t>
            </a:r>
            <a:r>
              <a:rPr lang="cs-CZ" sz="2200" dirty="0"/>
              <a:t>– tzv. </a:t>
            </a:r>
            <a:r>
              <a:rPr lang="cs-CZ" sz="2200" dirty="0" err="1"/>
              <a:t>polevové</a:t>
            </a:r>
            <a:r>
              <a:rPr lang="cs-CZ" sz="2200" dirty="0"/>
              <a:t> orgány (m. </a:t>
            </a:r>
            <a:r>
              <a:rPr lang="cs-CZ" sz="2200" dirty="0" err="1"/>
              <a:t>Curshman</a:t>
            </a:r>
            <a:r>
              <a:rPr lang="cs-CZ" sz="2200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38692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Hyalinní dystrofie - </a:t>
            </a:r>
            <a:r>
              <a:rPr lang="cs-CZ" b="1" dirty="0" err="1"/>
              <a:t>perisplenitis</a:t>
            </a:r>
            <a:r>
              <a:rPr lang="cs-CZ" b="1" dirty="0"/>
              <a:t> </a:t>
            </a:r>
            <a:r>
              <a:rPr lang="cs-CZ" b="1" dirty="0" err="1"/>
              <a:t>cartilaginea</a:t>
            </a:r>
            <a:endParaRPr lang="cs-CZ" b="1" dirty="0"/>
          </a:p>
        </p:txBody>
      </p:sp>
      <p:pic>
        <p:nvPicPr>
          <p:cNvPr id="4" name="Picture 9" descr="zdroj www.sciencephoto.com&#10;">
            <a:extLst>
              <a:ext uri="{FF2B5EF4-FFF2-40B4-BE49-F238E27FC236}">
                <a16:creationId xmlns:a16="http://schemas.microsoft.com/office/drawing/2014/main" xmlns="" id="{8ABA1F34-85A8-B44F-BA5A-34945988451E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9737" y="1825625"/>
            <a:ext cx="6264063" cy="4680000"/>
          </a:xfrm>
        </p:spPr>
      </p:pic>
      <p:pic>
        <p:nvPicPr>
          <p:cNvPr id="6" name="Obrázek 5" descr="Zdroj - www.sciencephoto.com">
            <a:extLst>
              <a:ext uri="{FF2B5EF4-FFF2-40B4-BE49-F238E27FC236}">
                <a16:creationId xmlns:a16="http://schemas.microsoft.com/office/drawing/2014/main" xmlns="" id="{AE23F390-927C-C549-B562-5898635F5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25625"/>
            <a:ext cx="4076700" cy="35306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91835BE9-3595-EC44-9764-FE6A50D04AC0}"/>
              </a:ext>
            </a:extLst>
          </p:cNvPr>
          <p:cNvSpPr txBox="1"/>
          <p:nvPr/>
        </p:nvSpPr>
        <p:spPr>
          <a:xfrm>
            <a:off x="838200" y="5356679"/>
            <a:ext cx="2122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Zdroj: </a:t>
            </a:r>
            <a:r>
              <a:rPr lang="cs-CZ" sz="1200" dirty="0" err="1"/>
              <a:t>www.sciencephoto.com</a:t>
            </a:r>
            <a:endParaRPr lang="cs-CZ" sz="12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6021687" y="39458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4988982" y="5920850"/>
            <a:ext cx="2617410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– Hyalinně ztluštělá kapsula</a:t>
            </a:r>
          </a:p>
          <a:p>
            <a:pPr eaLnBrk="0" hangingPunct="0">
              <a:defRPr/>
            </a:pPr>
            <a:r>
              <a:rPr lang="cs-CZ" sz="1600" dirty="0"/>
              <a:t>2 – Pulpa sleziny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0933866" y="512653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6354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Inkluze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cs-CZ" sz="2200" dirty="0"/>
              <a:t>= </a:t>
            </a:r>
            <a:r>
              <a:rPr lang="cs-CZ" sz="2200" b="1" dirty="0"/>
              <a:t>patologické intracelulární partikule</a:t>
            </a:r>
          </a:p>
          <a:p>
            <a:pPr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dirty="0"/>
              <a:t>cytoplasmatické / jaderné</a:t>
            </a:r>
          </a:p>
          <a:p>
            <a:pPr>
              <a:defRPr/>
            </a:pPr>
            <a:r>
              <a:rPr lang="cs-CZ" sz="2200" dirty="0"/>
              <a:t>rozdílná velikost</a:t>
            </a:r>
          </a:p>
          <a:p>
            <a:pPr>
              <a:defRPr/>
            </a:pPr>
            <a:r>
              <a:rPr lang="cs-CZ" sz="2200" dirty="0"/>
              <a:t>eosinofilní i bazofilní </a:t>
            </a:r>
          </a:p>
          <a:p>
            <a:pPr>
              <a:defRPr/>
            </a:pPr>
            <a:r>
              <a:rPr lang="cs-CZ" sz="2200" dirty="0"/>
              <a:t>charakteristické u některých virových infekcí</a:t>
            </a:r>
          </a:p>
          <a:p>
            <a:pPr>
              <a:buNone/>
              <a:defRPr/>
            </a:pPr>
            <a:r>
              <a:rPr lang="cs-CZ" sz="2200" dirty="0"/>
              <a:t>	- virové částice: herpes, CMV, vzteklina - </a:t>
            </a:r>
            <a:r>
              <a:rPr lang="cs-CZ" sz="2200" dirty="0" err="1"/>
              <a:t>Negriho</a:t>
            </a:r>
            <a:r>
              <a:rPr lang="cs-CZ" sz="2200" dirty="0"/>
              <a:t> tělíska</a:t>
            </a:r>
          </a:p>
          <a:p>
            <a:pPr>
              <a:buNone/>
              <a:defRPr/>
            </a:pPr>
            <a:endParaRPr lang="cs-CZ" sz="2200" dirty="0"/>
          </a:p>
          <a:p>
            <a:pPr>
              <a:buNone/>
              <a:defRPr/>
            </a:pPr>
            <a:r>
              <a:rPr lang="cs-CZ" sz="2200" b="1" dirty="0"/>
              <a:t>diagnostika</a:t>
            </a:r>
            <a:r>
              <a:rPr lang="cs-CZ" sz="2200" dirty="0"/>
              <a:t>: - speciální barvení, IHC, in </a:t>
            </a:r>
            <a:r>
              <a:rPr lang="cs-CZ" sz="2200" dirty="0" err="1"/>
              <a:t>situ</a:t>
            </a:r>
            <a:r>
              <a:rPr lang="cs-CZ" sz="2200" dirty="0"/>
              <a:t> hybridizace, ELM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71989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CMV kolitida</a:t>
            </a:r>
          </a:p>
        </p:txBody>
      </p:sp>
      <p:pic>
        <p:nvPicPr>
          <p:cNvPr id="4" name="Picture 8" descr="HIV-CMV-colitis202">
            <a:extLst>
              <a:ext uri="{FF2B5EF4-FFF2-40B4-BE49-F238E27FC236}">
                <a16:creationId xmlns:a16="http://schemas.microsoft.com/office/drawing/2014/main" xmlns="" id="{C282E200-D236-E944-9C98-0C8B03260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1499" y="1825625"/>
            <a:ext cx="6990159" cy="468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658501" y="3331485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916981" y="6146931"/>
            <a:ext cx="24446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dirty="0"/>
              <a:t>1 – CMV inkluze v jádře</a:t>
            </a:r>
          </a:p>
        </p:txBody>
      </p:sp>
    </p:spTree>
    <p:extLst>
      <p:ext uri="{BB962C8B-B14F-4D97-AF65-F5344CB8AC3E}">
        <p14:creationId xmlns:p14="http://schemas.microsoft.com/office/powerpoint/2010/main" val="28162584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Hlenové dystrofie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Clr>
                <a:srgbClr val="FF0000"/>
              </a:buClr>
              <a:buNone/>
              <a:defRPr/>
            </a:pPr>
            <a:r>
              <a:rPr lang="cs-CZ" sz="2200" b="1" dirty="0"/>
              <a:t>1. </a:t>
            </a:r>
            <a:r>
              <a:rPr lang="cs-CZ" sz="2200" b="1" dirty="0" err="1"/>
              <a:t>mukosubstancí</a:t>
            </a:r>
            <a:r>
              <a:rPr lang="cs-CZ" sz="2200" b="1" dirty="0"/>
              <a:t> epitelu </a:t>
            </a:r>
          </a:p>
          <a:p>
            <a:pPr marL="457200" indent="-457200">
              <a:buClr>
                <a:srgbClr val="FF0000"/>
              </a:buClr>
              <a:buNone/>
              <a:defRPr/>
            </a:pPr>
            <a:r>
              <a:rPr lang="cs-CZ" sz="2200" dirty="0"/>
              <a:t>	- chybí </a:t>
            </a:r>
            <a:r>
              <a:rPr lang="cs-CZ" sz="2200" dirty="0" err="1"/>
              <a:t>hyaluronová</a:t>
            </a:r>
            <a:r>
              <a:rPr lang="cs-CZ" sz="2200" dirty="0"/>
              <a:t> kyselina</a:t>
            </a:r>
          </a:p>
          <a:p>
            <a:pPr marL="457200" indent="-457200">
              <a:buClr>
                <a:srgbClr val="FF0000"/>
              </a:buClr>
              <a:buNone/>
              <a:defRPr/>
            </a:pPr>
            <a:endParaRPr lang="cs-CZ" sz="2200" dirty="0"/>
          </a:p>
          <a:p>
            <a:pPr marL="457200" indent="-457200">
              <a:buClr>
                <a:srgbClr val="FF0000"/>
              </a:buClr>
              <a:buNone/>
              <a:defRPr/>
            </a:pPr>
            <a:r>
              <a:rPr lang="cs-CZ" sz="2200" b="1" dirty="0"/>
              <a:t>2. </a:t>
            </a:r>
            <a:r>
              <a:rPr lang="cs-CZ" sz="2200" b="1" dirty="0" err="1"/>
              <a:t>mukosubstancí</a:t>
            </a:r>
            <a:r>
              <a:rPr lang="cs-CZ" sz="2200" b="1" dirty="0"/>
              <a:t> pojiva </a:t>
            </a:r>
          </a:p>
          <a:p>
            <a:pPr marL="355600" indent="-355600">
              <a:buClr>
                <a:srgbClr val="FF0000"/>
              </a:buClr>
              <a:buNone/>
              <a:tabLst>
                <a:tab pos="177800" algn="l"/>
                <a:tab pos="355600" algn="l"/>
              </a:tabLst>
              <a:defRPr/>
            </a:pPr>
            <a:r>
              <a:rPr lang="cs-CZ" sz="2200" dirty="0"/>
              <a:t> 		- </a:t>
            </a:r>
            <a:r>
              <a:rPr lang="cs-CZ" sz="2200" dirty="0" err="1"/>
              <a:t>glykosaminoglykany</a:t>
            </a:r>
            <a:r>
              <a:rPr lang="cs-CZ" sz="2200" dirty="0"/>
              <a:t> syntetizovány fibroblasty, přítomna </a:t>
            </a:r>
            <a:r>
              <a:rPr lang="cs-CZ" sz="2200" dirty="0" err="1"/>
              <a:t>hyaluronová</a:t>
            </a:r>
            <a:r>
              <a:rPr lang="cs-CZ" sz="2200" dirty="0"/>
              <a:t> kyselina</a:t>
            </a:r>
          </a:p>
          <a:p>
            <a:pPr marL="457200" indent="-457200">
              <a:buNone/>
              <a:defRPr/>
            </a:pPr>
            <a:endParaRPr lang="cs-CZ" sz="2200" dirty="0"/>
          </a:p>
          <a:p>
            <a:pPr marL="457200" indent="-457200">
              <a:buNone/>
              <a:defRPr/>
            </a:pPr>
            <a:r>
              <a:rPr lang="cs-CZ" sz="2200" b="1" dirty="0"/>
              <a:t>diagnostika:</a:t>
            </a:r>
          </a:p>
          <a:p>
            <a:pPr marL="266700" indent="-266700">
              <a:defRPr/>
            </a:pPr>
            <a:r>
              <a:rPr lang="cs-CZ" sz="2200" b="1" dirty="0">
                <a:solidFill>
                  <a:srgbClr val="FF0000"/>
                </a:solidFill>
              </a:rPr>
              <a:t>PAS</a:t>
            </a:r>
            <a:r>
              <a:rPr lang="cs-CZ" sz="2200" dirty="0"/>
              <a:t> (neutrální </a:t>
            </a:r>
            <a:r>
              <a:rPr lang="cs-CZ" sz="2200" dirty="0" err="1"/>
              <a:t>mukopolysacharadidy</a:t>
            </a:r>
            <a:r>
              <a:rPr lang="cs-CZ" sz="2200" dirty="0"/>
              <a:t>)</a:t>
            </a:r>
          </a:p>
          <a:p>
            <a:pPr marL="266700" indent="-266700">
              <a:defRPr/>
            </a:pPr>
            <a:r>
              <a:rPr lang="cs-CZ" sz="2200" b="1" dirty="0" err="1">
                <a:solidFill>
                  <a:srgbClr val="00B0F0"/>
                </a:solidFill>
              </a:rPr>
              <a:t>Alciánová</a:t>
            </a:r>
            <a:r>
              <a:rPr lang="cs-CZ" sz="2200" b="1" dirty="0">
                <a:solidFill>
                  <a:srgbClr val="00B0F0"/>
                </a:solidFill>
              </a:rPr>
              <a:t> modř </a:t>
            </a:r>
            <a:r>
              <a:rPr lang="cs-CZ" sz="2200" dirty="0"/>
              <a:t>(kyselé mukopolysacharidy)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18188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Hlenové dystrofie - epitelové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2200" b="1" dirty="0" err="1">
                <a:solidFill>
                  <a:srgbClr val="00B0F0"/>
                </a:solidFill>
              </a:rPr>
              <a:t>mukoviscidóza</a:t>
            </a:r>
            <a:r>
              <a:rPr lang="cs-CZ" sz="2200" b="1" dirty="0">
                <a:solidFill>
                  <a:srgbClr val="00B0F0"/>
                </a:solidFill>
              </a:rPr>
              <a:t>, cystická (</a:t>
            </a:r>
            <a:r>
              <a:rPr lang="cs-CZ" sz="2200" b="1" dirty="0" err="1">
                <a:solidFill>
                  <a:srgbClr val="00B0F0"/>
                </a:solidFill>
              </a:rPr>
              <a:t>pankreato</a:t>
            </a:r>
            <a:r>
              <a:rPr lang="cs-CZ" sz="2200" b="1" dirty="0">
                <a:solidFill>
                  <a:srgbClr val="00B0F0"/>
                </a:solidFill>
              </a:rPr>
              <a:t>)fibróza </a:t>
            </a:r>
          </a:p>
          <a:p>
            <a:pPr>
              <a:buNone/>
              <a:tabLst>
                <a:tab pos="266700" algn="l"/>
                <a:tab pos="355600" algn="l"/>
              </a:tabLst>
              <a:defRPr/>
            </a:pPr>
            <a:r>
              <a:rPr lang="cs-CZ" sz="2200" dirty="0"/>
              <a:t>  	- </a:t>
            </a:r>
            <a:r>
              <a:rPr lang="cs-CZ" sz="2200" b="1" dirty="0"/>
              <a:t>AR</a:t>
            </a:r>
            <a:r>
              <a:rPr lang="cs-CZ" sz="2200" dirty="0"/>
              <a:t> (7.chromozom – tzv. CFTR gen) → defektní transport Cl</a:t>
            </a:r>
            <a:r>
              <a:rPr lang="cs-CZ" sz="2200" baseline="30000" dirty="0"/>
              <a:t>-</a:t>
            </a:r>
            <a:r>
              <a:rPr lang="cs-CZ" sz="2200" dirty="0"/>
              <a:t> →  vazký hlen ucpává dýchací cesty a vývody </a:t>
            </a:r>
            <a:r>
              <a:rPr lang="cs-CZ" sz="2200" dirty="0" smtClean="0"/>
              <a:t>exokrinních </a:t>
            </a:r>
            <a:r>
              <a:rPr lang="cs-CZ" sz="2200" dirty="0"/>
              <a:t>žláz (vč. pankreatu) → → bronchiektázie (+ recidivující těžké pneumonie), dilatace vývodů (→ </a:t>
            </a:r>
            <a:r>
              <a:rPr lang="cs-CZ" sz="2200" dirty="0" smtClean="0"/>
              <a:t>atrofie žlázových struktur a fibróza </a:t>
            </a:r>
            <a:r>
              <a:rPr lang="cs-CZ" sz="2200" dirty="0"/>
              <a:t>pankreatu)</a:t>
            </a:r>
          </a:p>
          <a:p>
            <a:pPr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 err="1">
                <a:solidFill>
                  <a:srgbClr val="00B0F0"/>
                </a:solidFill>
              </a:rPr>
              <a:t>alopecia</a:t>
            </a:r>
            <a:r>
              <a:rPr lang="cs-CZ" sz="2200" b="1" dirty="0">
                <a:solidFill>
                  <a:srgbClr val="00B0F0"/>
                </a:solidFill>
              </a:rPr>
              <a:t> </a:t>
            </a:r>
            <a:r>
              <a:rPr lang="cs-CZ" sz="2200" b="1" dirty="0" err="1">
                <a:solidFill>
                  <a:srgbClr val="00B0F0"/>
                </a:solidFill>
              </a:rPr>
              <a:t>mucinosa</a:t>
            </a:r>
            <a:endParaRPr lang="cs-CZ" sz="2200" b="1" dirty="0">
              <a:solidFill>
                <a:srgbClr val="00B0F0"/>
              </a:solidFill>
            </a:endParaRPr>
          </a:p>
          <a:p>
            <a:pPr>
              <a:buNone/>
              <a:tabLst>
                <a:tab pos="355600" algn="l"/>
              </a:tabLst>
              <a:defRPr/>
            </a:pPr>
            <a:r>
              <a:rPr lang="cs-CZ" sz="2200" dirty="0"/>
              <a:t>	- vakuolární degenerace vlasových folikulů → plešatost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58251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yst_fibr_pankr_lehka">
            <a:extLst>
              <a:ext uri="{FF2B5EF4-FFF2-40B4-BE49-F238E27FC236}">
                <a16:creationId xmlns:a16="http://schemas.microsoft.com/office/drawing/2014/main" xmlns="" id="{15877199-6DAD-1B4C-B364-C482C7FB3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1678" y="1812875"/>
            <a:ext cx="7108236" cy="468000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xmlns="" id="{C1211FF3-061A-344F-B724-A21B56ED71E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Mukoviscidóza</a:t>
            </a:r>
            <a:r>
              <a:rPr lang="cs-CZ" b="1" dirty="0"/>
              <a:t> – počáteční stádium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190013" y="5661878"/>
            <a:ext cx="509990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retence hustého hlenu v </a:t>
            </a:r>
            <a:r>
              <a:rPr lang="cs-CZ" sz="1600" dirty="0" err="1"/>
              <a:t>luminech</a:t>
            </a:r>
            <a:r>
              <a:rPr lang="cs-CZ" sz="1600" dirty="0"/>
              <a:t> acinů a vývodů</a:t>
            </a:r>
          </a:p>
          <a:p>
            <a:pPr eaLnBrk="0" hangingPunct="0">
              <a:defRPr/>
            </a:pPr>
            <a:r>
              <a:rPr lang="cs-CZ" sz="1600" dirty="0"/>
              <a:t>2 - lehce zmnožené </a:t>
            </a:r>
            <a:r>
              <a:rPr lang="cs-CZ" sz="1600" dirty="0" err="1"/>
              <a:t>intersticium</a:t>
            </a:r>
            <a:endParaRPr lang="cs-CZ" sz="1600" dirty="0"/>
          </a:p>
          <a:p>
            <a:pPr eaLnBrk="0" hangingPunct="0">
              <a:defRPr/>
            </a:pPr>
            <a:r>
              <a:rPr lang="cs-CZ" sz="1600" dirty="0"/>
              <a:t>3 - nepostižené aciny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649897" y="299876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817830" y="247554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837616" y="23456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738435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xmlns="" id="{C1211FF3-061A-344F-B724-A21B56ED71E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pokročilé stádium s atrofií parenchymu</a:t>
            </a:r>
          </a:p>
        </p:txBody>
      </p:sp>
      <p:pic>
        <p:nvPicPr>
          <p:cNvPr id="5" name="Picture 4" descr="cyst_fibr_pankr_tezka">
            <a:extLst>
              <a:ext uri="{FF2B5EF4-FFF2-40B4-BE49-F238E27FC236}">
                <a16:creationId xmlns:a16="http://schemas.microsoft.com/office/drawing/2014/main" xmlns="" id="{49208A6E-34D4-5541-9F3D-3FDF2B831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085" y="1812875"/>
            <a:ext cx="7105453" cy="4680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662747" y="5899160"/>
            <a:ext cx="471079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Zmnožené vazivo  s chronickou zánětlivou infiltrací</a:t>
            </a:r>
          </a:p>
          <a:p>
            <a:pPr eaLnBrk="0" hangingPunct="0">
              <a:defRPr/>
            </a:pPr>
            <a:r>
              <a:rPr lang="cs-CZ" sz="1600" dirty="0"/>
              <a:t>2 - Perzistující Langerhansovy ostrůvky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449021" y="30314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694935" y="274507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243184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Hlenové dystrofie - mezenchymové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2200" b="1" dirty="0"/>
              <a:t>ganglion</a:t>
            </a:r>
            <a:r>
              <a:rPr lang="cs-CZ" sz="2200" dirty="0"/>
              <a:t> </a:t>
            </a:r>
          </a:p>
          <a:p>
            <a:pPr>
              <a:buNone/>
              <a:tabLst>
                <a:tab pos="355600" algn="l"/>
              </a:tabLst>
              <a:defRPr/>
            </a:pPr>
            <a:r>
              <a:rPr lang="cs-CZ" sz="2200" dirty="0"/>
              <a:t>	- </a:t>
            </a:r>
            <a:r>
              <a:rPr lang="cs-CZ" sz="2200" dirty="0" err="1"/>
              <a:t>pseudocystická</a:t>
            </a:r>
            <a:r>
              <a:rPr lang="cs-CZ" sz="2200" dirty="0"/>
              <a:t>, </a:t>
            </a:r>
            <a:r>
              <a:rPr lang="cs-CZ" sz="2200" dirty="0" err="1"/>
              <a:t>myxoidní</a:t>
            </a:r>
            <a:r>
              <a:rPr lang="cs-CZ" sz="2200" dirty="0"/>
              <a:t> degenerace pojiva v oblasti úponů </a:t>
            </a:r>
            <a:r>
              <a:rPr lang="cs-CZ" sz="2200" dirty="0" smtClean="0"/>
              <a:t>šlach</a:t>
            </a:r>
            <a:endParaRPr lang="cs-CZ" sz="2200" dirty="0"/>
          </a:p>
          <a:p>
            <a:pPr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/>
              <a:t>myxedém</a:t>
            </a:r>
            <a:r>
              <a:rPr lang="cs-CZ" sz="2200" dirty="0"/>
              <a:t> </a:t>
            </a:r>
          </a:p>
          <a:p>
            <a:pPr>
              <a:buNone/>
              <a:defRPr/>
            </a:pPr>
            <a:r>
              <a:rPr lang="cs-CZ" sz="2200" dirty="0"/>
              <a:t>	- hromadění hlenu ve škáře při </a:t>
            </a:r>
            <a:r>
              <a:rPr lang="cs-CZ" sz="2200" dirty="0" err="1"/>
              <a:t>hypothyreóze</a:t>
            </a:r>
            <a:endParaRPr lang="cs-CZ" sz="2200" dirty="0"/>
          </a:p>
          <a:p>
            <a:pPr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/>
              <a:t>m. </a:t>
            </a:r>
            <a:r>
              <a:rPr lang="cs-CZ" sz="2200" b="1" dirty="0" err="1"/>
              <a:t>Erdheim</a:t>
            </a:r>
            <a:r>
              <a:rPr lang="cs-CZ" sz="2200" b="1" dirty="0"/>
              <a:t> (cystická </a:t>
            </a:r>
            <a:r>
              <a:rPr lang="cs-CZ" sz="2200" b="1" dirty="0" err="1"/>
              <a:t>medionekróza</a:t>
            </a:r>
            <a:r>
              <a:rPr lang="cs-CZ" sz="2200" b="1" dirty="0"/>
              <a:t>) </a:t>
            </a:r>
          </a:p>
          <a:p>
            <a:pPr>
              <a:buNone/>
              <a:tabLst>
                <a:tab pos="355600" algn="l"/>
              </a:tabLst>
              <a:defRPr/>
            </a:pPr>
            <a:r>
              <a:rPr lang="cs-CZ" sz="2200" dirty="0"/>
              <a:t>	- hromadění kyselých </a:t>
            </a:r>
            <a:r>
              <a:rPr lang="cs-CZ" sz="2200" dirty="0" err="1"/>
              <a:t>mukosubstancí</a:t>
            </a:r>
            <a:r>
              <a:rPr lang="cs-CZ" sz="2200" dirty="0"/>
              <a:t> v médii  cév → aneurysma → </a:t>
            </a:r>
            <a:r>
              <a:rPr lang="cs-CZ" sz="2200" dirty="0" smtClean="0"/>
              <a:t>ruptura</a:t>
            </a:r>
            <a:endParaRPr lang="cs-CZ" sz="22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07680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BE49C03-43E7-7948-A838-7BE7EE3EAD7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Pretibiální</a:t>
            </a:r>
            <a:r>
              <a:rPr lang="cs-CZ" b="1" dirty="0"/>
              <a:t> myxedém</a:t>
            </a:r>
          </a:p>
        </p:txBody>
      </p:sp>
      <p:pic>
        <p:nvPicPr>
          <p:cNvPr id="3" name="Picture 4" descr="Pretibialni myxedem HE 5x">
            <a:extLst>
              <a:ext uri="{FF2B5EF4-FFF2-40B4-BE49-F238E27FC236}">
                <a16:creationId xmlns:a16="http://schemas.microsoft.com/office/drawing/2014/main" xmlns="" id="{252884BB-2DC8-5141-B8B6-F6061AA14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3064" y="1812875"/>
            <a:ext cx="7107043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04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6" descr="onkol">
            <a:extLst>
              <a:ext uri="{FF2B5EF4-FFF2-40B4-BE49-F238E27FC236}">
                <a16:creationId xmlns:a16="http://schemas.microsoft.com/office/drawing/2014/main" xmlns="" id="{86EA2477-46EF-40AF-9BB6-74D08FE1E7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5625" y="1325391"/>
            <a:ext cx="4679950" cy="540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3C015BB2-DA0F-4ACB-B1DF-EE2CDDD6F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45789" y="1280941"/>
            <a:ext cx="4608512" cy="5445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xmlns="" id="{99CA4881-6BB7-40F1-B33D-9790409EA305}"/>
              </a:ext>
            </a:extLst>
          </p:cNvPr>
          <p:cNvCxnSpPr/>
          <p:nvPr/>
        </p:nvCxnSpPr>
        <p:spPr>
          <a:xfrm flipV="1">
            <a:off x="5525575" y="2509736"/>
            <a:ext cx="0" cy="6712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xmlns="" id="{4916F5FA-AC55-43A9-AFE5-6694E243779D}"/>
              </a:ext>
            </a:extLst>
          </p:cNvPr>
          <p:cNvCxnSpPr/>
          <p:nvPr/>
        </p:nvCxnSpPr>
        <p:spPr>
          <a:xfrm flipV="1">
            <a:off x="845625" y="1325391"/>
            <a:ext cx="0" cy="7757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F2FC3808-D58E-4EFD-BA44-B75D82211009}"/>
              </a:ext>
            </a:extLst>
          </p:cNvPr>
          <p:cNvSpPr txBox="1"/>
          <p:nvPr/>
        </p:nvSpPr>
        <p:spPr>
          <a:xfrm>
            <a:off x="1369936" y="593386"/>
            <a:ext cx="3631327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Molekulární základ nádoru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9A3BE872-6F50-4C30-977D-55C43F472EA0}"/>
              </a:ext>
            </a:extLst>
          </p:cNvPr>
          <p:cNvSpPr txBox="1"/>
          <p:nvPr/>
        </p:nvSpPr>
        <p:spPr>
          <a:xfrm>
            <a:off x="7682142" y="593385"/>
            <a:ext cx="1935805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Role TSG p53</a:t>
            </a:r>
          </a:p>
        </p:txBody>
      </p:sp>
    </p:spTree>
    <p:extLst>
      <p:ext uri="{BB962C8B-B14F-4D97-AF65-F5344CB8AC3E}">
        <p14:creationId xmlns:p14="http://schemas.microsoft.com/office/powerpoint/2010/main" val="10953128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BE49C03-43E7-7948-A838-7BE7EE3EAD7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Depozita hlenu v rámci koria (</a:t>
            </a:r>
            <a:r>
              <a:rPr lang="cs-CZ" b="1" dirty="0" err="1"/>
              <a:t>alciánová</a:t>
            </a:r>
            <a:r>
              <a:rPr lang="cs-CZ" b="1" dirty="0"/>
              <a:t> modř)</a:t>
            </a:r>
          </a:p>
        </p:txBody>
      </p:sp>
      <p:pic>
        <p:nvPicPr>
          <p:cNvPr id="4" name="Picture 4" descr="Pretibialni myxedem alc m 5x">
            <a:extLst>
              <a:ext uri="{FF2B5EF4-FFF2-40B4-BE49-F238E27FC236}">
                <a16:creationId xmlns:a16="http://schemas.microsoft.com/office/drawing/2014/main" xmlns="" id="{45B0C56E-7D1B-634B-B69C-E521F6A1C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1812875"/>
            <a:ext cx="8074151" cy="4680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099123" y="365662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980114" y="5917520"/>
            <a:ext cx="4868862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b="0" i="0" dirty="0">
                <a:solidFill>
                  <a:schemeClr val="tx1"/>
                </a:solidFill>
                <a:latin typeface="+mn-lt"/>
              </a:rPr>
              <a:t>1 - rohová vrstva epidermis</a:t>
            </a:r>
          </a:p>
          <a:p>
            <a:pPr eaLnBrk="0" hangingPunct="0">
              <a:defRPr/>
            </a:pPr>
            <a:r>
              <a:rPr lang="cs-CZ" sz="1600" b="0" i="0" dirty="0">
                <a:solidFill>
                  <a:schemeClr val="tx1"/>
                </a:solidFill>
                <a:latin typeface="+mn-lt"/>
              </a:rPr>
              <a:t>2 - hromadění mezenchymového hlenu (modré zbarvení)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471709" y="257150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983055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Amyloidóza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73050" indent="-273050">
              <a:buNone/>
              <a:defRPr/>
            </a:pPr>
            <a:r>
              <a:rPr lang="cs-CZ" sz="2200" dirty="0"/>
              <a:t>= </a:t>
            </a:r>
            <a:r>
              <a:rPr lang="cs-CZ" sz="2200" b="1" dirty="0"/>
              <a:t>skupina chorob</a:t>
            </a:r>
            <a:r>
              <a:rPr lang="cs-CZ" sz="2200" dirty="0"/>
              <a:t>, pro které je charakteristické </a:t>
            </a:r>
            <a:r>
              <a:rPr lang="cs-CZ" sz="2200" b="1" dirty="0">
                <a:solidFill>
                  <a:srgbClr val="FF0000"/>
                </a:solidFill>
              </a:rPr>
              <a:t>extracelulární </a:t>
            </a:r>
            <a:r>
              <a:rPr lang="cs-CZ" sz="2200" dirty="0"/>
              <a:t>ukládání amyloidu v tkáních jednoho/více </a:t>
            </a:r>
            <a:r>
              <a:rPr lang="cs-CZ" sz="2200" dirty="0" smtClean="0"/>
              <a:t>orgánů</a:t>
            </a:r>
          </a:p>
          <a:p>
            <a:pPr>
              <a:buFontTx/>
              <a:buChar char="-"/>
              <a:defRPr/>
            </a:pPr>
            <a:r>
              <a:rPr lang="cs-CZ" sz="2200" dirty="0" smtClean="0"/>
              <a:t>porucha </a:t>
            </a:r>
            <a:r>
              <a:rPr lang="cs-CZ" sz="2200" dirty="0"/>
              <a:t>struktury proteinů </a:t>
            </a:r>
            <a:r>
              <a:rPr lang="cs-CZ" sz="2200" dirty="0">
                <a:sym typeface="Symbol" panose="05050102010706020507" pitchFamily="18" charset="2"/>
              </a:rPr>
              <a:t></a:t>
            </a:r>
            <a:r>
              <a:rPr lang="cs-CZ" sz="2200" dirty="0" smtClean="0"/>
              <a:t> </a:t>
            </a:r>
            <a:r>
              <a:rPr lang="cs-CZ" sz="2200" dirty="0"/>
              <a:t>nerozpustné a téměř nedegradovatelné proteinové substance </a:t>
            </a:r>
            <a:r>
              <a:rPr lang="cs-CZ" sz="2200" dirty="0">
                <a:sym typeface="Symbol" panose="05050102010706020507" pitchFamily="18" charset="2"/>
              </a:rPr>
              <a:t> </a:t>
            </a:r>
            <a:r>
              <a:rPr lang="cs-CZ" sz="2200" dirty="0" smtClean="0">
                <a:sym typeface="Symbol" panose="05050102010706020507" pitchFamily="18" charset="2"/>
              </a:rPr>
              <a:t>	</a:t>
            </a:r>
          </a:p>
          <a:p>
            <a:pPr marL="0" indent="0">
              <a:buNone/>
              <a:defRPr/>
            </a:pPr>
            <a:r>
              <a:rPr lang="cs-CZ" sz="2200" dirty="0" smtClean="0">
                <a:sym typeface="Symbol" panose="05050102010706020507" pitchFamily="18" charset="2"/>
              </a:rPr>
              <a:t> </a:t>
            </a:r>
            <a:r>
              <a:rPr lang="cs-CZ" sz="2200" b="1" dirty="0" smtClean="0">
                <a:solidFill>
                  <a:srgbClr val="FF0000"/>
                </a:solidFill>
              </a:rPr>
              <a:t>amyloid </a:t>
            </a:r>
            <a:r>
              <a:rPr lang="cs-CZ" sz="2200" b="1" dirty="0">
                <a:solidFill>
                  <a:srgbClr val="FF0000"/>
                </a:solidFill>
              </a:rPr>
              <a:t>= proteinová substance tvořená z:</a:t>
            </a:r>
          </a:p>
          <a:p>
            <a:pPr marL="273050" indent="-273050">
              <a:defRPr/>
            </a:pPr>
            <a:endParaRPr lang="cs-CZ" sz="2200" dirty="0"/>
          </a:p>
          <a:p>
            <a:pPr marL="517525" lvl="1" indent="-342900">
              <a:buFont typeface="Wingdings" pitchFamily="2" charset="2"/>
              <a:buChar char="Ø"/>
              <a:defRPr/>
            </a:pPr>
            <a:r>
              <a:rPr lang="cs-CZ" sz="2200" b="1" dirty="0"/>
              <a:t>fibrilárního proteinu </a:t>
            </a:r>
            <a:r>
              <a:rPr lang="cs-CZ" sz="2200" dirty="0"/>
              <a:t>(95%)</a:t>
            </a:r>
          </a:p>
          <a:p>
            <a:pPr lvl="1" indent="-273050">
              <a:buNone/>
              <a:defRPr/>
            </a:pPr>
            <a:r>
              <a:rPr lang="cs-CZ" sz="2200" dirty="0"/>
              <a:t>	- struktura </a:t>
            </a:r>
            <a:r>
              <a:rPr lang="el-GR" sz="2200" dirty="0"/>
              <a:t>β</a:t>
            </a:r>
            <a:r>
              <a:rPr lang="cs-CZ" sz="2200" dirty="0"/>
              <a:t> skládaného listu</a:t>
            </a:r>
          </a:p>
          <a:p>
            <a:pPr marL="517525" lvl="1" indent="-342900">
              <a:buFont typeface="Wingdings" pitchFamily="2" charset="2"/>
              <a:buChar char="Ø"/>
              <a:defRPr/>
            </a:pPr>
            <a:r>
              <a:rPr lang="cs-CZ" sz="2200" b="1" dirty="0"/>
              <a:t>P-proteinu </a:t>
            </a:r>
          </a:p>
          <a:p>
            <a:pPr lvl="1" indent="-273050">
              <a:buNone/>
              <a:defRPr/>
            </a:pPr>
            <a:r>
              <a:rPr lang="cs-CZ" sz="2200" dirty="0"/>
              <a:t>	- pentagonálně uspořádaný glykoprotein</a:t>
            </a:r>
          </a:p>
          <a:p>
            <a:pPr marL="517525" lvl="1" indent="-342900">
              <a:buFont typeface="Wingdings" pitchFamily="2" charset="2"/>
              <a:buChar char="Ø"/>
              <a:defRPr/>
            </a:pPr>
            <a:r>
              <a:rPr lang="cs-CZ" sz="2200" b="1" dirty="0" err="1"/>
              <a:t>hypersulfatovaného</a:t>
            </a:r>
            <a:r>
              <a:rPr lang="cs-CZ" sz="2200" b="1" dirty="0"/>
              <a:t> </a:t>
            </a:r>
            <a:r>
              <a:rPr lang="cs-CZ" sz="2200" b="1" dirty="0" err="1"/>
              <a:t>glykosaminoglykanu</a:t>
            </a:r>
            <a:r>
              <a:rPr lang="cs-CZ" sz="2200" b="1" dirty="0"/>
              <a:t> </a:t>
            </a:r>
          </a:p>
          <a:p>
            <a:pPr lvl="1" indent="-273050">
              <a:buNone/>
              <a:defRPr/>
            </a:pPr>
            <a:r>
              <a:rPr lang="cs-CZ" sz="2200" dirty="0"/>
              <a:t>	- složka pojivové tkáně</a:t>
            </a:r>
          </a:p>
          <a:p>
            <a:pPr marL="9525" lvl="1" indent="0">
              <a:buNone/>
              <a:defRPr/>
            </a:pPr>
            <a:endParaRPr lang="cs-CZ" sz="2200" dirty="0"/>
          </a:p>
          <a:p>
            <a:pPr marL="9525" lvl="1" indent="0">
              <a:buNone/>
              <a:defRPr/>
            </a:pPr>
            <a:r>
              <a:rPr lang="cs-CZ" sz="2200" b="1" u="sng" dirty="0"/>
              <a:t>Pozn. amyloid je odolný vůči proteolýze, nerozpustný ve vodě a neimunogenní !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70120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Amyloidóza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33425" lvl="1" indent="-533400">
              <a:buFont typeface="Arial" charset="0"/>
              <a:buChar char="•"/>
              <a:defRPr/>
            </a:pPr>
            <a:endParaRPr lang="cs-CZ" sz="2200" b="1" dirty="0"/>
          </a:p>
          <a:p>
            <a:pPr marL="444500" lvl="1" indent="-244475">
              <a:buFont typeface="Arial" charset="0"/>
              <a:buAutoNum type="arabicParenR"/>
              <a:defRPr/>
            </a:pPr>
            <a:r>
              <a:rPr lang="cs-CZ" sz="2200" b="1" dirty="0"/>
              <a:t> dle rozsahu:</a:t>
            </a:r>
          </a:p>
          <a:p>
            <a:pPr marL="444500" lvl="1" indent="-244475">
              <a:buNone/>
              <a:defRPr/>
            </a:pPr>
            <a:endParaRPr lang="cs-CZ" sz="2200" dirty="0"/>
          </a:p>
          <a:p>
            <a:pPr marL="444500" lvl="1" indent="-244475">
              <a:buFontTx/>
              <a:buChar char="-"/>
              <a:defRPr/>
            </a:pPr>
            <a:r>
              <a:rPr lang="cs-CZ" sz="2200" dirty="0">
                <a:solidFill>
                  <a:srgbClr val="FF0000"/>
                </a:solidFill>
              </a:rPr>
              <a:t>systémová </a:t>
            </a:r>
            <a:r>
              <a:rPr lang="cs-CZ" sz="2200" dirty="0"/>
              <a:t>– amyloid se ukládá do více orgánů současně</a:t>
            </a:r>
          </a:p>
          <a:p>
            <a:pPr marL="733425" lvl="1" indent="-533400">
              <a:buFontTx/>
              <a:buChar char="-"/>
              <a:defRPr/>
            </a:pPr>
            <a:endParaRPr lang="cs-CZ" sz="2200" dirty="0"/>
          </a:p>
          <a:p>
            <a:pPr marL="444500" lvl="1" indent="-244475">
              <a:buFontTx/>
              <a:buChar char="-"/>
              <a:defRPr/>
            </a:pPr>
            <a:r>
              <a:rPr lang="cs-CZ" sz="2200" dirty="0">
                <a:solidFill>
                  <a:srgbClr val="FF0000"/>
                </a:solidFill>
              </a:rPr>
              <a:t>lokalizovaná</a:t>
            </a:r>
            <a:r>
              <a:rPr lang="cs-CZ" sz="2200" dirty="0"/>
              <a:t> – amyloid se ukládá predilekčně do jednoho orgánu </a:t>
            </a:r>
          </a:p>
          <a:p>
            <a:pPr marL="444500" lvl="1" indent="-244475">
              <a:buFont typeface="Arial" charset="0"/>
              <a:buAutoNum type="arabicParenR"/>
              <a:defRPr/>
            </a:pPr>
            <a:endParaRPr lang="cs-CZ" sz="2200" dirty="0"/>
          </a:p>
          <a:p>
            <a:pPr marL="444500" lvl="1" indent="-244475">
              <a:buNone/>
              <a:defRPr/>
            </a:pPr>
            <a:r>
              <a:rPr lang="cs-CZ" sz="2200" b="1" dirty="0"/>
              <a:t>2) dle etiopatogeneze:</a:t>
            </a:r>
          </a:p>
          <a:p>
            <a:pPr marL="444500" lvl="1" indent="-244475">
              <a:buFontTx/>
              <a:buChar char="-"/>
              <a:defRPr/>
            </a:pPr>
            <a:r>
              <a:rPr lang="cs-CZ" sz="2200" dirty="0">
                <a:solidFill>
                  <a:srgbClr val="FF0000"/>
                </a:solidFill>
              </a:rPr>
              <a:t>vrozená</a:t>
            </a:r>
            <a:r>
              <a:rPr lang="cs-CZ" sz="2200" dirty="0"/>
              <a:t>:  </a:t>
            </a:r>
            <a:r>
              <a:rPr lang="cs-CZ" sz="2200" dirty="0" err="1"/>
              <a:t>transthyretin</a:t>
            </a:r>
            <a:r>
              <a:rPr lang="cs-CZ" sz="2200" dirty="0"/>
              <a:t>, aj. </a:t>
            </a:r>
          </a:p>
          <a:p>
            <a:pPr marL="444500" lvl="1" indent="-244475">
              <a:buFontTx/>
              <a:buChar char="-"/>
              <a:defRPr/>
            </a:pPr>
            <a:r>
              <a:rPr lang="cs-CZ" sz="2200" dirty="0">
                <a:solidFill>
                  <a:srgbClr val="FF0000"/>
                </a:solidFill>
              </a:rPr>
              <a:t>získaná</a:t>
            </a:r>
            <a:r>
              <a:rPr lang="cs-CZ" sz="2200" dirty="0"/>
              <a:t>:  AL, AA, aj.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90197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Amyloidóza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1">
              <a:buFont typeface="Arial" charset="0"/>
              <a:buChar char="•"/>
              <a:defRPr/>
            </a:pPr>
            <a:r>
              <a:rPr lang="cs-CZ" sz="2200" b="1" dirty="0"/>
              <a:t> </a:t>
            </a:r>
            <a:r>
              <a:rPr lang="cs-CZ" sz="2200" b="1" dirty="0" err="1"/>
              <a:t>prekurzorové</a:t>
            </a:r>
            <a:r>
              <a:rPr lang="cs-CZ" sz="2200" b="1" dirty="0"/>
              <a:t> proteiny fibrilární složky amyloidu:</a:t>
            </a:r>
          </a:p>
          <a:p>
            <a:pPr marL="285750" lvl="1">
              <a:buFont typeface="Arial" charset="0"/>
              <a:buChar char="•"/>
              <a:defRPr/>
            </a:pPr>
            <a:endParaRPr lang="cs-CZ" sz="2200" dirty="0"/>
          </a:p>
          <a:p>
            <a:pPr marL="585788" lvl="2" indent="-182563">
              <a:defRPr/>
            </a:pPr>
            <a:r>
              <a:rPr lang="cs-CZ" sz="2200" dirty="0"/>
              <a:t> lehké řetězce </a:t>
            </a:r>
            <a:r>
              <a:rPr lang="cs-CZ" sz="2200" dirty="0" err="1"/>
              <a:t>Ig</a:t>
            </a:r>
            <a:r>
              <a:rPr lang="cs-CZ" sz="2200" dirty="0"/>
              <a:t> </a:t>
            </a:r>
            <a:r>
              <a:rPr lang="el-GR" sz="2200" dirty="0"/>
              <a:t>λ</a:t>
            </a:r>
            <a:r>
              <a:rPr lang="cs-CZ" sz="2200" dirty="0"/>
              <a:t>/</a:t>
            </a:r>
            <a:r>
              <a:rPr lang="el-GR" sz="2200" dirty="0"/>
              <a:t>κ</a:t>
            </a:r>
            <a:r>
              <a:rPr lang="cs-CZ" sz="2200" dirty="0"/>
              <a:t>(→ AL amyloid)</a:t>
            </a:r>
          </a:p>
          <a:p>
            <a:pPr marL="585788" lvl="2" indent="-182563">
              <a:defRPr/>
            </a:pPr>
            <a:r>
              <a:rPr lang="cs-CZ" sz="2200" dirty="0"/>
              <a:t> SAA protein (→ AA amyloid)</a:t>
            </a:r>
          </a:p>
          <a:p>
            <a:pPr marL="585788" lvl="2" indent="-182563">
              <a:defRPr/>
            </a:pPr>
            <a:r>
              <a:rPr lang="cs-CZ" sz="2200" dirty="0"/>
              <a:t> </a:t>
            </a:r>
            <a:r>
              <a:rPr lang="el-GR" sz="2200" dirty="0"/>
              <a:t>β</a:t>
            </a:r>
            <a:r>
              <a:rPr lang="cs-CZ" sz="2200" dirty="0"/>
              <a:t> 2-mikroglobulin </a:t>
            </a:r>
          </a:p>
          <a:p>
            <a:pPr marL="631825" lvl="2">
              <a:buNone/>
              <a:defRPr/>
            </a:pPr>
            <a:r>
              <a:rPr lang="cs-CZ" sz="2200" dirty="0"/>
              <a:t>   - normální složka krevní plazmy → AH /A</a:t>
            </a:r>
            <a:r>
              <a:rPr lang="el-GR" sz="2200" dirty="0"/>
              <a:t>β</a:t>
            </a:r>
            <a:r>
              <a:rPr lang="cs-CZ" sz="2200" dirty="0"/>
              <a:t>2m-amyloid</a:t>
            </a:r>
          </a:p>
          <a:p>
            <a:pPr marL="585788" lvl="2" indent="-182563">
              <a:defRPr/>
            </a:pPr>
            <a:r>
              <a:rPr lang="cs-CZ" sz="2200" dirty="0"/>
              <a:t> </a:t>
            </a:r>
            <a:r>
              <a:rPr lang="cs-CZ" sz="2200" dirty="0" err="1"/>
              <a:t>transthyretin</a:t>
            </a:r>
            <a:r>
              <a:rPr lang="cs-CZ" sz="2200" dirty="0"/>
              <a:t> </a:t>
            </a:r>
          </a:p>
          <a:p>
            <a:pPr marL="631825" lvl="2">
              <a:buNone/>
              <a:defRPr/>
            </a:pPr>
            <a:r>
              <a:rPr lang="cs-CZ" sz="2200" dirty="0"/>
              <a:t>   - přenašeč </a:t>
            </a:r>
            <a:r>
              <a:rPr lang="cs-CZ" sz="2200" dirty="0" err="1"/>
              <a:t>thyroxinu</a:t>
            </a:r>
            <a:r>
              <a:rPr lang="cs-CZ" sz="2200" dirty="0"/>
              <a:t> a retinolu → ATTR amyloid</a:t>
            </a:r>
          </a:p>
          <a:p>
            <a:pPr marL="533400" lvl="2" indent="-130175">
              <a:defRPr/>
            </a:pPr>
            <a:r>
              <a:rPr lang="cs-CZ" sz="2200" dirty="0"/>
              <a:t> amyloid </a:t>
            </a:r>
            <a:r>
              <a:rPr lang="cs-CZ" sz="2200" dirty="0" err="1"/>
              <a:t>prekurzorový</a:t>
            </a:r>
            <a:r>
              <a:rPr lang="cs-CZ" sz="2200" dirty="0"/>
              <a:t> protein </a:t>
            </a:r>
          </a:p>
          <a:p>
            <a:pPr marL="631825" lvl="2">
              <a:buNone/>
              <a:defRPr/>
            </a:pPr>
            <a:r>
              <a:rPr lang="cs-CZ" sz="2200" dirty="0"/>
              <a:t>  - A</a:t>
            </a:r>
            <a:r>
              <a:rPr lang="el-GR" sz="2200" dirty="0"/>
              <a:t>β</a:t>
            </a:r>
            <a:r>
              <a:rPr lang="cs-CZ" sz="2200" dirty="0"/>
              <a:t> amyloid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42576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Klinicko-biochemická klasifikace amyloidózy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xmlns="" id="{37140D58-43F0-5441-BAEB-91CF43AAA3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8011266"/>
              </p:ext>
            </p:extLst>
          </p:nvPr>
        </p:nvGraphicFramePr>
        <p:xfrm>
          <a:off x="838201" y="1430177"/>
          <a:ext cx="10515601" cy="5199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0144">
                  <a:extLst>
                    <a:ext uri="{9D8B030D-6E8A-4147-A177-3AD203B41FA5}">
                      <a16:colId xmlns:a16="http://schemas.microsoft.com/office/drawing/2014/main" xmlns="" val="1317644442"/>
                    </a:ext>
                  </a:extLst>
                </a:gridCol>
                <a:gridCol w="2130014">
                  <a:extLst>
                    <a:ext uri="{9D8B030D-6E8A-4147-A177-3AD203B41FA5}">
                      <a16:colId xmlns:a16="http://schemas.microsoft.com/office/drawing/2014/main" xmlns="" val="18049110"/>
                    </a:ext>
                  </a:extLst>
                </a:gridCol>
                <a:gridCol w="2537708">
                  <a:extLst>
                    <a:ext uri="{9D8B030D-6E8A-4147-A177-3AD203B41FA5}">
                      <a16:colId xmlns:a16="http://schemas.microsoft.com/office/drawing/2014/main" xmlns="" val="766201946"/>
                    </a:ext>
                  </a:extLst>
                </a:gridCol>
                <a:gridCol w="1636671">
                  <a:extLst>
                    <a:ext uri="{9D8B030D-6E8A-4147-A177-3AD203B41FA5}">
                      <a16:colId xmlns:a16="http://schemas.microsoft.com/office/drawing/2014/main" xmlns="" val="772269369"/>
                    </a:ext>
                  </a:extLst>
                </a:gridCol>
                <a:gridCol w="3511064">
                  <a:extLst>
                    <a:ext uri="{9D8B030D-6E8A-4147-A177-3AD203B41FA5}">
                      <a16:colId xmlns:a16="http://schemas.microsoft.com/office/drawing/2014/main" xmlns="" val="1475730953"/>
                    </a:ext>
                  </a:extLst>
                </a:gridCol>
              </a:tblGrid>
              <a:tr h="442911">
                <a:tc gridSpan="2"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SYSTÉMOVÁ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ASOCIOVANÉ CHOROBY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AMYLOID PROTEIN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LOKALIZACE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23596722"/>
                  </a:ext>
                </a:extLst>
              </a:tr>
              <a:tr h="908737">
                <a:tc gridSpan="2">
                  <a:txBody>
                    <a:bodyPr/>
                    <a:lstStyle/>
                    <a:p>
                      <a:r>
                        <a:rPr lang="cs-CZ" b="1" dirty="0"/>
                        <a:t>Primární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B0F0"/>
                          </a:solidFill>
                        </a:rPr>
                        <a:t>Monoklonální proliferace </a:t>
                      </a:r>
                      <a:r>
                        <a:rPr lang="cs-CZ" sz="1600" dirty="0" err="1">
                          <a:solidFill>
                            <a:srgbClr val="00B0F0"/>
                          </a:solidFill>
                        </a:rPr>
                        <a:t>plazmocytů</a:t>
                      </a:r>
                      <a:r>
                        <a:rPr lang="cs-CZ" sz="1600" dirty="0">
                          <a:solidFill>
                            <a:srgbClr val="00B0F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ledviny, </a:t>
                      </a:r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srdce, játra, GIT, </a:t>
                      </a:r>
                      <a:r>
                        <a:rPr lang="cs-CZ" u="none" dirty="0" smtClean="0">
                          <a:solidFill>
                            <a:schemeClr val="tx1"/>
                          </a:solidFill>
                        </a:rPr>
                        <a:t>jazyk</a:t>
                      </a:r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, šlachy, kůže</a:t>
                      </a:r>
                    </a:p>
                    <a:p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40944204"/>
                  </a:ext>
                </a:extLst>
              </a:tr>
              <a:tr h="810838">
                <a:tc gridSpan="2">
                  <a:txBody>
                    <a:bodyPr/>
                    <a:lstStyle/>
                    <a:p>
                      <a:r>
                        <a:rPr lang="cs-CZ" b="1" dirty="0"/>
                        <a:t>Sekundární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B0F0"/>
                          </a:solidFill>
                        </a:rPr>
                        <a:t>Chronický zánět (RA, IBD, dříve TBC či osteomyelitida)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ledviny, srdce</a:t>
                      </a:r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játra, slezina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  <a:p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76504580"/>
                  </a:ext>
                </a:extLst>
              </a:tr>
              <a:tr h="636116">
                <a:tc gridSpan="2">
                  <a:txBody>
                    <a:bodyPr/>
                    <a:lstStyle/>
                    <a:p>
                      <a:r>
                        <a:rPr lang="cs-CZ" b="1" dirty="0"/>
                        <a:t>Asociovaná s hemodialýzou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B0F0"/>
                          </a:solidFill>
                        </a:rPr>
                        <a:t>Chronická renální insuficience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A</a:t>
                      </a:r>
                      <a:r>
                        <a:rPr lang="el-GR" sz="1800" dirty="0"/>
                        <a:t>β</a:t>
                      </a:r>
                      <a:r>
                        <a:rPr lang="cs-CZ" sz="1800" baseline="-25000" dirty="0"/>
                        <a:t>2 mikroglobulin</a:t>
                      </a:r>
                      <a:endParaRPr lang="cs-CZ" sz="1800" dirty="0"/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ledviny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38022013"/>
                  </a:ext>
                </a:extLst>
              </a:tr>
              <a:tr h="908737">
                <a:tc rowSpan="2">
                  <a:txBody>
                    <a:bodyPr/>
                    <a:lstStyle/>
                    <a:p>
                      <a:r>
                        <a:rPr lang="cs-CZ" b="1" dirty="0"/>
                        <a:t>   Hereditární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cs-CZ" b="1" dirty="0" err="1"/>
                        <a:t>Famil</a:t>
                      </a:r>
                      <a:r>
                        <a:rPr lang="cs-CZ" b="1" dirty="0"/>
                        <a:t>. středomořská horečka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projevy jako náhlá příhoda břišní – peritonitida, artritida</a:t>
                      </a:r>
                      <a:r>
                        <a:rPr lang="cs-CZ" baseline="0" dirty="0" smtClean="0">
                          <a:solidFill>
                            <a:schemeClr val="tx1"/>
                          </a:solidFill>
                        </a:rPr>
                        <a:t>, záněty serózních blan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9725636"/>
                  </a:ext>
                </a:extLst>
              </a:tr>
              <a:tr h="908737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Hereditární </a:t>
                      </a:r>
                      <a:r>
                        <a:rPr lang="cs-CZ" b="1" dirty="0" err="1"/>
                        <a:t>transthyretinová</a:t>
                      </a:r>
                      <a:r>
                        <a:rPr lang="cs-CZ" b="1" dirty="0"/>
                        <a:t> amyloidóza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ATTR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>
                          <a:solidFill>
                            <a:schemeClr val="tx1"/>
                          </a:solidFill>
                        </a:rPr>
                        <a:t>axonální</a:t>
                      </a:r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 senzorická neuropatie, postižení</a:t>
                      </a:r>
                      <a:r>
                        <a:rPr lang="cs-CZ" baseline="0" dirty="0" smtClean="0">
                          <a:solidFill>
                            <a:schemeClr val="tx1"/>
                          </a:solidFill>
                        </a:rPr>
                        <a:t> myokardu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61020270"/>
                  </a:ext>
                </a:extLst>
              </a:tr>
              <a:tr h="363495">
                <a:tc gridSpan="2">
                  <a:txBody>
                    <a:bodyPr/>
                    <a:lstStyle/>
                    <a:p>
                      <a:r>
                        <a:rPr lang="cs-CZ" b="1" dirty="0"/>
                        <a:t>Senilní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ATTR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srdce aj.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376064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11996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Klinicko-biochemická klasifikace amyloidózy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xmlns="" id="{37140D58-43F0-5441-BAEB-91CF43AAA3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9547914"/>
              </p:ext>
            </p:extLst>
          </p:nvPr>
        </p:nvGraphicFramePr>
        <p:xfrm>
          <a:off x="838199" y="1793352"/>
          <a:ext cx="10515601" cy="21418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0144">
                  <a:extLst>
                    <a:ext uri="{9D8B030D-6E8A-4147-A177-3AD203B41FA5}">
                      <a16:colId xmlns:a16="http://schemas.microsoft.com/office/drawing/2014/main" xmlns="" val="1317644442"/>
                    </a:ext>
                  </a:extLst>
                </a:gridCol>
                <a:gridCol w="2237591">
                  <a:extLst>
                    <a:ext uri="{9D8B030D-6E8A-4147-A177-3AD203B41FA5}">
                      <a16:colId xmlns:a16="http://schemas.microsoft.com/office/drawing/2014/main" xmlns="" val="18049110"/>
                    </a:ext>
                  </a:extLst>
                </a:gridCol>
                <a:gridCol w="2560320">
                  <a:extLst>
                    <a:ext uri="{9D8B030D-6E8A-4147-A177-3AD203B41FA5}">
                      <a16:colId xmlns:a16="http://schemas.microsoft.com/office/drawing/2014/main" xmlns="" val="766201946"/>
                    </a:ext>
                  </a:extLst>
                </a:gridCol>
                <a:gridCol w="2086984">
                  <a:extLst>
                    <a:ext uri="{9D8B030D-6E8A-4147-A177-3AD203B41FA5}">
                      <a16:colId xmlns:a16="http://schemas.microsoft.com/office/drawing/2014/main" xmlns="" val="772269369"/>
                    </a:ext>
                  </a:extLst>
                </a:gridCol>
                <a:gridCol w="2930562">
                  <a:extLst>
                    <a:ext uri="{9D8B030D-6E8A-4147-A177-3AD203B41FA5}">
                      <a16:colId xmlns:a16="http://schemas.microsoft.com/office/drawing/2014/main" xmlns="" val="147573095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FF0000"/>
                          </a:solidFill>
                        </a:rPr>
                        <a:t>LOKALIZOVANÁ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ASOCIOVANÉ CHOROBY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AMYLOID PROTEIN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LOKALIZACE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2359672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cs-CZ" b="1" dirty="0"/>
                        <a:t>Senilní mozková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rgbClr val="00B0F0"/>
                          </a:solidFill>
                        </a:rPr>
                        <a:t>Alzheimerova choroba, senilní demence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</a:t>
                      </a:r>
                      <a:r>
                        <a:rPr kumimoji="0" lang="el-G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β</a:t>
                      </a:r>
                      <a:endParaRPr kumimoji="0" 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mozek</a:t>
                      </a:r>
                    </a:p>
                    <a:p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4094420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cs-CZ" b="1" dirty="0"/>
                        <a:t>Endokrinní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Medulární CA štítnice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ACal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štítná žláza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9725636"/>
                  </a:ext>
                </a:extLst>
              </a:tr>
              <a:tr h="760074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Izolovaná atriální amyloidóza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AANF (atriální </a:t>
                      </a:r>
                      <a:r>
                        <a:rPr kumimoji="0" lang="cs-CZ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natriuretický</a:t>
                      </a: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faktor)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srdce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61020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40542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Amyloidóza - průkaz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2200" b="1" dirty="0"/>
              <a:t>makro:  </a:t>
            </a:r>
            <a:r>
              <a:rPr lang="cs-CZ" sz="2200" dirty="0"/>
              <a:t>poloprůsvitná, matná, pružná hmota</a:t>
            </a:r>
          </a:p>
          <a:p>
            <a:pPr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/>
              <a:t>mikro:  </a:t>
            </a:r>
            <a:r>
              <a:rPr lang="cs-CZ" sz="2200" dirty="0"/>
              <a:t>homogenní, eosinofilní (</a:t>
            </a:r>
            <a:r>
              <a:rPr lang="cs-CZ" sz="2200" dirty="0" err="1"/>
              <a:t>hyalinu</a:t>
            </a:r>
            <a:r>
              <a:rPr lang="cs-CZ" sz="2200" dirty="0"/>
              <a:t> podobná) hmota → tlaková atrofie + toxicita -&gt; destrukce parenchymu → poškození </a:t>
            </a:r>
            <a:r>
              <a:rPr lang="cs-CZ" sz="2200" dirty="0" err="1"/>
              <a:t>fce</a:t>
            </a:r>
            <a:r>
              <a:rPr lang="cs-CZ" sz="2200" dirty="0"/>
              <a:t> orgánu</a:t>
            </a:r>
          </a:p>
          <a:p>
            <a:pPr>
              <a:buNone/>
              <a:defRPr/>
            </a:pPr>
            <a:endParaRPr lang="cs-CZ" sz="2200" dirty="0"/>
          </a:p>
          <a:p>
            <a:pPr marL="585788" lvl="1" indent="-128588">
              <a:defRPr/>
            </a:pPr>
            <a:r>
              <a:rPr lang="cs-CZ" sz="2200" dirty="0"/>
              <a:t> při barvení </a:t>
            </a:r>
            <a:r>
              <a:rPr lang="cs-CZ" sz="2200" b="1" dirty="0">
                <a:solidFill>
                  <a:srgbClr val="FF0000"/>
                </a:solidFill>
              </a:rPr>
              <a:t>Kongo červení </a:t>
            </a:r>
            <a:r>
              <a:rPr lang="cs-CZ" sz="2200" dirty="0" err="1"/>
              <a:t>růžovooranžové</a:t>
            </a:r>
            <a:r>
              <a:rPr lang="cs-CZ" sz="2200" dirty="0"/>
              <a:t> zbarvení → </a:t>
            </a:r>
          </a:p>
          <a:p>
            <a:pPr marL="671513" lvl="1" indent="-214313">
              <a:defRPr/>
            </a:pPr>
            <a:r>
              <a:rPr lang="cs-CZ" sz="2200" dirty="0">
                <a:solidFill>
                  <a:srgbClr val="FF0000"/>
                </a:solidFill>
              </a:rPr>
              <a:t>v polarizovaném světle </a:t>
            </a:r>
            <a:r>
              <a:rPr lang="cs-CZ" sz="2200" dirty="0"/>
              <a:t>zelený dichroismus</a:t>
            </a:r>
          </a:p>
          <a:p>
            <a:pPr marL="671513" lvl="1" indent="-214313">
              <a:defRPr/>
            </a:pPr>
            <a:r>
              <a:rPr lang="cs-CZ" sz="2200" dirty="0"/>
              <a:t>t</a:t>
            </a:r>
            <a:r>
              <a:rPr lang="cs-CZ" sz="2200" dirty="0" smtClean="0"/>
              <a:t>ypizace </a:t>
            </a:r>
            <a:r>
              <a:rPr lang="cs-CZ" sz="2200" dirty="0"/>
              <a:t>imunohistochemicky, imunofluorescenčně (nativní tkáň)</a:t>
            </a:r>
          </a:p>
          <a:p>
            <a:pPr lvl="1"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/>
              <a:t>ELMI</a:t>
            </a:r>
            <a:r>
              <a:rPr lang="cs-CZ" sz="2200" dirty="0"/>
              <a:t> – spleť jemných fibril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86939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Amyloidóza jater</a:t>
            </a:r>
          </a:p>
        </p:txBody>
      </p:sp>
      <p:pic>
        <p:nvPicPr>
          <p:cNvPr id="4" name="Picture 4" descr="jatra 40x">
            <a:extLst>
              <a:ext uri="{FF2B5EF4-FFF2-40B4-BE49-F238E27FC236}">
                <a16:creationId xmlns:a16="http://schemas.microsoft.com/office/drawing/2014/main" xmlns="" id="{51EAD9AC-DFE3-5741-A001-BB28F6FE9D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3951" y="1825625"/>
            <a:ext cx="6263999" cy="4680000"/>
          </a:xfrm>
        </p:spPr>
      </p:pic>
      <p:sp>
        <p:nvSpPr>
          <p:cNvPr id="5" name="TextovéPole 4"/>
          <p:cNvSpPr txBox="1"/>
          <p:nvPr/>
        </p:nvSpPr>
        <p:spPr>
          <a:xfrm>
            <a:off x="5617256" y="5428407"/>
            <a:ext cx="383069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</a:t>
            </a:r>
            <a:r>
              <a:rPr lang="cs-CZ" sz="1600" dirty="0" err="1"/>
              <a:t>portobilium</a:t>
            </a:r>
            <a:endParaRPr lang="cs-CZ" sz="1600" dirty="0"/>
          </a:p>
          <a:p>
            <a:pPr eaLnBrk="0" hangingPunct="0">
              <a:defRPr/>
            </a:pPr>
            <a:r>
              <a:rPr lang="cs-CZ" sz="1600" dirty="0"/>
              <a:t>2 - centrální část lalůčku – zachovalé trámce</a:t>
            </a:r>
          </a:p>
          <a:p>
            <a:pPr eaLnBrk="0" hangingPunct="0">
              <a:defRPr/>
            </a:pPr>
            <a:r>
              <a:rPr lang="cs-CZ" sz="1600" dirty="0"/>
              <a:t>3 - atrofický zbytek trámce</a:t>
            </a:r>
          </a:p>
          <a:p>
            <a:pPr eaLnBrk="0" hangingPunct="0">
              <a:defRPr/>
            </a:pPr>
            <a:r>
              <a:rPr lang="cs-CZ" sz="1600" dirty="0"/>
              <a:t>4 - růžové masy amyloidu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183951" y="368421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009566" y="2900795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568444" y="201088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196654" y="3173043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847575" y="207630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160813" y="406022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81540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Amyloidóza jater - detail</a:t>
            </a:r>
          </a:p>
        </p:txBody>
      </p:sp>
      <p:pic>
        <p:nvPicPr>
          <p:cNvPr id="6" name="Picture 4" descr="jatra 200x">
            <a:extLst>
              <a:ext uri="{FF2B5EF4-FFF2-40B4-BE49-F238E27FC236}">
                <a16:creationId xmlns:a16="http://schemas.microsoft.com/office/drawing/2014/main" xmlns="" id="{014DFA99-B3E0-CB4F-8470-B25EDA9B9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6771" y="1825625"/>
            <a:ext cx="7415588" cy="46800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346342" y="5428407"/>
            <a:ext cx="4996017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endotelie sinusů</a:t>
            </a:r>
          </a:p>
          <a:p>
            <a:pPr eaLnBrk="0" hangingPunct="0">
              <a:defRPr/>
            </a:pPr>
            <a:r>
              <a:rPr lang="cs-CZ" sz="1600" dirty="0"/>
              <a:t>2 - </a:t>
            </a:r>
            <a:r>
              <a:rPr lang="cs-CZ" sz="1600" dirty="0" err="1"/>
              <a:t>Kupfferovy</a:t>
            </a:r>
            <a:r>
              <a:rPr lang="cs-CZ" sz="1600" dirty="0"/>
              <a:t> buňky</a:t>
            </a:r>
          </a:p>
          <a:p>
            <a:pPr eaLnBrk="0" hangingPunct="0">
              <a:defRPr/>
            </a:pPr>
            <a:r>
              <a:rPr lang="cs-CZ" sz="1600" dirty="0"/>
              <a:t>3 - růžové masy amyloidu v </a:t>
            </a:r>
            <a:r>
              <a:rPr lang="cs-CZ" sz="1600" dirty="0" err="1"/>
              <a:t>perisinusoidálních</a:t>
            </a:r>
            <a:r>
              <a:rPr lang="cs-CZ" sz="1600" dirty="0"/>
              <a:t> prostorech</a:t>
            </a:r>
          </a:p>
          <a:p>
            <a:pPr eaLnBrk="0" hangingPunct="0">
              <a:defRPr/>
            </a:pPr>
            <a:r>
              <a:rPr lang="cs-CZ" sz="1600" dirty="0"/>
              <a:t>4 - atrofické (utlačené) trámce </a:t>
            </a:r>
            <a:r>
              <a:rPr lang="cs-CZ" sz="1600" dirty="0" err="1"/>
              <a:t>hepatocytů</a:t>
            </a:r>
            <a:endParaRPr lang="cs-CZ" sz="16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2411407" y="264205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346342" y="1825625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833659" y="290366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041973" y="4590803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473029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dirty="0">
                <a:latin typeface="+mn-lt"/>
              </a:rPr>
              <a:t>Amyloidóza jater – kongo červeň</a:t>
            </a:r>
          </a:p>
        </p:txBody>
      </p:sp>
      <p:pic>
        <p:nvPicPr>
          <p:cNvPr id="7" name="Picture 4" descr="jatra kongo 40x">
            <a:extLst>
              <a:ext uri="{FF2B5EF4-FFF2-40B4-BE49-F238E27FC236}">
                <a16:creationId xmlns:a16="http://schemas.microsoft.com/office/drawing/2014/main" xmlns="" id="{FB6E59C3-D372-7F48-9D6F-7CED846E0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2067" y="1812875"/>
            <a:ext cx="7223784" cy="4680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904673" y="5912863"/>
            <a:ext cx="45311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centrální části lalůčků</a:t>
            </a:r>
          </a:p>
          <a:p>
            <a:pPr eaLnBrk="0" hangingPunct="0">
              <a:defRPr/>
            </a:pPr>
            <a:r>
              <a:rPr lang="cs-CZ" sz="1600" dirty="0"/>
              <a:t>2 - cihlově červené zbarvení amyloidu Kongo červení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095165" y="446904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303230" y="302325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86930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D3ECEB4-BBCE-864A-8CA9-37D9DEAFA27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Apoptóza</a:t>
            </a:r>
            <a:r>
              <a:rPr lang="cs-CZ" b="1" dirty="0"/>
              <a:t> v </a:t>
            </a:r>
            <a:r>
              <a:rPr lang="cs-CZ" b="1" u="sng" dirty="0">
                <a:solidFill>
                  <a:srgbClr val="00B0F0"/>
                </a:solidFill>
              </a:rPr>
              <a:t>patologických</a:t>
            </a:r>
            <a:r>
              <a:rPr lang="cs-CZ" b="1" u="sng" dirty="0"/>
              <a:t> procesech 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AEF3D3C-C85A-D545-A5B2-157885056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7800" indent="-177800">
              <a:buFont typeface="Arial" charset="0"/>
              <a:buChar char="•"/>
              <a:defRPr/>
            </a:pPr>
            <a:r>
              <a:rPr lang="cs-CZ" sz="2200" b="1" dirty="0">
                <a:solidFill>
                  <a:srgbClr val="00B0F0"/>
                </a:solidFill>
              </a:rPr>
              <a:t>patologická inhibice </a:t>
            </a:r>
            <a:r>
              <a:rPr lang="cs-CZ" sz="2200" b="1" dirty="0" err="1">
                <a:solidFill>
                  <a:srgbClr val="00B0F0"/>
                </a:solidFill>
              </a:rPr>
              <a:t>apoptózy</a:t>
            </a:r>
            <a:endParaRPr lang="cs-CZ" sz="2200" b="1" dirty="0">
              <a:solidFill>
                <a:srgbClr val="00B0F0"/>
              </a:solidFill>
            </a:endParaRPr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b="1" dirty="0" smtClean="0"/>
              <a:t>nádory</a:t>
            </a:r>
            <a:endParaRPr lang="cs-CZ" sz="2200" b="1" dirty="0"/>
          </a:p>
          <a:p>
            <a:pPr marL="808038" lvl="2" indent="-53975">
              <a:buNone/>
              <a:defRPr/>
            </a:pPr>
            <a:r>
              <a:rPr lang="cs-CZ" sz="2200" dirty="0"/>
              <a:t>(folikulární lymfom; hormonálně dependentní nádory např.  některé tumory </a:t>
            </a:r>
            <a:r>
              <a:rPr lang="cs-CZ" sz="2200" dirty="0" err="1"/>
              <a:t>mammy</a:t>
            </a:r>
            <a:r>
              <a:rPr lang="cs-CZ" sz="2200" dirty="0"/>
              <a:t>, prostaty, ovarií; karcinomy s mutací genu p53)</a:t>
            </a:r>
          </a:p>
          <a:p>
            <a:pPr marL="984251" lvl="2" indent="-230188">
              <a:buFont typeface="Arial" charset="0"/>
              <a:buChar char="–"/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b="1" dirty="0"/>
              <a:t>autoimunitní choroby </a:t>
            </a:r>
          </a:p>
          <a:p>
            <a:pPr marL="984251" lvl="2" indent="-230188">
              <a:buNone/>
              <a:defRPr/>
            </a:pPr>
            <a:r>
              <a:rPr lang="cs-CZ" sz="2200" dirty="0"/>
              <a:t>(SLE, glomerulonefritidy)</a:t>
            </a:r>
          </a:p>
          <a:p>
            <a:pPr marL="984251" lvl="2" indent="-230188">
              <a:buFont typeface="Arial" charset="0"/>
              <a:buChar char="–"/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dirty="0"/>
              <a:t> </a:t>
            </a:r>
            <a:r>
              <a:rPr lang="cs-CZ" sz="2200" b="1" dirty="0"/>
              <a:t>infekce</a:t>
            </a:r>
            <a:r>
              <a:rPr lang="cs-CZ" sz="2200" dirty="0"/>
              <a:t> </a:t>
            </a:r>
          </a:p>
          <a:p>
            <a:pPr marL="984251" lvl="2" indent="-230188">
              <a:buNone/>
              <a:defRPr/>
            </a:pPr>
            <a:r>
              <a:rPr lang="cs-CZ" sz="2200" dirty="0"/>
              <a:t>(HSV, </a:t>
            </a:r>
            <a:r>
              <a:rPr lang="cs-CZ" sz="2200" dirty="0" err="1"/>
              <a:t>poxviry</a:t>
            </a:r>
            <a:r>
              <a:rPr lang="cs-CZ" sz="2200" dirty="0"/>
              <a:t>, TBC)</a:t>
            </a:r>
          </a:p>
          <a:p>
            <a:pPr marL="857250" lvl="1" indent="-457200">
              <a:buNone/>
              <a:defRPr/>
            </a:pPr>
            <a:endParaRPr lang="cs-CZ" sz="2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30157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Dna (arthritis </a:t>
            </a:r>
            <a:r>
              <a:rPr lang="cs-CZ" b="1" dirty="0" err="1"/>
              <a:t>uratica</a:t>
            </a:r>
            <a:r>
              <a:rPr lang="cs-CZ" b="1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cs-CZ" sz="2200" dirty="0"/>
              <a:t>= charakterizována </a:t>
            </a:r>
            <a:r>
              <a:rPr lang="cs-CZ" sz="2200" dirty="0" err="1"/>
              <a:t>hyperurikémií</a:t>
            </a:r>
            <a:endParaRPr lang="cs-CZ" sz="2200" dirty="0"/>
          </a:p>
          <a:p>
            <a:pPr lvl="1">
              <a:defRPr/>
            </a:pPr>
            <a:r>
              <a:rPr lang="cs-CZ" sz="2200" dirty="0">
                <a:solidFill>
                  <a:srgbClr val="FF0000"/>
                </a:solidFill>
              </a:rPr>
              <a:t>  </a:t>
            </a:r>
            <a:r>
              <a:rPr lang="cs-CZ" sz="2200" b="1" dirty="0">
                <a:solidFill>
                  <a:srgbClr val="FF0000"/>
                </a:solidFill>
              </a:rPr>
              <a:t>primární </a:t>
            </a:r>
          </a:p>
          <a:p>
            <a:pPr lvl="2">
              <a:defRPr/>
            </a:pPr>
            <a:r>
              <a:rPr lang="cs-CZ" sz="2200" dirty="0"/>
              <a:t> 80%, enzymatické defekty</a:t>
            </a:r>
          </a:p>
          <a:p>
            <a:pPr lvl="1">
              <a:tabLst>
                <a:tab pos="719138" algn="l"/>
                <a:tab pos="1793875" algn="l"/>
                <a:tab pos="1970088" algn="l"/>
              </a:tabLst>
              <a:defRPr/>
            </a:pPr>
            <a:r>
              <a:rPr lang="cs-CZ" sz="2200" dirty="0">
                <a:solidFill>
                  <a:srgbClr val="FF0000"/>
                </a:solidFill>
              </a:rPr>
              <a:t>  </a:t>
            </a:r>
            <a:r>
              <a:rPr lang="cs-CZ" sz="2200" b="1" dirty="0">
                <a:solidFill>
                  <a:srgbClr val="FF0000"/>
                </a:solidFill>
              </a:rPr>
              <a:t>sekundární</a:t>
            </a:r>
            <a:r>
              <a:rPr lang="cs-CZ" sz="2200" b="1" dirty="0"/>
              <a:t> </a:t>
            </a:r>
          </a:p>
          <a:p>
            <a:pPr lvl="2">
              <a:tabLst>
                <a:tab pos="719138" algn="l"/>
                <a:tab pos="1793875" algn="l"/>
                <a:tab pos="1970088" algn="l"/>
              </a:tabLst>
              <a:defRPr/>
            </a:pPr>
            <a:r>
              <a:rPr lang="cs-CZ" sz="2200" dirty="0"/>
              <a:t> při rozpadu tkání, u leukémií, chronických renálních onemocnění</a:t>
            </a:r>
          </a:p>
          <a:p>
            <a:pPr lvl="1">
              <a:buNone/>
              <a:defRPr/>
            </a:pPr>
            <a:endParaRPr lang="cs-CZ" sz="2200" dirty="0"/>
          </a:p>
          <a:p>
            <a:pPr>
              <a:buNone/>
              <a:defRPr/>
            </a:pPr>
            <a:r>
              <a:rPr lang="cs-CZ" sz="2200" dirty="0"/>
              <a:t>→ </a:t>
            </a:r>
            <a:r>
              <a:rPr lang="cs-CZ" sz="2200" b="1" dirty="0"/>
              <a:t>ukládání krystalů urátů do tkání:</a:t>
            </a:r>
          </a:p>
          <a:p>
            <a:pPr lvl="1">
              <a:tabLst>
                <a:tab pos="630238" algn="l"/>
              </a:tabLst>
              <a:defRPr/>
            </a:pPr>
            <a:r>
              <a:rPr lang="cs-CZ" sz="2200" dirty="0"/>
              <a:t> akutní forma</a:t>
            </a:r>
          </a:p>
          <a:p>
            <a:pPr lvl="1">
              <a:defRPr/>
            </a:pPr>
            <a:r>
              <a:rPr lang="cs-CZ" sz="2200" dirty="0"/>
              <a:t> chronická forma</a:t>
            </a:r>
          </a:p>
          <a:p>
            <a:pPr lvl="1">
              <a:defRPr/>
            </a:pPr>
            <a:r>
              <a:rPr lang="cs-CZ" sz="2200" dirty="0"/>
              <a:t> </a:t>
            </a:r>
            <a:r>
              <a:rPr lang="cs-CZ" sz="2200" dirty="0" err="1"/>
              <a:t>acidurický</a:t>
            </a:r>
            <a:r>
              <a:rPr lang="cs-CZ" sz="2200" dirty="0"/>
              <a:t> infarkt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5379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Dna (arthritis </a:t>
            </a:r>
            <a:r>
              <a:rPr lang="cs-CZ" b="1" dirty="0" err="1"/>
              <a:t>uratica</a:t>
            </a:r>
            <a:r>
              <a:rPr lang="cs-CZ" b="1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2200" b="1" u="sng" dirty="0">
                <a:cs typeface="Arial" pitchFamily="34" charset="0"/>
              </a:rPr>
              <a:t>akutní forma</a:t>
            </a:r>
            <a:r>
              <a:rPr lang="cs-CZ" sz="2200" b="1" dirty="0">
                <a:cs typeface="Arial" pitchFamily="34" charset="0"/>
              </a:rPr>
              <a:t>:</a:t>
            </a:r>
          </a:p>
          <a:p>
            <a:pPr lvl="1">
              <a:defRPr/>
            </a:pPr>
            <a:r>
              <a:rPr lang="cs-CZ" sz="2200" dirty="0">
                <a:solidFill>
                  <a:srgbClr val="FF0000"/>
                </a:solidFill>
                <a:cs typeface="Arial" pitchFamily="34" charset="0"/>
              </a:rPr>
              <a:t> dnavé artritidy</a:t>
            </a:r>
          </a:p>
          <a:p>
            <a:pPr lvl="1">
              <a:defRPr/>
            </a:pPr>
            <a:r>
              <a:rPr lang="cs-CZ" sz="2200" dirty="0">
                <a:solidFill>
                  <a:srgbClr val="FF0000"/>
                </a:solidFill>
                <a:cs typeface="Arial" pitchFamily="34" charset="0"/>
              </a:rPr>
              <a:t> dnavé </a:t>
            </a:r>
            <a:r>
              <a:rPr lang="cs-CZ" sz="2200" dirty="0" err="1">
                <a:solidFill>
                  <a:srgbClr val="FF0000"/>
                </a:solidFill>
                <a:cs typeface="Arial" pitchFamily="34" charset="0"/>
              </a:rPr>
              <a:t>tofy</a:t>
            </a:r>
            <a:r>
              <a:rPr lang="cs-CZ" sz="2200" dirty="0">
                <a:solidFill>
                  <a:srgbClr val="FF0000"/>
                </a:solidFill>
                <a:cs typeface="Arial" pitchFamily="34" charset="0"/>
              </a:rPr>
              <a:t>: podagra</a:t>
            </a:r>
            <a:r>
              <a:rPr lang="cs-CZ" sz="2200" dirty="0">
                <a:cs typeface="Arial" pitchFamily="34" charset="0"/>
              </a:rPr>
              <a:t> (palec u nohy)</a:t>
            </a:r>
          </a:p>
          <a:p>
            <a:pPr>
              <a:buNone/>
              <a:defRPr/>
            </a:pPr>
            <a:endParaRPr lang="cs-CZ" sz="2200" b="1" dirty="0"/>
          </a:p>
          <a:p>
            <a:pPr>
              <a:defRPr/>
            </a:pPr>
            <a:r>
              <a:rPr lang="cs-CZ" sz="2200" b="1" u="sng" dirty="0"/>
              <a:t>chronická forma:</a:t>
            </a:r>
          </a:p>
          <a:p>
            <a:pPr lvl="1">
              <a:defRPr/>
            </a:pPr>
            <a:r>
              <a:rPr lang="cs-CZ" sz="2200" dirty="0">
                <a:solidFill>
                  <a:srgbClr val="FF0000"/>
                </a:solidFill>
              </a:rPr>
              <a:t> dnavá artritida </a:t>
            </a:r>
            <a:r>
              <a:rPr lang="cs-CZ" sz="2200" dirty="0"/>
              <a:t>(recidivující)		</a:t>
            </a:r>
          </a:p>
          <a:p>
            <a:pPr lvl="1">
              <a:tabLst>
                <a:tab pos="630238" algn="l"/>
              </a:tabLst>
              <a:defRPr/>
            </a:pPr>
            <a:r>
              <a:rPr lang="cs-CZ" sz="2200" dirty="0">
                <a:solidFill>
                  <a:srgbClr val="FF0000"/>
                </a:solidFill>
              </a:rPr>
              <a:t> dnavá ledvina </a:t>
            </a:r>
            <a:r>
              <a:rPr lang="cs-CZ" sz="2200" dirty="0"/>
              <a:t>(v </a:t>
            </a:r>
            <a:r>
              <a:rPr lang="cs-CZ" sz="2200" dirty="0" err="1"/>
              <a:t>intersticiu</a:t>
            </a:r>
            <a:r>
              <a:rPr lang="cs-CZ" sz="2200" dirty="0"/>
              <a:t> dřeně depozita krystalů s okolní </a:t>
            </a:r>
            <a:r>
              <a:rPr lang="cs-CZ" sz="2200" dirty="0" err="1"/>
              <a:t>granulomatózní</a:t>
            </a:r>
            <a:r>
              <a:rPr lang="cs-CZ" sz="2200" dirty="0"/>
              <a:t> reakcí, vysrážené urátové soli v </a:t>
            </a:r>
            <a:r>
              <a:rPr lang="cs-CZ" sz="2200" dirty="0" err="1"/>
              <a:t>luminech</a:t>
            </a:r>
            <a:r>
              <a:rPr lang="cs-CZ" sz="2200" dirty="0"/>
              <a:t> kanálků, kameny v pánvičce) </a:t>
            </a:r>
          </a:p>
          <a:p>
            <a:pPr lvl="1">
              <a:buNone/>
              <a:tabLst>
                <a:tab pos="630238" algn="l"/>
              </a:tabLst>
              <a:defRPr/>
            </a:pPr>
            <a:endParaRPr lang="cs-CZ" sz="2200" dirty="0"/>
          </a:p>
          <a:p>
            <a:pPr lvl="1">
              <a:buNone/>
              <a:tabLst>
                <a:tab pos="630238" algn="l"/>
              </a:tabLst>
              <a:defRPr/>
            </a:pPr>
            <a:r>
              <a:rPr lang="cs-CZ" sz="2200" dirty="0"/>
              <a:t>pozn.  </a:t>
            </a:r>
            <a:r>
              <a:rPr lang="cs-CZ" sz="2200" dirty="0" err="1"/>
              <a:t>acidurický</a:t>
            </a:r>
            <a:r>
              <a:rPr lang="cs-CZ" sz="2200" dirty="0"/>
              <a:t> infarkt: </a:t>
            </a:r>
            <a:r>
              <a:rPr lang="cs-CZ" sz="2200" dirty="0">
                <a:cs typeface="Arial" charset="0"/>
              </a:rPr>
              <a:t>← l</a:t>
            </a:r>
            <a:r>
              <a:rPr lang="cs-CZ" sz="2200" dirty="0"/>
              <a:t>éčba cytostatiky/novorozenci </a:t>
            </a:r>
          </a:p>
          <a:p>
            <a:pPr lvl="1">
              <a:tabLst>
                <a:tab pos="630238" algn="l"/>
              </a:tabLst>
              <a:defRPr/>
            </a:pPr>
            <a:r>
              <a:rPr lang="cs-CZ" sz="2200" dirty="0"/>
              <a:t> krystalky urátů ve sběrných kanálcích </a:t>
            </a:r>
            <a:r>
              <a:rPr lang="cs-CZ" sz="2200" dirty="0">
                <a:cs typeface="Arial" charset="0"/>
              </a:rPr>
              <a:t>→</a:t>
            </a:r>
            <a:r>
              <a:rPr lang="cs-CZ" sz="2200" dirty="0"/>
              <a:t> bělavé proužky v papilách ledvin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986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Dnavý </a:t>
            </a:r>
            <a:r>
              <a:rPr lang="cs-CZ" b="1" dirty="0" err="1"/>
              <a:t>tofus</a:t>
            </a:r>
            <a:endParaRPr lang="cs-CZ" b="1" dirty="0"/>
          </a:p>
        </p:txBody>
      </p:sp>
      <p:pic>
        <p:nvPicPr>
          <p:cNvPr id="4" name="Picture 5" descr="23">
            <a:extLst>
              <a:ext uri="{FF2B5EF4-FFF2-40B4-BE49-F238E27FC236}">
                <a16:creationId xmlns:a16="http://schemas.microsoft.com/office/drawing/2014/main" xmlns="" id="{D1EE7E48-F31F-DC4D-8B11-57A2ACF1F7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16"/>
          <a:stretch>
            <a:fillRect/>
          </a:stretch>
        </p:blipFill>
        <p:spPr bwMode="auto">
          <a:xfrm>
            <a:off x="838200" y="1812875"/>
            <a:ext cx="3936365" cy="4680000"/>
          </a:xfrm>
          <a:prstGeom prst="rect">
            <a:avLst/>
          </a:prstGeom>
          <a:noFill/>
          <a:ln w="38100">
            <a:solidFill>
              <a:srgbClr val="F5F1A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Kopie - urát, 200x.jpg">
            <a:extLst>
              <a:ext uri="{FF2B5EF4-FFF2-40B4-BE49-F238E27FC236}">
                <a16:creationId xmlns:a16="http://schemas.microsoft.com/office/drawing/2014/main" xmlns="" id="{4AEA3B8F-CA1C-C844-BF1A-C17137D52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020" y="1812875"/>
            <a:ext cx="4547780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na1, přehled40x.jpg">
            <a:extLst>
              <a:ext uri="{FF2B5EF4-FFF2-40B4-BE49-F238E27FC236}">
                <a16:creationId xmlns:a16="http://schemas.microsoft.com/office/drawing/2014/main" xmlns="" id="{7B64F3D8-26AC-2E49-B7BC-628042804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5030" y="1812875"/>
            <a:ext cx="5290245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4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Krystaly (HE, polarizace)</a:t>
            </a:r>
          </a:p>
        </p:txBody>
      </p:sp>
      <p:pic>
        <p:nvPicPr>
          <p:cNvPr id="7" name="Zástupný symbol pro obsah 3" descr="0037_07.jpg">
            <a:extLst>
              <a:ext uri="{FF2B5EF4-FFF2-40B4-BE49-F238E27FC236}">
                <a16:creationId xmlns:a16="http://schemas.microsoft.com/office/drawing/2014/main" xmlns="" id="{E177F5BC-1E04-C147-BD23-D1B883A60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6726" y="1825624"/>
            <a:ext cx="4309274" cy="46800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4935314A-A45A-8748-99E8-28F5A6E5D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743" y="1825624"/>
            <a:ext cx="3429000" cy="466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06082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Dystrofie tuků - </a:t>
            </a:r>
            <a:r>
              <a:rPr lang="cs-CZ" b="1" dirty="0">
                <a:solidFill>
                  <a:srgbClr val="FF0000"/>
                </a:solidFill>
              </a:rPr>
              <a:t>steatóza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  <a:defRPr/>
            </a:pPr>
            <a:r>
              <a:rPr lang="cs-CZ" sz="5500" dirty="0"/>
              <a:t>= </a:t>
            </a:r>
            <a:r>
              <a:rPr lang="cs-CZ" sz="8000" dirty="0"/>
              <a:t>ukládání tuků v IC i v </a:t>
            </a:r>
            <a:r>
              <a:rPr lang="cs-CZ" sz="8000" dirty="0" err="1"/>
              <a:t>intersticiu</a:t>
            </a:r>
            <a:r>
              <a:rPr lang="cs-CZ" sz="8000" dirty="0"/>
              <a:t> v nefyziologické podobě, např. vakuoly v srdečním svalu, játrech</a:t>
            </a:r>
          </a:p>
          <a:p>
            <a:pPr marL="0" indent="0">
              <a:buNone/>
              <a:defRPr/>
            </a:pPr>
            <a:endParaRPr lang="cs-CZ" sz="5500" b="1" dirty="0"/>
          </a:p>
          <a:p>
            <a:pPr marL="138113" indent="-138113">
              <a:buFont typeface="+mj-lt"/>
              <a:buAutoNum type="arabicParenR"/>
              <a:defRPr/>
            </a:pPr>
            <a:r>
              <a:rPr lang="cs-CZ" sz="8000" b="1" dirty="0"/>
              <a:t> </a:t>
            </a:r>
            <a:r>
              <a:rPr lang="cs-CZ" sz="8000" b="1" u="sng" dirty="0"/>
              <a:t>Steatóza </a:t>
            </a:r>
            <a:r>
              <a:rPr lang="cs-CZ" sz="8000" b="1" u="sng" dirty="0">
                <a:solidFill>
                  <a:srgbClr val="FF0000"/>
                </a:solidFill>
              </a:rPr>
              <a:t>ze zvýšené nabídky lipidů </a:t>
            </a:r>
            <a:r>
              <a:rPr lang="cs-CZ" sz="8000" b="1" u="sng" dirty="0"/>
              <a:t>(</a:t>
            </a:r>
            <a:r>
              <a:rPr lang="cs-CZ" sz="8000" b="1" u="sng" dirty="0" smtClean="0"/>
              <a:t>resorpční </a:t>
            </a:r>
            <a:r>
              <a:rPr lang="cs-CZ" sz="8000" b="1" u="sng" dirty="0"/>
              <a:t>steatóza)</a:t>
            </a:r>
          </a:p>
          <a:p>
            <a:pPr marL="223838" indent="180975">
              <a:buFontTx/>
              <a:buChar char="-"/>
              <a:defRPr/>
            </a:pPr>
            <a:r>
              <a:rPr lang="cs-CZ" sz="5500" dirty="0" err="1">
                <a:solidFill>
                  <a:srgbClr val="00B0F0"/>
                </a:solidFill>
              </a:rPr>
              <a:t>pozánětlivý</a:t>
            </a:r>
            <a:r>
              <a:rPr lang="cs-CZ" sz="5500" dirty="0">
                <a:solidFill>
                  <a:srgbClr val="00B0F0"/>
                </a:solidFill>
              </a:rPr>
              <a:t> </a:t>
            </a:r>
            <a:r>
              <a:rPr lang="cs-CZ" sz="5500" dirty="0" err="1">
                <a:solidFill>
                  <a:srgbClr val="00B0F0"/>
                </a:solidFill>
              </a:rPr>
              <a:t>pseudoxantom</a:t>
            </a:r>
            <a:r>
              <a:rPr lang="cs-CZ" sz="5500" dirty="0">
                <a:solidFill>
                  <a:srgbClr val="00B0F0"/>
                </a:solidFill>
              </a:rPr>
              <a:t>, xantomy kůže</a:t>
            </a:r>
          </a:p>
          <a:p>
            <a:pPr marL="223838" indent="180975">
              <a:buFontTx/>
              <a:buChar char="-"/>
              <a:defRPr/>
            </a:pPr>
            <a:r>
              <a:rPr lang="cs-CZ" sz="5500" dirty="0" err="1">
                <a:solidFill>
                  <a:srgbClr val="00B0F0"/>
                </a:solidFill>
              </a:rPr>
              <a:t>cholesterolóza</a:t>
            </a:r>
            <a:r>
              <a:rPr lang="cs-CZ" sz="5500" dirty="0">
                <a:solidFill>
                  <a:srgbClr val="00B0F0"/>
                </a:solidFill>
              </a:rPr>
              <a:t> sliznice žlučníku </a:t>
            </a:r>
            <a:r>
              <a:rPr lang="cs-CZ" sz="5500" dirty="0"/>
              <a:t>(jahodový žlučník)</a:t>
            </a:r>
          </a:p>
          <a:p>
            <a:pPr marL="223838" indent="180975">
              <a:buFontTx/>
              <a:buChar char="-"/>
              <a:defRPr/>
            </a:pPr>
            <a:r>
              <a:rPr lang="cs-CZ" sz="5500" dirty="0">
                <a:solidFill>
                  <a:srgbClr val="00B0F0"/>
                </a:solidFill>
              </a:rPr>
              <a:t>rozvoj aterosklerózy</a:t>
            </a:r>
          </a:p>
          <a:p>
            <a:pPr marL="223838" indent="180975">
              <a:buFontTx/>
              <a:buChar char="-"/>
              <a:defRPr/>
            </a:pPr>
            <a:r>
              <a:rPr lang="cs-CZ" sz="5500" dirty="0">
                <a:solidFill>
                  <a:srgbClr val="00B0F0"/>
                </a:solidFill>
              </a:rPr>
              <a:t>nealkoholická steatóza jater </a:t>
            </a:r>
            <a:r>
              <a:rPr lang="cs-CZ" sz="5500" dirty="0"/>
              <a:t>(</a:t>
            </a:r>
            <a:r>
              <a:rPr lang="cs-CZ" sz="5500" dirty="0" smtClean="0"/>
              <a:t>NAFLD/NASH), </a:t>
            </a:r>
            <a:r>
              <a:rPr lang="cs-CZ" sz="5500" dirty="0"/>
              <a:t>riziko vzniku cirhózy</a:t>
            </a:r>
          </a:p>
          <a:p>
            <a:pPr>
              <a:buFontTx/>
              <a:buChar char="-"/>
              <a:defRPr/>
            </a:pPr>
            <a:endParaRPr lang="cs-CZ" sz="5500" dirty="0"/>
          </a:p>
          <a:p>
            <a:pPr marL="0" indent="0">
              <a:buNone/>
              <a:defRPr/>
            </a:pPr>
            <a:r>
              <a:rPr lang="cs-CZ" sz="8000" dirty="0"/>
              <a:t>2) </a:t>
            </a:r>
            <a:r>
              <a:rPr lang="cs-CZ" sz="8000" b="1" u="sng" dirty="0"/>
              <a:t>Steatóza z poruchy metabolismu buňky (retenční steatóza)</a:t>
            </a:r>
          </a:p>
          <a:p>
            <a:pPr marL="404813" indent="-180975">
              <a:buFontTx/>
              <a:buChar char="-"/>
              <a:defRPr/>
            </a:pPr>
            <a:r>
              <a:rPr lang="cs-CZ" sz="5500" dirty="0">
                <a:solidFill>
                  <a:srgbClr val="00B0F0"/>
                </a:solidFill>
              </a:rPr>
              <a:t>hypoxie </a:t>
            </a:r>
            <a:r>
              <a:rPr lang="cs-CZ" sz="5500" dirty="0" err="1">
                <a:solidFill>
                  <a:srgbClr val="00B0F0"/>
                </a:solidFill>
              </a:rPr>
              <a:t>hepatocytů</a:t>
            </a:r>
            <a:r>
              <a:rPr lang="cs-CZ" sz="5500" dirty="0">
                <a:solidFill>
                  <a:srgbClr val="00B0F0"/>
                </a:solidFill>
              </a:rPr>
              <a:t> při </a:t>
            </a:r>
            <a:r>
              <a:rPr lang="cs-CZ" sz="5500" dirty="0" smtClean="0">
                <a:solidFill>
                  <a:srgbClr val="00B0F0"/>
                </a:solidFill>
              </a:rPr>
              <a:t>venostáze </a:t>
            </a:r>
            <a:r>
              <a:rPr lang="cs-CZ" sz="5500" dirty="0"/>
              <a:t>(muškátová játra)</a:t>
            </a:r>
          </a:p>
          <a:p>
            <a:pPr marL="404813" indent="-180975">
              <a:buFontTx/>
              <a:buChar char="-"/>
              <a:defRPr/>
            </a:pPr>
            <a:r>
              <a:rPr lang="cs-CZ" sz="5500" dirty="0">
                <a:solidFill>
                  <a:srgbClr val="00B0F0"/>
                </a:solidFill>
              </a:rPr>
              <a:t>ischemie myokardu </a:t>
            </a:r>
            <a:r>
              <a:rPr lang="cs-CZ" sz="5500" dirty="0"/>
              <a:t>(tygrované srdce)</a:t>
            </a:r>
          </a:p>
          <a:p>
            <a:pPr marL="404813" indent="-180975">
              <a:buFontTx/>
              <a:buChar char="-"/>
              <a:defRPr/>
            </a:pPr>
            <a:r>
              <a:rPr lang="cs-CZ" sz="5500" dirty="0">
                <a:solidFill>
                  <a:srgbClr val="00B0F0"/>
                </a:solidFill>
              </a:rPr>
              <a:t>nadměrná konzumace alkoholu</a:t>
            </a:r>
          </a:p>
          <a:p>
            <a:pPr marL="404813" indent="-180975">
              <a:buFontTx/>
              <a:buChar char="-"/>
              <a:defRPr/>
            </a:pPr>
            <a:r>
              <a:rPr lang="cs-CZ" sz="5500" dirty="0">
                <a:solidFill>
                  <a:srgbClr val="00B0F0"/>
                </a:solidFill>
              </a:rPr>
              <a:t>intoxikace</a:t>
            </a:r>
            <a:r>
              <a:rPr lang="cs-CZ" sz="5500" dirty="0"/>
              <a:t> (otrava houbami, léky,…)</a:t>
            </a:r>
          </a:p>
          <a:p>
            <a:pPr marL="404813" indent="-180975">
              <a:buFontTx/>
              <a:buChar char="-"/>
              <a:defRPr/>
            </a:pPr>
            <a:r>
              <a:rPr lang="cs-CZ" sz="5500" dirty="0">
                <a:solidFill>
                  <a:srgbClr val="00B0F0"/>
                </a:solidFill>
              </a:rPr>
              <a:t>nežádoucí účinky léků</a:t>
            </a:r>
          </a:p>
          <a:p>
            <a:pPr marL="404813" indent="-180975">
              <a:buNone/>
              <a:defRPr/>
            </a:pPr>
            <a:r>
              <a:rPr lang="cs-CZ" sz="5500" dirty="0"/>
              <a:t>-   genetický podklad</a:t>
            </a:r>
          </a:p>
          <a:p>
            <a:pPr marL="0" indent="0">
              <a:buNone/>
            </a:pPr>
            <a:endParaRPr lang="cs-CZ" dirty="0"/>
          </a:p>
        </p:txBody>
      </p:sp>
      <p:grpSp>
        <p:nvGrpSpPr>
          <p:cNvPr id="7" name="Skupina 6"/>
          <p:cNvGrpSpPr/>
          <p:nvPr/>
        </p:nvGrpSpPr>
        <p:grpSpPr>
          <a:xfrm>
            <a:off x="5345723" y="4507643"/>
            <a:ext cx="858351" cy="398584"/>
            <a:chOff x="5251938" y="6317706"/>
            <a:chExt cx="858351" cy="398584"/>
          </a:xfrm>
        </p:grpSpPr>
        <p:sp>
          <p:nvSpPr>
            <p:cNvPr id="4" name="Pravá složená závorka 3"/>
            <p:cNvSpPr/>
            <p:nvPr/>
          </p:nvSpPr>
          <p:spPr>
            <a:xfrm>
              <a:off x="5251938" y="6317706"/>
              <a:ext cx="234462" cy="398584"/>
            </a:xfrm>
            <a:prstGeom prst="rightBrace">
              <a:avLst>
                <a:gd name="adj1" fmla="val 18333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5486400" y="6332332"/>
              <a:ext cx="623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↓O</a:t>
              </a:r>
              <a:r>
                <a:rPr lang="cs-CZ" baseline="-25000" dirty="0" smtClean="0"/>
                <a:t>2</a:t>
              </a:r>
              <a:endParaRPr lang="cs-CZ" dirty="0"/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5345723" y="5042968"/>
            <a:ext cx="1621345" cy="773481"/>
            <a:chOff x="5240215" y="6311900"/>
            <a:chExt cx="1621345" cy="773481"/>
          </a:xfrm>
        </p:grpSpPr>
        <p:sp>
          <p:nvSpPr>
            <p:cNvPr id="5" name="Pravá složená závorka 4"/>
            <p:cNvSpPr/>
            <p:nvPr/>
          </p:nvSpPr>
          <p:spPr>
            <a:xfrm>
              <a:off x="5240215" y="6311900"/>
              <a:ext cx="234462" cy="773481"/>
            </a:xfrm>
            <a:prstGeom prst="rightBrace">
              <a:avLst>
                <a:gd name="adj1" fmla="val 18333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5522988" y="6513974"/>
              <a:ext cx="13385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toxické látky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15115535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Steatóza jater</a:t>
            </a:r>
          </a:p>
        </p:txBody>
      </p:sp>
      <p:pic>
        <p:nvPicPr>
          <p:cNvPr id="4" name="Content Placeholder 3" descr="sejmout0003">
            <a:extLst>
              <a:ext uri="{FF2B5EF4-FFF2-40B4-BE49-F238E27FC236}">
                <a16:creationId xmlns:a16="http://schemas.microsoft.com/office/drawing/2014/main" xmlns="" id="{8FB619A3-21A8-BA47-962E-E5D2D2A009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810803"/>
            <a:ext cx="5694241" cy="4680000"/>
          </a:xfrm>
        </p:spPr>
      </p:pic>
      <p:pic>
        <p:nvPicPr>
          <p:cNvPr id="5" name="Picture 4" descr="sejmout0004">
            <a:extLst>
              <a:ext uri="{FF2B5EF4-FFF2-40B4-BE49-F238E27FC236}">
                <a16:creationId xmlns:a16="http://schemas.microsoft.com/office/drawing/2014/main" xmlns="" id="{7C4FE1EC-373D-A744-BCC9-A5B522F54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66858" y="1810803"/>
            <a:ext cx="4238172" cy="467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49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Steatóza jater - mikro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A44F844B-5BBF-5E42-9F34-B2B7032EA5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367" y="1812875"/>
            <a:ext cx="6548209" cy="49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555851" y="6364743"/>
            <a:ext cx="29681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dirty="0"/>
              <a:t>1 – </a:t>
            </a:r>
            <a:r>
              <a:rPr lang="cs-CZ" dirty="0" err="1"/>
              <a:t>makrovezikulární</a:t>
            </a:r>
            <a:r>
              <a:rPr lang="cs-CZ" dirty="0"/>
              <a:t> steatóza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466266" y="378253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854047" y="5143253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270743" y="1910846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1808981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Steatóza jater - mikro</a:t>
            </a:r>
          </a:p>
        </p:txBody>
      </p:sp>
      <p:pic>
        <p:nvPicPr>
          <p:cNvPr id="5" name="Picture 4" descr="jatra 200x">
            <a:extLst>
              <a:ext uri="{FF2B5EF4-FFF2-40B4-BE49-F238E27FC236}">
                <a16:creationId xmlns:a16="http://schemas.microsoft.com/office/drawing/2014/main" xmlns="" id="{33AC22CF-9635-2840-B356-95F9AB5AC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7257" y="1747410"/>
            <a:ext cx="6829429" cy="492004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554501" y="5836461"/>
            <a:ext cx="382218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1 - tuková vakuola v cytoplasmě </a:t>
            </a:r>
            <a:r>
              <a:rPr lang="cs-CZ" sz="1600" dirty="0" err="1"/>
              <a:t>hepatocytu</a:t>
            </a:r>
            <a:endParaRPr lang="cs-CZ" sz="1600" dirty="0"/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2 - jádro </a:t>
            </a:r>
            <a:r>
              <a:rPr lang="cs-CZ" sz="1600" dirty="0" err="1"/>
              <a:t>hepatocytu</a:t>
            </a:r>
            <a:r>
              <a:rPr lang="cs-CZ" sz="1600" dirty="0"/>
              <a:t> posunuté periferně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3 nepoškozený trámec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156022" y="357843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549644" y="1942853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824758" y="384004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2795896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3200" b="1" dirty="0" err="1"/>
              <a:t>Mikrovakuolární</a:t>
            </a:r>
            <a:r>
              <a:rPr lang="cs-CZ" sz="3200" b="1" dirty="0"/>
              <a:t> steatóza jater</a:t>
            </a:r>
            <a:r>
              <a:rPr lang="cs-CZ" sz="3200" dirty="0"/>
              <a:t>, </a:t>
            </a:r>
            <a:r>
              <a:rPr lang="cs-CZ" sz="3200" b="1" dirty="0">
                <a:solidFill>
                  <a:srgbClr val="FF0000"/>
                </a:solidFill>
              </a:rPr>
              <a:t>olejová červeň</a:t>
            </a:r>
            <a:r>
              <a:rPr lang="cs-CZ" sz="3200" dirty="0"/>
              <a:t>, </a:t>
            </a:r>
            <a:r>
              <a:rPr lang="cs-CZ" sz="3200" b="1" dirty="0"/>
              <a:t>zmražený řez (jádra </a:t>
            </a:r>
            <a:r>
              <a:rPr lang="cs-CZ" sz="3200" b="1" dirty="0" err="1"/>
              <a:t>hepatocytů</a:t>
            </a:r>
            <a:r>
              <a:rPr lang="cs-CZ" sz="3200" b="1" dirty="0"/>
              <a:t> neznázorněna).</a:t>
            </a:r>
          </a:p>
        </p:txBody>
      </p:sp>
      <p:pic>
        <p:nvPicPr>
          <p:cNvPr id="6" name="Picture 4" descr="jatra olejovka 400x">
            <a:extLst>
              <a:ext uri="{FF2B5EF4-FFF2-40B4-BE49-F238E27FC236}">
                <a16:creationId xmlns:a16="http://schemas.microsoft.com/office/drawing/2014/main" xmlns="" id="{F641CDC6-44F3-E24F-8559-BC6CAD21F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3029" y="1812875"/>
            <a:ext cx="7245941" cy="468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207583" y="6146931"/>
            <a:ext cx="35113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dirty="0"/>
              <a:t>1 – tukové vakuoly v </a:t>
            </a:r>
            <a:r>
              <a:rPr lang="cs-CZ" dirty="0" err="1"/>
              <a:t>hepatocytech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021687" y="39458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932866" y="5510646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933366" y="198367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7026794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Dystrofie tuků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01688" lvl="2" indent="-92075">
              <a:spcBef>
                <a:spcPct val="20000"/>
              </a:spcBef>
              <a:buClr>
                <a:srgbClr val="FF9900"/>
              </a:buClr>
              <a:buFont typeface="Arial" charset="0"/>
              <a:buNone/>
              <a:defRPr/>
            </a:pPr>
            <a:endParaRPr lang="cs-CZ" sz="2400" dirty="0"/>
          </a:p>
          <a:p>
            <a:pPr>
              <a:spcBef>
                <a:spcPct val="20000"/>
              </a:spcBef>
              <a:buClr>
                <a:srgbClr val="FF9900"/>
              </a:buClr>
              <a:defRPr/>
            </a:pPr>
            <a:r>
              <a:rPr lang="cs-CZ" sz="2400" b="1" u="sng" dirty="0">
                <a:solidFill>
                  <a:srgbClr val="00B0F0"/>
                </a:solidFill>
              </a:rPr>
              <a:t>lipomatóza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  <a:r>
              <a:rPr lang="cs-CZ" sz="2400" dirty="0"/>
              <a:t> =  </a:t>
            </a:r>
            <a:r>
              <a:rPr lang="cs-CZ" sz="2400" dirty="0" err="1"/>
              <a:t>vakátní</a:t>
            </a:r>
            <a:r>
              <a:rPr lang="cs-CZ" sz="2400" dirty="0"/>
              <a:t> zmnožení tukové tkáně</a:t>
            </a:r>
          </a:p>
          <a:p>
            <a:pPr marL="0" indent="0">
              <a:spcBef>
                <a:spcPct val="20000"/>
              </a:spcBef>
              <a:buClr>
                <a:srgbClr val="FF9900"/>
              </a:buClr>
              <a:buNone/>
              <a:tabLst>
                <a:tab pos="358775" algn="l"/>
              </a:tabLst>
              <a:defRPr/>
            </a:pPr>
            <a:r>
              <a:rPr lang="cs-CZ" sz="2400" dirty="0"/>
              <a:t>	- </a:t>
            </a:r>
            <a:r>
              <a:rPr lang="cs-CZ" sz="2400" dirty="0" err="1"/>
              <a:t>lipomatózní</a:t>
            </a:r>
            <a:r>
              <a:rPr lang="cs-CZ" sz="2400" dirty="0"/>
              <a:t> atrofie (srdce, hilus ledviny, pankreas)</a:t>
            </a:r>
          </a:p>
          <a:p>
            <a:pPr marL="182563" indent="-182563">
              <a:spcBef>
                <a:spcPct val="20000"/>
              </a:spcBef>
              <a:buClr>
                <a:srgbClr val="FF9900"/>
              </a:buClr>
              <a:buFont typeface="Wingdings" pitchFamily="2" charset="2"/>
              <a:buChar char="û"/>
              <a:defRPr/>
            </a:pPr>
            <a:endParaRPr lang="cs-CZ" sz="2400" dirty="0"/>
          </a:p>
          <a:p>
            <a:pPr>
              <a:spcBef>
                <a:spcPct val="20000"/>
              </a:spcBef>
              <a:buClr>
                <a:srgbClr val="FF9900"/>
              </a:buClr>
              <a:defRPr/>
            </a:pPr>
            <a:r>
              <a:rPr lang="cs-CZ" sz="2400" b="1" u="sng" dirty="0" err="1">
                <a:solidFill>
                  <a:srgbClr val="00B0F0"/>
                </a:solidFill>
              </a:rPr>
              <a:t>lipidóza</a:t>
            </a:r>
            <a:r>
              <a:rPr lang="cs-CZ" sz="2400" b="1" u="sng" dirty="0"/>
              <a:t> </a:t>
            </a:r>
            <a:r>
              <a:rPr lang="cs-CZ" sz="2400" dirty="0"/>
              <a:t>= vrozená vada lipidového </a:t>
            </a:r>
            <a:r>
              <a:rPr lang="cs-CZ" sz="2400" dirty="0" smtClean="0"/>
              <a:t>metabolismu </a:t>
            </a:r>
            <a:r>
              <a:rPr lang="cs-CZ" sz="3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</a:t>
            </a:r>
            <a:endParaRPr lang="cs-CZ" sz="3600" dirty="0">
              <a:solidFill>
                <a:srgbClr val="FF0000"/>
              </a:solidFill>
            </a:endParaRPr>
          </a:p>
          <a:p>
            <a:pPr marL="0" indent="0">
              <a:spcBef>
                <a:spcPct val="20000"/>
              </a:spcBef>
              <a:buClr>
                <a:srgbClr val="FF9900"/>
              </a:buClr>
              <a:buNone/>
              <a:tabLst>
                <a:tab pos="358775" algn="l"/>
                <a:tab pos="1077913" algn="l"/>
              </a:tabLst>
              <a:defRPr/>
            </a:pPr>
            <a:r>
              <a:rPr lang="cs-CZ" sz="2400" dirty="0"/>
              <a:t>	- na podkladě enzymatického </a:t>
            </a:r>
            <a:r>
              <a:rPr lang="cs-CZ" sz="2400" dirty="0" smtClean="0"/>
              <a:t>defektu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128647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Apoptóza</a:t>
            </a:r>
            <a:r>
              <a:rPr lang="cs-CZ" b="1" dirty="0"/>
              <a:t> v </a:t>
            </a:r>
            <a:r>
              <a:rPr lang="cs-CZ" b="1" u="sng" dirty="0">
                <a:solidFill>
                  <a:srgbClr val="00B0F0"/>
                </a:solidFill>
              </a:rPr>
              <a:t>patologických </a:t>
            </a:r>
            <a:r>
              <a:rPr lang="cs-CZ" b="1" u="sng" dirty="0"/>
              <a:t>procesech 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77800" indent="-177800">
              <a:buFont typeface="Arial" charset="0"/>
              <a:buChar char="•"/>
              <a:defRPr/>
            </a:pPr>
            <a:r>
              <a:rPr lang="cs-CZ" sz="2200" b="1" dirty="0">
                <a:solidFill>
                  <a:srgbClr val="00B0F0"/>
                </a:solidFill>
              </a:rPr>
              <a:t>patologická indukce </a:t>
            </a:r>
            <a:r>
              <a:rPr lang="cs-CZ" sz="2200" b="1" dirty="0" err="1">
                <a:solidFill>
                  <a:srgbClr val="00B0F0"/>
                </a:solidFill>
              </a:rPr>
              <a:t>apoptózy</a:t>
            </a:r>
            <a:endParaRPr lang="cs-CZ" sz="2200" b="1" dirty="0">
              <a:solidFill>
                <a:srgbClr val="00B0F0"/>
              </a:solidFill>
            </a:endParaRPr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b="1" dirty="0" smtClean="0"/>
              <a:t>AIDS</a:t>
            </a:r>
            <a:r>
              <a:rPr lang="cs-CZ" sz="2200" b="1" dirty="0"/>
              <a:t>, virové hepatitidy</a:t>
            </a:r>
          </a:p>
          <a:p>
            <a:pPr marL="630238" lvl="1" indent="-230188">
              <a:buFont typeface="Arial" charset="0"/>
              <a:buChar char="–"/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b="1" dirty="0" err="1"/>
              <a:t>neurodegenerativní</a:t>
            </a:r>
            <a:r>
              <a:rPr lang="cs-CZ" sz="2200" b="1" dirty="0"/>
              <a:t> ch.</a:t>
            </a:r>
          </a:p>
          <a:p>
            <a:pPr marL="630238" lvl="1" indent="-230188">
              <a:buNone/>
              <a:defRPr/>
            </a:pPr>
            <a:r>
              <a:rPr lang="cs-CZ" sz="2200" dirty="0"/>
              <a:t>	(m. Alzheimer, m. Parkinson, ALS)</a:t>
            </a:r>
          </a:p>
          <a:p>
            <a:pPr marL="984251" lvl="2" indent="-230188">
              <a:buFont typeface="Arial" charset="0"/>
              <a:buChar char="–"/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b="1" dirty="0" err="1"/>
              <a:t>myelodysplastický</a:t>
            </a:r>
            <a:r>
              <a:rPr lang="cs-CZ" sz="2200" b="1" dirty="0"/>
              <a:t> syndrom</a:t>
            </a:r>
          </a:p>
          <a:p>
            <a:pPr marL="984250" lvl="2" indent="-354013">
              <a:buNone/>
              <a:tabLst>
                <a:tab pos="896938" algn="l"/>
              </a:tabLst>
              <a:defRPr/>
            </a:pPr>
            <a:r>
              <a:rPr lang="cs-CZ" sz="2200" dirty="0"/>
              <a:t>(aplastická anémie)</a:t>
            </a:r>
          </a:p>
          <a:p>
            <a:pPr marL="1211263" lvl="2" indent="-457200">
              <a:buNone/>
              <a:tabLst>
                <a:tab pos="896938" algn="l"/>
              </a:tabLst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b="1" dirty="0"/>
              <a:t>ischemické poškození </a:t>
            </a:r>
          </a:p>
          <a:p>
            <a:pPr marL="630238" lvl="1" indent="-230188">
              <a:buNone/>
              <a:defRPr/>
            </a:pPr>
            <a:r>
              <a:rPr lang="cs-CZ" sz="2200" dirty="0"/>
              <a:t>	(AIM)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387268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Dystrofie cukrů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79388" indent="-179388">
              <a:defRPr/>
            </a:pPr>
            <a:r>
              <a:rPr lang="cs-CZ" sz="2200" dirty="0"/>
              <a:t> </a:t>
            </a:r>
            <a:r>
              <a:rPr lang="cs-CZ" sz="2200" b="1" u="sng" dirty="0" err="1">
                <a:solidFill>
                  <a:srgbClr val="00B0F0"/>
                </a:solidFill>
              </a:rPr>
              <a:t>glykogenózy</a:t>
            </a:r>
            <a:r>
              <a:rPr lang="cs-CZ" sz="2200" b="1" dirty="0"/>
              <a:t> </a:t>
            </a:r>
            <a:r>
              <a:rPr lang="cs-CZ" sz="2000" dirty="0"/>
              <a:t>= vrozené vady metabolismu </a:t>
            </a:r>
            <a:r>
              <a:rPr lang="cs-CZ" sz="2000" dirty="0" smtClean="0"/>
              <a:t>glycidů, střádání glykogenu (játra, svaly), AR   </a:t>
            </a:r>
            <a:r>
              <a:rPr lang="cs-CZ" sz="2400" dirty="0"/>
              <a:t> </a:t>
            </a:r>
            <a:r>
              <a:rPr lang="cs-CZ" sz="3600" dirty="0">
                <a:solidFill>
                  <a:srgbClr val="FF0000"/>
                </a:solidFill>
                <a:sym typeface="Wingdings" panose="05000000000000000000" pitchFamily="2" charset="2"/>
              </a:rPr>
              <a:t></a:t>
            </a:r>
            <a:endParaRPr lang="cs-CZ" sz="3600" dirty="0">
              <a:solidFill>
                <a:srgbClr val="FF0000"/>
              </a:solidFill>
            </a:endParaRPr>
          </a:p>
          <a:p>
            <a:pPr>
              <a:buNone/>
              <a:defRPr/>
            </a:pPr>
            <a:endParaRPr lang="cs-CZ" sz="2200" dirty="0"/>
          </a:p>
          <a:p>
            <a:pPr marL="179388" indent="-179388">
              <a:defRPr/>
            </a:pPr>
            <a:r>
              <a:rPr lang="cs-CZ" sz="2200" dirty="0"/>
              <a:t> </a:t>
            </a:r>
            <a:r>
              <a:rPr lang="cs-CZ" sz="2200" b="1" u="sng" dirty="0"/>
              <a:t>↑ ukládání glykogenu:</a:t>
            </a:r>
          </a:p>
          <a:p>
            <a:pPr lvl="1">
              <a:defRPr/>
            </a:pPr>
            <a:r>
              <a:rPr lang="cs-CZ" sz="2200" dirty="0"/>
              <a:t>  v nádorech </a:t>
            </a:r>
          </a:p>
          <a:p>
            <a:pPr lvl="1">
              <a:buNone/>
              <a:tabLst>
                <a:tab pos="808038" algn="l"/>
              </a:tabLst>
              <a:defRPr/>
            </a:pPr>
            <a:r>
              <a:rPr lang="cs-CZ" sz="2200" dirty="0"/>
              <a:t>		- např. </a:t>
            </a:r>
            <a:r>
              <a:rPr lang="cs-CZ" sz="2200" dirty="0" err="1"/>
              <a:t>světlobuněčný</a:t>
            </a:r>
            <a:r>
              <a:rPr lang="cs-CZ" sz="2200" dirty="0"/>
              <a:t> CA </a:t>
            </a:r>
            <a:r>
              <a:rPr lang="cs-CZ" sz="2200" dirty="0" smtClean="0"/>
              <a:t>ledviny, </a:t>
            </a:r>
            <a:r>
              <a:rPr lang="cs-CZ" sz="2200" dirty="0" err="1" smtClean="0"/>
              <a:t>seminom</a:t>
            </a:r>
            <a:endParaRPr lang="cs-CZ" sz="2200" dirty="0"/>
          </a:p>
          <a:p>
            <a:pPr lvl="1">
              <a:defRPr/>
            </a:pPr>
            <a:r>
              <a:rPr lang="cs-CZ" sz="2200" dirty="0"/>
              <a:t>  u diabetes </a:t>
            </a:r>
            <a:r>
              <a:rPr lang="cs-CZ" sz="2200" dirty="0" err="1"/>
              <a:t>mellitus</a:t>
            </a:r>
            <a:endParaRPr lang="cs-CZ" sz="2200" dirty="0"/>
          </a:p>
          <a:p>
            <a:pPr lvl="1">
              <a:buNone/>
              <a:tabLst>
                <a:tab pos="808038" algn="l"/>
                <a:tab pos="985838" algn="l"/>
              </a:tabLst>
              <a:defRPr/>
            </a:pPr>
            <a:r>
              <a:rPr lang="cs-CZ" sz="2200" dirty="0"/>
              <a:t>	 	– tzv. </a:t>
            </a:r>
            <a:r>
              <a:rPr lang="cs-CZ" sz="2200" dirty="0" err="1"/>
              <a:t>Armaniho</a:t>
            </a:r>
            <a:r>
              <a:rPr lang="cs-CZ" sz="2200" dirty="0"/>
              <a:t> zóna (</a:t>
            </a:r>
            <a:r>
              <a:rPr lang="cs-CZ" sz="2200" dirty="0" err="1"/>
              <a:t>Armaniho</a:t>
            </a:r>
            <a:r>
              <a:rPr lang="cs-CZ" sz="2200" dirty="0"/>
              <a:t> buňky) v </a:t>
            </a:r>
            <a:r>
              <a:rPr lang="cs-CZ" sz="2200" dirty="0" err="1"/>
              <a:t>pars</a:t>
            </a:r>
            <a:r>
              <a:rPr lang="cs-CZ" sz="2200" dirty="0"/>
              <a:t> </a:t>
            </a:r>
            <a:r>
              <a:rPr lang="cs-CZ" sz="2200" dirty="0" err="1"/>
              <a:t>proximalis</a:t>
            </a:r>
            <a:r>
              <a:rPr lang="cs-CZ" sz="2200" dirty="0"/>
              <a:t> </a:t>
            </a:r>
            <a:r>
              <a:rPr lang="cs-CZ" sz="2200" dirty="0" err="1"/>
              <a:t>Henleyovy</a:t>
            </a:r>
            <a:r>
              <a:rPr lang="cs-CZ" sz="2200" dirty="0"/>
              <a:t> kličky</a:t>
            </a:r>
          </a:p>
          <a:p>
            <a:pPr lvl="1">
              <a:buNone/>
              <a:defRPr/>
            </a:pPr>
            <a:endParaRPr lang="cs-CZ" sz="2200" dirty="0"/>
          </a:p>
          <a:p>
            <a:pPr marL="177800" lvl="1" indent="184150">
              <a:buNone/>
              <a:defRPr/>
            </a:pPr>
            <a:r>
              <a:rPr lang="cs-CZ" sz="2200" b="1" dirty="0"/>
              <a:t>Pozn. průkaz glykogenu: </a:t>
            </a:r>
          </a:p>
          <a:p>
            <a:pPr lvl="1">
              <a:buNone/>
              <a:defRPr/>
            </a:pPr>
            <a:r>
              <a:rPr lang="cs-CZ" sz="2200" dirty="0"/>
              <a:t>PAS+ mizí po natrávení diastázou (amylázou) </a:t>
            </a:r>
            <a:r>
              <a:rPr lang="cs-CZ" sz="2200" dirty="0" err="1"/>
              <a:t>x</a:t>
            </a:r>
            <a:r>
              <a:rPr lang="cs-CZ" sz="2200" dirty="0"/>
              <a:t> hlen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900573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Glykogenóza</a:t>
            </a:r>
            <a:r>
              <a:rPr lang="cs-CZ" b="1" dirty="0"/>
              <a:t> jater</a:t>
            </a:r>
          </a:p>
        </p:txBody>
      </p:sp>
      <p:pic>
        <p:nvPicPr>
          <p:cNvPr id="4" name="Picture 6" descr="jatra 4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2475" y="1825625"/>
            <a:ext cx="6656920" cy="4680000"/>
          </a:xfrm>
        </p:spPr>
      </p:pic>
      <p:pic>
        <p:nvPicPr>
          <p:cNvPr id="5" name="Picture 4" descr="jatra PAS 400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73800" y="2320609"/>
            <a:ext cx="4680000" cy="418501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592475" y="5674628"/>
            <a:ext cx="408132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portální véna</a:t>
            </a:r>
          </a:p>
          <a:p>
            <a:pPr eaLnBrk="0" hangingPunct="0">
              <a:defRPr/>
            </a:pPr>
            <a:r>
              <a:rPr lang="cs-CZ" sz="1600" dirty="0"/>
              <a:t>2  - </a:t>
            </a:r>
            <a:r>
              <a:rPr lang="cs-CZ" sz="1600" dirty="0" err="1"/>
              <a:t>hepatocyty</a:t>
            </a:r>
            <a:r>
              <a:rPr lang="cs-CZ" sz="1600" dirty="0"/>
              <a:t> s vakuolami po vyplaveném glykogenu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723565" y="232060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043457" y="497128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3930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Karcinom ledviny z jasných buněk</a:t>
            </a:r>
          </a:p>
        </p:txBody>
      </p:sp>
      <p:pic>
        <p:nvPicPr>
          <p:cNvPr id="6" name="Picture 4" descr="4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3482" y="1825625"/>
            <a:ext cx="7732718" cy="468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388092" y="6154319"/>
            <a:ext cx="38181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dirty="0"/>
              <a:t>1 – vakuoly po vyplaveném glykogenu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021687" y="39458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9186708" y="256333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712680" y="579918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1564320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Kalcifikace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2200" b="1" u="sng" dirty="0">
                <a:solidFill>
                  <a:srgbClr val="00B0F0"/>
                </a:solidFill>
              </a:rPr>
              <a:t>dystrofická</a:t>
            </a:r>
            <a:r>
              <a:rPr lang="cs-CZ" sz="2200" dirty="0"/>
              <a:t> - do tkání, které jsou již předem patologicky změněné (např. nekrózou, novotvořené vazivo po zánětech, degenerativní procesy cév, benigní nádory - </a:t>
            </a:r>
            <a:r>
              <a:rPr lang="cs-CZ" sz="2200" dirty="0" err="1"/>
              <a:t>leiomyom</a:t>
            </a:r>
            <a:r>
              <a:rPr lang="cs-CZ" sz="2200" dirty="0"/>
              <a:t>)</a:t>
            </a:r>
          </a:p>
          <a:p>
            <a:pPr>
              <a:defRPr/>
            </a:pPr>
            <a:endParaRPr lang="cs-CZ" sz="2200" dirty="0"/>
          </a:p>
          <a:p>
            <a:pPr>
              <a:defRPr/>
            </a:pPr>
            <a:r>
              <a:rPr lang="cs-CZ" sz="2200" b="1" u="sng" dirty="0">
                <a:solidFill>
                  <a:srgbClr val="00B0F0"/>
                </a:solidFill>
              </a:rPr>
              <a:t>metastatická</a:t>
            </a:r>
            <a:r>
              <a:rPr lang="cs-CZ" sz="2200" dirty="0"/>
              <a:t> – při ↑ sérové hladině Ca</a:t>
            </a:r>
            <a:r>
              <a:rPr lang="cs-CZ" sz="2200" baseline="30000" dirty="0"/>
              <a:t>2+</a:t>
            </a:r>
          </a:p>
          <a:p>
            <a:pPr>
              <a:buNone/>
              <a:defRPr/>
            </a:pPr>
            <a:r>
              <a:rPr lang="cs-CZ" sz="2200" dirty="0"/>
              <a:t>	- </a:t>
            </a:r>
            <a:r>
              <a:rPr lang="cs-CZ" sz="2200" dirty="0" err="1"/>
              <a:t>hyperparathyroidismus</a:t>
            </a:r>
            <a:r>
              <a:rPr lang="cs-CZ" sz="2200" dirty="0"/>
              <a:t>, chronické renální choroby</a:t>
            </a:r>
          </a:p>
          <a:p>
            <a:pPr marL="352425">
              <a:buNone/>
              <a:tabLst>
                <a:tab pos="355600" algn="l"/>
              </a:tabLst>
              <a:defRPr/>
            </a:pPr>
            <a:r>
              <a:rPr lang="cs-CZ" sz="2200" dirty="0" smtClean="0"/>
              <a:t>  - </a:t>
            </a:r>
            <a:r>
              <a:rPr lang="cs-CZ" sz="2200" dirty="0"/>
              <a:t>postiženy plíce (</a:t>
            </a:r>
            <a:r>
              <a:rPr lang="cs-CZ" sz="2200" dirty="0">
                <a:solidFill>
                  <a:srgbClr val="00B0F0"/>
                </a:solidFill>
              </a:rPr>
              <a:t>pemzová plíce</a:t>
            </a:r>
            <a:r>
              <a:rPr lang="cs-CZ" sz="2200" dirty="0"/>
              <a:t>), žaludek, ledviny, </a:t>
            </a:r>
            <a:r>
              <a:rPr lang="cs-CZ" sz="2200" dirty="0" smtClean="0"/>
              <a:t>vnitřní elastika </a:t>
            </a:r>
            <a:r>
              <a:rPr lang="cs-CZ" sz="2200" dirty="0"/>
              <a:t>tepen</a:t>
            </a:r>
          </a:p>
          <a:p>
            <a:pPr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/>
              <a:t>průkaz</a:t>
            </a:r>
            <a:r>
              <a:rPr lang="cs-CZ" sz="2200" dirty="0"/>
              <a:t>: impregnace dle </a:t>
            </a:r>
            <a:r>
              <a:rPr lang="cs-CZ" sz="2200" dirty="0" err="1"/>
              <a:t>Kossy</a:t>
            </a:r>
            <a:r>
              <a:rPr lang="cs-CZ" sz="2200" dirty="0"/>
              <a:t> (černé zbarvení)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234956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Kalcifikace</a:t>
            </a:r>
          </a:p>
        </p:txBody>
      </p:sp>
      <p:pic>
        <p:nvPicPr>
          <p:cNvPr id="4" name="Picture 4" descr="ceva 2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9090" y="1825625"/>
            <a:ext cx="7817618" cy="4680000"/>
          </a:xfrm>
        </p:spPr>
      </p:pic>
      <p:sp>
        <p:nvSpPr>
          <p:cNvPr id="5" name="TextovéPole 4"/>
          <p:cNvSpPr txBox="1"/>
          <p:nvPr/>
        </p:nvSpPr>
        <p:spPr>
          <a:xfrm>
            <a:off x="6435608" y="1804065"/>
            <a:ext cx="32711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lumen cévy s koagulovanou krví</a:t>
            </a:r>
          </a:p>
          <a:p>
            <a:pPr eaLnBrk="0" hangingPunct="0">
              <a:defRPr/>
            </a:pPr>
            <a:r>
              <a:rPr lang="cs-CZ" sz="1600" dirty="0"/>
              <a:t>2 - amorfní kalcifikace v ateromovém plátu</a:t>
            </a:r>
          </a:p>
          <a:p>
            <a:pPr eaLnBrk="0" hangingPunct="0">
              <a:defRPr/>
            </a:pPr>
            <a:r>
              <a:rPr lang="cs-CZ" sz="1600" dirty="0"/>
              <a:t>3 - vrstevnatá kalcifikace ateromového plátu</a:t>
            </a:r>
          </a:p>
          <a:p>
            <a:pPr eaLnBrk="0" hangingPunct="0">
              <a:defRPr/>
            </a:pPr>
            <a:r>
              <a:rPr lang="cs-CZ" sz="1600" dirty="0"/>
              <a:t>4 - intima   5 - </a:t>
            </a:r>
            <a:r>
              <a:rPr lang="cs-CZ" sz="1600" dirty="0" err="1"/>
              <a:t>medie</a:t>
            </a:r>
            <a:r>
              <a:rPr lang="cs-CZ" sz="1600" dirty="0"/>
              <a:t>    6 - </a:t>
            </a:r>
            <a:r>
              <a:rPr lang="cs-CZ" sz="1600" dirty="0" err="1"/>
              <a:t>adventicie</a:t>
            </a:r>
            <a:endParaRPr lang="cs-CZ" sz="16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4160230" y="4547365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889090" y="263681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5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889090" y="341786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813122" y="334983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508322" y="525755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889090" y="183082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805154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9">
            <a:extLst>
              <a:ext uri="{FF2B5EF4-FFF2-40B4-BE49-F238E27FC236}">
                <a16:creationId xmlns:a16="http://schemas.microsoft.com/office/drawing/2014/main" xmlns="" id="{46C2E80F-49A6-4372-B103-219D417A5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C83FEB-5C84-AC4C-ACBC-0F62D01E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6" y="494971"/>
            <a:ext cx="4702267" cy="5312441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Praktické cvičení</a:t>
            </a:r>
            <a:br>
              <a:rPr lang="cs-CZ" sz="4000" b="1" dirty="0">
                <a:solidFill>
                  <a:schemeClr val="bg1"/>
                </a:solidFill>
              </a:rPr>
            </a:br>
            <a:r>
              <a:rPr lang="cs-CZ" sz="4000" b="1" dirty="0">
                <a:solidFill>
                  <a:schemeClr val="bg1"/>
                </a:solidFill>
              </a:rPr>
              <a:t>z obecné patologie I.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xmlns="" id="{A12F1618-AFBC-4B51-91BB-5768D0C2128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096001" y="470925"/>
          <a:ext cx="5233988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732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Krystaly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3050" indent="-273050">
              <a:lnSpc>
                <a:spcPct val="85000"/>
              </a:lnSpc>
              <a:buClr>
                <a:schemeClr val="accent1"/>
              </a:buClr>
              <a:buFontTx/>
              <a:buAutoNum type="arabicPeriod"/>
              <a:defRPr/>
            </a:pPr>
            <a:r>
              <a:rPr lang="cs-CZ" sz="2400" b="1" dirty="0">
                <a:solidFill>
                  <a:srgbClr val="FF0000"/>
                </a:solidFill>
              </a:rPr>
              <a:t>urátové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/>
              <a:t>→ </a:t>
            </a:r>
            <a:r>
              <a:rPr lang="cs-CZ" sz="2400" dirty="0" smtClean="0"/>
              <a:t>dna (</a:t>
            </a:r>
            <a:r>
              <a:rPr lang="cs-CZ" sz="2400" dirty="0"/>
              <a:t>arthritis </a:t>
            </a:r>
            <a:r>
              <a:rPr lang="cs-CZ" sz="2400" dirty="0" err="1"/>
              <a:t>uratica</a:t>
            </a:r>
            <a:r>
              <a:rPr lang="cs-CZ" sz="2400" dirty="0"/>
              <a:t>), viz. výše</a:t>
            </a:r>
          </a:p>
          <a:p>
            <a:pPr marL="273050" indent="-273050">
              <a:lnSpc>
                <a:spcPct val="85000"/>
              </a:lnSpc>
              <a:buClr>
                <a:schemeClr val="accent1"/>
              </a:buClr>
              <a:buFontTx/>
              <a:buAutoNum type="arabicPeriod"/>
              <a:defRPr/>
            </a:pPr>
            <a:r>
              <a:rPr lang="cs-CZ" sz="2400" b="1" dirty="0"/>
              <a:t>oxalátů</a:t>
            </a:r>
            <a:r>
              <a:rPr lang="cs-CZ" sz="2400" dirty="0"/>
              <a:t> – bezbarvé světlolomné drúzy v tubulech ledvin nebo </a:t>
            </a:r>
            <a:r>
              <a:rPr lang="cs-CZ" sz="2400" dirty="0" err="1"/>
              <a:t>intersticiu</a:t>
            </a:r>
            <a:r>
              <a:rPr lang="cs-CZ" sz="2400" dirty="0"/>
              <a:t> myokardu při </a:t>
            </a:r>
            <a:r>
              <a:rPr lang="cs-CZ" sz="2400" dirty="0" err="1"/>
              <a:t>oxalóze</a:t>
            </a:r>
            <a:r>
              <a:rPr lang="cs-CZ" sz="2400" dirty="0"/>
              <a:t> (vrozená metabolická porucha nebo otrava - etylenglykol)</a:t>
            </a:r>
          </a:p>
          <a:p>
            <a:pPr marL="273050" indent="-273050">
              <a:lnSpc>
                <a:spcPct val="85000"/>
              </a:lnSpc>
              <a:buClr>
                <a:schemeClr val="accent1"/>
              </a:buClr>
              <a:buFontTx/>
              <a:buAutoNum type="arabicPeriod"/>
              <a:defRPr/>
            </a:pPr>
            <a:r>
              <a:rPr lang="cs-CZ" sz="2400" b="1" dirty="0">
                <a:solidFill>
                  <a:srgbClr val="FF0000"/>
                </a:solidFill>
              </a:rPr>
              <a:t>cholesterolu</a:t>
            </a:r>
            <a:r>
              <a:rPr lang="cs-CZ" sz="2400" dirty="0"/>
              <a:t> – </a:t>
            </a:r>
            <a:r>
              <a:rPr lang="cs-CZ" sz="2400" dirty="0" err="1"/>
              <a:t>vřetenité</a:t>
            </a:r>
            <a:r>
              <a:rPr lang="cs-CZ" sz="2400" dirty="0"/>
              <a:t> prázdné prostory při ateroskleróze, v </a:t>
            </a:r>
            <a:r>
              <a:rPr lang="cs-CZ" sz="2400" dirty="0" err="1"/>
              <a:t>pozánětlivých</a:t>
            </a:r>
            <a:r>
              <a:rPr lang="cs-CZ" sz="2400" dirty="0"/>
              <a:t> </a:t>
            </a:r>
            <a:r>
              <a:rPr lang="cs-CZ" sz="2400" dirty="0" err="1"/>
              <a:t>pseudoxantomech</a:t>
            </a:r>
            <a:r>
              <a:rPr lang="cs-CZ" sz="2400" dirty="0"/>
              <a:t> atd.</a:t>
            </a:r>
          </a:p>
          <a:p>
            <a:pPr marL="273050" indent="-273050">
              <a:lnSpc>
                <a:spcPct val="85000"/>
              </a:lnSpc>
              <a:buClr>
                <a:schemeClr val="accent1"/>
              </a:buClr>
              <a:buFontTx/>
              <a:buAutoNum type="arabicPeriod"/>
              <a:defRPr/>
            </a:pPr>
            <a:r>
              <a:rPr lang="cs-CZ" sz="2400" b="1" dirty="0" err="1"/>
              <a:t>paraproteinu</a:t>
            </a:r>
            <a:r>
              <a:rPr lang="cs-CZ" sz="2400" dirty="0"/>
              <a:t> – šestiboké nepravidelné a silně </a:t>
            </a:r>
            <a:r>
              <a:rPr lang="cs-CZ" sz="2400" dirty="0" err="1"/>
              <a:t>oxyfilní</a:t>
            </a:r>
            <a:r>
              <a:rPr lang="cs-CZ" sz="2400" dirty="0"/>
              <a:t> krystaly bílkovinného původu; v ledvinných tubulech při </a:t>
            </a:r>
            <a:r>
              <a:rPr lang="cs-CZ" sz="2400" dirty="0" err="1"/>
              <a:t>plasmocytomu</a:t>
            </a:r>
            <a:r>
              <a:rPr lang="cs-CZ" sz="2400" dirty="0"/>
              <a:t>.</a:t>
            </a:r>
          </a:p>
          <a:p>
            <a:pPr marL="273050" indent="-273050">
              <a:lnSpc>
                <a:spcPct val="85000"/>
              </a:lnSpc>
              <a:buClr>
                <a:schemeClr val="accent1"/>
              </a:buClr>
              <a:buFontTx/>
              <a:buAutoNum type="arabicPeriod"/>
              <a:defRPr/>
            </a:pPr>
            <a:r>
              <a:rPr lang="cs-CZ" sz="2400" b="1" dirty="0">
                <a:solidFill>
                  <a:srgbClr val="FF0000"/>
                </a:solidFill>
              </a:rPr>
              <a:t>cystinu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/>
              <a:t>– ploché šestiboké krystaly při </a:t>
            </a:r>
            <a:r>
              <a:rPr lang="cs-CZ" sz="2400" dirty="0" err="1"/>
              <a:t>cystinóze</a:t>
            </a:r>
            <a:r>
              <a:rPr lang="cs-CZ" sz="2400" dirty="0"/>
              <a:t> (</a:t>
            </a:r>
            <a:r>
              <a:rPr lang="cs-CZ" sz="2400" dirty="0" err="1"/>
              <a:t>Lignac-Fanconiho</a:t>
            </a:r>
            <a:r>
              <a:rPr lang="cs-CZ" sz="2400" dirty="0"/>
              <a:t> onemocnění) ve slezině, lymfatických uzlinách, ledvinách, rohovce atd.</a:t>
            </a:r>
          </a:p>
          <a:p>
            <a:pPr marL="273050" indent="-273050">
              <a:lnSpc>
                <a:spcPct val="85000"/>
              </a:lnSpc>
              <a:buClr>
                <a:schemeClr val="accent1"/>
              </a:buClr>
              <a:buFontTx/>
              <a:buAutoNum type="arabicPeriod"/>
              <a:defRPr/>
            </a:pPr>
            <a:r>
              <a:rPr lang="cs-CZ" sz="2400" b="1" dirty="0" err="1"/>
              <a:t>Charcot-Leydenovy</a:t>
            </a:r>
            <a:r>
              <a:rPr lang="cs-CZ" sz="2400" b="1" dirty="0"/>
              <a:t> krystaly </a:t>
            </a:r>
            <a:r>
              <a:rPr lang="cs-CZ" sz="2400" dirty="0"/>
              <a:t>– šestiboká eosinofilní prismata bílkovinného původu vznikající při rozpadu eosinofilních leukocytů (alergie, paraziti).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631307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4000" b="1" dirty="0"/>
              <a:t>Krystaly cholesterolu (ateromový plát cévní stěny)</a:t>
            </a:r>
            <a:r>
              <a:rPr lang="cs-CZ" b="1" dirty="0"/>
              <a:t>	</a:t>
            </a:r>
          </a:p>
        </p:txBody>
      </p:sp>
      <p:pic>
        <p:nvPicPr>
          <p:cNvPr id="5" name="Picture 4" descr="plat 100x">
            <a:extLst>
              <a:ext uri="{FF2B5EF4-FFF2-40B4-BE49-F238E27FC236}">
                <a16:creationId xmlns:a16="http://schemas.microsoft.com/office/drawing/2014/main" xmlns="" id="{0A7778C8-4F4B-D741-B8B6-AC9D010BC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3921" y="1869168"/>
            <a:ext cx="6264063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1069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Konkrementy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73050" indent="-273050" algn="just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400" b="1" u="sng" dirty="0"/>
              <a:t>3 hlavní faktory ovlivňující vznik konkrementů</a:t>
            </a:r>
            <a:r>
              <a:rPr lang="cs-CZ" sz="2400" dirty="0"/>
              <a:t>:</a:t>
            </a:r>
          </a:p>
          <a:p>
            <a:pPr marL="273050" indent="-273050" algn="just">
              <a:lnSpc>
                <a:spcPct val="85000"/>
              </a:lnSpc>
              <a:buClr>
                <a:schemeClr val="accent1"/>
              </a:buClr>
              <a:buNone/>
              <a:defRPr/>
            </a:pPr>
            <a:endParaRPr lang="cs-CZ" sz="2400" dirty="0"/>
          </a:p>
          <a:p>
            <a:pPr marL="269875" indent="-269875">
              <a:lnSpc>
                <a:spcPct val="95000"/>
              </a:lnSpc>
              <a:buFont typeface="+mj-lt"/>
              <a:buAutoNum type="arabicParenR"/>
              <a:defRPr/>
            </a:pPr>
            <a:r>
              <a:rPr lang="cs-CZ" sz="2400" dirty="0"/>
              <a:t>zvýšená koncentrace </a:t>
            </a:r>
            <a:r>
              <a:rPr lang="cs-CZ" sz="2400" dirty="0" err="1"/>
              <a:t>konkrementotvorné</a:t>
            </a:r>
            <a:r>
              <a:rPr lang="cs-CZ" sz="2400" dirty="0"/>
              <a:t> látky</a:t>
            </a:r>
          </a:p>
          <a:p>
            <a:pPr marL="269875" indent="-269875">
              <a:lnSpc>
                <a:spcPct val="95000"/>
              </a:lnSpc>
              <a:buFont typeface="+mj-lt"/>
              <a:buAutoNum type="arabicParenR"/>
              <a:defRPr/>
            </a:pPr>
            <a:r>
              <a:rPr lang="cs-CZ" sz="2400" dirty="0"/>
              <a:t>porucha koloidního prostředí (záněty)</a:t>
            </a:r>
          </a:p>
          <a:p>
            <a:pPr marL="269875" indent="-269875">
              <a:lnSpc>
                <a:spcPct val="95000"/>
              </a:lnSpc>
              <a:buFont typeface="+mj-lt"/>
              <a:buAutoNum type="arabicParenR"/>
              <a:defRPr/>
            </a:pPr>
            <a:r>
              <a:rPr lang="cs-CZ" sz="2400" dirty="0"/>
              <a:t>změny pH prostředí (hlavně moči)</a:t>
            </a:r>
          </a:p>
          <a:p>
            <a:pPr marL="273050" indent="-273050">
              <a:lnSpc>
                <a:spcPct val="95000"/>
              </a:lnSpc>
              <a:buClr>
                <a:schemeClr val="accent1"/>
              </a:buClr>
              <a:buNone/>
              <a:defRPr/>
            </a:pPr>
            <a:endParaRPr lang="cs-CZ" sz="2400" dirty="0"/>
          </a:p>
          <a:p>
            <a:pPr marL="179388" indent="-179388">
              <a:lnSpc>
                <a:spcPct val="95000"/>
              </a:lnSpc>
              <a:defRPr/>
            </a:pPr>
            <a:r>
              <a:rPr lang="cs-CZ" sz="2400" dirty="0"/>
              <a:t>postupně narůstají kolem mikroskopického jádra</a:t>
            </a:r>
          </a:p>
          <a:p>
            <a:pPr>
              <a:lnSpc>
                <a:spcPct val="95000"/>
              </a:lnSpc>
              <a:defRPr/>
            </a:pPr>
            <a:r>
              <a:rPr lang="cs-CZ" sz="2400" b="1" dirty="0">
                <a:solidFill>
                  <a:srgbClr val="FF0000"/>
                </a:solidFill>
              </a:rPr>
              <a:t>kde?:  </a:t>
            </a:r>
            <a:r>
              <a:rPr lang="cs-CZ" sz="2400" dirty="0"/>
              <a:t>žlučové, močové, slinných žláz, pankreatické, prostatické</a:t>
            </a:r>
          </a:p>
          <a:p>
            <a:pPr marL="179388" indent="-179388">
              <a:lnSpc>
                <a:spcPct val="95000"/>
              </a:lnSpc>
              <a:defRPr/>
            </a:pPr>
            <a:r>
              <a:rPr lang="cs-CZ" sz="2400" b="1" dirty="0">
                <a:solidFill>
                  <a:srgbClr val="FF0000"/>
                </a:solidFill>
              </a:rPr>
              <a:t>význam</a:t>
            </a:r>
            <a:r>
              <a:rPr lang="cs-CZ" sz="2400" b="1" dirty="0">
                <a:solidFill>
                  <a:srgbClr val="00B0F0"/>
                </a:solidFill>
              </a:rPr>
              <a:t>:  </a:t>
            </a:r>
            <a:r>
              <a:rPr lang="cs-CZ" sz="2400" b="1" u="sng" dirty="0">
                <a:solidFill>
                  <a:srgbClr val="00B0F0"/>
                </a:solidFill>
              </a:rPr>
              <a:t>ucpání vývodů </a:t>
            </a:r>
            <a:r>
              <a:rPr lang="cs-CZ" sz="2400" dirty="0"/>
              <a:t>→ komplikace.</a:t>
            </a:r>
          </a:p>
          <a:p>
            <a:pPr marL="179388" indent="-179388">
              <a:lnSpc>
                <a:spcPct val="95000"/>
              </a:lnSpc>
              <a:defRPr/>
            </a:pPr>
            <a:r>
              <a:rPr lang="cs-CZ" sz="2400" dirty="0"/>
              <a:t>chemické složení: cholesterolové, pigmentové, smíšené, fosfátové, uhličitanové</a:t>
            </a:r>
          </a:p>
          <a:p>
            <a:pPr marL="0" indent="0">
              <a:lnSpc>
                <a:spcPct val="95000"/>
              </a:lnSpc>
              <a:buClr>
                <a:srgbClr val="FF9933"/>
              </a:buClr>
              <a:buNone/>
              <a:defRPr/>
            </a:pPr>
            <a:r>
              <a:rPr lang="cs-CZ" sz="2400" dirty="0" err="1"/>
              <a:t>Dif</a:t>
            </a:r>
            <a:r>
              <a:rPr lang="cs-CZ" sz="2400" dirty="0"/>
              <a:t>. dg. nepravé kameny – zahuštění normálního obsahu </a:t>
            </a:r>
            <a:r>
              <a:rPr lang="cs-CZ" sz="2400" b="1" dirty="0"/>
              <a:t>koprolity</a:t>
            </a:r>
            <a:r>
              <a:rPr lang="cs-CZ" sz="2400" dirty="0"/>
              <a:t> (střevo, divertikly), </a:t>
            </a:r>
            <a:r>
              <a:rPr lang="cs-CZ" sz="2400" b="1" dirty="0"/>
              <a:t>rinolity</a:t>
            </a:r>
            <a:r>
              <a:rPr lang="cs-CZ" sz="2400" dirty="0"/>
              <a:t> a </a:t>
            </a:r>
            <a:r>
              <a:rPr lang="cs-CZ" sz="2400" b="1" dirty="0" err="1"/>
              <a:t>broncholity</a:t>
            </a:r>
            <a:r>
              <a:rPr lang="cs-CZ" sz="2400" dirty="0"/>
              <a:t> (DC), </a:t>
            </a:r>
            <a:r>
              <a:rPr lang="cs-CZ" sz="2400" b="1" dirty="0" err="1"/>
              <a:t>flebolit</a:t>
            </a:r>
            <a:r>
              <a:rPr lang="cs-CZ" sz="2400" dirty="0"/>
              <a:t> (kalcifikovaný trombus v cévě)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996768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9">
            <a:extLst>
              <a:ext uri="{FF2B5EF4-FFF2-40B4-BE49-F238E27FC236}">
                <a16:creationId xmlns:a16="http://schemas.microsoft.com/office/drawing/2014/main" xmlns="" id="{46C2E80F-49A6-4372-B103-219D417A5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C83FEB-5C84-AC4C-ACBC-0F62D01E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6" y="494971"/>
            <a:ext cx="4702267" cy="5312441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Praktické cvičení</a:t>
            </a:r>
            <a:br>
              <a:rPr lang="cs-CZ" sz="4000" b="1" dirty="0">
                <a:solidFill>
                  <a:schemeClr val="bg1"/>
                </a:solidFill>
              </a:rPr>
            </a:br>
            <a:r>
              <a:rPr lang="cs-CZ" sz="4000" b="1" dirty="0">
                <a:solidFill>
                  <a:schemeClr val="bg1"/>
                </a:solidFill>
              </a:rPr>
              <a:t>z obecné patologie I.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xmlns="" id="{A12F1618-AFBC-4B51-91BB-5768D0C2128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096001" y="470925"/>
          <a:ext cx="5233988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701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>
                <a:solidFill>
                  <a:srgbClr val="00B0F0"/>
                </a:solidFill>
              </a:rPr>
              <a:t>Anoikis</a:t>
            </a:r>
            <a:endParaRPr lang="cs-CZ" b="1" dirty="0">
              <a:solidFill>
                <a:srgbClr val="00B0F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sz="2200" dirty="0"/>
              <a:t>= zvláštní forma </a:t>
            </a:r>
            <a:r>
              <a:rPr lang="cs-CZ" sz="2200" dirty="0" err="1"/>
              <a:t>apoptózy</a:t>
            </a:r>
            <a:r>
              <a:rPr lang="cs-CZ" sz="2200" dirty="0"/>
              <a:t> (</a:t>
            </a:r>
            <a:r>
              <a:rPr lang="cs-CZ" sz="2200" i="1" dirty="0" err="1"/>
              <a:t>anóikos</a:t>
            </a:r>
            <a:r>
              <a:rPr lang="cs-CZ" sz="2200" dirty="0"/>
              <a:t> – tulák bez domova)</a:t>
            </a:r>
          </a:p>
          <a:p>
            <a:pPr>
              <a:defRPr/>
            </a:pPr>
            <a:r>
              <a:rPr lang="cs-CZ" sz="2000" b="1" dirty="0"/>
              <a:t>v případě uvolnění buňky ze své vazby </a:t>
            </a:r>
            <a:r>
              <a:rPr lang="cs-CZ" sz="2000" dirty="0"/>
              <a:t>(pomocí </a:t>
            </a:r>
            <a:r>
              <a:rPr lang="cs-CZ" sz="2000" dirty="0" err="1"/>
              <a:t>integrinů</a:t>
            </a:r>
            <a:r>
              <a:rPr lang="cs-CZ" sz="2000" dirty="0"/>
              <a:t>)</a:t>
            </a:r>
          </a:p>
          <a:p>
            <a:pPr>
              <a:defRPr/>
            </a:pPr>
            <a:r>
              <a:rPr lang="cs-CZ" sz="2000" dirty="0"/>
              <a:t>uplatňuje se třeba v GIT při obnově sliznice</a:t>
            </a:r>
          </a:p>
          <a:p>
            <a:pPr>
              <a:defRPr/>
            </a:pPr>
            <a:r>
              <a:rPr lang="cs-CZ" sz="2000" dirty="0"/>
              <a:t>zabraňuje kolonizovat cizí prostředí – prevence před implantací a uchycení v atypické lokalizaci</a:t>
            </a:r>
          </a:p>
          <a:p>
            <a:pPr>
              <a:defRPr/>
            </a:pPr>
            <a:r>
              <a:rPr lang="cs-CZ" sz="2000" dirty="0"/>
              <a:t>deregulace vede u nádorových buněk </a:t>
            </a:r>
            <a:r>
              <a:rPr lang="cs-CZ" sz="2000" dirty="0">
                <a:solidFill>
                  <a:srgbClr val="FF0000"/>
                </a:solidFill>
              </a:rPr>
              <a:t>ke zvýšenému riziku metastáz </a:t>
            </a:r>
            <a:r>
              <a:rPr lang="cs-CZ" sz="2000" dirty="0"/>
              <a:t>– ať už vzdálených či v rámci </a:t>
            </a:r>
            <a:r>
              <a:rPr lang="cs-CZ" sz="2000" dirty="0" err="1"/>
              <a:t>porogenního</a:t>
            </a:r>
            <a:r>
              <a:rPr lang="cs-CZ" sz="2000" dirty="0"/>
              <a:t> šíření v preformovaných dutinách (např. karcinomy ovaria)</a:t>
            </a:r>
          </a:p>
        </p:txBody>
      </p:sp>
    </p:spTree>
    <p:extLst>
      <p:ext uri="{BB962C8B-B14F-4D97-AF65-F5344CB8AC3E}">
        <p14:creationId xmlns:p14="http://schemas.microsoft.com/office/powerpoint/2010/main" val="55206074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34125FAD-AA26-D647-BE52-B472F3A06153}"/>
              </a:ext>
            </a:extLst>
          </p:cNvPr>
          <p:cNvSpPr txBox="1"/>
          <p:nvPr/>
        </p:nvSpPr>
        <p:spPr>
          <a:xfrm>
            <a:off x="4524375" y="2099622"/>
            <a:ext cx="1785937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ENDOGENNÍ</a:t>
            </a:r>
            <a:endParaRPr lang="cs-CZ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5FCBA870-8AED-2D43-A256-B5296B18E03A}"/>
              </a:ext>
            </a:extLst>
          </p:cNvPr>
          <p:cNvSpPr txBox="1"/>
          <p:nvPr/>
        </p:nvSpPr>
        <p:spPr>
          <a:xfrm>
            <a:off x="6381750" y="1528122"/>
            <a:ext cx="1571625" cy="338554"/>
          </a:xfrm>
          <a:prstGeom prst="rect">
            <a:avLst/>
          </a:prstGeom>
          <a:solidFill>
            <a:srgbClr val="C00000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AUTOGENNÍ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86FD20DB-CD2C-6347-92E0-3E3B6829B4E1}"/>
              </a:ext>
            </a:extLst>
          </p:cNvPr>
          <p:cNvSpPr txBox="1"/>
          <p:nvPr/>
        </p:nvSpPr>
        <p:spPr>
          <a:xfrm>
            <a:off x="6167437" y="313684"/>
            <a:ext cx="2071688" cy="830997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MELANIN</a:t>
            </a:r>
          </a:p>
          <a:p>
            <a:pPr algn="ctr" eaLnBrk="0" hangingPunct="0">
              <a:buFont typeface="Arial" pitchFamily="34" charset="0"/>
              <a:buChar char="•"/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okulokutánní</a:t>
            </a:r>
            <a:endParaRPr lang="cs-CZ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0" hangingPunct="0">
              <a:buFont typeface="Arial" pitchFamily="34" charset="0"/>
              <a:buChar char="•"/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neuromelanin</a:t>
            </a:r>
            <a:endParaRPr lang="cs-CZ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F6E6BE56-E278-EB43-A3CC-BCF1B23AD464}"/>
              </a:ext>
            </a:extLst>
          </p:cNvPr>
          <p:cNvSpPr txBox="1"/>
          <p:nvPr/>
        </p:nvSpPr>
        <p:spPr>
          <a:xfrm>
            <a:off x="8810625" y="1028059"/>
            <a:ext cx="1714500" cy="830997"/>
          </a:xfrm>
          <a:prstGeom prst="rect">
            <a:avLst/>
          </a:prstGeom>
          <a:solidFill>
            <a:srgbClr val="492303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Ceroid</a:t>
            </a:r>
            <a:endParaRPr lang="cs-CZ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LIPOFUSCIN</a:t>
            </a:r>
          </a:p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Lipochrom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F3F94DFA-EEE3-3B44-B8FF-9BACDF09546D}"/>
              </a:ext>
            </a:extLst>
          </p:cNvPr>
          <p:cNvSpPr txBox="1"/>
          <p:nvPr/>
        </p:nvSpPr>
        <p:spPr>
          <a:xfrm>
            <a:off x="6238875" y="2599684"/>
            <a:ext cx="1928812" cy="338554"/>
          </a:xfrm>
          <a:prstGeom prst="rect">
            <a:avLst/>
          </a:prstGeom>
          <a:solidFill>
            <a:srgbClr val="C00000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HEMATOGENNÍ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2B016954-E1BB-EB4D-86B6-43C0DCF05818}"/>
              </a:ext>
            </a:extLst>
          </p:cNvPr>
          <p:cNvSpPr txBox="1"/>
          <p:nvPr/>
        </p:nvSpPr>
        <p:spPr>
          <a:xfrm>
            <a:off x="8667750" y="2385372"/>
            <a:ext cx="1928812" cy="1077218"/>
          </a:xfrm>
          <a:prstGeom prst="rect">
            <a:avLst/>
          </a:prstGeom>
          <a:solidFill>
            <a:srgbClr val="C96009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/>
              <a:t>HEMOSIDERIN</a:t>
            </a:r>
          </a:p>
          <a:p>
            <a:pPr algn="ctr" eaLnBrk="0" hangingPunct="0">
              <a:defRPr/>
            </a:pPr>
            <a:r>
              <a:rPr lang="cs-CZ" sz="1600" dirty="0"/>
              <a:t>Hematin</a:t>
            </a:r>
          </a:p>
          <a:p>
            <a:pPr algn="ctr" eaLnBrk="0" hangingPunct="0">
              <a:defRPr/>
            </a:pPr>
            <a:r>
              <a:rPr lang="cs-CZ" sz="1600" dirty="0"/>
              <a:t>BILIRUBIN</a:t>
            </a:r>
          </a:p>
          <a:p>
            <a:pPr algn="ctr" eaLnBrk="0" hangingPunct="0">
              <a:defRPr/>
            </a:pPr>
            <a:r>
              <a:rPr lang="cs-CZ" sz="1600" dirty="0"/>
              <a:t>Porfyriny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FFE4A641-B138-D94F-8BFA-A07E02EC9EF1}"/>
              </a:ext>
            </a:extLst>
          </p:cNvPr>
          <p:cNvSpPr txBox="1"/>
          <p:nvPr/>
        </p:nvSpPr>
        <p:spPr>
          <a:xfrm>
            <a:off x="4595812" y="5171434"/>
            <a:ext cx="1571625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EXOGENNÍ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076C99C7-441B-B444-BD3D-9EE9198FB197}"/>
              </a:ext>
            </a:extLst>
          </p:cNvPr>
          <p:cNvSpPr txBox="1"/>
          <p:nvPr/>
        </p:nvSpPr>
        <p:spPr>
          <a:xfrm>
            <a:off x="6167437" y="4242747"/>
            <a:ext cx="1214438" cy="338554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INERTNÍ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89D2C001-6EAE-AC41-B810-0A92600B988C}"/>
              </a:ext>
            </a:extLst>
          </p:cNvPr>
          <p:cNvSpPr txBox="1"/>
          <p:nvPr/>
        </p:nvSpPr>
        <p:spPr>
          <a:xfrm>
            <a:off x="6810375" y="5171434"/>
            <a:ext cx="2071687" cy="338554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KONIOFIBRÓZY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xmlns="" id="{7E3D0BD9-9297-C74D-9FB3-57205BDAD38B}"/>
              </a:ext>
            </a:extLst>
          </p:cNvPr>
          <p:cNvSpPr txBox="1"/>
          <p:nvPr/>
        </p:nvSpPr>
        <p:spPr>
          <a:xfrm>
            <a:off x="6167437" y="6028684"/>
            <a:ext cx="2143125" cy="338554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KONIOTOXIKÓZY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xmlns="" id="{750DA6ED-CCB0-4640-9B3B-5B3C7811115F}"/>
              </a:ext>
            </a:extLst>
          </p:cNvPr>
          <p:cNvSpPr txBox="1"/>
          <p:nvPr/>
        </p:nvSpPr>
        <p:spPr>
          <a:xfrm>
            <a:off x="7739062" y="3814122"/>
            <a:ext cx="1428750" cy="1077218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Antrakóza</a:t>
            </a:r>
          </a:p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Amalgám.p.</a:t>
            </a:r>
          </a:p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Olovo</a:t>
            </a:r>
          </a:p>
          <a:p>
            <a:pPr algn="ctr" eaLnBrk="0" hangingPunct="0">
              <a:defRPr/>
            </a:pPr>
            <a:r>
              <a:rPr lang="cs-CZ" sz="1600" dirty="0" err="1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cs-CZ" sz="16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cs-CZ" sz="16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cs-CZ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cs-CZ" sz="1600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cs-CZ" sz="1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</a:t>
            </a:r>
            <a:r>
              <a:rPr lang="cs-CZ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</a:t>
            </a:r>
            <a:endParaRPr lang="cs-CZ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xmlns="" id="{552E4D2F-C36C-6849-890C-627D8DE924DA}"/>
              </a:ext>
            </a:extLst>
          </p:cNvPr>
          <p:cNvSpPr txBox="1"/>
          <p:nvPr/>
        </p:nvSpPr>
        <p:spPr>
          <a:xfrm>
            <a:off x="9310687" y="5028559"/>
            <a:ext cx="1357313" cy="58477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/>
              <a:t>Silikóza</a:t>
            </a:r>
          </a:p>
          <a:p>
            <a:pPr algn="ctr" eaLnBrk="0" hangingPunct="0">
              <a:defRPr/>
            </a:pPr>
            <a:r>
              <a:rPr lang="cs-CZ" sz="1600" dirty="0"/>
              <a:t>Azbestóza</a:t>
            </a:r>
          </a:p>
        </p:txBody>
      </p:sp>
      <p:cxnSp>
        <p:nvCxnSpPr>
          <p:cNvPr id="14" name="Přímá spojovací šipka 13">
            <a:extLst>
              <a:ext uri="{FF2B5EF4-FFF2-40B4-BE49-F238E27FC236}">
                <a16:creationId xmlns:a16="http://schemas.microsoft.com/office/drawing/2014/main" xmlns="" id="{BBB1EC00-27DD-5143-8810-AD695D6A996F}"/>
              </a:ext>
            </a:extLst>
          </p:cNvPr>
          <p:cNvCxnSpPr>
            <a:stCxn id="2" idx="3"/>
            <a:endCxn id="3" idx="2"/>
          </p:cNvCxnSpPr>
          <p:nvPr/>
        </p:nvCxnSpPr>
        <p:spPr>
          <a:xfrm flipV="1">
            <a:off x="6310312" y="1866676"/>
            <a:ext cx="857251" cy="433001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>
            <a:extLst>
              <a:ext uri="{FF2B5EF4-FFF2-40B4-BE49-F238E27FC236}">
                <a16:creationId xmlns:a16="http://schemas.microsoft.com/office/drawing/2014/main" xmlns="" id="{1941D4B8-5929-B845-874E-60806907560C}"/>
              </a:ext>
            </a:extLst>
          </p:cNvPr>
          <p:cNvCxnSpPr>
            <a:stCxn id="2" idx="3"/>
            <a:endCxn id="6" idx="0"/>
          </p:cNvCxnSpPr>
          <p:nvPr/>
        </p:nvCxnSpPr>
        <p:spPr>
          <a:xfrm>
            <a:off x="6310312" y="2299677"/>
            <a:ext cx="892969" cy="300007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>
            <a:extLst>
              <a:ext uri="{FF2B5EF4-FFF2-40B4-BE49-F238E27FC236}">
                <a16:creationId xmlns:a16="http://schemas.microsoft.com/office/drawing/2014/main" xmlns="" id="{B25A54C5-56A0-1A48-82E3-320B545B3F20}"/>
              </a:ext>
            </a:extLst>
          </p:cNvPr>
          <p:cNvCxnSpPr>
            <a:stCxn id="3" idx="0"/>
            <a:endCxn id="4" idx="2"/>
          </p:cNvCxnSpPr>
          <p:nvPr/>
        </p:nvCxnSpPr>
        <p:spPr>
          <a:xfrm flipV="1">
            <a:off x="7167563" y="1144681"/>
            <a:ext cx="35718" cy="383441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>
            <a:extLst>
              <a:ext uri="{FF2B5EF4-FFF2-40B4-BE49-F238E27FC236}">
                <a16:creationId xmlns:a16="http://schemas.microsoft.com/office/drawing/2014/main" xmlns="" id="{946DF03C-F33E-3249-842F-F87EA5D30ECF}"/>
              </a:ext>
            </a:extLst>
          </p:cNvPr>
          <p:cNvCxnSpPr>
            <a:stCxn id="3" idx="3"/>
          </p:cNvCxnSpPr>
          <p:nvPr/>
        </p:nvCxnSpPr>
        <p:spPr>
          <a:xfrm flipV="1">
            <a:off x="7953375" y="1670997"/>
            <a:ext cx="785812" cy="26402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>
            <a:extLst>
              <a:ext uri="{FF2B5EF4-FFF2-40B4-BE49-F238E27FC236}">
                <a16:creationId xmlns:a16="http://schemas.microsoft.com/office/drawing/2014/main" xmlns="" id="{BC73D5B8-1A52-0F4E-9459-E0EDCB578184}"/>
              </a:ext>
            </a:extLst>
          </p:cNvPr>
          <p:cNvCxnSpPr/>
          <p:nvPr/>
        </p:nvCxnSpPr>
        <p:spPr>
          <a:xfrm>
            <a:off x="8167687" y="2813997"/>
            <a:ext cx="428625" cy="1587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>
            <a:extLst>
              <a:ext uri="{FF2B5EF4-FFF2-40B4-BE49-F238E27FC236}">
                <a16:creationId xmlns:a16="http://schemas.microsoft.com/office/drawing/2014/main" xmlns="" id="{DB966B7A-BEF5-5B44-95AC-CAD9197E728D}"/>
              </a:ext>
            </a:extLst>
          </p:cNvPr>
          <p:cNvCxnSpPr>
            <a:stCxn id="8" idx="0"/>
            <a:endCxn id="9" idx="1"/>
          </p:cNvCxnSpPr>
          <p:nvPr/>
        </p:nvCxnSpPr>
        <p:spPr>
          <a:xfrm flipV="1">
            <a:off x="5381625" y="4412024"/>
            <a:ext cx="785812" cy="75941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>
            <a:extLst>
              <a:ext uri="{FF2B5EF4-FFF2-40B4-BE49-F238E27FC236}">
                <a16:creationId xmlns:a16="http://schemas.microsoft.com/office/drawing/2014/main" xmlns="" id="{3E31610F-5CA7-1343-8255-540D1C443708}"/>
              </a:ext>
            </a:extLst>
          </p:cNvPr>
          <p:cNvCxnSpPr>
            <a:stCxn id="8" idx="3"/>
            <a:endCxn id="10" idx="1"/>
          </p:cNvCxnSpPr>
          <p:nvPr/>
        </p:nvCxnSpPr>
        <p:spPr>
          <a:xfrm flipV="1">
            <a:off x="6167437" y="5340711"/>
            <a:ext cx="642938" cy="3077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>
            <a:extLst>
              <a:ext uri="{FF2B5EF4-FFF2-40B4-BE49-F238E27FC236}">
                <a16:creationId xmlns:a16="http://schemas.microsoft.com/office/drawing/2014/main" xmlns="" id="{79C97DB1-40EB-8342-B1C9-61CFEE387C93}"/>
              </a:ext>
            </a:extLst>
          </p:cNvPr>
          <p:cNvCxnSpPr>
            <a:stCxn id="8" idx="2"/>
            <a:endCxn id="11" idx="1"/>
          </p:cNvCxnSpPr>
          <p:nvPr/>
        </p:nvCxnSpPr>
        <p:spPr>
          <a:xfrm>
            <a:off x="5381625" y="5571544"/>
            <a:ext cx="785812" cy="626417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>
            <a:extLst>
              <a:ext uri="{FF2B5EF4-FFF2-40B4-BE49-F238E27FC236}">
                <a16:creationId xmlns:a16="http://schemas.microsoft.com/office/drawing/2014/main" xmlns="" id="{000DFEA3-113D-B044-B8AC-B83D868E92BE}"/>
              </a:ext>
            </a:extLst>
          </p:cNvPr>
          <p:cNvCxnSpPr>
            <a:stCxn id="9" idx="3"/>
            <a:endCxn id="12" idx="1"/>
          </p:cNvCxnSpPr>
          <p:nvPr/>
        </p:nvCxnSpPr>
        <p:spPr>
          <a:xfrm flipV="1">
            <a:off x="7381875" y="4352731"/>
            <a:ext cx="357187" cy="59293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šipka 22">
            <a:extLst>
              <a:ext uri="{FF2B5EF4-FFF2-40B4-BE49-F238E27FC236}">
                <a16:creationId xmlns:a16="http://schemas.microsoft.com/office/drawing/2014/main" xmlns="" id="{038C26B5-5354-9C4B-84C9-171E87C40B8D}"/>
              </a:ext>
            </a:extLst>
          </p:cNvPr>
          <p:cNvCxnSpPr>
            <a:stCxn id="10" idx="3"/>
            <a:endCxn id="13" idx="1"/>
          </p:cNvCxnSpPr>
          <p:nvPr/>
        </p:nvCxnSpPr>
        <p:spPr>
          <a:xfrm flipV="1">
            <a:off x="8882062" y="5320947"/>
            <a:ext cx="428625" cy="19764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>
            <a:extLst>
              <a:ext uri="{FF2B5EF4-FFF2-40B4-BE49-F238E27FC236}">
                <a16:creationId xmlns:a16="http://schemas.microsoft.com/office/drawing/2014/main" xmlns="" id="{350CEF19-B453-C34F-9FFA-396D3E6E67A1}"/>
              </a:ext>
            </a:extLst>
          </p:cNvPr>
          <p:cNvCxnSpPr>
            <a:stCxn id="11" idx="3"/>
          </p:cNvCxnSpPr>
          <p:nvPr/>
        </p:nvCxnSpPr>
        <p:spPr>
          <a:xfrm flipV="1">
            <a:off x="8310562" y="6066785"/>
            <a:ext cx="357188" cy="131176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ovéPole 47">
            <a:extLst>
              <a:ext uri="{FF2B5EF4-FFF2-40B4-BE49-F238E27FC236}">
                <a16:creationId xmlns:a16="http://schemas.microsoft.com/office/drawing/2014/main" xmlns="" id="{499B04FE-01D0-2548-8809-A3E63D57F922}"/>
              </a:ext>
            </a:extLst>
          </p:cNvPr>
          <p:cNvSpPr txBox="1"/>
          <p:nvPr/>
        </p:nvSpPr>
        <p:spPr>
          <a:xfrm>
            <a:off x="8810624" y="5843739"/>
            <a:ext cx="2357437" cy="83099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/>
              <a:t>Farmářská plíce</a:t>
            </a:r>
          </a:p>
          <a:p>
            <a:pPr algn="ctr" eaLnBrk="0" hangingPunct="0">
              <a:defRPr/>
            </a:pPr>
            <a:r>
              <a:rPr lang="cs-CZ" sz="1600" dirty="0"/>
              <a:t>Papouščí nemoc</a:t>
            </a:r>
          </a:p>
          <a:p>
            <a:pPr algn="ctr" eaLnBrk="0" hangingPunct="0">
              <a:defRPr/>
            </a:pPr>
            <a:r>
              <a:rPr lang="cs-CZ" sz="1600" dirty="0"/>
              <a:t>Plíce sběračů hub…</a:t>
            </a:r>
          </a:p>
        </p:txBody>
      </p:sp>
      <p:sp>
        <p:nvSpPr>
          <p:cNvPr id="26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 txBox="1">
            <a:spLocks/>
          </p:cNvSpPr>
          <p:nvPr/>
        </p:nvSpPr>
        <p:spPr>
          <a:xfrm>
            <a:off x="338137" y="117994"/>
            <a:ext cx="4186238" cy="1325563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smtClean="0"/>
              <a:t>Pigmenty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64541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Autogenní pigmenty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38461"/>
          </a:xfrm>
        </p:spPr>
        <p:txBody>
          <a:bodyPr>
            <a:noAutofit/>
          </a:bodyPr>
          <a:lstStyle/>
          <a:p>
            <a:pPr marL="273050" indent="-273050">
              <a:lnSpc>
                <a:spcPct val="85000"/>
              </a:lnSpc>
              <a:defRPr/>
            </a:pPr>
            <a:r>
              <a:rPr lang="cs-CZ" sz="2200" b="1" u="sng" dirty="0">
                <a:solidFill>
                  <a:srgbClr val="00B0F0"/>
                </a:solidFill>
              </a:rPr>
              <a:t>MELANIN</a:t>
            </a:r>
          </a:p>
          <a:p>
            <a:pPr marL="273050" indent="-273050">
              <a:lnSpc>
                <a:spcPct val="85000"/>
              </a:lnSpc>
              <a:buClr>
                <a:schemeClr val="accent1"/>
              </a:buClr>
              <a:buNone/>
              <a:tabLst>
                <a:tab pos="266700" algn="l"/>
              </a:tabLst>
              <a:defRPr/>
            </a:pPr>
            <a:r>
              <a:rPr lang="cs-CZ" sz="2200" dirty="0"/>
              <a:t>	- </a:t>
            </a:r>
            <a:r>
              <a:rPr lang="cs-CZ" sz="2200" b="1" dirty="0"/>
              <a:t>průkaz</a:t>
            </a:r>
            <a:r>
              <a:rPr lang="cs-CZ" sz="2200" dirty="0"/>
              <a:t>: </a:t>
            </a:r>
            <a:r>
              <a:rPr lang="cs-CZ" sz="2200" dirty="0" err="1"/>
              <a:t>Fontana-Masson</a:t>
            </a:r>
            <a:r>
              <a:rPr lang="cs-CZ" sz="2200" dirty="0"/>
              <a:t>, S-100, HMB-45, </a:t>
            </a:r>
            <a:r>
              <a:rPr lang="cs-CZ" sz="2200" dirty="0" err="1"/>
              <a:t>Melan</a:t>
            </a:r>
            <a:r>
              <a:rPr lang="cs-CZ" sz="2200" dirty="0"/>
              <a:t>  A</a:t>
            </a:r>
          </a:p>
          <a:p>
            <a:pPr marL="266700" indent="-266700">
              <a:lnSpc>
                <a:spcPct val="85000"/>
              </a:lnSpc>
              <a:buClr>
                <a:schemeClr val="accent1"/>
              </a:buClr>
              <a:buNone/>
              <a:tabLst>
                <a:tab pos="355600" algn="l"/>
                <a:tab pos="896938" algn="l"/>
              </a:tabLst>
              <a:defRPr/>
            </a:pPr>
            <a:r>
              <a:rPr lang="cs-CZ" sz="2200" dirty="0"/>
              <a:t>	- </a:t>
            </a:r>
            <a:r>
              <a:rPr lang="cs-CZ" sz="2200" b="1" dirty="0"/>
              <a:t>pozn. </a:t>
            </a:r>
            <a:r>
              <a:rPr lang="cs-CZ" sz="2200" b="1" dirty="0" err="1"/>
              <a:t>melanosis</a:t>
            </a:r>
            <a:r>
              <a:rPr lang="cs-CZ" sz="2200" b="1" dirty="0"/>
              <a:t> coli </a:t>
            </a:r>
            <a:r>
              <a:rPr lang="cs-CZ" sz="2200" dirty="0"/>
              <a:t>= tmavá </a:t>
            </a:r>
            <a:r>
              <a:rPr lang="cs-CZ" sz="2200" dirty="0" err="1"/>
              <a:t>pigm</a:t>
            </a:r>
            <a:r>
              <a:rPr lang="cs-CZ" sz="2200" dirty="0"/>
              <a:t>. tračníku způsobená </a:t>
            </a:r>
            <a:r>
              <a:rPr lang="cs-CZ" sz="2200" dirty="0" err="1"/>
              <a:t>ceroidem</a:t>
            </a:r>
            <a:r>
              <a:rPr lang="cs-CZ" sz="2200" dirty="0"/>
              <a:t> !</a:t>
            </a:r>
          </a:p>
          <a:p>
            <a:pPr marL="673100" lvl="1" indent="-273050">
              <a:lnSpc>
                <a:spcPct val="85000"/>
              </a:lnSpc>
              <a:buClr>
                <a:schemeClr val="accent1"/>
              </a:buClr>
              <a:buNone/>
              <a:tabLst>
                <a:tab pos="808038" algn="l"/>
                <a:tab pos="985838" algn="l"/>
              </a:tabLst>
              <a:defRPr/>
            </a:pPr>
            <a:r>
              <a:rPr lang="cs-CZ" sz="2200" b="1" dirty="0">
                <a:solidFill>
                  <a:srgbClr val="FF0000"/>
                </a:solidFill>
              </a:rPr>
              <a:t>	+: </a:t>
            </a:r>
            <a:r>
              <a:rPr lang="cs-CZ" sz="2200" dirty="0"/>
              <a:t>	 - </a:t>
            </a:r>
            <a:r>
              <a:rPr lang="cs-CZ" sz="2200" dirty="0" err="1"/>
              <a:t>Addisonova</a:t>
            </a:r>
            <a:r>
              <a:rPr lang="cs-CZ" sz="2200" dirty="0"/>
              <a:t> choroba</a:t>
            </a:r>
          </a:p>
          <a:p>
            <a:pPr marL="67310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	  - </a:t>
            </a:r>
            <a:r>
              <a:rPr lang="cs-CZ" sz="2200" dirty="0" err="1"/>
              <a:t>neurofibromatóza</a:t>
            </a:r>
            <a:endParaRPr lang="cs-CZ" sz="2200" dirty="0"/>
          </a:p>
          <a:p>
            <a:pPr marL="67310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	  - pigmentový névus</a:t>
            </a:r>
          </a:p>
          <a:p>
            <a:pPr marL="67310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	  - maligní melanom</a:t>
            </a:r>
          </a:p>
          <a:p>
            <a:pPr marL="67310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</a:t>
            </a:r>
            <a:r>
              <a:rPr lang="cs-CZ" sz="2200" b="1" dirty="0">
                <a:solidFill>
                  <a:srgbClr val="FF0000"/>
                </a:solidFill>
              </a:rPr>
              <a:t>-:	</a:t>
            </a:r>
            <a:r>
              <a:rPr lang="cs-CZ" sz="2200" dirty="0"/>
              <a:t>  - albinismus</a:t>
            </a:r>
          </a:p>
          <a:p>
            <a:pPr marL="67310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	  - vitiligo</a:t>
            </a:r>
          </a:p>
          <a:p>
            <a:pPr marL="67310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	  - </a:t>
            </a:r>
            <a:r>
              <a:rPr lang="cs-CZ" sz="2200" dirty="0" err="1"/>
              <a:t>leukoderma</a:t>
            </a:r>
            <a:endParaRPr lang="cs-CZ" sz="2200" dirty="0"/>
          </a:p>
          <a:p>
            <a:pPr marL="7938" indent="-273050">
              <a:lnSpc>
                <a:spcPct val="85000"/>
              </a:lnSpc>
              <a:buClr>
                <a:srgbClr val="FF9933"/>
              </a:buClr>
              <a:defRPr/>
            </a:pPr>
            <a:r>
              <a:rPr lang="cs-CZ" sz="2200" b="1" u="sng" dirty="0">
                <a:solidFill>
                  <a:srgbClr val="00B0F0"/>
                </a:solidFill>
              </a:rPr>
              <a:t>LIPOFUSCIN</a:t>
            </a:r>
            <a:r>
              <a:rPr lang="cs-CZ" sz="2200" dirty="0"/>
              <a:t> = pigment z opotřebování</a:t>
            </a:r>
          </a:p>
          <a:p>
            <a:pPr marL="27305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	  - tzv. hnědá atrofie (játra, myokard)</a:t>
            </a:r>
          </a:p>
          <a:p>
            <a:pPr marL="27305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	  - </a:t>
            </a:r>
            <a:r>
              <a:rPr lang="cs-CZ" sz="2200" dirty="0" err="1"/>
              <a:t>dif.dg</a:t>
            </a:r>
            <a:r>
              <a:rPr lang="cs-CZ" sz="2200" dirty="0"/>
              <a:t>.: </a:t>
            </a:r>
            <a:r>
              <a:rPr lang="cs-CZ" sz="2200" dirty="0" err="1"/>
              <a:t>hemosiderin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57182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4" descr="vitilig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95331" y="1799597"/>
            <a:ext cx="4573012" cy="468000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/>
              <a:t>Defekt pigmentu melaninu - vitiligo</a:t>
            </a:r>
          </a:p>
        </p:txBody>
      </p:sp>
    </p:spTree>
    <p:extLst>
      <p:ext uri="{BB962C8B-B14F-4D97-AF65-F5344CB8AC3E}">
        <p14:creationId xmlns:p14="http://schemas.microsoft.com/office/powerpoint/2010/main" val="42910474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/>
              <a:t>defekt melaninu- vitiligo, </a:t>
            </a:r>
            <a:br>
              <a:rPr lang="cs-CZ" b="1" dirty="0"/>
            </a:br>
            <a:r>
              <a:rPr lang="cs-CZ" b="1" dirty="0"/>
              <a:t>(impregnace melaninu stříbrem dle </a:t>
            </a:r>
            <a:r>
              <a:rPr lang="cs-CZ" b="1" dirty="0" err="1"/>
              <a:t>Massona</a:t>
            </a:r>
            <a:r>
              <a:rPr lang="cs-CZ" b="1" dirty="0"/>
              <a:t>)</a:t>
            </a:r>
          </a:p>
        </p:txBody>
      </p:sp>
      <p:pic>
        <p:nvPicPr>
          <p:cNvPr id="5" name="Picture 4" descr="01341+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9887" y="1818595"/>
            <a:ext cx="8912225" cy="481647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963886" y="5987963"/>
            <a:ext cx="558822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altLang="cs-CZ" dirty="0">
                <a:latin typeface="Arial" pitchFamily="34" charset="0"/>
                <a:cs typeface="Arial" pitchFamily="34" charset="0"/>
              </a:rPr>
              <a:t>1 - normální přítomnost melanocytů v basální vrstvě</a:t>
            </a:r>
          </a:p>
          <a:p>
            <a:r>
              <a:rPr lang="cs-CZ" altLang="cs-CZ" dirty="0">
                <a:latin typeface="Arial" pitchFamily="34" charset="0"/>
                <a:cs typeface="Arial" pitchFamily="34" charset="0"/>
              </a:rPr>
              <a:t>2 - chybění melanocytů v basální vrstvě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054594" y="408461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030837" y="396522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0658028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/>
              <a:t>Smíšený </a:t>
            </a:r>
            <a:r>
              <a:rPr lang="cs-CZ" b="1" dirty="0" err="1"/>
              <a:t>melanocytární</a:t>
            </a:r>
            <a:r>
              <a:rPr lang="cs-CZ" b="1" dirty="0"/>
              <a:t> névus kůže</a:t>
            </a:r>
          </a:p>
        </p:txBody>
      </p:sp>
      <p:pic>
        <p:nvPicPr>
          <p:cNvPr id="6" name="Zástupný symbol pro obsah 3" descr="smíšený névus2, 200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4"/>
          <a:stretch>
            <a:fillRect/>
          </a:stretch>
        </p:blipFill>
        <p:spPr>
          <a:xfrm>
            <a:off x="1635526" y="1831365"/>
            <a:ext cx="3719925" cy="4680000"/>
          </a:xfrm>
          <a:prstGeom prst="rect">
            <a:avLst/>
          </a:prstGeom>
        </p:spPr>
      </p:pic>
      <p:pic>
        <p:nvPicPr>
          <p:cNvPr id="7" name="Zástupný symbol pro obsah 5" descr="smíšený névus, 400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0"/>
          <a:stretch>
            <a:fillRect/>
          </a:stretch>
        </p:blipFill>
        <p:spPr bwMode="auto">
          <a:xfrm>
            <a:off x="5593583" y="1831365"/>
            <a:ext cx="3791373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449536" y="5865034"/>
            <a:ext cx="493542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dirty="0"/>
              <a:t>1 – hnízda </a:t>
            </a:r>
            <a:r>
              <a:rPr lang="cs-CZ" dirty="0" err="1"/>
              <a:t>melanocytárních</a:t>
            </a:r>
            <a:r>
              <a:rPr lang="cs-CZ" dirty="0"/>
              <a:t> buněk v oblasti </a:t>
            </a:r>
            <a:r>
              <a:rPr lang="cs-CZ" dirty="0" err="1"/>
              <a:t>junkce</a:t>
            </a:r>
            <a:endParaRPr lang="cs-CZ" dirty="0"/>
          </a:p>
          <a:p>
            <a:pPr eaLnBrk="0" hangingPunct="0">
              <a:defRPr/>
            </a:pPr>
            <a:r>
              <a:rPr lang="cs-CZ" dirty="0"/>
              <a:t>2 - hnízda </a:t>
            </a:r>
            <a:r>
              <a:rPr lang="cs-CZ" dirty="0" err="1"/>
              <a:t>melanocytárních</a:t>
            </a:r>
            <a:r>
              <a:rPr lang="cs-CZ" dirty="0"/>
              <a:t> buněk v oblasti dermis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969479" y="36455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839601" y="370361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263394" y="542662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7491290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b="1" dirty="0" err="1"/>
              <a:t>Lipofuscin</a:t>
            </a:r>
            <a:r>
              <a:rPr lang="cs-CZ" sz="4000" b="1" dirty="0"/>
              <a:t> v </a:t>
            </a:r>
            <a:r>
              <a:rPr lang="cs-CZ" sz="4000" b="1" dirty="0" err="1"/>
              <a:t>kardiomyocytech</a:t>
            </a:r>
            <a:r>
              <a:rPr lang="cs-CZ" sz="4000" b="1" dirty="0"/>
              <a:t> (</a:t>
            </a:r>
            <a:r>
              <a:rPr lang="cs-CZ" sz="4000" b="1" dirty="0" err="1"/>
              <a:t>dystrophia</a:t>
            </a:r>
            <a:r>
              <a:rPr lang="cs-CZ" sz="4000" b="1" dirty="0"/>
              <a:t> </a:t>
            </a:r>
            <a:r>
              <a:rPr lang="cs-CZ" sz="4000" b="1" dirty="0" err="1"/>
              <a:t>fusca</a:t>
            </a:r>
            <a:r>
              <a:rPr lang="cs-CZ" sz="4000" b="1" dirty="0"/>
              <a:t>)</a:t>
            </a:r>
          </a:p>
        </p:txBody>
      </p:sp>
      <p:pic>
        <p:nvPicPr>
          <p:cNvPr id="8" name="Picture 4" descr="lipofuscin myokard 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5151" y="1801220"/>
            <a:ext cx="7106091" cy="468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421086" y="6146931"/>
            <a:ext cx="41301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dirty="0"/>
              <a:t>1 – </a:t>
            </a:r>
            <a:r>
              <a:rPr lang="cs-CZ" dirty="0" err="1"/>
              <a:t>lipofuscin</a:t>
            </a:r>
            <a:r>
              <a:rPr lang="cs-CZ" dirty="0"/>
              <a:t> v cytoplazmě </a:t>
            </a:r>
            <a:r>
              <a:rPr lang="cs-CZ" dirty="0" err="1"/>
              <a:t>kardiomyocytů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3792837" y="355393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438315" y="2361953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6082837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Hematogenní pigmenty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73050" indent="-273050">
              <a:lnSpc>
                <a:spcPct val="85000"/>
              </a:lnSpc>
              <a:defRPr/>
            </a:pPr>
            <a:r>
              <a:rPr lang="cs-CZ" sz="2400" b="1" dirty="0">
                <a:solidFill>
                  <a:srgbClr val="00B0F0"/>
                </a:solidFill>
              </a:rPr>
              <a:t>HEMOSIDERIN</a:t>
            </a:r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 hrubozrnný </a:t>
            </a:r>
            <a:r>
              <a:rPr lang="cs-CZ" dirty="0" err="1"/>
              <a:t>okrověhnědý</a:t>
            </a:r>
            <a:r>
              <a:rPr lang="cs-CZ" dirty="0"/>
              <a:t> pigment</a:t>
            </a:r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 IC i EC</a:t>
            </a:r>
          </a:p>
          <a:p>
            <a:pPr lvl="1">
              <a:buNone/>
              <a:defRPr/>
            </a:pPr>
            <a:r>
              <a:rPr lang="cs-CZ" b="1" dirty="0">
                <a:solidFill>
                  <a:srgbClr val="FF0000"/>
                </a:solidFill>
              </a:rPr>
              <a:t>+:</a:t>
            </a:r>
            <a:r>
              <a:rPr lang="cs-CZ" dirty="0"/>
              <a:t> - lokální </a:t>
            </a:r>
            <a:r>
              <a:rPr lang="cs-CZ" dirty="0" err="1"/>
              <a:t>hemosideróza</a:t>
            </a:r>
            <a:r>
              <a:rPr lang="cs-CZ" dirty="0"/>
              <a:t> ← krvácení, venostáza</a:t>
            </a:r>
          </a:p>
          <a:p>
            <a:pPr marL="449263" lvl="1" indent="7938">
              <a:buNone/>
              <a:tabLst>
                <a:tab pos="449263" algn="l"/>
                <a:tab pos="538163" algn="l"/>
                <a:tab pos="808038" algn="l"/>
              </a:tabLst>
              <a:defRPr/>
            </a:pPr>
            <a:r>
              <a:rPr lang="cs-CZ" dirty="0"/>
              <a:t>	   - systémová </a:t>
            </a:r>
            <a:r>
              <a:rPr lang="cs-CZ" dirty="0" err="1"/>
              <a:t>hemosideróza</a:t>
            </a:r>
            <a:r>
              <a:rPr lang="cs-CZ" dirty="0"/>
              <a:t> ← hemolytická anémie</a:t>
            </a:r>
          </a:p>
          <a:p>
            <a:pPr marL="273050" indent="-273050">
              <a:lnSpc>
                <a:spcPct val="85000"/>
              </a:lnSpc>
              <a:defRPr/>
            </a:pPr>
            <a:endParaRPr lang="cs-CZ" sz="2400" dirty="0"/>
          </a:p>
          <a:p>
            <a:pPr marL="273050" indent="-273050">
              <a:lnSpc>
                <a:spcPct val="85000"/>
              </a:lnSpc>
              <a:defRPr/>
            </a:pPr>
            <a:r>
              <a:rPr lang="cs-CZ" sz="2400" b="1" dirty="0">
                <a:solidFill>
                  <a:srgbClr val="FF0000"/>
                </a:solidFill>
              </a:rPr>
              <a:t>Hemochromatóza</a:t>
            </a:r>
            <a:r>
              <a:rPr lang="cs-CZ" sz="2400" b="1" dirty="0"/>
              <a:t> - AR</a:t>
            </a:r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 není hematogenní; způsobena </a:t>
            </a:r>
            <a:r>
              <a:rPr lang="cs-CZ" dirty="0">
                <a:solidFill>
                  <a:srgbClr val="00B0F0"/>
                </a:solidFill>
              </a:rPr>
              <a:t>nadměrným vstřebáváním </a:t>
            </a:r>
            <a:r>
              <a:rPr lang="cs-CZ" dirty="0" err="1">
                <a:solidFill>
                  <a:srgbClr val="00B0F0"/>
                </a:solidFill>
              </a:rPr>
              <a:t>Fe</a:t>
            </a:r>
            <a:r>
              <a:rPr lang="cs-CZ" dirty="0">
                <a:solidFill>
                  <a:srgbClr val="00B0F0"/>
                </a:solidFill>
              </a:rPr>
              <a:t> ze střeva </a:t>
            </a:r>
            <a:r>
              <a:rPr lang="cs-CZ" dirty="0"/>
              <a:t>a jeho ukládáním do jater, pankreatu, myokardu, kůže, pohlavních žláz</a:t>
            </a:r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 </a:t>
            </a:r>
            <a:r>
              <a:rPr lang="cs-CZ" dirty="0" err="1">
                <a:solidFill>
                  <a:srgbClr val="FF0000"/>
                </a:solidFill>
              </a:rPr>
              <a:t>Fe</a:t>
            </a:r>
            <a:r>
              <a:rPr lang="cs-CZ" dirty="0">
                <a:solidFill>
                  <a:srgbClr val="FF0000"/>
                </a:solidFill>
              </a:rPr>
              <a:t> je fibrogenní, mutagenní a kancerogenní</a:t>
            </a:r>
            <a:r>
              <a:rPr lang="cs-CZ" dirty="0"/>
              <a:t>:</a:t>
            </a:r>
          </a:p>
          <a:p>
            <a:pPr marL="457200" lvl="1" indent="0">
              <a:buNone/>
              <a:tabLst>
                <a:tab pos="719138" algn="l"/>
              </a:tabLst>
              <a:defRPr/>
            </a:pPr>
            <a:r>
              <a:rPr lang="cs-CZ" dirty="0"/>
              <a:t>	→ tzv. </a:t>
            </a:r>
            <a:r>
              <a:rPr lang="cs-CZ" dirty="0">
                <a:solidFill>
                  <a:srgbClr val="00B0F0"/>
                </a:solidFill>
              </a:rPr>
              <a:t>bronzový diabetes </a:t>
            </a:r>
            <a:r>
              <a:rPr lang="cs-CZ" dirty="0"/>
              <a:t>(fibróza pankreatu + pigmentace kůže)</a:t>
            </a:r>
          </a:p>
          <a:p>
            <a:pPr lvl="1">
              <a:buNone/>
              <a:defRPr/>
            </a:pPr>
            <a:r>
              <a:rPr lang="cs-CZ" dirty="0"/>
              <a:t>	→ </a:t>
            </a:r>
            <a:r>
              <a:rPr lang="cs-CZ" dirty="0">
                <a:solidFill>
                  <a:srgbClr val="00B0F0"/>
                </a:solidFill>
              </a:rPr>
              <a:t>jaterní cirhóza </a:t>
            </a:r>
            <a:r>
              <a:rPr lang="cs-CZ" dirty="0"/>
              <a:t>→ hepatocelulární karcinom</a:t>
            </a:r>
          </a:p>
          <a:p>
            <a:pPr lvl="1">
              <a:buNone/>
              <a:defRPr/>
            </a:pPr>
            <a:r>
              <a:rPr lang="cs-CZ" dirty="0"/>
              <a:t>	→ </a:t>
            </a:r>
            <a:r>
              <a:rPr lang="cs-CZ" dirty="0">
                <a:solidFill>
                  <a:srgbClr val="00B0F0"/>
                </a:solidFill>
              </a:rPr>
              <a:t>srdeční selhávání, artritidy</a:t>
            </a:r>
            <a:r>
              <a:rPr lang="cs-CZ" dirty="0"/>
              <a:t>, impotence♂, ↓ libida ♀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598940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3600" b="1" dirty="0"/>
              <a:t>Hematogenní pigmenty - </a:t>
            </a:r>
            <a:r>
              <a:rPr lang="cs-CZ" sz="3600" b="1" dirty="0" err="1"/>
              <a:t>siderofágy</a:t>
            </a:r>
            <a:r>
              <a:rPr lang="cs-CZ" sz="3600" b="1" dirty="0"/>
              <a:t> v kolabované </a:t>
            </a:r>
            <a:br>
              <a:rPr lang="cs-CZ" sz="3600" b="1" dirty="0"/>
            </a:br>
            <a:r>
              <a:rPr lang="cs-CZ" sz="3600" b="1" dirty="0"/>
              <a:t>a </a:t>
            </a:r>
            <a:r>
              <a:rPr lang="cs-CZ" sz="3600" b="1" dirty="0" err="1"/>
              <a:t>indurované</a:t>
            </a:r>
            <a:r>
              <a:rPr lang="cs-CZ" sz="3600" b="1" dirty="0"/>
              <a:t> plicní tkáni</a:t>
            </a:r>
          </a:p>
        </p:txBody>
      </p:sp>
      <p:pic>
        <p:nvPicPr>
          <p:cNvPr id="4" name="Picture 4" descr="siderofágy plíce 60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2040" y="1825625"/>
            <a:ext cx="6596630" cy="4680000"/>
          </a:xfrm>
        </p:spPr>
      </p:pic>
      <p:sp>
        <p:nvSpPr>
          <p:cNvPr id="5" name="TextovéPole 4"/>
          <p:cNvSpPr txBox="1"/>
          <p:nvPr/>
        </p:nvSpPr>
        <p:spPr>
          <a:xfrm>
            <a:off x="5535386" y="5920850"/>
            <a:ext cx="356328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altLang="cs-CZ" sz="1600" dirty="0">
                <a:latin typeface="Arial" pitchFamily="34" charset="0"/>
                <a:cs typeface="Arial" pitchFamily="34" charset="0"/>
              </a:rPr>
              <a:t>1 - </a:t>
            </a:r>
            <a:r>
              <a:rPr lang="cs-CZ" altLang="cs-CZ" sz="1600" dirty="0" err="1">
                <a:latin typeface="Arial" pitchFamily="34" charset="0"/>
                <a:cs typeface="Arial" pitchFamily="34" charset="0"/>
              </a:rPr>
              <a:t>siderofágy</a:t>
            </a:r>
            <a:endParaRPr lang="cs-CZ" altLang="cs-CZ" sz="1600" dirty="0">
              <a:latin typeface="Arial" pitchFamily="34" charset="0"/>
              <a:cs typeface="Arial" pitchFamily="34" charset="0"/>
            </a:endParaRPr>
          </a:p>
          <a:p>
            <a:r>
              <a:rPr lang="cs-CZ" altLang="cs-CZ" sz="1600" dirty="0">
                <a:latin typeface="Arial" pitchFamily="34" charset="0"/>
                <a:cs typeface="Arial" pitchFamily="34" charset="0"/>
              </a:rPr>
              <a:t>2 - </a:t>
            </a:r>
            <a:r>
              <a:rPr lang="cs-CZ" altLang="cs-CZ" sz="1600" dirty="0" err="1">
                <a:latin typeface="Arial" pitchFamily="34" charset="0"/>
                <a:cs typeface="Arial" pitchFamily="34" charset="0"/>
              </a:rPr>
              <a:t>antrakotický</a:t>
            </a:r>
            <a:r>
              <a:rPr lang="cs-CZ" altLang="cs-CZ" sz="1600" dirty="0">
                <a:latin typeface="Arial" pitchFamily="34" charset="0"/>
                <a:cs typeface="Arial" pitchFamily="34" charset="0"/>
              </a:rPr>
              <a:t> pigment v </a:t>
            </a:r>
            <a:r>
              <a:rPr lang="cs-CZ" altLang="cs-CZ" sz="1600" dirty="0" err="1">
                <a:latin typeface="Arial" pitchFamily="34" charset="0"/>
                <a:cs typeface="Arial" pitchFamily="34" charset="0"/>
              </a:rPr>
              <a:t>siderofágu</a:t>
            </a:r>
            <a:endParaRPr lang="cs-CZ" altLang="cs-CZ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535386" y="276200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400952" y="420174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128072" y="495003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826829" y="343762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1812914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3200" b="1" dirty="0"/>
              <a:t>Hematogenní pigmenty - </a:t>
            </a:r>
            <a:r>
              <a:rPr lang="cs-CZ" sz="3200" b="1" dirty="0" err="1"/>
              <a:t>siderofágy</a:t>
            </a:r>
            <a:r>
              <a:rPr lang="cs-CZ" sz="3200" b="1" dirty="0"/>
              <a:t> (</a:t>
            </a:r>
            <a:r>
              <a:rPr lang="cs-CZ" sz="3200" b="1" dirty="0" err="1"/>
              <a:t>Perlsova</a:t>
            </a:r>
            <a:r>
              <a:rPr lang="cs-CZ" sz="3200" b="1" dirty="0"/>
              <a:t> reakce)</a:t>
            </a:r>
            <a:endParaRPr lang="cs-CZ" sz="3200" b="1" dirty="0">
              <a:solidFill>
                <a:srgbClr val="3385D1"/>
              </a:solidFill>
            </a:endParaRPr>
          </a:p>
        </p:txBody>
      </p:sp>
      <p:pic>
        <p:nvPicPr>
          <p:cNvPr id="5" name="Picture 4" descr="siderofágy plíce Perls 4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67935" y="1825625"/>
            <a:ext cx="7105592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7318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Hematogenní pigmenty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273050" indent="-273050">
              <a:lnSpc>
                <a:spcPct val="85000"/>
              </a:lnSpc>
              <a:defRPr/>
            </a:pPr>
            <a:r>
              <a:rPr lang="cs-CZ" sz="2600" b="1" dirty="0">
                <a:solidFill>
                  <a:srgbClr val="00B0F0"/>
                </a:solidFill>
              </a:rPr>
              <a:t>BILIRUBIN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konjugovaný (rozpustný ve vodě, netoxický) 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nekonjugovaný (nerozpustný ve vodě, toxický!)</a:t>
            </a:r>
          </a:p>
          <a:p>
            <a:pPr lvl="1">
              <a:buNone/>
              <a:defRPr/>
            </a:pPr>
            <a:endParaRPr lang="cs-CZ" sz="2600" dirty="0"/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cholestáza, hromadění žluči v játrech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</a:t>
            </a:r>
            <a:r>
              <a:rPr lang="cs-CZ" sz="2600" dirty="0" err="1"/>
              <a:t>intrakanalikulárně</a:t>
            </a:r>
            <a:r>
              <a:rPr lang="cs-CZ" sz="2600" dirty="0"/>
              <a:t>, intracelulárně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průkaz: </a:t>
            </a:r>
            <a:r>
              <a:rPr lang="cs-CZ" sz="2600" dirty="0" err="1"/>
              <a:t>Fouchet</a:t>
            </a:r>
            <a:r>
              <a:rPr lang="cs-CZ" sz="2600" dirty="0"/>
              <a:t> – zeleně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pozn. ikterus (</a:t>
            </a:r>
            <a:r>
              <a:rPr lang="cs-CZ" sz="2600" dirty="0" err="1"/>
              <a:t>prehepatální</a:t>
            </a:r>
            <a:r>
              <a:rPr lang="cs-CZ" sz="2600" dirty="0"/>
              <a:t> ; hepatocelulární; obstrukční)</a:t>
            </a:r>
          </a:p>
          <a:p>
            <a:pPr lvl="1">
              <a:buNone/>
              <a:tabLst>
                <a:tab pos="541338" algn="l"/>
              </a:tabLst>
              <a:defRPr/>
            </a:pPr>
            <a:r>
              <a:rPr lang="cs-CZ" sz="2600" dirty="0"/>
              <a:t>	</a:t>
            </a:r>
          </a:p>
          <a:p>
            <a:pPr marL="273050" indent="-273050">
              <a:defRPr/>
            </a:pPr>
            <a:r>
              <a:rPr lang="cs-CZ" sz="2600" b="1" dirty="0">
                <a:solidFill>
                  <a:srgbClr val="00B0F0"/>
                </a:solidFill>
              </a:rPr>
              <a:t>PORFYRIN</a:t>
            </a:r>
            <a:r>
              <a:rPr lang="cs-CZ" sz="2600" b="1" dirty="0"/>
              <a:t> </a:t>
            </a:r>
          </a:p>
          <a:p>
            <a:pPr marL="273050" indent="-273050">
              <a:buNone/>
              <a:tabLst>
                <a:tab pos="541338" algn="l"/>
              </a:tabLst>
              <a:defRPr/>
            </a:pPr>
            <a:r>
              <a:rPr lang="cs-CZ" sz="2600" dirty="0"/>
              <a:t>		→ Porfyrie, </a:t>
            </a:r>
            <a:r>
              <a:rPr lang="cs-CZ" sz="2600" dirty="0" err="1"/>
              <a:t>porfyrinurie</a:t>
            </a:r>
            <a:r>
              <a:rPr lang="cs-CZ" sz="2600" dirty="0"/>
              <a:t> (červená fluorescence po ozáření UV světlem)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vrozené metabolické defekty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akutní </a:t>
            </a:r>
            <a:r>
              <a:rPr lang="cs-CZ" sz="2600" dirty="0" err="1"/>
              <a:t>x</a:t>
            </a:r>
            <a:r>
              <a:rPr lang="cs-CZ" sz="2600" dirty="0"/>
              <a:t> chronické projevy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292982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15571</TotalTime>
  <Words>3178</Words>
  <Application>Microsoft Office PowerPoint</Application>
  <PresentationFormat>Širokoúhlá obrazovka</PresentationFormat>
  <Paragraphs>847</Paragraphs>
  <Slides>108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108</vt:i4>
      </vt:variant>
    </vt:vector>
  </HeadingPairs>
  <TitlesOfParts>
    <vt:vector size="114" baseType="lpstr">
      <vt:lpstr>Arial</vt:lpstr>
      <vt:lpstr>Calibri</vt:lpstr>
      <vt:lpstr>Calibri Light</vt:lpstr>
      <vt:lpstr>Symbol</vt:lpstr>
      <vt:lpstr>Wingdings</vt:lpstr>
      <vt:lpstr>Motiv Office</vt:lpstr>
      <vt:lpstr>Praktické cvičení z obecné patologie I.</vt:lpstr>
      <vt:lpstr>Prezentace aplikace PowerPoint</vt:lpstr>
      <vt:lpstr> Apoptóza </vt:lpstr>
      <vt:lpstr>Apoptóza ve fyziologických procesech </vt:lpstr>
      <vt:lpstr>Apoptóza v patologických procesech </vt:lpstr>
      <vt:lpstr>Prezentace aplikace PowerPoint</vt:lpstr>
      <vt:lpstr>Apoptóza v patologických procesech </vt:lpstr>
      <vt:lpstr>Apoptóza v patologických procesech </vt:lpstr>
      <vt:lpstr>Anoikis</vt:lpstr>
      <vt:lpstr>Nekroptóza</vt:lpstr>
      <vt:lpstr>Praktické cvičení z obecné patologie I.</vt:lpstr>
      <vt:lpstr>Nekróza</vt:lpstr>
      <vt:lpstr>Reverzibilní fáze</vt:lpstr>
      <vt:lpstr>Nekróza – morfologické změny</vt:lpstr>
      <vt:lpstr>Nekróza – příčiny</vt:lpstr>
      <vt:lpstr>Nekróza - typy</vt:lpstr>
      <vt:lpstr>Nekróza - typy</vt:lpstr>
      <vt:lpstr>Koagulační nekróza – infarkt myokardu</vt:lpstr>
      <vt:lpstr>Kardiomyocyty - norma</vt:lpstr>
      <vt:lpstr>Koagulační nekróza – infarkt myokardu</vt:lpstr>
      <vt:lpstr>Prezentace aplikace PowerPoint</vt:lpstr>
      <vt:lpstr>Koagulační nekróza – infarkt ledviny</vt:lpstr>
      <vt:lpstr>Infarkt ledviny - přehled</vt:lpstr>
      <vt:lpstr>Infarkt ledviny – detail</vt:lpstr>
      <vt:lpstr>Hemoragická nekróza – infarkt plic</vt:lpstr>
      <vt:lpstr>Hemoragická nekróza – infarkt plic</vt:lpstr>
      <vt:lpstr>Hemoragická nekróza – infarkt plic</vt:lpstr>
      <vt:lpstr>Kaseózní nekróza, TBC uzlík</vt:lpstr>
      <vt:lpstr>Nekróza - typy</vt:lpstr>
      <vt:lpstr>Kolikvační nekróza – mozkový infarkt, postmalatická pseudocysta</vt:lpstr>
      <vt:lpstr>Postmalatická pseudocysta - mikro</vt:lpstr>
      <vt:lpstr>Postmalatická pseudocysta - detail</vt:lpstr>
      <vt:lpstr>Nekróza - typy</vt:lpstr>
      <vt:lpstr>Fibrinoidní nekróza – revmatický uzel</vt:lpstr>
      <vt:lpstr>Fibrinoidní nekróza – revmatický uzel</vt:lpstr>
      <vt:lpstr>Fibrinoidní nekróza arterioly ledviny, speciální barvení Malloryho trichrom – zdravé vazivo modře, fibrin červeně </vt:lpstr>
      <vt:lpstr>Nekróza - hojení</vt:lpstr>
      <vt:lpstr>Gangréna</vt:lpstr>
      <vt:lpstr>Praktické cvičení z obecné patologie I.</vt:lpstr>
      <vt:lpstr>Atrofie </vt:lpstr>
      <vt:lpstr>Atrofie </vt:lpstr>
      <vt:lpstr>Dystrofie</vt:lpstr>
      <vt:lpstr>Poruchy distribuce vody</vt:lpstr>
      <vt:lpstr>Porucha distribuce vody</vt:lpstr>
      <vt:lpstr>Akutní zduření – tubuly ledviny</vt:lpstr>
      <vt:lpstr>Vakuolární dystrofie - ledviny (200x)</vt:lpstr>
      <vt:lpstr>Dystrofie bílkovin</vt:lpstr>
      <vt:lpstr>Hyalinní zkapénkovatění</vt:lpstr>
      <vt:lpstr>Hepatocyty - Malloryho hyalin</vt:lpstr>
      <vt:lpstr>Hyalinní dystrofie</vt:lpstr>
      <vt:lpstr>Hyalinní dystrofie - perisplenitis cartilaginea</vt:lpstr>
      <vt:lpstr>Inkluze</vt:lpstr>
      <vt:lpstr>CMV kolitida</vt:lpstr>
      <vt:lpstr>Hlenové dystrofie</vt:lpstr>
      <vt:lpstr>Hlenové dystrofie - epitelové</vt:lpstr>
      <vt:lpstr>Mukoviscidóza – počáteční stádium</vt:lpstr>
      <vt:lpstr>pokročilé stádium s atrofií parenchymu</vt:lpstr>
      <vt:lpstr>Hlenové dystrofie - mezenchymové</vt:lpstr>
      <vt:lpstr>Pretibiální myxedém</vt:lpstr>
      <vt:lpstr>Depozita hlenu v rámci koria (alciánová modř)</vt:lpstr>
      <vt:lpstr>Amyloidóza</vt:lpstr>
      <vt:lpstr>Amyloidóza</vt:lpstr>
      <vt:lpstr>Amyloidóza </vt:lpstr>
      <vt:lpstr>Klinicko-biochemická klasifikace amyloidózy</vt:lpstr>
      <vt:lpstr>Klinicko-biochemická klasifikace amyloidózy</vt:lpstr>
      <vt:lpstr>Amyloidóza - průkaz</vt:lpstr>
      <vt:lpstr>Amyloidóza jater</vt:lpstr>
      <vt:lpstr>Amyloidóza jater - detail</vt:lpstr>
      <vt:lpstr>Amyloidóza jater – kongo červeň</vt:lpstr>
      <vt:lpstr>Dna (arthritis uratica)</vt:lpstr>
      <vt:lpstr>Dna (arthritis uratica)</vt:lpstr>
      <vt:lpstr>Dnavý tofus</vt:lpstr>
      <vt:lpstr>Krystaly (HE, polarizace)</vt:lpstr>
      <vt:lpstr>Dystrofie tuků - steatóza</vt:lpstr>
      <vt:lpstr>Steatóza jater</vt:lpstr>
      <vt:lpstr>Steatóza jater - mikro</vt:lpstr>
      <vt:lpstr>Steatóza jater - mikro</vt:lpstr>
      <vt:lpstr>Mikrovakuolární steatóza jater, olejová červeň, zmražený řez (jádra hepatocytů neznázorněna).</vt:lpstr>
      <vt:lpstr>Dystrofie tuků</vt:lpstr>
      <vt:lpstr>Dystrofie cukrů</vt:lpstr>
      <vt:lpstr>Glykogenóza jater</vt:lpstr>
      <vt:lpstr>Karcinom ledviny z jasných buněk</vt:lpstr>
      <vt:lpstr>Kalcifikace</vt:lpstr>
      <vt:lpstr>Kalcifikace</vt:lpstr>
      <vt:lpstr>Praktické cvičení z obecné patologie I.</vt:lpstr>
      <vt:lpstr>Krystaly </vt:lpstr>
      <vt:lpstr>Krystaly cholesterolu (ateromový plát cévní stěny) </vt:lpstr>
      <vt:lpstr>Konkrementy</vt:lpstr>
      <vt:lpstr>Praktické cvičení z obecné patologie I.</vt:lpstr>
      <vt:lpstr>Prezentace aplikace PowerPoint</vt:lpstr>
      <vt:lpstr>Autogenní pigmenty</vt:lpstr>
      <vt:lpstr>Prezentace aplikace PowerPoint</vt:lpstr>
      <vt:lpstr>Prezentace aplikace PowerPoint</vt:lpstr>
      <vt:lpstr>Prezentace aplikace PowerPoint</vt:lpstr>
      <vt:lpstr>Prezentace aplikace PowerPoint</vt:lpstr>
      <vt:lpstr>Hematogenní pigmenty</vt:lpstr>
      <vt:lpstr>Hematogenní pigmenty - siderofágy v kolabované  a indurované plicní tkáni</vt:lpstr>
      <vt:lpstr>Hematogenní pigmenty - siderofágy (Perlsova reakce)</vt:lpstr>
      <vt:lpstr>Hematogenní pigmenty</vt:lpstr>
      <vt:lpstr>Hepatocelulární karcinom - cholestáza</vt:lpstr>
      <vt:lpstr>Exogenní pigmentace </vt:lpstr>
      <vt:lpstr>Exogenní pigmentace - tetováž </vt:lpstr>
      <vt:lpstr>Tetováž – černý pigment v koriu </vt:lpstr>
      <vt:lpstr>Nekolagenní pneumokoniózy  = nefibrogenní</vt:lpstr>
      <vt:lpstr>Koniofibrózy (kolagenní pneumokoniózy) </vt:lpstr>
      <vt:lpstr>Silikotický uzel - plíce </vt:lpstr>
      <vt:lpstr>Azbestóza, azbestová tělíska (barvení Pearls) </vt:lpstr>
      <vt:lpstr>Koniotoxikózy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Praktická cvičení z obecné patologie I.</dc:title>
  <dc:creator>Lukáš Velecký</dc:creator>
  <cp:lastModifiedBy>Iva Zambo</cp:lastModifiedBy>
  <cp:revision>182</cp:revision>
  <dcterms:created xsi:type="dcterms:W3CDTF">2020-04-05T15:20:15Z</dcterms:created>
  <dcterms:modified xsi:type="dcterms:W3CDTF">2020-10-19T05:07:14Z</dcterms:modified>
</cp:coreProperties>
</file>