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0" r:id="rId7"/>
    <p:sldId id="265" r:id="rId8"/>
    <p:sldId id="293" r:id="rId9"/>
    <p:sldId id="263" r:id="rId10"/>
    <p:sldId id="264" r:id="rId11"/>
    <p:sldId id="266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77" r:id="rId20"/>
    <p:sldId id="280" r:id="rId21"/>
    <p:sldId id="281" r:id="rId22"/>
    <p:sldId id="279" r:id="rId23"/>
    <p:sldId id="294" r:id="rId24"/>
    <p:sldId id="282" r:id="rId25"/>
    <p:sldId id="285" r:id="rId26"/>
    <p:sldId id="287" r:id="rId27"/>
    <p:sldId id="288" r:id="rId28"/>
    <p:sldId id="283" r:id="rId29"/>
    <p:sldId id="286" r:id="rId30"/>
    <p:sldId id="284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2" y="100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31.3.2021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 smtClean="0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/>
              <a:t>Patologie </a:t>
            </a:r>
            <a:r>
              <a:rPr lang="cs-CZ" sz="8800" b="1" dirty="0" err="1" smtClean="0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Sylva Hotárková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Benigní </a:t>
            </a:r>
            <a:r>
              <a:rPr lang="cs-CZ" b="1" dirty="0" err="1" smtClean="0"/>
              <a:t>proliferativní</a:t>
            </a:r>
            <a:r>
              <a:rPr lang="cs-CZ" b="1" dirty="0" smtClean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 smtClean="0"/>
              <a:t>I. </a:t>
            </a:r>
            <a:r>
              <a:rPr lang="cs-CZ" dirty="0" err="1" smtClean="0"/>
              <a:t>Fibrocystické</a:t>
            </a:r>
            <a:r>
              <a:rPr lang="cs-CZ" dirty="0" smtClean="0"/>
              <a:t> změny </a:t>
            </a:r>
            <a:r>
              <a:rPr lang="cs-CZ" dirty="0" err="1" smtClean="0"/>
              <a:t>mammy</a:t>
            </a:r>
            <a:endParaRPr lang="cs-CZ" dirty="0" smtClean="0"/>
          </a:p>
          <a:p>
            <a:pPr lvl="1"/>
            <a:r>
              <a:rPr lang="cs-CZ" dirty="0" smtClean="0"/>
              <a:t>není nosologická jednotka, často peri- a postmenopauzálně u většiny žen</a:t>
            </a:r>
          </a:p>
          <a:p>
            <a:pPr lvl="1"/>
            <a:r>
              <a:rPr lang="cs-CZ" dirty="0" smtClean="0"/>
              <a:t>soubor histologických nálezů: </a:t>
            </a:r>
          </a:p>
          <a:p>
            <a:pPr lvl="2"/>
            <a:r>
              <a:rPr lang="cs-CZ" dirty="0" smtClean="0"/>
              <a:t>fibróza</a:t>
            </a:r>
          </a:p>
          <a:p>
            <a:pPr lvl="2"/>
            <a:r>
              <a:rPr lang="cs-CZ" dirty="0" smtClean="0"/>
              <a:t>cysty (často s </a:t>
            </a:r>
            <a:r>
              <a:rPr lang="cs-CZ" dirty="0" err="1" smtClean="0"/>
              <a:t>metaplázií</a:t>
            </a:r>
            <a:r>
              <a:rPr lang="cs-CZ" dirty="0" smtClean="0"/>
              <a:t> výstelky - apokrinní, </a:t>
            </a:r>
            <a:r>
              <a:rPr lang="cs-CZ" dirty="0" err="1" smtClean="0"/>
              <a:t>kolumnární</a:t>
            </a:r>
            <a:r>
              <a:rPr lang="cs-CZ" dirty="0" smtClean="0"/>
              <a:t>…)</a:t>
            </a:r>
          </a:p>
          <a:p>
            <a:pPr lvl="2"/>
            <a:r>
              <a:rPr lang="cs-CZ" dirty="0" err="1" smtClean="0"/>
              <a:t>adenóza</a:t>
            </a:r>
            <a:endParaRPr lang="cs-CZ" dirty="0" smtClean="0"/>
          </a:p>
          <a:p>
            <a:pPr lvl="2"/>
            <a:r>
              <a:rPr lang="cs-CZ" dirty="0" smtClean="0"/>
              <a:t>typická </a:t>
            </a:r>
            <a:r>
              <a:rPr lang="cs-CZ" dirty="0" err="1" smtClean="0"/>
              <a:t>hyperplázie</a:t>
            </a:r>
            <a:r>
              <a:rPr lang="cs-CZ" dirty="0" smtClean="0"/>
              <a:t> výstelky duktů či </a:t>
            </a:r>
            <a:r>
              <a:rPr lang="cs-CZ" dirty="0" err="1" smtClean="0"/>
              <a:t>lobulů</a:t>
            </a:r>
            <a:endParaRPr lang="cs-CZ" dirty="0" smtClean="0"/>
          </a:p>
          <a:p>
            <a:pPr lvl="1"/>
            <a:r>
              <a:rPr lang="cs-CZ" dirty="0" smtClean="0"/>
              <a:t>obecně </a:t>
            </a:r>
            <a:r>
              <a:rPr lang="cs-CZ" b="1" dirty="0" smtClean="0">
                <a:solidFill>
                  <a:srgbClr val="FF0000"/>
                </a:solidFill>
              </a:rPr>
              <a:t>nezvyšuje riziko </a:t>
            </a:r>
            <a:r>
              <a:rPr lang="cs-CZ" dirty="0" smtClean="0"/>
              <a:t>výskytu malignit v </a:t>
            </a:r>
            <a:r>
              <a:rPr lang="cs-CZ" dirty="0" err="1" smtClean="0"/>
              <a:t>mammě</a:t>
            </a:r>
            <a:r>
              <a:rPr lang="cs-CZ" dirty="0" smtClean="0"/>
              <a:t> </a:t>
            </a:r>
          </a:p>
          <a:p>
            <a:pPr lvl="2"/>
            <a:r>
              <a:rPr lang="cs-CZ" dirty="0" err="1" smtClean="0"/>
              <a:t>vyjímka</a:t>
            </a:r>
            <a:r>
              <a:rPr lang="cs-CZ" dirty="0" smtClean="0"/>
              <a:t> - přítomnost atypické </a:t>
            </a:r>
            <a:r>
              <a:rPr lang="cs-CZ" dirty="0" err="1" smtClean="0"/>
              <a:t>hyperplázie</a:t>
            </a:r>
            <a:r>
              <a:rPr lang="cs-CZ" dirty="0" smtClean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 smtClean="0"/>
              <a:t>Fibrocystické</a:t>
            </a:r>
            <a:r>
              <a:rPr lang="cs-CZ" altLang="en-US" sz="3200" dirty="0" smtClean="0"/>
              <a:t> změny </a:t>
            </a:r>
            <a:r>
              <a:rPr lang="cs-CZ" altLang="en-US" sz="3200" dirty="0" err="1" smtClean="0"/>
              <a:t>mammy</a:t>
            </a:r>
            <a:r>
              <a:rPr lang="cs-CZ" altLang="en-US" sz="3200" dirty="0"/>
              <a:t/>
            </a:r>
            <a:br>
              <a:rPr lang="cs-CZ" altLang="en-US" sz="3200" dirty="0"/>
            </a:br>
            <a:r>
              <a:rPr lang="cs-CZ" altLang="en-US" sz="3200" dirty="0" smtClean="0"/>
              <a:t>(dříve: fibrózní </a:t>
            </a:r>
            <a:r>
              <a:rPr lang="cs-CZ" altLang="en-US" sz="3200" dirty="0"/>
              <a:t>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II. </a:t>
            </a:r>
            <a:r>
              <a:rPr lang="cs-CZ" dirty="0" err="1" smtClean="0"/>
              <a:t>Adenózy</a:t>
            </a:r>
            <a:endParaRPr lang="cs-CZ" dirty="0" smtClean="0"/>
          </a:p>
          <a:p>
            <a:pPr lvl="1"/>
            <a:r>
              <a:rPr lang="cs-CZ" dirty="0" err="1" smtClean="0"/>
              <a:t>hyperplázie</a:t>
            </a:r>
            <a:r>
              <a:rPr lang="cs-CZ" dirty="0" smtClean="0"/>
              <a:t> epitelové komponenty TDLU - zvětšení </a:t>
            </a:r>
            <a:r>
              <a:rPr lang="cs-CZ" dirty="0" err="1" smtClean="0"/>
              <a:t>lobulů</a:t>
            </a:r>
            <a:r>
              <a:rPr lang="cs-CZ" dirty="0" smtClean="0"/>
              <a:t> a zmnožení acinů</a:t>
            </a:r>
          </a:p>
          <a:p>
            <a:pPr lvl="1"/>
            <a:r>
              <a:rPr lang="cs-CZ" dirty="0" smtClean="0"/>
              <a:t>a. floridní (</a:t>
            </a:r>
            <a:r>
              <a:rPr lang="cs-CZ" dirty="0" err="1" smtClean="0"/>
              <a:t>hyperplázie</a:t>
            </a:r>
            <a:r>
              <a:rPr lang="cs-CZ" dirty="0" smtClean="0"/>
              <a:t> epitelu i </a:t>
            </a:r>
            <a:r>
              <a:rPr lang="cs-CZ" dirty="0" err="1" smtClean="0"/>
              <a:t>myoepiteliálních</a:t>
            </a:r>
            <a:r>
              <a:rPr lang="cs-CZ" dirty="0" smtClean="0"/>
              <a:t> buněk, původní struktura setřelá)</a:t>
            </a:r>
          </a:p>
          <a:p>
            <a:pPr lvl="1"/>
            <a:r>
              <a:rPr lang="cs-CZ" dirty="0" smtClean="0"/>
              <a:t>a. </a:t>
            </a:r>
            <a:r>
              <a:rPr lang="cs-CZ" dirty="0" err="1" smtClean="0"/>
              <a:t>sklerozující</a:t>
            </a:r>
            <a:r>
              <a:rPr lang="cs-CZ" dirty="0" smtClean="0"/>
              <a:t>/ radiální jizva  - zmnožení acinů a skleróza TDLU - </a:t>
            </a:r>
            <a:r>
              <a:rPr lang="cs-CZ" dirty="0" err="1" smtClean="0"/>
              <a:t>dif</a:t>
            </a:r>
            <a:r>
              <a:rPr lang="cs-CZ" dirty="0" smtClean="0"/>
              <a:t>. dg. invazivní karcinom!!! </a:t>
            </a:r>
          </a:p>
          <a:p>
            <a:r>
              <a:rPr lang="cs-CZ" dirty="0" smtClean="0"/>
              <a:t>III. Cysty</a:t>
            </a:r>
          </a:p>
          <a:p>
            <a:r>
              <a:rPr lang="cs-CZ" dirty="0" smtClean="0"/>
              <a:t>IV. Epitelové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mammy</a:t>
            </a:r>
            <a:r>
              <a:rPr lang="cs-CZ" dirty="0" smtClean="0"/>
              <a:t>  </a:t>
            </a:r>
            <a:r>
              <a:rPr lang="cs-CZ" dirty="0"/>
              <a:t>	</a:t>
            </a:r>
            <a:endParaRPr lang="cs-CZ" dirty="0" smtClean="0"/>
          </a:p>
          <a:p>
            <a:pPr lvl="1"/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epitelií</a:t>
            </a:r>
            <a:r>
              <a:rPr lang="cs-CZ" dirty="0" smtClean="0"/>
              <a:t> v </a:t>
            </a:r>
            <a:r>
              <a:rPr lang="cs-CZ" dirty="0" err="1" smtClean="0"/>
              <a:t>preexistujících</a:t>
            </a:r>
            <a:r>
              <a:rPr lang="cs-CZ" dirty="0" smtClean="0"/>
              <a:t> prostorách žlázového stromu </a:t>
            </a:r>
          </a:p>
          <a:p>
            <a:pPr lvl="1"/>
            <a:r>
              <a:rPr lang="cs-CZ" dirty="0" smtClean="0"/>
              <a:t>př. </a:t>
            </a:r>
            <a:r>
              <a:rPr lang="cs-CZ" dirty="0" err="1" smtClean="0"/>
              <a:t>duktální</a:t>
            </a:r>
            <a:r>
              <a:rPr lang="cs-CZ" dirty="0" smtClean="0"/>
              <a:t> či lobulární </a:t>
            </a:r>
            <a:r>
              <a:rPr lang="cs-CZ" dirty="0" err="1" smtClean="0"/>
              <a:t>hyperplázie</a:t>
            </a:r>
            <a:r>
              <a:rPr lang="cs-CZ" dirty="0" smtClean="0"/>
              <a:t> (= </a:t>
            </a:r>
            <a:r>
              <a:rPr lang="cs-CZ" dirty="0" err="1" smtClean="0"/>
              <a:t>epitelióza</a:t>
            </a:r>
            <a:r>
              <a:rPr lang="cs-CZ" dirty="0" smtClean="0"/>
              <a:t>) - viz dále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dirty="0" err="1" smtClean="0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typická a atypická varianta </a:t>
            </a:r>
            <a:r>
              <a:rPr lang="cs-CZ" dirty="0" err="1" smtClean="0"/>
              <a:t>duktální</a:t>
            </a:r>
            <a:r>
              <a:rPr lang="cs-CZ" dirty="0" smtClean="0"/>
              <a:t> a lobulární </a:t>
            </a:r>
            <a:r>
              <a:rPr lang="cs-CZ" dirty="0" err="1" smtClean="0"/>
              <a:t>hyperplázie</a:t>
            </a:r>
            <a:endParaRPr lang="cs-CZ" dirty="0" smtClean="0"/>
          </a:p>
          <a:p>
            <a:r>
              <a:rPr lang="cs-CZ" dirty="0" smtClean="0"/>
              <a:t>atypická </a:t>
            </a:r>
            <a:r>
              <a:rPr lang="cs-CZ" dirty="0" err="1" smtClean="0"/>
              <a:t>duktální</a:t>
            </a:r>
            <a:r>
              <a:rPr lang="cs-CZ" dirty="0" smtClean="0"/>
              <a:t>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(ADH) </a:t>
            </a:r>
            <a:r>
              <a:rPr lang="cs-CZ" dirty="0" smtClean="0"/>
              <a:t>a atypická lobulární </a:t>
            </a:r>
            <a:r>
              <a:rPr lang="cs-CZ" dirty="0" err="1" smtClean="0"/>
              <a:t>hyperplázie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(ALH) </a:t>
            </a:r>
            <a:r>
              <a:rPr lang="cs-CZ" dirty="0" smtClean="0"/>
              <a:t>jsou </a:t>
            </a:r>
            <a:r>
              <a:rPr lang="cs-CZ" b="1" dirty="0" smtClean="0">
                <a:solidFill>
                  <a:srgbClr val="FF0000"/>
                </a:solidFill>
              </a:rPr>
              <a:t>prekancerózy!!!! </a:t>
            </a:r>
            <a:r>
              <a:rPr lang="cs-CZ" dirty="0" smtClean="0"/>
              <a:t>Vznikají při proliferaci izolovaného buněčného klonu.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UDH (typická, banální) </a:t>
            </a:r>
            <a:r>
              <a:rPr lang="cs-CZ" b="1" dirty="0" err="1" smtClean="0"/>
              <a:t>duktální</a:t>
            </a:r>
            <a:r>
              <a:rPr lang="cs-CZ" b="1" dirty="0" smtClean="0"/>
              <a:t> </a:t>
            </a:r>
            <a:r>
              <a:rPr lang="cs-CZ" b="1" dirty="0" err="1" smtClean="0"/>
              <a:t>hyperplázie</a:t>
            </a:r>
            <a:endParaRPr lang="cs-CZ" b="1" dirty="0" smtClean="0"/>
          </a:p>
          <a:p>
            <a:pPr lvl="1"/>
            <a:r>
              <a:rPr lang="cs-CZ" dirty="0" smtClean="0"/>
              <a:t>více vrstev epitelu, mírná jaderná </a:t>
            </a:r>
            <a:r>
              <a:rPr lang="cs-CZ" dirty="0" err="1" smtClean="0"/>
              <a:t>pleiomorfie</a:t>
            </a:r>
            <a:r>
              <a:rPr lang="cs-CZ" dirty="0" smtClean="0"/>
              <a:t>, oj. typické mitózy, nepravidelné arkády, směs epiteli a </a:t>
            </a:r>
            <a:r>
              <a:rPr lang="cs-CZ" dirty="0" err="1" smtClean="0"/>
              <a:t>myoepitelií</a:t>
            </a:r>
            <a:r>
              <a:rPr lang="cs-CZ" dirty="0" smtClean="0"/>
              <a:t>. Proces reaktivní.</a:t>
            </a:r>
          </a:p>
          <a:p>
            <a:r>
              <a:rPr lang="cs-CZ" b="1" dirty="0" smtClean="0"/>
              <a:t>ADH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výrazná </a:t>
            </a:r>
            <a:r>
              <a:rPr lang="cs-CZ" dirty="0" err="1" smtClean="0"/>
              <a:t>intraduktální</a:t>
            </a:r>
            <a:r>
              <a:rPr lang="cs-CZ" dirty="0" smtClean="0"/>
              <a:t> epitelové proliferace s tvorbou papil, </a:t>
            </a:r>
            <a:r>
              <a:rPr lang="cs-CZ" dirty="0" err="1" smtClean="0"/>
              <a:t>mikropapil</a:t>
            </a:r>
            <a:r>
              <a:rPr lang="cs-CZ" dirty="0" smtClean="0"/>
              <a:t> a </a:t>
            </a:r>
            <a:r>
              <a:rPr lang="cs-CZ" dirty="0" err="1" smtClean="0"/>
              <a:t>kribriformních</a:t>
            </a:r>
            <a:r>
              <a:rPr lang="cs-CZ" dirty="0" smtClean="0"/>
              <a:t> struktur. Buněčné atypie, atypické mitózy.</a:t>
            </a:r>
          </a:p>
          <a:p>
            <a:pPr lvl="1"/>
            <a:r>
              <a:rPr lang="cs-CZ" dirty="0" smtClean="0"/>
              <a:t>odchylky přesahují rámec UDH a nedosahují stupně DCIS - viz dále</a:t>
            </a:r>
          </a:p>
          <a:p>
            <a:r>
              <a:rPr lang="cs-CZ" b="1" dirty="0" smtClean="0"/>
              <a:t>ALH</a:t>
            </a:r>
          </a:p>
          <a:p>
            <a:pPr lvl="1"/>
            <a:r>
              <a:rPr lang="cs-CZ" dirty="0" smtClean="0"/>
              <a:t>výrazná proliferace malých </a:t>
            </a:r>
            <a:r>
              <a:rPr lang="cs-CZ" dirty="0" err="1" smtClean="0"/>
              <a:t>relat</a:t>
            </a:r>
            <a:r>
              <a:rPr lang="cs-CZ" dirty="0" smtClean="0"/>
              <a:t>. uniformních buněk s </a:t>
            </a:r>
            <a:r>
              <a:rPr lang="cs-CZ" dirty="0" err="1" smtClean="0"/>
              <a:t>hyperchromními</a:t>
            </a:r>
            <a:r>
              <a:rPr lang="cs-CZ" dirty="0" smtClean="0"/>
              <a:t> jádry a mírnou </a:t>
            </a:r>
            <a:r>
              <a:rPr lang="cs-CZ" dirty="0" err="1" smtClean="0"/>
              <a:t>pleiomorfií</a:t>
            </a:r>
            <a:r>
              <a:rPr lang="cs-CZ" dirty="0" smtClean="0"/>
              <a:t>, vyplňujících a </a:t>
            </a:r>
            <a:r>
              <a:rPr lang="cs-CZ" dirty="0" err="1" smtClean="0"/>
              <a:t>dilatujících</a:t>
            </a:r>
            <a:r>
              <a:rPr lang="cs-CZ" dirty="0" smtClean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Intraduktální</a:t>
            </a:r>
            <a:r>
              <a:rPr lang="cs-CZ" b="1" dirty="0" smtClean="0"/>
              <a:t> karcinom in </a:t>
            </a:r>
            <a:r>
              <a:rPr lang="cs-CZ" b="1" dirty="0" err="1" smtClean="0"/>
              <a:t>situ</a:t>
            </a:r>
            <a:r>
              <a:rPr lang="cs-CZ" b="1" dirty="0" smtClean="0"/>
              <a:t> (DCIS)</a:t>
            </a:r>
          </a:p>
          <a:p>
            <a:pPr lvl="1"/>
            <a:r>
              <a:rPr lang="cs-CZ" dirty="0" smtClean="0"/>
              <a:t>proliferace nádorových buněk bez narušení bazální membrány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grade a non-</a:t>
            </a:r>
            <a:r>
              <a:rPr lang="cs-CZ" dirty="0" err="1" smtClean="0"/>
              <a:t>high</a:t>
            </a:r>
            <a:r>
              <a:rPr lang="cs-CZ" dirty="0" smtClean="0"/>
              <a:t> grade DCIS</a:t>
            </a:r>
          </a:p>
          <a:p>
            <a:pPr lvl="1"/>
            <a:r>
              <a:rPr lang="cs-CZ" dirty="0" smtClean="0"/>
              <a:t>atypický epitel s nápadnými jadérky a jadernými </a:t>
            </a:r>
            <a:r>
              <a:rPr lang="cs-CZ" dirty="0" err="1" smtClean="0"/>
              <a:t>pleiomorfiemi</a:t>
            </a:r>
            <a:r>
              <a:rPr lang="cs-CZ" dirty="0" smtClean="0"/>
              <a:t> různého stupně, posun N/C poměru, nekrózy, </a:t>
            </a:r>
            <a:r>
              <a:rPr lang="cs-CZ" dirty="0" err="1" smtClean="0"/>
              <a:t>mikrokalcifikace</a:t>
            </a:r>
            <a:endParaRPr lang="cs-CZ" dirty="0" smtClean="0"/>
          </a:p>
          <a:p>
            <a:pPr lvl="1"/>
            <a:r>
              <a:rPr lang="cs-CZ" dirty="0" smtClean="0"/>
              <a:t>typy</a:t>
            </a:r>
          </a:p>
          <a:p>
            <a:pPr lvl="2"/>
            <a:r>
              <a:rPr lang="cs-CZ" dirty="0" smtClean="0"/>
              <a:t>solidní - </a:t>
            </a:r>
            <a:r>
              <a:rPr lang="cs-CZ" dirty="0" err="1" smtClean="0"/>
              <a:t>komedomový</a:t>
            </a:r>
            <a:r>
              <a:rPr lang="cs-CZ" dirty="0" smtClean="0"/>
              <a:t> a </a:t>
            </a:r>
            <a:r>
              <a:rPr lang="cs-CZ" dirty="0" err="1" smtClean="0"/>
              <a:t>nekomedomový</a:t>
            </a:r>
            <a:endParaRPr lang="cs-CZ" dirty="0" smtClean="0"/>
          </a:p>
          <a:p>
            <a:pPr lvl="2"/>
            <a:r>
              <a:rPr lang="cs-CZ" dirty="0" err="1" smtClean="0"/>
              <a:t>kribriformní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papilární</a:t>
            </a:r>
          </a:p>
          <a:p>
            <a:pPr lvl="2"/>
            <a:r>
              <a:rPr lang="cs-CZ" dirty="0" err="1" smtClean="0"/>
              <a:t>adherující</a:t>
            </a:r>
            <a:endParaRPr lang="cs-CZ" dirty="0" smtClean="0"/>
          </a:p>
          <a:p>
            <a:pPr lvl="2"/>
            <a:r>
              <a:rPr lang="cs-CZ" dirty="0" smtClean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DCIS s </a:t>
            </a:r>
            <a:r>
              <a:rPr lang="cs-CZ" dirty="0" err="1" smtClean="0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Lobulární karcinom in </a:t>
            </a:r>
            <a:r>
              <a:rPr lang="cs-CZ" b="1" dirty="0" err="1" smtClean="0"/>
              <a:t>situ</a:t>
            </a:r>
            <a:r>
              <a:rPr lang="cs-CZ" b="1" dirty="0" smtClean="0"/>
              <a:t> (LCIS)</a:t>
            </a:r>
          </a:p>
          <a:p>
            <a:pPr lvl="1"/>
            <a:r>
              <a:rPr lang="cs-CZ" dirty="0" smtClean="0"/>
              <a:t>zmnožení drobných relativně uniformních buněk v </a:t>
            </a:r>
            <a:r>
              <a:rPr lang="cs-CZ" dirty="0" err="1" smtClean="0"/>
              <a:t>lobulech</a:t>
            </a:r>
            <a:r>
              <a:rPr lang="cs-CZ" dirty="0" smtClean="0"/>
              <a:t> bez známek </a:t>
            </a:r>
            <a:r>
              <a:rPr lang="cs-CZ" dirty="0" err="1" smtClean="0"/>
              <a:t>kohezivity</a:t>
            </a:r>
            <a:r>
              <a:rPr lang="cs-CZ" dirty="0" smtClean="0"/>
              <a:t> (ztráta exprese E-</a:t>
            </a:r>
            <a:r>
              <a:rPr lang="cs-CZ" dirty="0" err="1" smtClean="0"/>
              <a:t>cadherinu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většinou mírná </a:t>
            </a:r>
            <a:r>
              <a:rPr lang="cs-CZ" dirty="0" err="1" smtClean="0"/>
              <a:t>cytonukleární</a:t>
            </a:r>
            <a:r>
              <a:rPr lang="cs-CZ" dirty="0" smtClean="0"/>
              <a:t> atypie</a:t>
            </a:r>
            <a:endParaRPr lang="cs-CZ" dirty="0"/>
          </a:p>
          <a:p>
            <a:pPr lvl="1"/>
            <a:r>
              <a:rPr lang="cs-CZ" dirty="0" smtClean="0"/>
              <a:t>není hmatný, nejsou </a:t>
            </a:r>
            <a:r>
              <a:rPr lang="cs-CZ" dirty="0" err="1" smtClean="0"/>
              <a:t>mikrokalcifikace</a:t>
            </a:r>
            <a:r>
              <a:rPr lang="cs-CZ" dirty="0" smtClean="0"/>
              <a:t>, většinou náhodný nález</a:t>
            </a:r>
          </a:p>
          <a:p>
            <a:pPr lvl="1"/>
            <a:r>
              <a:rPr lang="cs-CZ" dirty="0" smtClean="0"/>
              <a:t>riziko invazivního karcinomu nižší než u DCIS</a:t>
            </a:r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Invazivní karcinomy </a:t>
            </a:r>
            <a:r>
              <a:rPr lang="cs-CZ" b="1" dirty="0" err="1" smtClean="0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patří mezi 4 nejčastější malignity v ČR (plíce, </a:t>
            </a:r>
            <a:r>
              <a:rPr lang="cs-CZ" dirty="0" err="1" smtClean="0"/>
              <a:t>kolorectum</a:t>
            </a:r>
            <a:r>
              <a:rPr lang="cs-CZ" dirty="0" smtClean="0"/>
              <a:t>, prs, prostata)</a:t>
            </a:r>
          </a:p>
          <a:p>
            <a:r>
              <a:rPr lang="cs-CZ" dirty="0" smtClean="0"/>
              <a:t>v ČR u žen nejčastější (cca 7300 nově dg případů ročně)</a:t>
            </a:r>
          </a:p>
          <a:p>
            <a:r>
              <a:rPr lang="cs-CZ" dirty="0" smtClean="0"/>
              <a:t>incidence roste, úmrtnost klesá</a:t>
            </a:r>
          </a:p>
          <a:p>
            <a:pPr lvl="1"/>
            <a:r>
              <a:rPr lang="cs-CZ" dirty="0" smtClean="0"/>
              <a:t>screeningový program</a:t>
            </a:r>
          </a:p>
          <a:p>
            <a:pPr lvl="1"/>
            <a:r>
              <a:rPr lang="cs-CZ" dirty="0" smtClean="0"/>
              <a:t>pokročilejší diagnostické metody</a:t>
            </a:r>
          </a:p>
          <a:p>
            <a:pPr lvl="1"/>
            <a:r>
              <a:rPr lang="cs-CZ" dirty="0" smtClean="0"/>
              <a:t>lepší možnosti cílené terapie „šité na míru“</a:t>
            </a:r>
          </a:p>
          <a:p>
            <a:r>
              <a:rPr lang="cs-CZ" dirty="0" smtClean="0"/>
              <a:t>přežití závisí na </a:t>
            </a:r>
            <a:r>
              <a:rPr lang="cs-CZ" dirty="0" err="1" smtClean="0"/>
              <a:t>stage</a:t>
            </a:r>
            <a:r>
              <a:rPr lang="cs-CZ" dirty="0" smtClean="0"/>
              <a:t> (TNM) v době dg., na histologickém typu</a:t>
            </a:r>
          </a:p>
          <a:p>
            <a:r>
              <a:rPr lang="cs-CZ" dirty="0" smtClean="0"/>
              <a:t>2 nejčastější histologické typy: </a:t>
            </a:r>
            <a:r>
              <a:rPr lang="cs-CZ" b="1" dirty="0" smtClean="0">
                <a:solidFill>
                  <a:srgbClr val="FF0000"/>
                </a:solidFill>
              </a:rPr>
              <a:t>invazivní NST </a:t>
            </a:r>
            <a:r>
              <a:rPr lang="cs-CZ" dirty="0" smtClean="0"/>
              <a:t>(</a:t>
            </a:r>
            <a:r>
              <a:rPr lang="cs-CZ" dirty="0" err="1" smtClean="0"/>
              <a:t>duktální</a:t>
            </a:r>
            <a:r>
              <a:rPr lang="cs-CZ" dirty="0" smtClean="0"/>
              <a:t>) a </a:t>
            </a:r>
            <a:r>
              <a:rPr lang="cs-CZ" b="1" dirty="0" smtClean="0">
                <a:solidFill>
                  <a:srgbClr val="FF0000"/>
                </a:solidFill>
              </a:rPr>
              <a:t>invazivní lobulární </a:t>
            </a:r>
          </a:p>
          <a:p>
            <a:r>
              <a:rPr lang="cs-CZ" dirty="0" smtClean="0"/>
              <a:t>metastázy</a:t>
            </a:r>
          </a:p>
          <a:p>
            <a:pPr lvl="1"/>
            <a:r>
              <a:rPr lang="cs-CZ" dirty="0" err="1" smtClean="0"/>
              <a:t>lymfogenně</a:t>
            </a:r>
            <a:r>
              <a:rPr lang="cs-CZ" dirty="0" smtClean="0"/>
              <a:t> do spádových LU - </a:t>
            </a:r>
            <a:r>
              <a:rPr lang="cs-CZ" dirty="0" err="1" smtClean="0"/>
              <a:t>axilla</a:t>
            </a:r>
            <a:r>
              <a:rPr lang="cs-CZ" dirty="0" smtClean="0"/>
              <a:t> (</a:t>
            </a:r>
            <a:r>
              <a:rPr lang="cs-CZ" dirty="0" err="1" smtClean="0"/>
              <a:t>sentinelová</a:t>
            </a:r>
            <a:r>
              <a:rPr lang="cs-CZ" dirty="0" smtClean="0"/>
              <a:t> LU)</a:t>
            </a:r>
          </a:p>
          <a:p>
            <a:pPr lvl="1"/>
            <a:r>
              <a:rPr lang="cs-CZ" dirty="0" smtClean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Patologie slinných žláz odpřednášena v rámci orální patologie  -  viz 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sporadické karcinomy </a:t>
            </a:r>
          </a:p>
          <a:p>
            <a:pPr lvl="1"/>
            <a:r>
              <a:rPr lang="cs-CZ" dirty="0" smtClean="0"/>
              <a:t>starší ženy většinou po menopauze (50-75 let)</a:t>
            </a:r>
          </a:p>
          <a:p>
            <a:pPr lvl="1"/>
            <a:r>
              <a:rPr lang="cs-CZ" dirty="0" smtClean="0"/>
              <a:t>náhodná mutace</a:t>
            </a:r>
          </a:p>
          <a:p>
            <a:pPr lvl="1"/>
            <a:endParaRPr lang="cs-CZ" dirty="0"/>
          </a:p>
          <a:p>
            <a:r>
              <a:rPr lang="cs-CZ" b="1" dirty="0" smtClean="0"/>
              <a:t>familiární karcinomy </a:t>
            </a:r>
            <a:r>
              <a:rPr lang="cs-CZ" dirty="0" smtClean="0"/>
              <a:t>(cca 15-20%)</a:t>
            </a:r>
          </a:p>
          <a:p>
            <a:pPr lvl="1"/>
            <a:r>
              <a:rPr lang="cs-CZ" dirty="0" smtClean="0"/>
              <a:t>mladé ženy už po 20. roce </a:t>
            </a:r>
          </a:p>
          <a:p>
            <a:pPr lvl="1"/>
            <a:r>
              <a:rPr lang="cs-CZ" dirty="0" smtClean="0"/>
              <a:t>pozitivní rodinná anamnéze</a:t>
            </a:r>
          </a:p>
          <a:p>
            <a:pPr lvl="1"/>
            <a:r>
              <a:rPr lang="cs-CZ" dirty="0" smtClean="0"/>
              <a:t>mutace TSG (BRCA1, BRCA2) - tumory </a:t>
            </a:r>
            <a:r>
              <a:rPr lang="cs-CZ" dirty="0" err="1" smtClean="0"/>
              <a:t>mammy</a:t>
            </a:r>
            <a:r>
              <a:rPr lang="cs-CZ" dirty="0" smtClean="0"/>
              <a:t>, ovarií, peritonea</a:t>
            </a:r>
          </a:p>
          <a:p>
            <a:pPr lvl="1"/>
            <a:r>
              <a:rPr lang="cs-CZ" dirty="0" smtClean="0"/>
              <a:t>větší agresivita, </a:t>
            </a:r>
            <a:r>
              <a:rPr lang="cs-CZ" dirty="0" err="1" smtClean="0"/>
              <a:t>multicentricita</a:t>
            </a:r>
            <a:r>
              <a:rPr lang="cs-CZ" dirty="0" smtClean="0"/>
              <a:t>, bilateralita</a:t>
            </a:r>
          </a:p>
          <a:p>
            <a:pPr lvl="1"/>
            <a:r>
              <a:rPr lang="cs-CZ" dirty="0" smtClean="0"/>
              <a:t>profylaktické operace - mastektomie, </a:t>
            </a:r>
            <a:r>
              <a:rPr lang="cs-CZ" dirty="0" err="1" smtClean="0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výskyt rakoviny v rodině</a:t>
            </a:r>
          </a:p>
          <a:p>
            <a:r>
              <a:rPr lang="cs-CZ" dirty="0" smtClean="0"/>
              <a:t>přítomnost prekancerózy v anamnéze  </a:t>
            </a:r>
          </a:p>
          <a:p>
            <a:r>
              <a:rPr lang="cs-CZ" dirty="0" smtClean="0"/>
              <a:t>časná menarche</a:t>
            </a:r>
          </a:p>
          <a:p>
            <a:r>
              <a:rPr lang="cs-CZ" dirty="0" smtClean="0"/>
              <a:t>pozdní menopauza</a:t>
            </a:r>
          </a:p>
          <a:p>
            <a:r>
              <a:rPr lang="cs-CZ" dirty="0" smtClean="0"/>
              <a:t>absence kojení</a:t>
            </a:r>
          </a:p>
          <a:p>
            <a:r>
              <a:rPr lang="cs-CZ" dirty="0" smtClean="0"/>
              <a:t>pozdní porod</a:t>
            </a:r>
          </a:p>
          <a:p>
            <a:r>
              <a:rPr lang="cs-CZ" dirty="0" smtClean="0"/>
              <a:t>stres</a:t>
            </a:r>
          </a:p>
          <a:p>
            <a:r>
              <a:rPr lang="cs-CZ" dirty="0" smtClean="0"/>
              <a:t>hormonální terapie (HRT)</a:t>
            </a:r>
          </a:p>
          <a:p>
            <a:r>
              <a:rPr lang="cs-CZ" dirty="0" smtClean="0"/>
              <a:t>obezita - hlavně vzniklá postmenopauzálně</a:t>
            </a:r>
          </a:p>
          <a:p>
            <a:r>
              <a:rPr lang="cs-CZ" dirty="0" err="1" smtClean="0"/>
              <a:t>vysokokalorická</a:t>
            </a:r>
            <a:r>
              <a:rPr lang="cs-CZ" dirty="0" smtClean="0"/>
              <a:t> dieta</a:t>
            </a:r>
          </a:p>
          <a:p>
            <a:r>
              <a:rPr lang="cs-CZ" dirty="0" smtClean="0"/>
              <a:t>kouření</a:t>
            </a:r>
          </a:p>
          <a:p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 smtClean="0"/>
              <a:t>dlouhodobé kojení</a:t>
            </a:r>
          </a:p>
          <a:p>
            <a:r>
              <a:rPr lang="cs-CZ" sz="2400" dirty="0" smtClean="0"/>
              <a:t>více porodů</a:t>
            </a:r>
          </a:p>
          <a:p>
            <a:r>
              <a:rPr lang="cs-CZ" sz="2400" dirty="0" smtClean="0"/>
              <a:t>přiměřená hmotnost</a:t>
            </a:r>
          </a:p>
          <a:p>
            <a:r>
              <a:rPr lang="cs-CZ" sz="2400" dirty="0" smtClean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Terapie </a:t>
            </a:r>
            <a:r>
              <a:rPr lang="cs-CZ" b="1" dirty="0"/>
              <a:t>k</a:t>
            </a:r>
            <a:r>
              <a:rPr lang="cs-CZ" b="1" dirty="0" smtClean="0"/>
              <a:t>arcinomů prsu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exprese receptorů nádorovými buňkami:</a:t>
            </a:r>
          </a:p>
          <a:p>
            <a:pPr lvl="1"/>
            <a:r>
              <a:rPr lang="cs-CZ" dirty="0" smtClean="0"/>
              <a:t>ER, PR, Her-2/</a:t>
            </a:r>
            <a:r>
              <a:rPr lang="cs-CZ" dirty="0" err="1" smtClean="0"/>
              <a:t>neu</a:t>
            </a:r>
            <a:endParaRPr lang="cs-CZ" dirty="0" smtClean="0"/>
          </a:p>
          <a:p>
            <a:r>
              <a:rPr lang="cs-CZ" dirty="0" smtClean="0"/>
              <a:t>3 skupiny karcinomů</a:t>
            </a:r>
          </a:p>
          <a:p>
            <a:pPr lvl="1"/>
            <a:r>
              <a:rPr lang="cs-CZ" dirty="0" err="1" smtClean="0"/>
              <a:t>luminální</a:t>
            </a:r>
            <a:r>
              <a:rPr lang="cs-CZ" dirty="0" smtClean="0"/>
              <a:t> (hormonálně dependentní) - blokátory: tamoxifen</a:t>
            </a:r>
          </a:p>
          <a:p>
            <a:pPr lvl="1"/>
            <a:r>
              <a:rPr lang="cs-CZ" dirty="0" smtClean="0"/>
              <a:t>HER2 pozitivní- monoklonální </a:t>
            </a:r>
            <a:r>
              <a:rPr lang="cs-CZ" dirty="0" err="1" smtClean="0"/>
              <a:t>pl</a:t>
            </a:r>
            <a:r>
              <a:rPr lang="cs-CZ" dirty="0" smtClean="0"/>
              <a:t> proti HER2 receptoru</a:t>
            </a:r>
          </a:p>
          <a:p>
            <a:pPr lvl="1"/>
            <a:r>
              <a:rPr lang="cs-CZ" dirty="0" smtClean="0"/>
              <a:t>triple negativní - většinou velmi agresivní, systémová 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I. Invazivní karcinom, NST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dříve </a:t>
            </a:r>
            <a:r>
              <a:rPr lang="cs-CZ" dirty="0" err="1" smtClean="0"/>
              <a:t>duktální</a:t>
            </a:r>
            <a:endParaRPr lang="cs-CZ" dirty="0" smtClean="0"/>
          </a:p>
          <a:p>
            <a:r>
              <a:rPr lang="cs-CZ" dirty="0" smtClean="0"/>
              <a:t>70-80% z Ca </a:t>
            </a:r>
            <a:r>
              <a:rPr lang="cs-CZ" dirty="0" err="1" smtClean="0"/>
              <a:t>mammy</a:t>
            </a:r>
            <a:endParaRPr lang="cs-CZ" dirty="0" smtClean="0"/>
          </a:p>
          <a:p>
            <a:r>
              <a:rPr lang="cs-CZ" dirty="0" smtClean="0"/>
              <a:t>zatuhlé hmatné ložisko , někdy fixované k okolním strukturám</a:t>
            </a:r>
          </a:p>
          <a:p>
            <a:r>
              <a:rPr lang="cs-CZ" dirty="0" smtClean="0"/>
              <a:t>někdy vtažení kůže, vpáčená bradavka, v pokročilých stádiích ulcerace, edém paže</a:t>
            </a:r>
          </a:p>
          <a:p>
            <a:r>
              <a:rPr lang="cs-CZ" dirty="0" smtClean="0"/>
              <a:t>histologie: pruhy, tubuly, solidní ložiska kohezivních nádorových buněk </a:t>
            </a:r>
            <a:r>
              <a:rPr lang="cs-CZ" b="1" dirty="0" smtClean="0"/>
              <a:t>(E-</a:t>
            </a:r>
            <a:r>
              <a:rPr lang="cs-CZ" b="1" dirty="0" err="1" smtClean="0"/>
              <a:t>cadherin</a:t>
            </a:r>
            <a:r>
              <a:rPr lang="cs-CZ" b="1" dirty="0" smtClean="0"/>
              <a:t>+), bez průkazné </a:t>
            </a:r>
            <a:r>
              <a:rPr lang="cs-CZ" b="1" dirty="0" err="1" smtClean="0"/>
              <a:t>myoepiteliální</a:t>
            </a:r>
            <a:r>
              <a:rPr lang="cs-CZ" b="1" dirty="0" smtClean="0"/>
              <a:t> vrstvy. </a:t>
            </a:r>
            <a:r>
              <a:rPr lang="cs-CZ" dirty="0" smtClean="0"/>
              <a:t>Stroma vazivové, záchyt DCIS v okolí</a:t>
            </a:r>
          </a:p>
          <a:p>
            <a:endParaRPr lang="cs-CZ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Pagetův</a:t>
            </a:r>
            <a:r>
              <a:rPr lang="cs-CZ" b="1" dirty="0" smtClean="0"/>
              <a:t> karcinom bradavky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zvláštní typ karcinomu, kdy jsou nádorové buňky disperzně rozptýleny v epitelu bradavky</a:t>
            </a:r>
          </a:p>
          <a:p>
            <a:r>
              <a:rPr lang="cs-CZ" dirty="0" smtClean="0"/>
              <a:t>klinické projevy: svědění, mokvání, eroze - podobné dlouhotrvajícímu ekzému</a:t>
            </a:r>
          </a:p>
          <a:p>
            <a:r>
              <a:rPr lang="cs-CZ" dirty="0" smtClean="0"/>
              <a:t>souvislost s přítomností invazivního karcinomu NOS v </a:t>
            </a:r>
            <a:r>
              <a:rPr lang="cs-CZ" dirty="0" err="1" smtClean="0"/>
              <a:t>mammě</a:t>
            </a:r>
            <a:r>
              <a:rPr lang="cs-CZ" dirty="0" smtClean="0"/>
              <a:t> nebo </a:t>
            </a:r>
            <a:r>
              <a:rPr lang="cs-CZ" dirty="0" err="1" smtClean="0"/>
              <a:t>high</a:t>
            </a:r>
            <a:r>
              <a:rPr lang="cs-CZ" dirty="0" smtClean="0"/>
              <a:t> grade 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 smtClean="0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II. Invazivní lobulární karcinom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5-10% karcinomů prsu</a:t>
            </a:r>
          </a:p>
          <a:p>
            <a:r>
              <a:rPr lang="cs-CZ" dirty="0" smtClean="0"/>
              <a:t>často oboustranný, multicentrický</a:t>
            </a:r>
          </a:p>
          <a:p>
            <a:r>
              <a:rPr lang="cs-CZ" dirty="0" smtClean="0"/>
              <a:t>roste difuzně - obtížně </a:t>
            </a:r>
            <a:r>
              <a:rPr lang="cs-CZ" dirty="0" err="1" smtClean="0"/>
              <a:t>palpovatelné</a:t>
            </a:r>
            <a:endParaRPr lang="cs-CZ" dirty="0" smtClean="0"/>
          </a:p>
          <a:p>
            <a:r>
              <a:rPr lang="cs-CZ" dirty="0" smtClean="0"/>
              <a:t>histologie: v hojném vazivovém </a:t>
            </a:r>
            <a:r>
              <a:rPr lang="cs-CZ" dirty="0" err="1" smtClean="0"/>
              <a:t>stromatu</a:t>
            </a:r>
            <a:r>
              <a:rPr lang="cs-CZ" dirty="0" smtClean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pozn.: další - málo časté typy karcinomu </a:t>
            </a:r>
            <a:r>
              <a:rPr lang="cs-CZ" dirty="0" err="1" smtClean="0"/>
              <a:t>mammy</a:t>
            </a:r>
            <a:r>
              <a:rPr lang="cs-CZ" dirty="0" smtClean="0"/>
              <a:t>: medulární, </a:t>
            </a:r>
            <a:r>
              <a:rPr lang="cs-CZ" dirty="0" err="1" smtClean="0"/>
              <a:t>mucinózní</a:t>
            </a:r>
            <a:r>
              <a:rPr lang="cs-CZ" dirty="0" smtClean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Smíšené tumory </a:t>
            </a:r>
            <a:r>
              <a:rPr lang="cs-CZ" b="1" dirty="0" err="1" smtClean="0"/>
              <a:t>mammy</a:t>
            </a:r>
            <a:r>
              <a:rPr lang="cs-CZ" b="1" dirty="0" smtClean="0"/>
              <a:t> </a:t>
            </a:r>
            <a:r>
              <a:rPr lang="cs-CZ" b="1" dirty="0" err="1" smtClean="0"/>
              <a:t>fibroepitelové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Fibroadenom</a:t>
            </a:r>
            <a:endParaRPr lang="cs-CZ" b="1" dirty="0" smtClean="0"/>
          </a:p>
          <a:p>
            <a:pPr lvl="1"/>
            <a:r>
              <a:rPr lang="cs-CZ" dirty="0" smtClean="0"/>
              <a:t>nejčastější benigní tumor prsu </a:t>
            </a:r>
          </a:p>
          <a:p>
            <a:pPr lvl="1"/>
            <a:r>
              <a:rPr lang="cs-CZ" dirty="0" smtClean="0"/>
              <a:t>adolescentní a mladý dospělý věk (do 30 let), později </a:t>
            </a:r>
            <a:r>
              <a:rPr lang="cs-CZ" dirty="0" err="1" smtClean="0"/>
              <a:t>spontálně</a:t>
            </a:r>
            <a:r>
              <a:rPr lang="cs-CZ" dirty="0" smtClean="0"/>
              <a:t> regreduje</a:t>
            </a:r>
          </a:p>
          <a:p>
            <a:pPr lvl="1"/>
            <a:r>
              <a:rPr lang="cs-CZ" dirty="0" smtClean="0"/>
              <a:t>dobře ohraničený, tuhý, pružný, opouzdřený, lobulární povrch, vel. do 30 mm </a:t>
            </a:r>
          </a:p>
          <a:p>
            <a:pPr lvl="1"/>
            <a:r>
              <a:rPr lang="cs-CZ" dirty="0" smtClean="0"/>
              <a:t>histologie: tubulární či štěrbinovité epiteliální struktury v dominujícím </a:t>
            </a:r>
            <a:r>
              <a:rPr lang="cs-CZ" dirty="0" err="1" smtClean="0"/>
              <a:t>stromatu</a:t>
            </a:r>
            <a:r>
              <a:rPr lang="cs-CZ" dirty="0" smtClean="0"/>
              <a:t> (typ </a:t>
            </a:r>
            <a:r>
              <a:rPr lang="cs-CZ" dirty="0" err="1" smtClean="0"/>
              <a:t>perikanalikulární</a:t>
            </a:r>
            <a:r>
              <a:rPr lang="cs-CZ" dirty="0" smtClean="0"/>
              <a:t> či </a:t>
            </a:r>
            <a:r>
              <a:rPr lang="cs-CZ" dirty="0" err="1" smtClean="0"/>
              <a:t>intrakanalikulární</a:t>
            </a:r>
            <a:r>
              <a:rPr lang="cs-CZ" dirty="0" smtClean="0"/>
              <a:t>)</a:t>
            </a:r>
          </a:p>
          <a:p>
            <a:endParaRPr lang="cs-CZ" b="1" dirty="0"/>
          </a:p>
          <a:p>
            <a:r>
              <a:rPr lang="cs-CZ" b="1" dirty="0" err="1" smtClean="0"/>
              <a:t>Fyloidní</a:t>
            </a:r>
            <a:r>
              <a:rPr lang="cs-CZ" b="1" dirty="0" smtClean="0"/>
              <a:t> (</a:t>
            </a:r>
            <a:r>
              <a:rPr lang="cs-CZ" b="1" dirty="0" err="1" smtClean="0"/>
              <a:t>phyllodes</a:t>
            </a:r>
            <a:r>
              <a:rPr lang="cs-CZ" b="1" dirty="0" smtClean="0"/>
              <a:t>) tumor</a:t>
            </a:r>
          </a:p>
          <a:p>
            <a:pPr lvl="1"/>
            <a:r>
              <a:rPr lang="cs-CZ" dirty="0" smtClean="0"/>
              <a:t>podobný </a:t>
            </a:r>
            <a:r>
              <a:rPr lang="cs-CZ" dirty="0" err="1" smtClean="0"/>
              <a:t>fibroadenomu</a:t>
            </a:r>
            <a:r>
              <a:rPr lang="cs-CZ" dirty="0" smtClean="0"/>
              <a:t>, velikost až 15 cm, měkčí, </a:t>
            </a:r>
            <a:r>
              <a:rPr lang="cs-CZ" dirty="0" err="1" smtClean="0"/>
              <a:t>gelatinózní</a:t>
            </a:r>
            <a:r>
              <a:rPr lang="cs-CZ" dirty="0" smtClean="0"/>
              <a:t>, </a:t>
            </a:r>
            <a:r>
              <a:rPr lang="cs-CZ" dirty="0" err="1" smtClean="0"/>
              <a:t>větš</a:t>
            </a:r>
            <a:r>
              <a:rPr lang="cs-CZ" dirty="0" smtClean="0"/>
              <a:t>. rychle roste </a:t>
            </a:r>
          </a:p>
          <a:p>
            <a:pPr lvl="1"/>
            <a:r>
              <a:rPr lang="cs-CZ" dirty="0" smtClean="0"/>
              <a:t>více celulární vazivové složka s mitózami, případně atypiemi, epiteliální listovité formace</a:t>
            </a:r>
          </a:p>
          <a:p>
            <a:pPr lvl="1"/>
            <a:r>
              <a:rPr lang="cs-CZ" dirty="0" smtClean="0"/>
              <a:t>širší věkový rozptyl (až do 6. dekády)</a:t>
            </a:r>
          </a:p>
          <a:p>
            <a:pPr lvl="1"/>
            <a:r>
              <a:rPr lang="cs-CZ" dirty="0" smtClean="0"/>
              <a:t>biologické spektrum chování B až M (závisí na </a:t>
            </a:r>
            <a:r>
              <a:rPr lang="cs-CZ" dirty="0" err="1" smtClean="0"/>
              <a:t>stromální</a:t>
            </a:r>
            <a:r>
              <a:rPr lang="cs-CZ" dirty="0" smtClean="0"/>
              <a:t> mezenchymové složce), nejčastěji nízce maligní</a:t>
            </a:r>
          </a:p>
          <a:p>
            <a:pPr lvl="1"/>
            <a:r>
              <a:rPr lang="cs-CZ" dirty="0" smtClean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Derivát kožních adnex</a:t>
            </a:r>
          </a:p>
          <a:p>
            <a:r>
              <a:rPr lang="cs-CZ" dirty="0" smtClean="0"/>
              <a:t>Výskyt v párové mléčné liště</a:t>
            </a:r>
          </a:p>
          <a:p>
            <a:r>
              <a:rPr lang="cs-CZ" dirty="0" smtClean="0"/>
              <a:t>Histologie : větvená tubulární žláza bohatě větvená</a:t>
            </a:r>
          </a:p>
          <a:p>
            <a:pPr lvl="1"/>
            <a:r>
              <a:rPr lang="cs-CZ" dirty="0" smtClean="0"/>
              <a:t>Základní jednotka </a:t>
            </a:r>
            <a:r>
              <a:rPr lang="cs-CZ" b="1" dirty="0" smtClean="0">
                <a:solidFill>
                  <a:srgbClr val="FF0000"/>
                </a:solidFill>
              </a:rPr>
              <a:t>TDLU  </a:t>
            </a:r>
            <a:r>
              <a:rPr lang="cs-CZ" dirty="0" smtClean="0"/>
              <a:t>- sekreční funkce pod vlivem hormonů</a:t>
            </a:r>
          </a:p>
          <a:p>
            <a:pPr lvl="2"/>
            <a:r>
              <a:rPr lang="cs-CZ" dirty="0" smtClean="0"/>
              <a:t>aciny a </a:t>
            </a:r>
            <a:r>
              <a:rPr lang="cs-CZ" dirty="0" err="1" smtClean="0"/>
              <a:t>intralobulární</a:t>
            </a:r>
            <a:r>
              <a:rPr lang="cs-CZ" dirty="0" smtClean="0"/>
              <a:t> terminální dukty</a:t>
            </a:r>
            <a:r>
              <a:rPr lang="cs-CZ" dirty="0"/>
              <a:t> </a:t>
            </a:r>
            <a:r>
              <a:rPr lang="cs-CZ" dirty="0" smtClean="0"/>
              <a:t>s dvojvrstevnou výstelkou -zevně </a:t>
            </a:r>
            <a:r>
              <a:rPr lang="cs-CZ" b="1" dirty="0" err="1" smtClean="0">
                <a:solidFill>
                  <a:srgbClr val="FF0000"/>
                </a:solidFill>
              </a:rPr>
              <a:t>myoepitelie</a:t>
            </a:r>
            <a:endParaRPr lang="cs-CZ" b="1" dirty="0" smtClean="0">
              <a:solidFill>
                <a:srgbClr val="FF0000"/>
              </a:solidFill>
            </a:endParaRPr>
          </a:p>
          <a:p>
            <a:pPr lvl="2"/>
            <a:r>
              <a:rPr lang="cs-CZ" dirty="0" smtClean="0"/>
              <a:t>řídké mezenchymové stroma</a:t>
            </a:r>
          </a:p>
          <a:p>
            <a:pPr lvl="1"/>
            <a:r>
              <a:rPr lang="cs-CZ" dirty="0" smtClean="0"/>
              <a:t>Systém velkých vývodů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 smtClean="0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 smtClean="0"/>
              <a:t>Fyloidní</a:t>
            </a:r>
            <a:r>
              <a:rPr lang="cs-CZ" dirty="0" smtClean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Benigní tumory </a:t>
            </a:r>
            <a:r>
              <a:rPr lang="cs-CZ" b="1" dirty="0" err="1" smtClean="0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fibroadenom</a:t>
            </a:r>
            <a:r>
              <a:rPr lang="cs-CZ" dirty="0" smtClean="0"/>
              <a:t> - viz výše</a:t>
            </a:r>
          </a:p>
          <a:p>
            <a:r>
              <a:rPr lang="cs-CZ" dirty="0" smtClean="0"/>
              <a:t>adenomy - tubulární, laktační, apokrinní</a:t>
            </a:r>
          </a:p>
          <a:p>
            <a:pPr lvl="1"/>
            <a:r>
              <a:rPr lang="cs-CZ" dirty="0" smtClean="0"/>
              <a:t>ohraničené tumory mladých žen, spíše vzácné</a:t>
            </a:r>
          </a:p>
          <a:p>
            <a:r>
              <a:rPr lang="cs-CZ" dirty="0" smtClean="0"/>
              <a:t>papilomy</a:t>
            </a:r>
          </a:p>
          <a:p>
            <a:pPr lvl="1"/>
            <a:r>
              <a:rPr lang="cs-CZ" dirty="0" err="1" smtClean="0"/>
              <a:t>intraduktální</a:t>
            </a:r>
            <a:r>
              <a:rPr lang="cs-CZ" dirty="0" smtClean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 mužského prsu</a:t>
            </a:r>
            <a:endParaRPr lang="en-US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 smtClean="0"/>
              <a:t>nejčastější </a:t>
            </a:r>
            <a:r>
              <a:rPr lang="cs-CZ" altLang="en-US" dirty="0"/>
              <a:t>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</a:t>
            </a:r>
            <a:r>
              <a:rPr lang="cs-CZ" altLang="en-US" dirty="0" smtClean="0"/>
              <a:t>žlázy - </a:t>
            </a:r>
            <a:r>
              <a:rPr lang="cs-CZ" altLang="en-US" dirty="0" err="1" smtClean="0"/>
              <a:t>hyperplázie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stromatu</a:t>
            </a:r>
            <a:r>
              <a:rPr lang="cs-CZ" altLang="en-US" dirty="0" smtClean="0"/>
              <a:t> i epitelu vývodů</a:t>
            </a:r>
          </a:p>
          <a:p>
            <a:pPr lvl="1"/>
            <a:r>
              <a:rPr lang="cs-CZ" altLang="en-US" dirty="0" smtClean="0"/>
              <a:t>nemá maligní potenciál</a:t>
            </a:r>
            <a:endParaRPr lang="cs-CZ" altLang="en-US" dirty="0"/>
          </a:p>
          <a:p>
            <a:pPr lvl="1"/>
            <a:r>
              <a:rPr lang="cs-CZ" altLang="en-US" dirty="0" smtClean="0"/>
              <a:t>v pubertě, 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</a:t>
            </a:r>
            <a:r>
              <a:rPr lang="cs-CZ" altLang="en-US" dirty="0" smtClean="0"/>
              <a:t>vzácný (100x méně častý než u žen)</a:t>
            </a:r>
            <a:endParaRPr lang="cs-CZ" altLang="en-US" dirty="0"/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Mamma</a:t>
            </a:r>
            <a:r>
              <a:rPr lang="cs-CZ" dirty="0" smtClean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Diagnostika lézí </a:t>
            </a:r>
            <a:r>
              <a:rPr lang="cs-CZ" b="1" dirty="0" err="1" smtClean="0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Aspekce</a:t>
            </a:r>
            <a:r>
              <a:rPr lang="cs-CZ" dirty="0" smtClean="0"/>
              <a:t>, </a:t>
            </a:r>
            <a:r>
              <a:rPr lang="cs-CZ" b="1" dirty="0" smtClean="0"/>
              <a:t>palpace </a:t>
            </a:r>
            <a:r>
              <a:rPr lang="cs-CZ" dirty="0" smtClean="0"/>
              <a:t>(změny v průběhu MC)</a:t>
            </a:r>
            <a:endParaRPr lang="cs-CZ" dirty="0"/>
          </a:p>
          <a:p>
            <a:r>
              <a:rPr lang="cs-CZ" dirty="0" smtClean="0"/>
              <a:t>Mamografie (ložiskové léze včetně in </a:t>
            </a:r>
            <a:r>
              <a:rPr lang="cs-CZ" dirty="0" err="1" smtClean="0"/>
              <a:t>situ</a:t>
            </a:r>
            <a:r>
              <a:rPr lang="cs-CZ" dirty="0" smtClean="0"/>
              <a:t>, </a:t>
            </a:r>
            <a:r>
              <a:rPr lang="cs-CZ" dirty="0" err="1" smtClean="0"/>
              <a:t>mikrokalcifikace</a:t>
            </a:r>
            <a:r>
              <a:rPr lang="cs-CZ" dirty="0" smtClean="0"/>
              <a:t>) </a:t>
            </a:r>
          </a:p>
          <a:p>
            <a:r>
              <a:rPr lang="cs-CZ" dirty="0" smtClean="0"/>
              <a:t>UZ</a:t>
            </a:r>
          </a:p>
          <a:p>
            <a:r>
              <a:rPr lang="cs-CZ" dirty="0" smtClean="0"/>
              <a:t>NMR (vysoká senzitivita, u </a:t>
            </a:r>
            <a:r>
              <a:rPr lang="cs-CZ" dirty="0" err="1" smtClean="0"/>
              <a:t>germinálních</a:t>
            </a:r>
            <a:r>
              <a:rPr lang="cs-CZ" dirty="0" smtClean="0"/>
              <a:t> mutací)</a:t>
            </a:r>
          </a:p>
          <a:p>
            <a:endParaRPr lang="cs-CZ" dirty="0"/>
          </a:p>
          <a:p>
            <a:r>
              <a:rPr lang="cs-CZ" dirty="0" err="1" smtClean="0"/>
              <a:t>Core-cut</a:t>
            </a:r>
            <a:r>
              <a:rPr lang="cs-CZ" dirty="0" smtClean="0"/>
              <a:t> biopsie</a:t>
            </a:r>
          </a:p>
          <a:p>
            <a:r>
              <a:rPr lang="cs-CZ" dirty="0" err="1" smtClean="0"/>
              <a:t>Resekáty</a:t>
            </a:r>
            <a:r>
              <a:rPr lang="cs-CZ" dirty="0" smtClean="0"/>
              <a:t>: parciální, totální; vyšetření </a:t>
            </a:r>
            <a:r>
              <a:rPr lang="cs-CZ" dirty="0" err="1" smtClean="0"/>
              <a:t>sentinelové</a:t>
            </a:r>
            <a:r>
              <a:rPr lang="cs-CZ" dirty="0" smtClean="0"/>
              <a:t>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Vývojové vady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hypoplazie/ </a:t>
            </a:r>
            <a:r>
              <a:rPr lang="cs-CZ" dirty="0" err="1" smtClean="0"/>
              <a:t>aplázie</a:t>
            </a:r>
            <a:endParaRPr lang="cs-CZ" dirty="0" smtClean="0"/>
          </a:p>
          <a:p>
            <a:r>
              <a:rPr lang="cs-CZ" dirty="0" err="1" smtClean="0"/>
              <a:t>makromastie</a:t>
            </a:r>
            <a:r>
              <a:rPr lang="cs-CZ" dirty="0" smtClean="0"/>
              <a:t> - </a:t>
            </a:r>
            <a:r>
              <a:rPr lang="cs-CZ" dirty="0" err="1" smtClean="0"/>
              <a:t>gigantomastie</a:t>
            </a:r>
            <a:endParaRPr lang="cs-CZ" dirty="0" smtClean="0"/>
          </a:p>
          <a:p>
            <a:pPr lvl="1"/>
            <a:r>
              <a:rPr lang="cs-CZ" dirty="0" smtClean="0"/>
              <a:t>fyziologicky v graviditě</a:t>
            </a:r>
          </a:p>
          <a:p>
            <a:pPr lvl="1"/>
            <a:r>
              <a:rPr lang="cs-CZ" dirty="0" smtClean="0"/>
              <a:t>patologicky - zvláště v případě získané asymetrie CAVE tumory, záněty </a:t>
            </a:r>
          </a:p>
          <a:p>
            <a:r>
              <a:rPr lang="cs-CZ" dirty="0" smtClean="0"/>
              <a:t>akcesorní </a:t>
            </a:r>
            <a:r>
              <a:rPr lang="cs-CZ" dirty="0" err="1" smtClean="0"/>
              <a:t>mamma</a:t>
            </a:r>
            <a:endParaRPr lang="cs-CZ" dirty="0" smtClean="0"/>
          </a:p>
          <a:p>
            <a:pPr lvl="1"/>
            <a:r>
              <a:rPr lang="cs-CZ" dirty="0" smtClean="0"/>
              <a:t>v průběhu mléčné lišty - s </a:t>
            </a:r>
            <a:r>
              <a:rPr lang="cs-CZ" dirty="0" err="1" smtClean="0"/>
              <a:t>mammillou</a:t>
            </a:r>
            <a:endParaRPr lang="cs-CZ" dirty="0" smtClean="0"/>
          </a:p>
          <a:p>
            <a:pPr lvl="1"/>
            <a:r>
              <a:rPr lang="cs-CZ" dirty="0" smtClean="0"/>
              <a:t>aberantní </a:t>
            </a:r>
            <a:r>
              <a:rPr lang="cs-CZ" dirty="0" err="1" smtClean="0"/>
              <a:t>mamma</a:t>
            </a:r>
            <a:r>
              <a:rPr lang="cs-CZ" dirty="0" smtClean="0"/>
              <a:t> - bez </a:t>
            </a:r>
            <a:r>
              <a:rPr lang="cs-CZ" dirty="0" err="1" smtClean="0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Puerperální mastitida- akutní, hnisavá</a:t>
            </a:r>
          </a:p>
          <a:p>
            <a:pPr lvl="1"/>
            <a:r>
              <a:rPr lang="cs-CZ" dirty="0" smtClean="0"/>
              <a:t>v prvních týdnech laktace</a:t>
            </a:r>
          </a:p>
          <a:p>
            <a:pPr lvl="1"/>
            <a:r>
              <a:rPr lang="cs-CZ" dirty="0" smtClean="0"/>
              <a:t>přestup infekce při poranění (ragády) retrográdně </a:t>
            </a:r>
            <a:r>
              <a:rPr lang="cs-CZ" dirty="0"/>
              <a:t>z vývodů </a:t>
            </a:r>
            <a:r>
              <a:rPr lang="cs-CZ" dirty="0" smtClean="0"/>
              <a:t>do </a:t>
            </a:r>
            <a:r>
              <a:rPr lang="cs-CZ" dirty="0" err="1" smtClean="0"/>
              <a:t>lobulů</a:t>
            </a:r>
            <a:endParaRPr lang="cs-CZ" dirty="0" smtClean="0"/>
          </a:p>
          <a:p>
            <a:pPr lvl="1"/>
            <a:r>
              <a:rPr lang="cs-CZ" dirty="0" smtClean="0"/>
              <a:t>příznaky: zvětšení, bolestivost, zvýšená teplota</a:t>
            </a:r>
          </a:p>
          <a:p>
            <a:pPr lvl="1"/>
            <a:r>
              <a:rPr lang="cs-CZ" dirty="0" smtClean="0"/>
              <a:t>riziko šíření zánětu, abscesů</a:t>
            </a:r>
          </a:p>
          <a:p>
            <a:pPr lvl="1"/>
            <a:r>
              <a:rPr lang="cs-CZ" dirty="0" smtClean="0"/>
              <a:t>nejčastější agens - </a:t>
            </a:r>
            <a:r>
              <a:rPr lang="cs-CZ" dirty="0" err="1" smtClean="0"/>
              <a:t>Staphylococcus</a:t>
            </a:r>
            <a:r>
              <a:rPr lang="cs-CZ" dirty="0" smtClean="0"/>
              <a:t> aureus</a:t>
            </a:r>
          </a:p>
          <a:p>
            <a:r>
              <a:rPr lang="cs-CZ" b="1" dirty="0" err="1" smtClean="0"/>
              <a:t>Granulomatózní</a:t>
            </a:r>
            <a:r>
              <a:rPr lang="cs-CZ" b="1" dirty="0" smtClean="0"/>
              <a:t> mastitida</a:t>
            </a:r>
          </a:p>
          <a:p>
            <a:pPr lvl="1"/>
            <a:r>
              <a:rPr lang="cs-CZ" dirty="0" smtClean="0"/>
              <a:t>v různě dlouhém odstupu od laktace, gravidity, užívání HAK - i léta</a:t>
            </a:r>
          </a:p>
          <a:p>
            <a:pPr lvl="1"/>
            <a:r>
              <a:rPr lang="cs-CZ" dirty="0" smtClean="0"/>
              <a:t>akutní zánět s recidivami centrovaný na TDLU</a:t>
            </a:r>
          </a:p>
          <a:p>
            <a:pPr lvl="1"/>
            <a:r>
              <a:rPr lang="cs-CZ" dirty="0" smtClean="0"/>
              <a:t>etiologie neznámá, kouření?, hypersenzitivní </a:t>
            </a:r>
            <a:r>
              <a:rPr lang="cs-CZ" dirty="0" err="1" smtClean="0"/>
              <a:t>rce</a:t>
            </a:r>
            <a:r>
              <a:rPr lang="cs-CZ" dirty="0" smtClean="0"/>
              <a:t> na sekret? </a:t>
            </a:r>
          </a:p>
          <a:p>
            <a:pPr lvl="1"/>
            <a:r>
              <a:rPr lang="cs-CZ" dirty="0" smtClean="0"/>
              <a:t>zánět. infiltrát: </a:t>
            </a:r>
            <a:r>
              <a:rPr lang="cs-CZ" dirty="0" err="1" smtClean="0"/>
              <a:t>ly</a:t>
            </a:r>
            <a:r>
              <a:rPr lang="cs-CZ" dirty="0" smtClean="0"/>
              <a:t>, </a:t>
            </a:r>
            <a:r>
              <a:rPr lang="cs-CZ" dirty="0" err="1" smtClean="0"/>
              <a:t>pla</a:t>
            </a:r>
            <a:r>
              <a:rPr lang="cs-CZ" dirty="0" smtClean="0"/>
              <a:t>, histiocyty i </a:t>
            </a:r>
            <a:r>
              <a:rPr lang="cs-CZ" dirty="0" err="1" smtClean="0"/>
              <a:t>Langhansova</a:t>
            </a:r>
            <a:r>
              <a:rPr lang="cs-CZ" dirty="0" smtClean="0"/>
              <a:t> typu</a:t>
            </a:r>
          </a:p>
          <a:p>
            <a:r>
              <a:rPr lang="cs-CZ" sz="2000" dirty="0" err="1" smtClean="0"/>
              <a:t>Plazmocytární</a:t>
            </a:r>
            <a:r>
              <a:rPr lang="cs-CZ" sz="2000" dirty="0" smtClean="0"/>
              <a:t> mastitida - podobná </a:t>
            </a:r>
            <a:r>
              <a:rPr lang="cs-CZ" sz="2000" dirty="0" err="1" smtClean="0"/>
              <a:t>granulomatózní</a:t>
            </a:r>
            <a:r>
              <a:rPr lang="cs-CZ" sz="2000" dirty="0" smtClean="0"/>
              <a:t>, asi imunitně podmíněná</a:t>
            </a:r>
          </a:p>
          <a:p>
            <a:r>
              <a:rPr lang="cs-CZ" sz="2000" dirty="0" smtClean="0"/>
              <a:t>Lymfocytární </a:t>
            </a:r>
            <a:r>
              <a:rPr lang="cs-CZ" sz="2000" dirty="0" err="1" smtClean="0"/>
              <a:t>mastopatie</a:t>
            </a:r>
            <a:r>
              <a:rPr lang="cs-CZ" sz="2000" dirty="0" smtClean="0"/>
              <a:t> - u DM I. typu a AI chorob -</a:t>
            </a:r>
            <a:r>
              <a:rPr lang="cs-CZ" sz="2000" dirty="0" err="1" smtClean="0"/>
              <a:t>lobulitis</a:t>
            </a:r>
            <a:r>
              <a:rPr lang="cs-CZ" sz="2000" dirty="0" smtClean="0"/>
              <a:t>, atrofie, </a:t>
            </a:r>
            <a:r>
              <a:rPr lang="cs-CZ" sz="2000" dirty="0" err="1" smtClean="0"/>
              <a:t>denzní</a:t>
            </a:r>
            <a:r>
              <a:rPr lang="cs-CZ" sz="2000" dirty="0" smtClean="0"/>
              <a:t> zánět. Infiltrát</a:t>
            </a:r>
          </a:p>
          <a:p>
            <a:endParaRPr lang="cs-CZ" sz="2400" dirty="0" smtClean="0"/>
          </a:p>
          <a:p>
            <a:r>
              <a:rPr lang="cs-CZ" sz="2600" b="1" dirty="0" err="1" smtClean="0">
                <a:solidFill>
                  <a:srgbClr val="FF0000"/>
                </a:solidFill>
              </a:rPr>
              <a:t>Dif</a:t>
            </a:r>
            <a:r>
              <a:rPr lang="cs-CZ" sz="2600" b="1" dirty="0" smtClean="0">
                <a:solidFill>
                  <a:srgbClr val="FF0000"/>
                </a:solidFill>
              </a:rPr>
              <a:t>. dg. tumory!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1371</Words>
  <Application>Microsoft Office PowerPoint</Application>
  <PresentationFormat>Širokoúhlá obrazovka</PresentationFormat>
  <Paragraphs>226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Prezentace aplikace PowerPoint</vt:lpstr>
      <vt:lpstr>Poznámky k anatomii</vt:lpstr>
      <vt:lpstr>Prezentace aplikace PowerPoint</vt:lpstr>
      <vt:lpstr>Mamma- histologická stavba</vt:lpstr>
      <vt:lpstr>Prezentace aplikace PowerPoint</vt:lpstr>
      <vt:lpstr>Diagnostika lézí mammy</vt:lpstr>
      <vt:lpstr>Vývojové vady</vt:lpstr>
      <vt:lpstr>Záněty</vt:lpstr>
      <vt:lpstr>Benigní proliferativní nenádorové změny</vt:lpstr>
      <vt:lpstr>Fibrocystické změny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Terapie karcinomů prsu</vt:lpstr>
      <vt:lpstr>I. Invazivní karcinom, NST</vt:lpstr>
      <vt:lpstr>Invazivní karcinom, NOS</vt:lpstr>
      <vt:lpstr>Pagetův karcinom bradavky</vt:lpstr>
      <vt:lpstr>Pagetův karcinom bradavky</vt:lpstr>
      <vt:lpstr>II. 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Iva Zambo</cp:lastModifiedBy>
  <cp:revision>40</cp:revision>
  <dcterms:created xsi:type="dcterms:W3CDTF">2018-02-16T16:53:47Z</dcterms:created>
  <dcterms:modified xsi:type="dcterms:W3CDTF">2021-03-31T18:13:22Z</dcterms:modified>
</cp:coreProperties>
</file>