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66"/>
  </p:notesMasterIdLst>
  <p:sldIdLst>
    <p:sldId id="256" r:id="rId5"/>
    <p:sldId id="290" r:id="rId6"/>
    <p:sldId id="363" r:id="rId7"/>
    <p:sldId id="364" r:id="rId8"/>
    <p:sldId id="365" r:id="rId9"/>
    <p:sldId id="311" r:id="rId10"/>
    <p:sldId id="316" r:id="rId11"/>
    <p:sldId id="314" r:id="rId12"/>
    <p:sldId id="318" r:id="rId13"/>
    <p:sldId id="312" r:id="rId14"/>
    <p:sldId id="315" r:id="rId15"/>
    <p:sldId id="317" r:id="rId16"/>
    <p:sldId id="325" r:id="rId17"/>
    <p:sldId id="322" r:id="rId18"/>
    <p:sldId id="369" r:id="rId19"/>
    <p:sldId id="366" r:id="rId20"/>
    <p:sldId id="367" r:id="rId21"/>
    <p:sldId id="358" r:id="rId22"/>
    <p:sldId id="361" r:id="rId23"/>
    <p:sldId id="359" r:id="rId24"/>
    <p:sldId id="370" r:id="rId25"/>
    <p:sldId id="323" r:id="rId26"/>
    <p:sldId id="324" r:id="rId27"/>
    <p:sldId id="326" r:id="rId28"/>
    <p:sldId id="328" r:id="rId29"/>
    <p:sldId id="368" r:id="rId30"/>
    <p:sldId id="355" r:id="rId31"/>
    <p:sldId id="356" r:id="rId32"/>
    <p:sldId id="357" r:id="rId33"/>
    <p:sldId id="275" r:id="rId34"/>
    <p:sldId id="276" r:id="rId35"/>
    <p:sldId id="333" r:id="rId36"/>
    <p:sldId id="335" r:id="rId37"/>
    <p:sldId id="277" r:id="rId38"/>
    <p:sldId id="337" r:id="rId39"/>
    <p:sldId id="336" r:id="rId40"/>
    <p:sldId id="338" r:id="rId41"/>
    <p:sldId id="339" r:id="rId42"/>
    <p:sldId id="341" r:id="rId43"/>
    <p:sldId id="340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266" r:id="rId57"/>
    <p:sldId id="278" r:id="rId58"/>
    <p:sldId id="329" r:id="rId59"/>
    <p:sldId id="279" r:id="rId60"/>
    <p:sldId id="330" r:id="rId61"/>
    <p:sldId id="280" r:id="rId62"/>
    <p:sldId id="354" r:id="rId63"/>
    <p:sldId id="332" r:id="rId64"/>
    <p:sldId id="360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1026" autoAdjust="0"/>
  </p:normalViewPr>
  <p:slideViewPr>
    <p:cSldViewPr>
      <p:cViewPr varScale="1">
        <p:scale>
          <a:sx n="82" d="100"/>
          <a:sy n="82" d="100"/>
        </p:scale>
        <p:origin x="81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F3DFB-1FBB-4E49-B2CF-146821DD95B3}" type="datetimeFigureOut">
              <a:rPr lang="cs-CZ" smtClean="0"/>
              <a:t>8.3.2021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4A39-8BA4-4994-8CAD-989711016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5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4A39-8BA4-4994-8CAD-989711016A2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4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680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9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494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360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961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330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746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709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1730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50407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5425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68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90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4946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3604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961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330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746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7093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17305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5040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5425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93261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35896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55009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5691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67414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091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3867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6835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40447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74935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8.3.2021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2423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9DB5-701A-4FE5-B473-40731B2F4499}" type="datetimeFigureOut">
              <a:rPr lang="cs-CZ" smtClean="0"/>
              <a:pPr/>
              <a:t>8.3.2021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8.3.2021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 smtClean="0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8.3.2021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 smtClean="0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styl.</a:t>
            </a:r>
            <a:endParaRPr lang="en-US" altLang="en-US" smtClean="0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Kliknutím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  <a:endParaRPr lang="en-US" altLang="en-US" smtClean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8.3.2021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 smtClean="0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Patologie respiračního systému</a:t>
            </a:r>
            <a:br>
              <a:rPr lang="cs-CZ" b="1" dirty="0" smtClean="0"/>
            </a:br>
            <a:r>
              <a:rPr lang="cs-CZ" b="1" dirty="0" smtClean="0"/>
              <a:t>II. 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BRONCHOPNEUMONIE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Vzniká většinou přestupem z dýchacích cest</a:t>
            </a:r>
          </a:p>
          <a:p>
            <a:endParaRPr lang="cs-CZ" dirty="0" smtClean="0"/>
          </a:p>
          <a:p>
            <a:r>
              <a:rPr lang="cs-CZ" dirty="0" smtClean="0"/>
              <a:t>Bakteriální zánět plic</a:t>
            </a:r>
          </a:p>
          <a:p>
            <a:pPr lvl="1"/>
            <a:r>
              <a:rPr lang="cs-CZ" dirty="0" smtClean="0"/>
              <a:t>Katarálně-hnisavý</a:t>
            </a:r>
          </a:p>
          <a:p>
            <a:pPr lvl="1"/>
            <a:r>
              <a:rPr lang="cs-CZ" dirty="0" smtClean="0"/>
              <a:t>Hnisavý</a:t>
            </a:r>
          </a:p>
          <a:p>
            <a:pPr lvl="1"/>
            <a:r>
              <a:rPr lang="cs-CZ" dirty="0" err="1" smtClean="0"/>
              <a:t>Abscedující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Může navazovat na předchozí virový zánět (většinou chřipka)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Etiologie:</a:t>
            </a:r>
          </a:p>
          <a:p>
            <a:pPr lvl="1"/>
            <a:r>
              <a:rPr lang="cs-CZ" dirty="0" err="1" smtClean="0"/>
              <a:t>Streptococcus</a:t>
            </a:r>
            <a:r>
              <a:rPr lang="cs-CZ" dirty="0" smtClean="0"/>
              <a:t>, </a:t>
            </a:r>
            <a:r>
              <a:rPr lang="cs-CZ" dirty="0" err="1" smtClean="0"/>
              <a:t>Stafylococcus</a:t>
            </a:r>
            <a:r>
              <a:rPr lang="cs-CZ" dirty="0" smtClean="0"/>
              <a:t>, </a:t>
            </a:r>
            <a:r>
              <a:rPr lang="cs-CZ" dirty="0" err="1" smtClean="0"/>
              <a:t>Hemofilus</a:t>
            </a:r>
            <a:r>
              <a:rPr lang="cs-CZ" dirty="0" smtClean="0"/>
              <a:t>, </a:t>
            </a:r>
            <a:r>
              <a:rPr lang="cs-CZ" dirty="0" err="1" smtClean="0"/>
              <a:t>Legionella</a:t>
            </a:r>
            <a:r>
              <a:rPr lang="cs-CZ" dirty="0" smtClean="0"/>
              <a:t>, </a:t>
            </a:r>
            <a:r>
              <a:rPr lang="cs-CZ" dirty="0" err="1" smtClean="0"/>
              <a:t>Klebsiella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BRONCHOPNEUMONIE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Vícečetná drobná či splývající neohraničená zánětlivá ložiska, jeden či více laloků</a:t>
            </a:r>
          </a:p>
          <a:p>
            <a:r>
              <a:rPr lang="cs-CZ" dirty="0" smtClean="0"/>
              <a:t>Často v návaznosti na bronchus a šíří se do plochy</a:t>
            </a:r>
          </a:p>
          <a:p>
            <a:endParaRPr lang="cs-CZ" dirty="0"/>
          </a:p>
        </p:txBody>
      </p:sp>
      <p:pic>
        <p:nvPicPr>
          <p:cNvPr id="9" name="Obrázek 8" descr="pneumonia.png"/>
          <p:cNvPicPr>
            <a:picLocks noChangeAspect="1"/>
          </p:cNvPicPr>
          <p:nvPr/>
        </p:nvPicPr>
        <p:blipFill>
          <a:blip r:embed="rId2" cstate="print"/>
          <a:srcRect b="68900"/>
          <a:stretch>
            <a:fillRect/>
          </a:stretch>
        </p:blipFill>
        <p:spPr>
          <a:xfrm>
            <a:off x="658800" y="3717032"/>
            <a:ext cx="7826400" cy="30205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BRONCHOPNEUMONIE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Mikro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Akumulace neutrofilních granulocytů v alveolech</a:t>
            </a:r>
          </a:p>
          <a:p>
            <a:pPr lvl="1"/>
            <a:r>
              <a:rPr lang="cs-CZ" dirty="0" smtClean="0"/>
              <a:t>Někdy hnisavý zánět destruuje alveolární septa → tvorba abscesů</a:t>
            </a:r>
          </a:p>
          <a:p>
            <a:pPr>
              <a:buNone/>
            </a:pPr>
            <a:endParaRPr lang="cs-CZ" dirty="0" smtClean="0"/>
          </a:p>
        </p:txBody>
      </p:sp>
      <p:pic>
        <p:nvPicPr>
          <p:cNvPr id="10" name="Zástupný symbol pro obsah 9" descr="Bronchopneumoni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62686" y="1600200"/>
            <a:ext cx="3009627" cy="4525963"/>
          </a:xfrm>
        </p:spPr>
      </p:pic>
      <p:pic>
        <p:nvPicPr>
          <p:cNvPr id="5" name="Picture 4" descr="BP 2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5576" y="4149080"/>
            <a:ext cx="4352868" cy="2573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INTERSTICIÁLNÍ ZÁNĚTY PLIC</a:t>
            </a:r>
            <a:endParaRPr lang="cs-CZ" b="1" dirty="0"/>
          </a:p>
        </p:txBody>
      </p:sp>
      <p:pic>
        <p:nvPicPr>
          <p:cNvPr id="4" name="Zástupný symbol pro obsah 3" descr="pneumon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863"/>
          <a:stretch>
            <a:fillRect/>
          </a:stretch>
        </p:blipFill>
        <p:spPr>
          <a:xfrm>
            <a:off x="453757" y="1684375"/>
            <a:ext cx="8236486" cy="348925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INTERSTICIÁLNÍ ZÁNĚTY PLIC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900" b="1" dirty="0"/>
              <a:t>Zánětlivé změny postihují </a:t>
            </a:r>
            <a:r>
              <a:rPr lang="cs-CZ" sz="2900" b="1" dirty="0" err="1"/>
              <a:t>intersticium</a:t>
            </a:r>
            <a:r>
              <a:rPr lang="cs-CZ" sz="2900" b="1" dirty="0"/>
              <a:t> plic (alveolární septa), lymfocytární charakter </a:t>
            </a:r>
            <a:r>
              <a:rPr lang="cs-CZ" sz="2900" b="1" dirty="0" smtClean="0"/>
              <a:t>zánětu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Infekční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bsces</a:t>
            </a:r>
            <a:r>
              <a:rPr lang="cs-CZ" dirty="0" smtClean="0"/>
              <a:t>, gangréna plíce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iry</a:t>
            </a:r>
            <a:r>
              <a:rPr lang="cs-CZ" dirty="0" smtClean="0"/>
              <a:t>, paraziti, </a:t>
            </a:r>
            <a:r>
              <a:rPr lang="cs-CZ" dirty="0" err="1" smtClean="0"/>
              <a:t>mykoplazma</a:t>
            </a:r>
            <a:r>
              <a:rPr lang="cs-CZ" dirty="0" smtClean="0"/>
              <a:t>, chlamydie, bakterie, plísně, (TBC zvlášť vyčleněno)</a:t>
            </a:r>
          </a:p>
          <a:p>
            <a:pPr>
              <a:defRPr/>
            </a:pPr>
            <a:r>
              <a:rPr lang="cs-CZ" altLang="en-US" b="1" dirty="0"/>
              <a:t>klinika</a:t>
            </a:r>
            <a:r>
              <a:rPr lang="cs-CZ" altLang="en-US" sz="3800" b="1" dirty="0"/>
              <a:t>:</a:t>
            </a:r>
            <a:r>
              <a:rPr lang="cs-CZ" altLang="en-US" sz="3800" dirty="0"/>
              <a:t>	</a:t>
            </a:r>
          </a:p>
          <a:p>
            <a:pPr lvl="1">
              <a:defRPr/>
            </a:pPr>
            <a:r>
              <a:rPr lang="cs-CZ" altLang="en-US" sz="2600" dirty="0" smtClean="0"/>
              <a:t>příznaky </a:t>
            </a:r>
            <a:r>
              <a:rPr lang="cs-CZ" altLang="en-US" sz="2600" dirty="0"/>
              <a:t>jsou většinou malé a nekorelují se skutečným rozsahem </a:t>
            </a:r>
            <a:r>
              <a:rPr lang="cs-CZ" altLang="en-US" sz="2600" dirty="0" err="1"/>
              <a:t>patomorfologických</a:t>
            </a:r>
            <a:r>
              <a:rPr lang="cs-CZ" altLang="en-US" sz="2600" dirty="0"/>
              <a:t> změn </a:t>
            </a:r>
          </a:p>
          <a:p>
            <a:pPr>
              <a:defRPr/>
            </a:pPr>
            <a:r>
              <a:rPr lang="cs-CZ" altLang="en-US" b="1" dirty="0" smtClean="0"/>
              <a:t>hojení</a:t>
            </a:r>
            <a:r>
              <a:rPr lang="cs-CZ" altLang="en-US" b="1" dirty="0"/>
              <a:t>:</a:t>
            </a:r>
          </a:p>
          <a:p>
            <a:pPr lvl="1">
              <a:defRPr/>
            </a:pPr>
            <a:r>
              <a:rPr lang="cs-CZ" altLang="en-US" sz="2600" dirty="0"/>
              <a:t> ad </a:t>
            </a:r>
            <a:r>
              <a:rPr lang="cs-CZ" altLang="en-US" sz="2600" dirty="0" err="1" smtClean="0"/>
              <a:t>integrum</a:t>
            </a:r>
            <a:r>
              <a:rPr lang="cs-CZ" altLang="en-US" sz="2600" dirty="0" smtClean="0"/>
              <a:t> x  </a:t>
            </a:r>
            <a:r>
              <a:rPr lang="cs-CZ" altLang="en-US" sz="2600" dirty="0"/>
              <a:t>u těžkého zánětu rozvoj </a:t>
            </a:r>
            <a:r>
              <a:rPr lang="cs-CZ" altLang="en-US" sz="2600" dirty="0">
                <a:solidFill>
                  <a:schemeClr val="accent2"/>
                </a:solidFill>
              </a:rPr>
              <a:t>intersticiální plicní </a:t>
            </a:r>
            <a:r>
              <a:rPr lang="cs-CZ" altLang="en-US" sz="2600" dirty="0" smtClean="0">
                <a:solidFill>
                  <a:schemeClr val="accent2"/>
                </a:solidFill>
              </a:rPr>
              <a:t>fibrózy</a:t>
            </a:r>
          </a:p>
          <a:p>
            <a:pPr>
              <a:defRPr/>
            </a:pPr>
            <a:r>
              <a:rPr lang="cs-CZ" altLang="en-US" b="1" dirty="0" smtClean="0"/>
              <a:t>mikro: 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edém a rozšíření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interalveolárních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sept</a:t>
            </a:r>
          </a:p>
          <a:p>
            <a:pPr lvl="1">
              <a:defRPr/>
            </a:pPr>
            <a:r>
              <a:rPr lang="cs-CZ" altLang="en-US" sz="2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lymfoplazmocelulární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infiltrace </a:t>
            </a:r>
            <a:r>
              <a:rPr lang="cs-CZ" altLang="en-US" sz="2600" b="1" dirty="0" smtClean="0">
                <a:solidFill>
                  <a:schemeClr val="accent2">
                    <a:lumMod val="75000"/>
                  </a:schemeClr>
                </a:solidFill>
              </a:rPr>
              <a:t>sept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tvorba hyalinních blanek</a:t>
            </a:r>
          </a:p>
          <a:p>
            <a:pPr lvl="2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vnikají z poškozených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pneumocytů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a fibrinové exsudace</a:t>
            </a:r>
          </a:p>
          <a:p>
            <a:pPr lvl="2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eosinofilní materiál tapetující vnitřní plochu alveolů</a:t>
            </a:r>
          </a:p>
          <a:p>
            <a:pPr lvl="1">
              <a:defRPr/>
            </a:pPr>
            <a:endParaRPr lang="cs-CZ" altLang="en-US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Pneumocystová</a:t>
            </a:r>
            <a:r>
              <a:rPr lang="cs-CZ" b="1" dirty="0"/>
              <a:t> </a:t>
            </a:r>
            <a:r>
              <a:rPr lang="cs-CZ" b="1" dirty="0" smtClean="0"/>
              <a:t>pneumonie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/>
              <a:t>i</a:t>
            </a:r>
            <a:r>
              <a:rPr lang="cs-CZ" dirty="0" smtClean="0"/>
              <a:t>nfekce </a:t>
            </a:r>
            <a:r>
              <a:rPr lang="cs-CZ" dirty="0" err="1"/>
              <a:t>Pneumocystis</a:t>
            </a:r>
            <a:r>
              <a:rPr lang="cs-CZ" dirty="0"/>
              <a:t> </a:t>
            </a:r>
            <a:r>
              <a:rPr lang="cs-CZ" dirty="0" err="1"/>
              <a:t>jirovecii</a:t>
            </a:r>
            <a:r>
              <a:rPr lang="cs-CZ" dirty="0"/>
              <a:t> (</a:t>
            </a:r>
            <a:r>
              <a:rPr lang="cs-CZ" dirty="0" err="1"/>
              <a:t>carini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o</a:t>
            </a:r>
            <a:r>
              <a:rPr lang="cs-CZ" b="1" dirty="0" smtClean="0"/>
              <a:t>portunní </a:t>
            </a:r>
            <a:r>
              <a:rPr lang="cs-CZ" b="1" dirty="0"/>
              <a:t>infekce u </a:t>
            </a:r>
            <a:r>
              <a:rPr lang="cs-CZ" b="1" dirty="0" err="1"/>
              <a:t>imunokompromitovaných</a:t>
            </a:r>
            <a:r>
              <a:rPr lang="cs-CZ" b="1" dirty="0"/>
              <a:t> </a:t>
            </a:r>
            <a:r>
              <a:rPr lang="cs-CZ" dirty="0"/>
              <a:t>(imunosuprese - transplantace, AIDS, </a:t>
            </a:r>
            <a:r>
              <a:rPr lang="cs-CZ" dirty="0" err="1"/>
              <a:t>cystostatická</a:t>
            </a:r>
            <a:r>
              <a:rPr lang="cs-CZ" dirty="0"/>
              <a:t> a </a:t>
            </a:r>
            <a:r>
              <a:rPr lang="cs-CZ" dirty="0" err="1"/>
              <a:t>imunomodulační</a:t>
            </a:r>
            <a:r>
              <a:rPr lang="cs-CZ" dirty="0"/>
              <a:t> léčba</a:t>
            </a:r>
            <a:r>
              <a:rPr lang="cs-CZ" dirty="0" smtClean="0"/>
              <a:t>) a u nedonošenců</a:t>
            </a:r>
            <a:endParaRPr lang="cs-CZ" dirty="0"/>
          </a:p>
          <a:p>
            <a:pPr lvl="1"/>
            <a:r>
              <a:rPr lang="cs-CZ" dirty="0"/>
              <a:t>m</a:t>
            </a:r>
            <a:r>
              <a:rPr lang="cs-CZ" dirty="0" smtClean="0"/>
              <a:t>ikro</a:t>
            </a:r>
            <a:r>
              <a:rPr lang="cs-CZ" dirty="0"/>
              <a:t>: </a:t>
            </a:r>
            <a:r>
              <a:rPr lang="cs-CZ" dirty="0" smtClean="0"/>
              <a:t>intersticiální </a:t>
            </a:r>
            <a:r>
              <a:rPr lang="cs-CZ" dirty="0"/>
              <a:t>lymfocytární zánět</a:t>
            </a:r>
          </a:p>
          <a:p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5" y="4506160"/>
            <a:ext cx="4345740" cy="24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2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Infekce </a:t>
            </a:r>
            <a:r>
              <a:rPr lang="cs-CZ" b="1" dirty="0"/>
              <a:t>Covid-19 </a:t>
            </a:r>
            <a:r>
              <a:rPr lang="cs-CZ" b="1" dirty="0" smtClean="0"/>
              <a:t>(SARS-CoV-2 virus)</a:t>
            </a:r>
            <a:br>
              <a:rPr lang="cs-CZ" b="1" dirty="0" smtClean="0"/>
            </a:br>
            <a:r>
              <a:rPr lang="cs-CZ" b="1" dirty="0" smtClean="0"/>
              <a:t>v plících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600" dirty="0" err="1" smtClean="0"/>
              <a:t>Covidová</a:t>
            </a:r>
            <a:r>
              <a:rPr lang="cs-CZ" sz="2600" dirty="0" smtClean="0"/>
              <a:t> pneumonie charakterem odpovídá virovým pneumoniím obecně (lymfocytární virový zánět)</a:t>
            </a:r>
          </a:p>
          <a:p>
            <a:r>
              <a:rPr lang="cs-CZ" sz="2600" dirty="0"/>
              <a:t>V</a:t>
            </a:r>
            <a:r>
              <a:rPr lang="cs-CZ" sz="2600" dirty="0" smtClean="0"/>
              <a:t>irový </a:t>
            </a:r>
            <a:r>
              <a:rPr lang="cs-CZ" sz="2600" dirty="0" err="1" smtClean="0"/>
              <a:t>spike</a:t>
            </a:r>
            <a:r>
              <a:rPr lang="cs-CZ" sz="2600" dirty="0" smtClean="0"/>
              <a:t> protein (S protein) se váže na ACE buněčný receptor v různých epitelech a endotelu, virus má cytopatický efekt</a:t>
            </a:r>
          </a:p>
          <a:p>
            <a:r>
              <a:rPr lang="cs-CZ" sz="2600" dirty="0"/>
              <a:t>S</a:t>
            </a:r>
            <a:r>
              <a:rPr lang="cs-CZ" sz="2600" dirty="0" smtClean="0"/>
              <a:t>pecifickým projevem je </a:t>
            </a:r>
            <a:r>
              <a:rPr lang="cs-CZ" sz="2600" dirty="0" err="1" smtClean="0"/>
              <a:t>mikroangiopatie</a:t>
            </a:r>
            <a:r>
              <a:rPr lang="cs-CZ" sz="2600" dirty="0" smtClean="0"/>
              <a:t> postihující kapiláry v </a:t>
            </a:r>
            <a:r>
              <a:rPr lang="cs-CZ" sz="2600" dirty="0" err="1" smtClean="0"/>
              <a:t>plícních</a:t>
            </a:r>
            <a:r>
              <a:rPr lang="cs-CZ" sz="2600" dirty="0" smtClean="0"/>
              <a:t> septech – </a:t>
            </a:r>
            <a:r>
              <a:rPr lang="cs-CZ" sz="2600" dirty="0" err="1" smtClean="0"/>
              <a:t>endothelialitis</a:t>
            </a:r>
            <a:r>
              <a:rPr lang="cs-CZ" sz="2600" dirty="0" smtClean="0"/>
              <a:t>, fibrinové </a:t>
            </a:r>
            <a:r>
              <a:rPr lang="cs-CZ" sz="2600" dirty="0" err="1" smtClean="0"/>
              <a:t>mikrotromby</a:t>
            </a:r>
            <a:r>
              <a:rPr lang="cs-CZ" sz="2600" dirty="0" smtClean="0"/>
              <a:t>, angiogeneze</a:t>
            </a:r>
          </a:p>
          <a:p>
            <a:r>
              <a:rPr lang="cs-CZ" sz="2600" dirty="0"/>
              <a:t>R</a:t>
            </a:r>
            <a:r>
              <a:rPr lang="cs-CZ" sz="2600" dirty="0" smtClean="0"/>
              <a:t>iziko komplikací</a:t>
            </a:r>
          </a:p>
          <a:p>
            <a:pPr lvl="1"/>
            <a:r>
              <a:rPr lang="cs-CZ" sz="2200" dirty="0" smtClean="0"/>
              <a:t>nasedající bakteriální </a:t>
            </a:r>
            <a:r>
              <a:rPr lang="cs-CZ" sz="2200" dirty="0" smtClean="0"/>
              <a:t>superinfekce &gt; sepse</a:t>
            </a:r>
            <a:endParaRPr lang="cs-CZ" sz="2200" dirty="0" smtClean="0"/>
          </a:p>
          <a:p>
            <a:pPr lvl="1"/>
            <a:r>
              <a:rPr lang="cs-CZ" sz="2200" dirty="0" smtClean="0"/>
              <a:t>rozvoj ARDS s přítomností hyalinních membrán</a:t>
            </a:r>
          </a:p>
          <a:p>
            <a:pPr lvl="1"/>
            <a:r>
              <a:rPr lang="cs-CZ" sz="2200" dirty="0" smtClean="0"/>
              <a:t>při těžkém průběhu </a:t>
            </a:r>
            <a:r>
              <a:rPr lang="cs-CZ" sz="2200" dirty="0" err="1" smtClean="0"/>
              <a:t>dlohodobě</a:t>
            </a:r>
            <a:r>
              <a:rPr lang="cs-CZ" sz="2200" dirty="0" smtClean="0"/>
              <a:t> vznik </a:t>
            </a:r>
            <a:r>
              <a:rPr lang="cs-CZ" sz="2200" dirty="0" err="1" smtClean="0"/>
              <a:t>plícní</a:t>
            </a:r>
            <a:r>
              <a:rPr lang="cs-CZ" sz="2200" dirty="0" smtClean="0"/>
              <a:t> fibrózy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02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Infekce Covid-19 (SARS-CoV-2 virus)</a:t>
            </a:r>
            <a:br>
              <a:rPr lang="cs-CZ" dirty="0"/>
            </a:br>
            <a:r>
              <a:rPr lang="cs-CZ" dirty="0"/>
              <a:t>v plících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00808"/>
            <a:ext cx="59150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645024"/>
            <a:ext cx="4038600" cy="288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text 5"/>
          <p:cNvSpPr>
            <a:spLocks noGrp="1"/>
          </p:cNvSpPr>
          <p:nvPr>
            <p:ph type="body" idx="4294967295"/>
          </p:nvPr>
        </p:nvSpPr>
        <p:spPr>
          <a:xfrm>
            <a:off x="467544" y="5517232"/>
            <a:ext cx="4030662" cy="6905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kopie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3704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GRANULOMATÓZNÍ PLICNÍ ZÁNĚTY TBC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Specifický </a:t>
            </a:r>
            <a:r>
              <a:rPr lang="cs-CZ" dirty="0" err="1" smtClean="0"/>
              <a:t>granulomatózní</a:t>
            </a:r>
            <a:r>
              <a:rPr lang="cs-CZ" dirty="0" smtClean="0"/>
              <a:t> zánět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Etiologie:</a:t>
            </a:r>
          </a:p>
          <a:p>
            <a:pPr lvl="1"/>
            <a:r>
              <a:rPr lang="cs-CZ" dirty="0" err="1" smtClean="0"/>
              <a:t>Mycobacterium</a:t>
            </a:r>
            <a:r>
              <a:rPr lang="cs-CZ" dirty="0" smtClean="0"/>
              <a:t> </a:t>
            </a:r>
            <a:r>
              <a:rPr lang="cs-CZ" dirty="0" err="1" smtClean="0"/>
              <a:t>tuberculosis</a:t>
            </a:r>
            <a:r>
              <a:rPr lang="cs-CZ" dirty="0" smtClean="0"/>
              <a:t>, ale i jiná </a:t>
            </a:r>
            <a:r>
              <a:rPr lang="cs-CZ" dirty="0" err="1" smtClean="0"/>
              <a:t>mykobakteria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Morfologie:</a:t>
            </a:r>
          </a:p>
          <a:p>
            <a:pPr lvl="1"/>
            <a:r>
              <a:rPr lang="cs-CZ" dirty="0" smtClean="0"/>
              <a:t>Tvorba </a:t>
            </a:r>
            <a:r>
              <a:rPr lang="cs-CZ" dirty="0" err="1" smtClean="0"/>
              <a:t>kaseifikujících</a:t>
            </a:r>
            <a:r>
              <a:rPr lang="cs-CZ" dirty="0" smtClean="0"/>
              <a:t> epiteloidních granulomů</a:t>
            </a:r>
          </a:p>
          <a:p>
            <a:endParaRPr lang="cs-CZ" dirty="0" smtClean="0"/>
          </a:p>
          <a:p>
            <a:r>
              <a:rPr lang="cs-CZ" dirty="0" smtClean="0"/>
              <a:t>Brány infekce:</a:t>
            </a:r>
          </a:p>
          <a:p>
            <a:pPr lvl="1"/>
            <a:r>
              <a:rPr lang="cs-CZ" dirty="0" smtClean="0"/>
              <a:t>Dýchací systém (nejčastěji)</a:t>
            </a:r>
          </a:p>
          <a:p>
            <a:pPr lvl="1"/>
            <a:r>
              <a:rPr lang="cs-CZ" dirty="0" smtClean="0"/>
              <a:t>GIT</a:t>
            </a:r>
          </a:p>
          <a:p>
            <a:pPr lvl="1"/>
            <a:r>
              <a:rPr lang="cs-CZ" dirty="0" smtClean="0"/>
              <a:t>poranění</a:t>
            </a:r>
          </a:p>
          <a:p>
            <a:pPr lvl="1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7" name="Zástupný symbol pro obsah 6" descr="TB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673" r="7164" b="6122"/>
          <a:stretch>
            <a:fillRect/>
          </a:stretch>
        </p:blipFill>
        <p:spPr>
          <a:xfrm>
            <a:off x="4716015" y="1700808"/>
            <a:ext cx="4311087" cy="367240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TBC schéma vývoje</a:t>
            </a:r>
            <a:br>
              <a:rPr lang="cs-CZ" dirty="0" smtClean="0"/>
            </a:br>
            <a:r>
              <a:rPr lang="cs-CZ" dirty="0" smtClean="0"/>
              <a:t>v závislosti na čase a stavu imunity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514475"/>
            <a:ext cx="68611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35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OSNOVA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Nemoci dolních cest dýchacích (DCD)</a:t>
            </a:r>
          </a:p>
          <a:p>
            <a:pPr lvl="1"/>
            <a:r>
              <a:rPr lang="cs-CZ" b="1" dirty="0" smtClean="0"/>
              <a:t>Záněty </a:t>
            </a:r>
            <a:r>
              <a:rPr lang="cs-CZ" b="1" dirty="0" smtClean="0"/>
              <a:t>plic</a:t>
            </a:r>
          </a:p>
          <a:p>
            <a:pPr lvl="2"/>
            <a:r>
              <a:rPr lang="cs-CZ" dirty="0" smtClean="0"/>
              <a:t>Povrchové</a:t>
            </a:r>
          </a:p>
          <a:p>
            <a:pPr lvl="2"/>
            <a:r>
              <a:rPr lang="cs-CZ" dirty="0" smtClean="0"/>
              <a:t>Intersticiální</a:t>
            </a:r>
          </a:p>
          <a:p>
            <a:pPr lvl="3"/>
            <a:r>
              <a:rPr lang="cs-CZ" dirty="0" smtClean="0"/>
              <a:t>Infekční</a:t>
            </a:r>
          </a:p>
          <a:p>
            <a:pPr lvl="3"/>
            <a:r>
              <a:rPr lang="cs-CZ" dirty="0" smtClean="0"/>
              <a:t>Neinfekční</a:t>
            </a:r>
          </a:p>
          <a:p>
            <a:pPr lvl="4"/>
            <a:r>
              <a:rPr lang="cs-CZ" dirty="0"/>
              <a:t>Intersticiální </a:t>
            </a:r>
            <a:r>
              <a:rPr lang="cs-CZ" dirty="0" err="1"/>
              <a:t>plícní</a:t>
            </a:r>
            <a:r>
              <a:rPr lang="cs-CZ" dirty="0"/>
              <a:t> </a:t>
            </a:r>
            <a:r>
              <a:rPr lang="cs-CZ" dirty="0" smtClean="0"/>
              <a:t>fibrózy</a:t>
            </a:r>
          </a:p>
          <a:p>
            <a:pPr lvl="4"/>
            <a:r>
              <a:rPr lang="cs-CZ" dirty="0" err="1"/>
              <a:t>Granulomatózní</a:t>
            </a:r>
            <a:r>
              <a:rPr lang="cs-CZ" dirty="0"/>
              <a:t> </a:t>
            </a:r>
            <a:r>
              <a:rPr lang="cs-CZ" dirty="0" err="1"/>
              <a:t>plícní</a:t>
            </a:r>
            <a:r>
              <a:rPr lang="cs-CZ" dirty="0"/>
              <a:t> záněty - </a:t>
            </a:r>
            <a:r>
              <a:rPr lang="cs-CZ" dirty="0" smtClean="0"/>
              <a:t>neinfekční</a:t>
            </a:r>
          </a:p>
          <a:p>
            <a:pPr lvl="4"/>
            <a:r>
              <a:rPr lang="cs-CZ" dirty="0"/>
              <a:t>Pneumokoniózy</a:t>
            </a:r>
          </a:p>
          <a:p>
            <a:pPr marL="1828800" lvl="4" indent="0">
              <a:buNone/>
            </a:pPr>
            <a:endParaRPr lang="cs-CZ" dirty="0" smtClean="0"/>
          </a:p>
          <a:p>
            <a:pPr lvl="1"/>
            <a:r>
              <a:rPr lang="cs-CZ" b="1" dirty="0" smtClean="0"/>
              <a:t>Nádory </a:t>
            </a:r>
            <a:r>
              <a:rPr lang="cs-CZ" b="1" dirty="0" smtClean="0"/>
              <a:t>plic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Patologie pleury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TBC</a:t>
            </a:r>
            <a:endParaRPr lang="cs-CZ" b="1" dirty="0"/>
          </a:p>
        </p:txBody>
      </p:sp>
      <p:pic>
        <p:nvPicPr>
          <p:cNvPr id="7" name="Zástupný symbol pro obsah 6" descr="TBC 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72815"/>
            <a:ext cx="4104456" cy="4177563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Formy:</a:t>
            </a:r>
          </a:p>
          <a:p>
            <a:pPr lvl="1"/>
            <a:r>
              <a:rPr lang="cs-CZ" dirty="0" smtClean="0"/>
              <a:t>TBC uzlík</a:t>
            </a:r>
          </a:p>
          <a:p>
            <a:pPr lvl="2"/>
            <a:r>
              <a:rPr lang="cs-CZ" dirty="0" smtClean="0"/>
              <a:t>Epiteloidní granulom</a:t>
            </a:r>
          </a:p>
          <a:p>
            <a:pPr lvl="2"/>
            <a:r>
              <a:rPr lang="cs-CZ" dirty="0" smtClean="0"/>
              <a:t>Produktivní forma TBC</a:t>
            </a:r>
          </a:p>
          <a:p>
            <a:pPr lvl="2"/>
            <a:endParaRPr lang="cs-CZ" dirty="0" smtClean="0"/>
          </a:p>
          <a:p>
            <a:pPr lvl="1"/>
            <a:r>
              <a:rPr lang="cs-CZ" dirty="0" smtClean="0"/>
              <a:t>TBC </a:t>
            </a:r>
            <a:r>
              <a:rPr lang="cs-CZ" dirty="0" err="1" smtClean="0"/>
              <a:t>exsudát</a:t>
            </a:r>
            <a:endParaRPr lang="cs-CZ" dirty="0" smtClean="0"/>
          </a:p>
          <a:p>
            <a:pPr lvl="2"/>
            <a:r>
              <a:rPr lang="cs-CZ" dirty="0" err="1" smtClean="0"/>
              <a:t>Serofibrinózní</a:t>
            </a:r>
            <a:r>
              <a:rPr lang="cs-CZ" dirty="0" smtClean="0"/>
              <a:t> zánět + </a:t>
            </a:r>
            <a:r>
              <a:rPr lang="cs-CZ" dirty="0" err="1" smtClean="0"/>
              <a:t>kaseifikační</a:t>
            </a:r>
            <a:r>
              <a:rPr lang="cs-CZ" dirty="0" smtClean="0"/>
              <a:t> nekróza → později tvorba </a:t>
            </a:r>
            <a:r>
              <a:rPr lang="cs-CZ" dirty="0" err="1" smtClean="0"/>
              <a:t>granulomatózního</a:t>
            </a:r>
            <a:r>
              <a:rPr lang="cs-CZ" dirty="0" smtClean="0"/>
              <a:t> zánětu</a:t>
            </a:r>
          </a:p>
          <a:p>
            <a:pPr lvl="2"/>
            <a:endParaRPr lang="cs-CZ" dirty="0" smtClean="0"/>
          </a:p>
          <a:p>
            <a:r>
              <a:rPr lang="cs-CZ" dirty="0" smtClean="0"/>
              <a:t>Šíření:</a:t>
            </a:r>
          </a:p>
          <a:p>
            <a:pPr lvl="1"/>
            <a:r>
              <a:rPr lang="cs-CZ" dirty="0" smtClean="0"/>
              <a:t>Hematogenně a </a:t>
            </a:r>
            <a:r>
              <a:rPr lang="cs-CZ" dirty="0" err="1" smtClean="0"/>
              <a:t>lymfogenně</a:t>
            </a:r>
            <a:r>
              <a:rPr lang="cs-CZ" dirty="0" smtClean="0"/>
              <a:t> (primární typ TBC)</a:t>
            </a:r>
          </a:p>
          <a:p>
            <a:pPr lvl="2"/>
            <a:r>
              <a:rPr lang="cs-CZ" dirty="0" err="1" smtClean="0"/>
              <a:t>Ghonnův</a:t>
            </a:r>
            <a:r>
              <a:rPr lang="cs-CZ" dirty="0" smtClean="0"/>
              <a:t> komplex</a:t>
            </a:r>
          </a:p>
          <a:p>
            <a:pPr lvl="2"/>
            <a:r>
              <a:rPr lang="cs-CZ" dirty="0" smtClean="0"/>
              <a:t>Miliární TBC</a:t>
            </a:r>
          </a:p>
          <a:p>
            <a:pPr lvl="2"/>
            <a:endParaRPr lang="cs-CZ" dirty="0" smtClean="0"/>
          </a:p>
          <a:p>
            <a:pPr lvl="1"/>
            <a:r>
              <a:rPr lang="cs-CZ" dirty="0" err="1" smtClean="0"/>
              <a:t>Porogenně</a:t>
            </a:r>
            <a:r>
              <a:rPr lang="cs-CZ" dirty="0" smtClean="0"/>
              <a:t> (sekundární typ) – dýchací cesty, GIT, močové cesty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INTERSTICIÁLNÍ ZÁNĚTY PLIC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endParaRPr lang="cs-CZ" altLang="en-US" sz="2200" dirty="0"/>
          </a:p>
          <a:p>
            <a:r>
              <a:rPr lang="cs-CZ" b="1" dirty="0" smtClean="0">
                <a:solidFill>
                  <a:srgbClr val="FF0000"/>
                </a:solidFill>
              </a:rPr>
              <a:t>Neinfekční chronické intersticiální </a:t>
            </a:r>
            <a:r>
              <a:rPr lang="cs-CZ" b="1" dirty="0" err="1" smtClean="0">
                <a:solidFill>
                  <a:srgbClr val="FF0000"/>
                </a:solidFill>
              </a:rPr>
              <a:t>plícní</a:t>
            </a:r>
            <a:r>
              <a:rPr lang="cs-CZ" b="1" dirty="0" smtClean="0">
                <a:solidFill>
                  <a:srgbClr val="FF0000"/>
                </a:solidFill>
              </a:rPr>
              <a:t> choroby</a:t>
            </a:r>
          </a:p>
          <a:p>
            <a:pPr lvl="1"/>
            <a:r>
              <a:rPr lang="cs-CZ" dirty="0" smtClean="0"/>
              <a:t>Skupina různých jednotek</a:t>
            </a:r>
          </a:p>
          <a:p>
            <a:pPr lvl="1"/>
            <a:r>
              <a:rPr lang="cs-CZ" dirty="0" smtClean="0"/>
              <a:t>Společné rysy:</a:t>
            </a:r>
          </a:p>
          <a:p>
            <a:pPr lvl="2"/>
            <a:r>
              <a:rPr lang="cs-CZ" dirty="0" smtClean="0"/>
              <a:t>různý </a:t>
            </a:r>
            <a:r>
              <a:rPr lang="cs-CZ" dirty="0" smtClean="0"/>
              <a:t>stupeň progrese do plicní fibrózy</a:t>
            </a:r>
          </a:p>
          <a:p>
            <a:pPr lvl="2"/>
            <a:r>
              <a:rPr lang="cs-CZ" dirty="0"/>
              <a:t>v</a:t>
            </a:r>
            <a:r>
              <a:rPr lang="cs-CZ" dirty="0" smtClean="0"/>
              <a:t>ětšinou </a:t>
            </a:r>
            <a:r>
              <a:rPr lang="cs-CZ" dirty="0" smtClean="0"/>
              <a:t>idiopatické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/>
              <a:t>CHRONICKÉ NEINFEKČNÍ INTERSTICIÁLNÍ CHOROBY PLIC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Intersticiální </a:t>
            </a:r>
            <a:r>
              <a:rPr lang="cs-CZ" b="1" dirty="0" err="1" smtClean="0"/>
              <a:t>plícní</a:t>
            </a:r>
            <a:r>
              <a:rPr lang="cs-CZ" b="1" dirty="0" smtClean="0"/>
              <a:t> fibrózy</a:t>
            </a:r>
          </a:p>
          <a:p>
            <a:pPr lvl="1"/>
            <a:r>
              <a:rPr lang="cs-CZ" dirty="0" smtClean="0"/>
              <a:t>Idiopatická plicní fibróza = běžná intersticiální pneumonie (UIP)</a:t>
            </a:r>
          </a:p>
          <a:p>
            <a:pPr lvl="1"/>
            <a:r>
              <a:rPr lang="cs-CZ" dirty="0" smtClean="0"/>
              <a:t>Nespecifická intersticiální pneumonie (NSIP)</a:t>
            </a:r>
          </a:p>
          <a:p>
            <a:pPr lvl="1"/>
            <a:r>
              <a:rPr lang="cs-CZ" dirty="0" smtClean="0"/>
              <a:t>Hypersenzitivní pneumonie</a:t>
            </a:r>
          </a:p>
          <a:p>
            <a:r>
              <a:rPr lang="cs-CZ" b="1" dirty="0" err="1" smtClean="0"/>
              <a:t>Granulomatózní</a:t>
            </a:r>
            <a:r>
              <a:rPr lang="cs-CZ" b="1" dirty="0" smtClean="0"/>
              <a:t> </a:t>
            </a:r>
            <a:r>
              <a:rPr lang="cs-CZ" b="1" dirty="0" err="1" smtClean="0"/>
              <a:t>plícní</a:t>
            </a:r>
            <a:r>
              <a:rPr lang="cs-CZ" b="1" dirty="0" smtClean="0"/>
              <a:t> záněty </a:t>
            </a:r>
            <a:r>
              <a:rPr lang="cs-CZ" dirty="0" smtClean="0"/>
              <a:t>- neinfekční</a:t>
            </a:r>
          </a:p>
          <a:p>
            <a:pPr lvl="1"/>
            <a:r>
              <a:rPr lang="cs-CZ" dirty="0" smtClean="0"/>
              <a:t>Sarkoidóza</a:t>
            </a:r>
            <a:endParaRPr lang="cs-CZ" dirty="0" smtClean="0"/>
          </a:p>
          <a:p>
            <a:pPr lvl="1"/>
            <a:r>
              <a:rPr lang="cs-CZ" dirty="0"/>
              <a:t>G</a:t>
            </a:r>
            <a:r>
              <a:rPr lang="cs-CZ" dirty="0" smtClean="0"/>
              <a:t>ranulomatózy </a:t>
            </a:r>
            <a:r>
              <a:rPr lang="cs-CZ" dirty="0" smtClean="0"/>
              <a:t>asociované s ANCA vaskulitidami</a:t>
            </a:r>
          </a:p>
          <a:p>
            <a:r>
              <a:rPr lang="cs-CZ" b="1" dirty="0" smtClean="0"/>
              <a:t>Pneumokoniózy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INTERSTICIÁLNÍ PLICNÍ FIBRÓZY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Běžná intersticiální pneumonie (UIP) / idiopatická </a:t>
            </a:r>
            <a:r>
              <a:rPr lang="cs-CZ" b="1" dirty="0" err="1" smtClean="0">
                <a:solidFill>
                  <a:srgbClr val="FF0000"/>
                </a:solidFill>
              </a:rPr>
              <a:t>plícní</a:t>
            </a:r>
            <a:r>
              <a:rPr lang="cs-CZ" b="1" dirty="0" smtClean="0">
                <a:solidFill>
                  <a:srgbClr val="FF0000"/>
                </a:solidFill>
              </a:rPr>
              <a:t> fibróza</a:t>
            </a:r>
          </a:p>
          <a:p>
            <a:pPr lvl="1"/>
            <a:r>
              <a:rPr lang="cs-CZ" dirty="0" smtClean="0"/>
              <a:t>Nejčastější</a:t>
            </a:r>
          </a:p>
          <a:p>
            <a:pPr lvl="1"/>
            <a:r>
              <a:rPr lang="cs-CZ" dirty="0" smtClean="0"/>
              <a:t>Nejasná etiologie, kouření, autoimunitní onemocnění</a:t>
            </a:r>
          </a:p>
          <a:p>
            <a:pPr lvl="1"/>
            <a:r>
              <a:rPr lang="cs-CZ" dirty="0" smtClean="0"/>
              <a:t>Poškození alveolů (zánět) → </a:t>
            </a:r>
            <a:r>
              <a:rPr lang="cs-CZ" dirty="0" err="1" smtClean="0"/>
              <a:t>fibroproliferace</a:t>
            </a:r>
            <a:r>
              <a:rPr lang="cs-CZ" dirty="0" smtClean="0"/>
              <a:t> → fibróza plic</a:t>
            </a:r>
          </a:p>
          <a:p>
            <a:pPr lvl="1"/>
            <a:r>
              <a:rPr lang="cs-CZ" dirty="0" smtClean="0"/>
              <a:t>Známky poškození ložiskově, střídání normálního a postiženého parenchymu</a:t>
            </a:r>
          </a:p>
          <a:p>
            <a:pPr lvl="1"/>
            <a:r>
              <a:rPr lang="cs-CZ" dirty="0" smtClean="0"/>
              <a:t>Terminálně </a:t>
            </a:r>
            <a:r>
              <a:rPr lang="cs-CZ" b="1" dirty="0" smtClean="0"/>
              <a:t>voštinovitá plíce </a:t>
            </a:r>
            <a:r>
              <a:rPr lang="cs-CZ" dirty="0" smtClean="0"/>
              <a:t>– místo plicních sklípků vazivo a v něm cysticky dilatované prostory s bronchiální výstelkou.</a:t>
            </a:r>
          </a:p>
          <a:p>
            <a:pPr lvl="1"/>
            <a:r>
              <a:rPr lang="cs-CZ" b="1" dirty="0" smtClean="0"/>
              <a:t>Špatná prognóza (3-5 let), nereaguje na kortikoidy</a:t>
            </a:r>
          </a:p>
          <a:p>
            <a:pPr lvl="1"/>
            <a:r>
              <a:rPr lang="cs-CZ" dirty="0" smtClean="0"/>
              <a:t>Klinika: </a:t>
            </a:r>
          </a:p>
          <a:p>
            <a:pPr lvl="2"/>
            <a:r>
              <a:rPr lang="cs-CZ" dirty="0" smtClean="0"/>
              <a:t>dušnost, cyanóza, únava, kašel, terminálně respirační selhání, </a:t>
            </a:r>
            <a:r>
              <a:rPr lang="cs-CZ" dirty="0" err="1" smtClean="0"/>
              <a:t>cor</a:t>
            </a:r>
            <a:r>
              <a:rPr lang="cs-CZ" dirty="0" smtClean="0"/>
              <a:t> </a:t>
            </a:r>
            <a:r>
              <a:rPr lang="cs-CZ" dirty="0" err="1" smtClean="0"/>
              <a:t>pulmonale</a:t>
            </a:r>
            <a:endParaRPr lang="cs-CZ" dirty="0" smtClean="0"/>
          </a:p>
          <a:p>
            <a:pPr lvl="1"/>
            <a:r>
              <a:rPr lang="cs-CZ" dirty="0" smtClean="0"/>
              <a:t>Terapie:</a:t>
            </a:r>
          </a:p>
          <a:p>
            <a:pPr lvl="2"/>
            <a:r>
              <a:rPr lang="cs-CZ" dirty="0" smtClean="0"/>
              <a:t>Kauzálně pouze transplantace plic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IDIOPATICKÁ PLICNÍ FIBRÓZA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Nespecifická intersticiální pneumonie (NSIP)</a:t>
            </a:r>
          </a:p>
          <a:p>
            <a:pPr lvl="1"/>
            <a:r>
              <a:rPr lang="cs-CZ" dirty="0" smtClean="0"/>
              <a:t>Podobně jako UIP, ale </a:t>
            </a:r>
            <a:r>
              <a:rPr lang="cs-CZ" b="1" dirty="0" smtClean="0"/>
              <a:t>lepší prognóza </a:t>
            </a:r>
            <a:r>
              <a:rPr lang="cs-CZ" dirty="0" smtClean="0"/>
              <a:t>– reaguje na léčbu kortikoidy</a:t>
            </a:r>
          </a:p>
          <a:p>
            <a:pPr lvl="1"/>
            <a:r>
              <a:rPr lang="cs-CZ" dirty="0" smtClean="0"/>
              <a:t>Rizikový faktor kouření, inhalace prachů z kovů, dřeva. Možné i virové spouštěče (chřipka, EBV, CMV).</a:t>
            </a: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INTERSTICIÁLNÍ PLICNÍ FIBRÓZY</a:t>
            </a:r>
            <a:endParaRPr lang="cs-CZ" b="1" dirty="0"/>
          </a:p>
        </p:txBody>
      </p:sp>
      <p:pic>
        <p:nvPicPr>
          <p:cNvPr id="5" name="Obrázek 4" descr="uip-progression-lungs-sagittal-hrct.jpg"/>
          <p:cNvPicPr>
            <a:picLocks noChangeAspect="1"/>
          </p:cNvPicPr>
          <p:nvPr/>
        </p:nvPicPr>
        <p:blipFill>
          <a:blip r:embed="rId2" cstate="print"/>
          <a:srcRect t="10053"/>
          <a:stretch>
            <a:fillRect/>
          </a:stretch>
        </p:blipFill>
        <p:spPr>
          <a:xfrm>
            <a:off x="107504" y="1124744"/>
            <a:ext cx="7620000" cy="3221360"/>
          </a:xfrm>
          <a:prstGeom prst="rect">
            <a:avLst/>
          </a:prstGeom>
        </p:spPr>
      </p:pic>
      <p:pic>
        <p:nvPicPr>
          <p:cNvPr id="4" name="Zástupný symbol pro obsah 3" descr="UIP, NSI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8253"/>
          <a:stretch>
            <a:fillRect/>
          </a:stretch>
        </p:blipFill>
        <p:spPr>
          <a:xfrm>
            <a:off x="3491880" y="4005064"/>
            <a:ext cx="5501640" cy="285293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</a:t>
            </a:r>
            <a:r>
              <a:rPr lang="cs-CZ" b="1" dirty="0" smtClean="0"/>
              <a:t>FIBRÓZY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000" b="1" dirty="0" smtClean="0">
                <a:solidFill>
                  <a:srgbClr val="FF0000"/>
                </a:solidFill>
              </a:rPr>
              <a:t>Hypersenzitivní pneumonie</a:t>
            </a:r>
            <a:endParaRPr lang="cs-CZ" sz="3000" b="1" dirty="0">
              <a:solidFill>
                <a:srgbClr val="FF0000"/>
              </a:solidFill>
            </a:endParaRPr>
          </a:p>
          <a:p>
            <a:pPr lvl="1"/>
            <a:r>
              <a:rPr lang="cs-CZ" b="1" dirty="0"/>
              <a:t>Alergická reakce na inhalaci organických prachů</a:t>
            </a:r>
            <a:r>
              <a:rPr lang="cs-CZ" dirty="0"/>
              <a:t>:</a:t>
            </a:r>
          </a:p>
          <a:p>
            <a:pPr lvl="2"/>
            <a:r>
              <a:rPr lang="cs-CZ" dirty="0"/>
              <a:t>Seno (</a:t>
            </a:r>
            <a:r>
              <a:rPr lang="cs-CZ" dirty="0" err="1"/>
              <a:t>micropolyspora</a:t>
            </a:r>
            <a:r>
              <a:rPr lang="cs-CZ" dirty="0"/>
              <a:t> </a:t>
            </a:r>
            <a:r>
              <a:rPr lang="cs-CZ" dirty="0" err="1"/>
              <a:t>faeni</a:t>
            </a:r>
            <a:r>
              <a:rPr lang="cs-CZ" dirty="0"/>
              <a:t>) → farmářská plíce</a:t>
            </a:r>
          </a:p>
          <a:p>
            <a:pPr lvl="2"/>
            <a:r>
              <a:rPr lang="cs-CZ" dirty="0"/>
              <a:t>Trus a prach z peří ptáků → nemoc chovatelů holubů / papouščí nemoc (psitakóza)</a:t>
            </a:r>
          </a:p>
          <a:p>
            <a:pPr lvl="2"/>
            <a:r>
              <a:rPr lang="cs-CZ" dirty="0"/>
              <a:t>Další: korek, slad, houby, detergenty</a:t>
            </a:r>
          </a:p>
          <a:p>
            <a:pPr lvl="1">
              <a:tabLst>
                <a:tab pos="1527175" algn="l"/>
              </a:tabLst>
            </a:pPr>
            <a:r>
              <a:rPr lang="cs-CZ" dirty="0"/>
              <a:t>Mikro: 	Intersticiální </a:t>
            </a:r>
            <a:r>
              <a:rPr lang="cs-CZ" dirty="0" err="1"/>
              <a:t>lymfoplazmocelulární</a:t>
            </a:r>
            <a:r>
              <a:rPr lang="cs-CZ" dirty="0"/>
              <a:t> zánět s </a:t>
            </a:r>
            <a:r>
              <a:rPr lang="cs-CZ" dirty="0" err="1"/>
              <a:t>granulomatózním</a:t>
            </a:r>
            <a:r>
              <a:rPr lang="cs-CZ" dirty="0"/>
              <a:t> </a:t>
            </a:r>
            <a:r>
              <a:rPr lang="cs-CZ" dirty="0" smtClean="0"/>
              <a:t>charakterem</a:t>
            </a:r>
            <a:endParaRPr lang="cs-CZ" dirty="0"/>
          </a:p>
          <a:p>
            <a:pPr lvl="1">
              <a:tabLst>
                <a:tab pos="1527175" algn="l"/>
              </a:tabLst>
            </a:pPr>
            <a:r>
              <a:rPr lang="cs-CZ" dirty="0"/>
              <a:t>Klinika: rýma, kašel a </a:t>
            </a:r>
            <a:r>
              <a:rPr lang="cs-CZ" dirty="0" err="1"/>
              <a:t>subfebrilie</a:t>
            </a:r>
            <a:r>
              <a:rPr lang="cs-CZ" dirty="0"/>
              <a:t>. V chronickém stadiu fibróza.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1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PNEUMOKONIÓZY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Definice:</a:t>
            </a:r>
          </a:p>
          <a:p>
            <a:pPr lvl="1">
              <a:buNone/>
            </a:pPr>
            <a:r>
              <a:rPr lang="cs-CZ" dirty="0" smtClean="0"/>
              <a:t>=	Onemocnění plic vznikající inhalací anorganických prachů s </a:t>
            </a:r>
            <a:r>
              <a:rPr lang="cs-CZ" dirty="0" err="1" smtClean="0"/>
              <a:t>fibrogenním</a:t>
            </a:r>
            <a:r>
              <a:rPr lang="cs-CZ" dirty="0" smtClean="0"/>
              <a:t> účinkem → fibróza plic</a:t>
            </a:r>
          </a:p>
          <a:p>
            <a:r>
              <a:rPr lang="cs-CZ" dirty="0" smtClean="0"/>
              <a:t>Nemoci z povolání</a:t>
            </a:r>
          </a:p>
          <a:p>
            <a:r>
              <a:rPr lang="cs-CZ" dirty="0" smtClean="0"/>
              <a:t>Typy:</a:t>
            </a:r>
          </a:p>
          <a:p>
            <a:pPr lvl="1"/>
            <a:r>
              <a:rPr lang="cs-CZ" sz="2400" dirty="0" err="1" smtClean="0"/>
              <a:t>Antrakosilikóza</a:t>
            </a:r>
            <a:r>
              <a:rPr lang="cs-CZ" sz="2400" dirty="0" smtClean="0"/>
              <a:t> (uhlokopská nemoc)</a:t>
            </a:r>
          </a:p>
          <a:p>
            <a:pPr lvl="1"/>
            <a:r>
              <a:rPr lang="cs-CZ" sz="2400" dirty="0" smtClean="0"/>
              <a:t>Silikóza</a:t>
            </a:r>
          </a:p>
          <a:p>
            <a:pPr lvl="1"/>
            <a:r>
              <a:rPr lang="cs-CZ" sz="2400" dirty="0" smtClean="0"/>
              <a:t>Azbestóza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SILIKÓZA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Inhalace křemičitého prachu</a:t>
            </a:r>
          </a:p>
          <a:p>
            <a:pPr lvl="1"/>
            <a:r>
              <a:rPr lang="cs-CZ" dirty="0" smtClean="0"/>
              <a:t>SiO2 (krystaly) – velikost </a:t>
            </a:r>
            <a:r>
              <a:rPr lang="cs-CZ" dirty="0" smtClean="0"/>
              <a:t>0,2-5,0 </a:t>
            </a:r>
            <a:r>
              <a:rPr lang="cs-CZ" dirty="0" smtClean="0">
                <a:latin typeface="Symbol" pitchFamily="18" charset="2"/>
              </a:rPr>
              <a:t>m</a:t>
            </a:r>
            <a:r>
              <a:rPr lang="cs-CZ" dirty="0" smtClean="0"/>
              <a:t>m</a:t>
            </a:r>
          </a:p>
          <a:p>
            <a:r>
              <a:rPr lang="cs-CZ" dirty="0" smtClean="0"/>
              <a:t>Patogeneze:</a:t>
            </a:r>
          </a:p>
          <a:p>
            <a:pPr lvl="1"/>
            <a:r>
              <a:rPr lang="cs-CZ" dirty="0" smtClean="0"/>
              <a:t>Krystaly fagocytovány makrofágy, pro které jsou toxické → rozpad makrofágů → uvolnění </a:t>
            </a:r>
            <a:r>
              <a:rPr lang="cs-CZ" dirty="0" err="1" smtClean="0"/>
              <a:t>fibrogenních</a:t>
            </a:r>
            <a:r>
              <a:rPr lang="cs-CZ" dirty="0" smtClean="0"/>
              <a:t> faktorů → </a:t>
            </a:r>
            <a:r>
              <a:rPr lang="cs-CZ" dirty="0" err="1" smtClean="0"/>
              <a:t>fibrotizace</a:t>
            </a:r>
            <a:r>
              <a:rPr lang="cs-CZ" dirty="0" smtClean="0"/>
              <a:t> + nástup dalších makrofágů → cyklus se opakuje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SILIKÓZA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Stadia:</a:t>
            </a:r>
          </a:p>
          <a:p>
            <a:pPr lvl="1"/>
            <a:r>
              <a:rPr lang="cs-CZ" dirty="0" smtClean="0"/>
              <a:t>Retikulární fibróza</a:t>
            </a:r>
          </a:p>
          <a:p>
            <a:pPr lvl="1"/>
            <a:r>
              <a:rPr lang="cs-CZ" dirty="0" smtClean="0"/>
              <a:t>Stadium </a:t>
            </a:r>
            <a:r>
              <a:rPr lang="cs-CZ" dirty="0" err="1" smtClean="0"/>
              <a:t>silikotických</a:t>
            </a:r>
            <a:r>
              <a:rPr lang="cs-CZ" dirty="0" smtClean="0"/>
              <a:t> uzlíků</a:t>
            </a:r>
          </a:p>
          <a:p>
            <a:pPr lvl="1"/>
            <a:r>
              <a:rPr lang="cs-CZ" dirty="0" smtClean="0"/>
              <a:t>Stadium progresivní masivní fibrózy</a:t>
            </a:r>
          </a:p>
          <a:p>
            <a:r>
              <a:rPr lang="cs-CZ" dirty="0" smtClean="0"/>
              <a:t>Klinika:</a:t>
            </a:r>
          </a:p>
          <a:p>
            <a:pPr lvl="1"/>
            <a:r>
              <a:rPr lang="cs-CZ" dirty="0" smtClean="0"/>
              <a:t>Dyspnoe + plicní hypertenze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err="1" smtClean="0"/>
              <a:t>Silikotické</a:t>
            </a:r>
            <a:r>
              <a:rPr lang="cs-CZ" dirty="0" smtClean="0"/>
              <a:t> uzlíky</a:t>
            </a:r>
            <a:endParaRPr lang="cs-CZ" dirty="0"/>
          </a:p>
        </p:txBody>
      </p:sp>
      <p:pic>
        <p:nvPicPr>
          <p:cNvPr id="9" name="Zástupný symbol pro obsah 8" descr="silikoza 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355977" y="2276872"/>
            <a:ext cx="4719740" cy="388843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en-US" b="1" dirty="0" smtClean="0">
                <a:latin typeface="+mn-lt"/>
              </a:rPr>
              <a:t>Infekční plicní záněty -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dirty="0" smtClean="0">
                <a:solidFill>
                  <a:srgbClr val="FF0000"/>
                </a:solidFill>
              </a:rPr>
              <a:t>DĚLENÍ NA ZÁKLADĚ ANATOMICKÉ DISTRIBUCE ZMĚN: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b="1" dirty="0" smtClean="0"/>
              <a:t> povrchové bakteriální</a:t>
            </a:r>
            <a:r>
              <a:rPr lang="cs-CZ" altLang="en-US" dirty="0" smtClean="0"/>
              <a:t>: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 lobární pneumonie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 bronchopneumonie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dirty="0" smtClean="0"/>
              <a:t> </a:t>
            </a:r>
            <a:r>
              <a:rPr lang="cs-CZ" altLang="en-US" b="1" dirty="0" smtClean="0"/>
              <a:t>intersticiální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 rozpadové (absces, gangréna)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 nehnisavé (viry, chlamydie, </a:t>
            </a:r>
            <a:r>
              <a:rPr lang="cs-CZ" altLang="en-US" dirty="0" err="1" smtClean="0"/>
              <a:t>makoplazmata</a:t>
            </a:r>
            <a:r>
              <a:rPr lang="cs-CZ" altLang="en-US" dirty="0" smtClean="0"/>
              <a:t>…)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sz="2200" dirty="0" smtClean="0">
                <a:solidFill>
                  <a:srgbClr val="FF0000"/>
                </a:solidFill>
              </a:rPr>
              <a:t>DĚLENÍ NA ZÁKLADĚ ETIOLOGIE: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sz="2200" dirty="0" smtClean="0"/>
              <a:t>    v současnosti v klinické praxi nejběžnější: </a:t>
            </a:r>
          </a:p>
          <a:p>
            <a:pPr marL="0" indent="0" eaLnBrk="1" hangingPunct="1">
              <a:lnSpc>
                <a:spcPct val="70000"/>
              </a:lnSpc>
            </a:pPr>
            <a:endParaRPr lang="cs-CZ" altLang="en-US" sz="2200" dirty="0" smtClean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bakteriální </a:t>
            </a:r>
            <a:r>
              <a:rPr lang="cs-CZ" altLang="en-US" sz="1600" dirty="0" smtClean="0"/>
              <a:t> 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virové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mykotické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TBC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atypická </a:t>
            </a:r>
            <a:r>
              <a:rPr lang="cs-CZ" altLang="en-US" dirty="0" err="1" smtClean="0"/>
              <a:t>mykobakterióza</a:t>
            </a:r>
            <a:endParaRPr lang="cs-CZ" altLang="en-US" dirty="0" smtClean="0"/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cs-CZ" altLang="en-US" b="1" dirty="0" smtClean="0"/>
          </a:p>
          <a:p>
            <a:pPr lvl="2" eaLnBrk="1" hangingPunct="1">
              <a:lnSpc>
                <a:spcPct val="70000"/>
              </a:lnSpc>
            </a:pPr>
            <a:endParaRPr lang="cs-CZ" altLang="en-US" dirty="0" smtClean="0"/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 smtClean="0">
              <a:solidFill>
                <a:srgbClr val="FFFF00"/>
              </a:solidFill>
            </a:endParaRPr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 smtClean="0">
              <a:solidFill>
                <a:srgbClr val="FFFF00"/>
              </a:solidFill>
            </a:endParaRPr>
          </a:p>
          <a:p>
            <a:pPr lvl="2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</a:pPr>
            <a:endParaRPr lang="cs-CZ" altLang="en-US" dirty="0" smtClean="0"/>
          </a:p>
          <a:p>
            <a:pPr marL="0" indent="0" eaLnBrk="1" hangingPunct="1">
              <a:lnSpc>
                <a:spcPct val="70000"/>
              </a:lnSpc>
            </a:pPr>
            <a:endParaRPr lang="cs-CZ" altLang="en-US" sz="2800" dirty="0" smtClean="0"/>
          </a:p>
          <a:p>
            <a:pPr marL="0" indent="0" eaLnBrk="1" hangingPunct="1">
              <a:lnSpc>
                <a:spcPct val="80000"/>
              </a:lnSpc>
            </a:pPr>
            <a:endParaRPr lang="cs-CZ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NÁDORY PLIC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Benigní nádory</a:t>
            </a:r>
          </a:p>
          <a:p>
            <a:pPr lvl="1"/>
            <a:r>
              <a:rPr lang="cs-CZ" dirty="0" err="1" smtClean="0"/>
              <a:t>Chondrohamartom</a:t>
            </a:r>
            <a:r>
              <a:rPr lang="cs-CZ" dirty="0" smtClean="0"/>
              <a:t> - dříve </a:t>
            </a:r>
            <a:r>
              <a:rPr lang="cs-CZ" dirty="0" err="1" smtClean="0"/>
              <a:t>pseudotumor</a:t>
            </a:r>
            <a:endParaRPr lang="cs-CZ" dirty="0"/>
          </a:p>
          <a:p>
            <a:pPr lvl="1"/>
            <a:r>
              <a:rPr lang="cs-CZ" dirty="0" smtClean="0"/>
              <a:t>Vzácné (papilomy, adenomy…)</a:t>
            </a:r>
          </a:p>
          <a:p>
            <a:r>
              <a:rPr lang="cs-CZ" dirty="0" smtClean="0"/>
              <a:t>Maligní nádory</a:t>
            </a:r>
          </a:p>
          <a:p>
            <a:pPr lvl="1"/>
            <a:r>
              <a:rPr lang="cs-CZ" dirty="0" smtClean="0"/>
              <a:t>Bronchogenní karcinom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CHONDROHAMARTOM PLIC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Benigní tumor</a:t>
            </a:r>
          </a:p>
          <a:p>
            <a:pPr lvl="1"/>
            <a:r>
              <a:rPr lang="cs-CZ" dirty="0" err="1" smtClean="0"/>
              <a:t>v.s</a:t>
            </a:r>
            <a:r>
              <a:rPr lang="cs-CZ" dirty="0" smtClean="0"/>
              <a:t>. vznikající poruchou embryonálního vývoje; tkáň nezapojená do struktury celého orgánu</a:t>
            </a:r>
          </a:p>
          <a:p>
            <a:endParaRPr lang="cs-CZ" dirty="0" smtClean="0"/>
          </a:p>
          <a:p>
            <a:r>
              <a:rPr lang="cs-CZ" dirty="0" smtClean="0"/>
              <a:t>Relativně častý</a:t>
            </a:r>
          </a:p>
          <a:p>
            <a:endParaRPr lang="cs-CZ" dirty="0" smtClean="0"/>
          </a:p>
          <a:p>
            <a:r>
              <a:rPr lang="cs-CZ" dirty="0" smtClean="0"/>
              <a:t>Většinou náhodný RTG nález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CHONDROHAMARTOM PLIC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Plicní ložisko tuhé konzistence, žlutobílé</a:t>
            </a:r>
          </a:p>
          <a:p>
            <a:endParaRPr lang="cs-CZ" dirty="0" smtClean="0"/>
          </a:p>
          <a:p>
            <a:r>
              <a:rPr lang="cs-CZ" dirty="0" smtClean="0"/>
              <a:t>Klinicky většinou </a:t>
            </a:r>
            <a:r>
              <a:rPr lang="cs-CZ" dirty="0" err="1" smtClean="0"/>
              <a:t>nevýznamé</a:t>
            </a:r>
            <a:r>
              <a:rPr lang="cs-CZ" dirty="0" smtClean="0"/>
              <a:t> – důležitá </a:t>
            </a:r>
            <a:r>
              <a:rPr lang="cs-CZ" dirty="0" err="1" smtClean="0"/>
              <a:t>dif</a:t>
            </a:r>
            <a:r>
              <a:rPr lang="cs-CZ" dirty="0" smtClean="0"/>
              <a:t>. dg. s maligními tumory.</a:t>
            </a:r>
            <a:endParaRPr lang="cs-CZ" dirty="0"/>
          </a:p>
        </p:txBody>
      </p:sp>
      <p:pic>
        <p:nvPicPr>
          <p:cNvPr id="6" name="Zástupný symbol pro obsah 5" descr="hamart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68233" y="2276872"/>
            <a:ext cx="4714674" cy="309634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CHONDROHAMARTOM PLIC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Mikro</a:t>
            </a:r>
            <a:endParaRPr lang="cs-CZ" dirty="0" smtClean="0"/>
          </a:p>
          <a:p>
            <a:pPr lvl="1"/>
            <a:r>
              <a:rPr lang="cs-CZ" dirty="0" smtClean="0"/>
              <a:t>Převážně chrupavka + tuk + vazivo + štěrbinovité prostory s cylindrickým epitelem</a:t>
            </a:r>
            <a:endParaRPr lang="cs-CZ" dirty="0"/>
          </a:p>
        </p:txBody>
      </p:sp>
      <p:pic>
        <p:nvPicPr>
          <p:cNvPr id="8" name="Zástupný symbol pro obsah 7" descr="hamartoma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45249" y="2060848"/>
            <a:ext cx="4540015" cy="338437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BRONCHOGENNÍ KARCINOM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Incidence:</a:t>
            </a:r>
          </a:p>
          <a:p>
            <a:pPr lvl="1"/>
            <a:r>
              <a:rPr lang="cs-CZ" dirty="0" smtClean="0"/>
              <a:t>Jeden z nejčastějších maligních nádorů (v ČR </a:t>
            </a:r>
            <a:r>
              <a:rPr lang="cs-CZ" dirty="0" smtClean="0"/>
              <a:t>mezi třemi nejčastějšími malignitami).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cs-CZ" dirty="0" smtClean="0"/>
              <a:t>Etiologie:</a:t>
            </a:r>
          </a:p>
          <a:p>
            <a:pPr lvl="1"/>
            <a:r>
              <a:rPr lang="cs-CZ" b="1" dirty="0" smtClean="0"/>
              <a:t>Kouření</a:t>
            </a:r>
            <a:r>
              <a:rPr lang="cs-CZ" dirty="0" smtClean="0"/>
              <a:t> (riziko u kuřáků 60x větší)</a:t>
            </a:r>
          </a:p>
          <a:p>
            <a:pPr lvl="1"/>
            <a:r>
              <a:rPr lang="cs-CZ" dirty="0" smtClean="0"/>
              <a:t>Inhalace výfukových plynů</a:t>
            </a:r>
          </a:p>
          <a:p>
            <a:pPr lvl="1"/>
            <a:r>
              <a:rPr lang="cs-CZ" dirty="0" smtClean="0"/>
              <a:t>Radon</a:t>
            </a:r>
          </a:p>
          <a:p>
            <a:pPr lvl="1"/>
            <a:r>
              <a:rPr lang="cs-CZ" dirty="0" smtClean="0"/>
              <a:t>Azbest, nikl, chrom</a:t>
            </a:r>
          </a:p>
          <a:p>
            <a:pPr lvl="1"/>
            <a:r>
              <a:rPr lang="cs-CZ" dirty="0" smtClean="0"/>
              <a:t>Ionizace</a:t>
            </a:r>
          </a:p>
          <a:p>
            <a:pPr lvl="1"/>
            <a:r>
              <a:rPr lang="cs-CZ" dirty="0" smtClean="0"/>
              <a:t>Prachové mikročástice</a:t>
            </a:r>
          </a:p>
          <a:p>
            <a:pPr lvl="1"/>
            <a:r>
              <a:rPr lang="cs-CZ" dirty="0" smtClean="0"/>
              <a:t>Familiární predispozice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Prediktivní </a:t>
            </a:r>
            <a:r>
              <a:rPr lang="cs-CZ" dirty="0" err="1" smtClean="0"/>
              <a:t>markery</a:t>
            </a:r>
            <a:r>
              <a:rPr lang="cs-CZ" dirty="0" smtClean="0"/>
              <a:t> - cílená léčba</a:t>
            </a:r>
          </a:p>
          <a:p>
            <a:pPr lvl="1"/>
            <a:r>
              <a:rPr lang="cs-CZ" dirty="0" smtClean="0"/>
              <a:t>EGFR, ALK-1, ROS-1, PD-1/ PDL-1</a:t>
            </a:r>
          </a:p>
        </p:txBody>
      </p:sp>
      <p:pic>
        <p:nvPicPr>
          <p:cNvPr id="5" name="Zástupný symbol pro obsah 4" descr="how-do-you-get-mesotheli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9225" t="1961" r="3139" b="1930"/>
          <a:stretch>
            <a:fillRect/>
          </a:stretch>
        </p:blipFill>
        <p:spPr>
          <a:xfrm>
            <a:off x="4716016" y="2060848"/>
            <a:ext cx="4289802" cy="35283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BRONCHOGENNÍ KARCINOM - TYPY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b="1" dirty="0" smtClean="0"/>
              <a:t>SCLC</a:t>
            </a:r>
            <a:r>
              <a:rPr lang="cs-CZ" dirty="0" smtClean="0"/>
              <a:t> = </a:t>
            </a:r>
            <a:r>
              <a:rPr lang="cs-CZ" dirty="0" err="1" smtClean="0"/>
              <a:t>malobuněčný</a:t>
            </a:r>
            <a:r>
              <a:rPr lang="cs-CZ" dirty="0" smtClean="0"/>
              <a:t> karcinom</a:t>
            </a:r>
          </a:p>
          <a:p>
            <a:r>
              <a:rPr lang="cs-CZ" b="1" dirty="0" smtClean="0"/>
              <a:t>NSCLC (skupina </a:t>
            </a:r>
            <a:r>
              <a:rPr lang="cs-CZ" b="1" dirty="0" err="1" smtClean="0"/>
              <a:t>nemalobuněčných</a:t>
            </a:r>
            <a:r>
              <a:rPr lang="cs-CZ" b="1" dirty="0" smtClean="0"/>
              <a:t> karcinomů)</a:t>
            </a:r>
          </a:p>
          <a:p>
            <a:pPr lvl="1"/>
            <a:r>
              <a:rPr lang="cs-CZ" dirty="0" err="1" smtClean="0"/>
              <a:t>Dlaždicobuněčný</a:t>
            </a:r>
            <a:r>
              <a:rPr lang="cs-CZ" dirty="0" smtClean="0"/>
              <a:t> karcinom</a:t>
            </a:r>
          </a:p>
          <a:p>
            <a:pPr lvl="1"/>
            <a:r>
              <a:rPr lang="cs-CZ" dirty="0" smtClean="0"/>
              <a:t>Adenokarcinom</a:t>
            </a:r>
          </a:p>
          <a:p>
            <a:pPr lvl="1"/>
            <a:r>
              <a:rPr lang="cs-CZ" dirty="0" err="1" smtClean="0"/>
              <a:t>Velkobuněčný</a:t>
            </a:r>
            <a:r>
              <a:rPr lang="cs-CZ" dirty="0" smtClean="0"/>
              <a:t> karcinom</a:t>
            </a:r>
          </a:p>
          <a:p>
            <a:pPr lvl="1"/>
            <a:r>
              <a:rPr lang="cs-CZ" dirty="0" err="1" smtClean="0"/>
              <a:t>Velkobuněčný</a:t>
            </a:r>
            <a:r>
              <a:rPr lang="cs-CZ" dirty="0" smtClean="0"/>
              <a:t> neuroendokrinní karcinom</a:t>
            </a:r>
          </a:p>
          <a:p>
            <a:r>
              <a:rPr lang="cs-CZ" dirty="0" smtClean="0"/>
              <a:t>Smíšené nádory</a:t>
            </a:r>
          </a:p>
          <a:p>
            <a:pPr lvl="1"/>
            <a:r>
              <a:rPr lang="cs-CZ" dirty="0" err="1" smtClean="0"/>
              <a:t>Adenoskvamózní</a:t>
            </a:r>
            <a:r>
              <a:rPr lang="cs-CZ" dirty="0" smtClean="0"/>
              <a:t> karcinom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SCLC – MALOBUNĚČNÝ KARCINOM</a:t>
            </a:r>
            <a:br>
              <a:rPr lang="cs-CZ" b="1" dirty="0" smtClean="0"/>
            </a:br>
            <a:r>
              <a:rPr lang="cs-CZ" sz="3600" b="1" dirty="0" smtClean="0"/>
              <a:t>(NEUROENDOKRINNÍ KARCINOM G3)</a:t>
            </a:r>
            <a:endParaRPr lang="cs-CZ" sz="36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Etiologie a epidemiologie:</a:t>
            </a:r>
          </a:p>
          <a:p>
            <a:pPr lvl="1"/>
            <a:r>
              <a:rPr lang="cs-CZ" dirty="0" smtClean="0"/>
              <a:t>Nízce diferencovaný neuroendokrinní karcinom</a:t>
            </a:r>
          </a:p>
          <a:p>
            <a:pPr lvl="1"/>
            <a:r>
              <a:rPr lang="cs-CZ" dirty="0" smtClean="0"/>
              <a:t>20 – 25 % plicních karcinomů</a:t>
            </a:r>
          </a:p>
          <a:p>
            <a:pPr lvl="1"/>
            <a:r>
              <a:rPr lang="cs-CZ" dirty="0" smtClean="0"/>
              <a:t>Asociován s kouřením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SCLC – MALOBUNĚČNÝ KARCINOM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Lokalizace:</a:t>
            </a:r>
          </a:p>
          <a:p>
            <a:pPr lvl="1"/>
            <a:r>
              <a:rPr lang="cs-CZ" dirty="0" smtClean="0"/>
              <a:t>Často v oblasti hilu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Biologické chování:</a:t>
            </a:r>
          </a:p>
          <a:p>
            <a:pPr lvl="1"/>
            <a:r>
              <a:rPr lang="cs-CZ" b="1" dirty="0" smtClean="0"/>
              <a:t>Cca 20% Ca plic</a:t>
            </a:r>
          </a:p>
          <a:p>
            <a:pPr lvl="1"/>
            <a:r>
              <a:rPr lang="cs-CZ" b="1" dirty="0" smtClean="0"/>
              <a:t>Extrémně agresivní</a:t>
            </a:r>
          </a:p>
          <a:p>
            <a:pPr lvl="1"/>
            <a:r>
              <a:rPr lang="cs-CZ" b="1" dirty="0" smtClean="0"/>
              <a:t>Velmi časně metastazuje!!!- běžně   už v době dg</a:t>
            </a:r>
          </a:p>
          <a:p>
            <a:pPr lvl="1"/>
            <a:r>
              <a:rPr lang="cs-CZ" b="1" dirty="0" err="1" smtClean="0"/>
              <a:t>Paraneoplastický</a:t>
            </a:r>
            <a:r>
              <a:rPr lang="cs-CZ" b="1" dirty="0" smtClean="0"/>
              <a:t> syndrom</a:t>
            </a:r>
          </a:p>
          <a:p>
            <a:pPr lvl="1"/>
            <a:r>
              <a:rPr lang="cs-CZ" b="1" dirty="0" smtClean="0"/>
              <a:t>Terapie - CHT+RT</a:t>
            </a:r>
          </a:p>
        </p:txBody>
      </p:sp>
      <p:pic>
        <p:nvPicPr>
          <p:cNvPr id="6" name="Zástupný symbol pro obsah 5" descr="SCL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587510"/>
            <a:ext cx="4648200" cy="371856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PARANEOPLASTICKÝ SYNDROM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Definice:</a:t>
            </a:r>
          </a:p>
          <a:p>
            <a:pPr lvl="1">
              <a:buNone/>
            </a:pPr>
            <a:r>
              <a:rPr lang="cs-CZ" dirty="0" smtClean="0"/>
              <a:t>=	Produkce hormonů nebo hormonům podobných látek nádorem</a:t>
            </a:r>
          </a:p>
          <a:p>
            <a:r>
              <a:rPr lang="cs-CZ" dirty="0" smtClean="0"/>
              <a:t>Nádor ovlivňuje homeostázu organismu systémově, mimo svoji lokalizaci</a:t>
            </a:r>
          </a:p>
          <a:p>
            <a:r>
              <a:rPr lang="cs-CZ" dirty="0" smtClean="0"/>
              <a:t>Může předcházet vlastní dg.</a:t>
            </a:r>
          </a:p>
          <a:p>
            <a:r>
              <a:rPr lang="cs-CZ" dirty="0" err="1" smtClean="0"/>
              <a:t>Např</a:t>
            </a:r>
            <a:r>
              <a:rPr lang="cs-CZ" dirty="0" smtClean="0"/>
              <a:t>: produkce ACTH, ADH, kalcitonin, serotonin… </a:t>
            </a:r>
          </a:p>
          <a:p>
            <a:r>
              <a:rPr lang="cs-CZ" dirty="0" smtClean="0"/>
              <a:t>Projevy: </a:t>
            </a:r>
            <a:r>
              <a:rPr lang="cs-CZ" dirty="0" err="1"/>
              <a:t>Cushingův</a:t>
            </a:r>
            <a:r>
              <a:rPr lang="cs-CZ" dirty="0"/>
              <a:t> </a:t>
            </a:r>
            <a:r>
              <a:rPr lang="cs-CZ" dirty="0" smtClean="0"/>
              <a:t>syndrom, diabetes </a:t>
            </a:r>
            <a:r>
              <a:rPr lang="cs-CZ" dirty="0" err="1" smtClean="0"/>
              <a:t>insipidus</a:t>
            </a:r>
            <a:r>
              <a:rPr lang="cs-CZ" dirty="0" smtClean="0"/>
              <a:t>, neurologické a neuromuskulární poruchy, hypertenze, astma, průjmy, flush…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SCLC – MALOBUNĚČNÝ KARCINOM</a:t>
            </a:r>
            <a:endParaRPr lang="cs-CZ" dirty="0"/>
          </a:p>
        </p:txBody>
      </p:sp>
      <p:pic>
        <p:nvPicPr>
          <p:cNvPr id="4" name="Zástupný symbol pro obsah 3" descr="Lung_SmallCellCA_Gross1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646663"/>
            <a:ext cx="6120680" cy="459521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en-US" b="1" dirty="0" smtClean="0">
                <a:latin typeface="+mn-lt"/>
              </a:rPr>
              <a:t>Infekční plicní záněty -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dirty="0" smtClean="0">
                <a:solidFill>
                  <a:srgbClr val="FF0000"/>
                </a:solidFill>
              </a:rPr>
              <a:t>DĚLENÍ NA ZÁKLADĚ ANATOMICKÉ DISTRIBUCE ZMĚN: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b="1" dirty="0" smtClean="0"/>
              <a:t> povrchové bakteriální</a:t>
            </a:r>
            <a:r>
              <a:rPr lang="cs-CZ" altLang="en-US" dirty="0" smtClean="0"/>
              <a:t>: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 lobární pneumonie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 bronchopneumonie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dirty="0" smtClean="0"/>
              <a:t> </a:t>
            </a:r>
            <a:r>
              <a:rPr lang="cs-CZ" altLang="en-US" b="1" dirty="0" smtClean="0"/>
              <a:t>intersticiální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 rozpadové (absces, gangréna)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 nehnisavé (viry, chlamydie, </a:t>
            </a:r>
            <a:r>
              <a:rPr lang="cs-CZ" altLang="en-US" dirty="0" err="1" smtClean="0"/>
              <a:t>makoplazmata</a:t>
            </a:r>
            <a:r>
              <a:rPr lang="cs-CZ" altLang="en-US" dirty="0" smtClean="0"/>
              <a:t>…)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sz="2200" dirty="0" smtClean="0">
                <a:solidFill>
                  <a:srgbClr val="FF0000"/>
                </a:solidFill>
              </a:rPr>
              <a:t>DĚLENÍ NA ZÁKLADĚ ETIOLOGIE: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sz="2200" dirty="0" smtClean="0"/>
              <a:t>    v současnosti v klinické praxi nejběžnější: </a:t>
            </a:r>
          </a:p>
          <a:p>
            <a:pPr marL="0" indent="0" eaLnBrk="1" hangingPunct="1">
              <a:lnSpc>
                <a:spcPct val="70000"/>
              </a:lnSpc>
            </a:pPr>
            <a:endParaRPr lang="cs-CZ" altLang="en-US" sz="2200" dirty="0" smtClean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bakteriální </a:t>
            </a:r>
            <a:r>
              <a:rPr lang="cs-CZ" altLang="en-US" sz="1600" dirty="0" smtClean="0"/>
              <a:t> 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virové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mykotické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TBC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 smtClean="0"/>
              <a:t>atypická </a:t>
            </a:r>
            <a:r>
              <a:rPr lang="cs-CZ" altLang="en-US" dirty="0" err="1" smtClean="0"/>
              <a:t>mykobakterióza</a:t>
            </a:r>
            <a:endParaRPr lang="cs-CZ" altLang="en-US" dirty="0" smtClean="0"/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cs-CZ" altLang="en-US" b="1" dirty="0" smtClean="0"/>
          </a:p>
          <a:p>
            <a:pPr lvl="2" eaLnBrk="1" hangingPunct="1">
              <a:lnSpc>
                <a:spcPct val="70000"/>
              </a:lnSpc>
            </a:pPr>
            <a:endParaRPr lang="cs-CZ" altLang="en-US" dirty="0" smtClean="0"/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 smtClean="0">
              <a:solidFill>
                <a:srgbClr val="FFFF00"/>
              </a:solidFill>
            </a:endParaRPr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 smtClean="0">
              <a:solidFill>
                <a:srgbClr val="FFFF00"/>
              </a:solidFill>
            </a:endParaRPr>
          </a:p>
          <a:p>
            <a:pPr lvl="2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</a:pPr>
            <a:endParaRPr lang="cs-CZ" altLang="en-US" dirty="0" smtClean="0"/>
          </a:p>
          <a:p>
            <a:pPr marL="0" indent="0" eaLnBrk="1" hangingPunct="1">
              <a:lnSpc>
                <a:spcPct val="70000"/>
              </a:lnSpc>
            </a:pPr>
            <a:endParaRPr lang="cs-CZ" altLang="en-US" sz="2800" dirty="0" smtClean="0"/>
          </a:p>
          <a:p>
            <a:pPr marL="0" indent="0" eaLnBrk="1" hangingPunct="1">
              <a:lnSpc>
                <a:spcPct val="80000"/>
              </a:lnSpc>
            </a:pPr>
            <a:endParaRPr lang="cs-CZ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SCLC – MALOBUNĚČNÝ KARCINOM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Mikro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Malé buňky (2x větší než lymfocyt)</a:t>
            </a:r>
          </a:p>
          <a:p>
            <a:pPr lvl="1"/>
            <a:r>
              <a:rPr lang="cs-CZ" dirty="0" smtClean="0"/>
              <a:t>Oválná </a:t>
            </a:r>
            <a:r>
              <a:rPr lang="cs-CZ" dirty="0" err="1" smtClean="0"/>
              <a:t>hyperchromní</a:t>
            </a:r>
            <a:r>
              <a:rPr lang="cs-CZ" dirty="0" smtClean="0"/>
              <a:t> (tmavá) jádra, někdy protáhlá – „</a:t>
            </a:r>
            <a:r>
              <a:rPr lang="cs-CZ" dirty="0" err="1" smtClean="0"/>
              <a:t>ovískový</a:t>
            </a:r>
            <a:r>
              <a:rPr lang="cs-CZ" dirty="0" smtClean="0"/>
              <a:t> karcinom“</a:t>
            </a:r>
          </a:p>
          <a:p>
            <a:pPr lvl="1"/>
            <a:r>
              <a:rPr lang="cs-CZ" dirty="0" smtClean="0"/>
              <a:t>Málo cytoplazmy</a:t>
            </a:r>
          </a:p>
          <a:p>
            <a:pPr lvl="1"/>
            <a:r>
              <a:rPr lang="cs-CZ" dirty="0" smtClean="0"/>
              <a:t>Hojná mitotická aktivita</a:t>
            </a:r>
            <a:endParaRPr lang="cs-CZ" dirty="0"/>
          </a:p>
        </p:txBody>
      </p:sp>
      <p:pic>
        <p:nvPicPr>
          <p:cNvPr id="5" name="Zástupný symbol pro obsah 4" descr="SCLC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smtClean="0"/>
              <a:t>NSCLC – SKUPINA NEMALOBUNĚČNÝCH PLICNÍCH KARCINOMŮ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Cca 80 % plicních karcinomů</a:t>
            </a:r>
          </a:p>
          <a:p>
            <a:r>
              <a:rPr lang="cs-CZ" dirty="0"/>
              <a:t>méně agresivní než SCLC, prognóza </a:t>
            </a:r>
            <a:r>
              <a:rPr lang="cs-CZ" dirty="0" smtClean="0"/>
              <a:t>lepší</a:t>
            </a:r>
          </a:p>
          <a:p>
            <a:r>
              <a:rPr lang="cs-CZ" dirty="0" smtClean="0"/>
              <a:t>Možné radikální chirurgické odstranění</a:t>
            </a:r>
          </a:p>
          <a:p>
            <a:r>
              <a:rPr lang="cs-CZ" dirty="0" smtClean="0"/>
              <a:t>Typy:</a:t>
            </a:r>
          </a:p>
          <a:p>
            <a:pPr lvl="1"/>
            <a:r>
              <a:rPr lang="cs-CZ" dirty="0" err="1" smtClean="0"/>
              <a:t>Dlaždicobuněčný</a:t>
            </a:r>
            <a:r>
              <a:rPr lang="cs-CZ" dirty="0" smtClean="0"/>
              <a:t> karcinom</a:t>
            </a:r>
          </a:p>
          <a:p>
            <a:pPr lvl="1"/>
            <a:r>
              <a:rPr lang="cs-CZ" dirty="0" smtClean="0"/>
              <a:t>Adenokarcinom</a:t>
            </a:r>
          </a:p>
          <a:p>
            <a:pPr lvl="1"/>
            <a:r>
              <a:rPr lang="cs-CZ" dirty="0" err="1" smtClean="0"/>
              <a:t>Velkobuněčný</a:t>
            </a:r>
            <a:r>
              <a:rPr lang="cs-CZ" dirty="0" smtClean="0"/>
              <a:t> </a:t>
            </a:r>
            <a:r>
              <a:rPr lang="cs-CZ" dirty="0" smtClean="0"/>
              <a:t>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</a:t>
            </a:r>
            <a:r>
              <a:rPr lang="cs-CZ" dirty="0" smtClean="0"/>
              <a:t>neuroendokrinní karcinom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5" name="Zástupný symbol pro obsah 4" descr="how-do-you-get-mesotheli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97803" y="1628800"/>
            <a:ext cx="4669661" cy="4536504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DLAŽDICOBUNĚČNÝ KARCINOM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Etiologie a epidemiologie:</a:t>
            </a:r>
          </a:p>
          <a:p>
            <a:pPr lvl="1"/>
            <a:r>
              <a:rPr lang="cs-CZ" dirty="0" smtClean="0"/>
              <a:t>25-30 % plicních karcinomů</a:t>
            </a:r>
          </a:p>
          <a:p>
            <a:pPr lvl="1"/>
            <a:r>
              <a:rPr lang="cs-CZ" dirty="0" smtClean="0"/>
              <a:t>asociovaný s kouřením → vzniká z metaplastického dlaždicového epitelu bronchů → dysplazie → CIS → invazivní karcinom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DLAŽDICOBUNĚČNÝ KARCINOM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Lokalizace:</a:t>
            </a:r>
          </a:p>
          <a:p>
            <a:pPr lvl="1"/>
            <a:r>
              <a:rPr lang="cs-CZ" dirty="0" smtClean="0"/>
              <a:t>Poměrně často v oblasti hilu – vychází z bronchu</a:t>
            </a:r>
          </a:p>
          <a:p>
            <a:r>
              <a:rPr lang="cs-CZ" dirty="0" smtClean="0"/>
              <a:t>Biologické chování:</a:t>
            </a:r>
          </a:p>
          <a:p>
            <a:pPr lvl="1"/>
            <a:r>
              <a:rPr lang="cs-CZ" dirty="0" smtClean="0"/>
              <a:t>Metastazuje v pozdějších stadiích → klinické symptomy</a:t>
            </a:r>
          </a:p>
          <a:p>
            <a:r>
              <a:rPr lang="cs-CZ" dirty="0" smtClean="0"/>
              <a:t>Komplikace:</a:t>
            </a:r>
          </a:p>
          <a:p>
            <a:pPr lvl="1"/>
            <a:r>
              <a:rPr lang="cs-CZ" dirty="0" smtClean="0"/>
              <a:t>Obstrukce bronchu (</a:t>
            </a:r>
            <a:r>
              <a:rPr lang="cs-CZ" dirty="0" err="1" smtClean="0"/>
              <a:t>exofytický</a:t>
            </a:r>
            <a:r>
              <a:rPr lang="cs-CZ" dirty="0" smtClean="0"/>
              <a:t> růst)</a:t>
            </a:r>
          </a:p>
          <a:p>
            <a:pPr lvl="1"/>
            <a:r>
              <a:rPr lang="cs-CZ" dirty="0" smtClean="0"/>
              <a:t>Dušnost, opakované záněty plic, krvácení</a:t>
            </a:r>
          </a:p>
        </p:txBody>
      </p:sp>
      <p:pic>
        <p:nvPicPr>
          <p:cNvPr id="5" name="Zástupný symbol pro obsah 4" descr="SS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988840"/>
            <a:ext cx="4582442" cy="3665954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DLAŽDICOBUNĚČNÝ KARCINOM</a:t>
            </a:r>
            <a:endParaRPr lang="cs-CZ" b="1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Návaznost na bronchus</a:t>
            </a:r>
            <a:endParaRPr lang="cs-CZ" dirty="0"/>
          </a:p>
        </p:txBody>
      </p:sp>
      <p:pic>
        <p:nvPicPr>
          <p:cNvPr id="7" name="Zástupný symbol pro obsah 6" descr="SCC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4104000" cy="4104000"/>
          </a:xfrm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smtClean="0"/>
              <a:t>Rohové (</a:t>
            </a:r>
            <a:r>
              <a:rPr lang="cs-CZ" dirty="0" err="1" smtClean="0"/>
              <a:t>kankroidové</a:t>
            </a:r>
            <a:r>
              <a:rPr lang="cs-CZ" dirty="0" smtClean="0"/>
              <a:t>) perly</a:t>
            </a:r>
            <a:endParaRPr lang="cs-CZ" dirty="0"/>
          </a:p>
        </p:txBody>
      </p:sp>
      <p:pic>
        <p:nvPicPr>
          <p:cNvPr id="6" name="Zástupný symbol pro obsah 5" descr="Lung_squamous_carcinoma.jpg 300dpi RG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3016" y="2420888"/>
            <a:ext cx="4178928" cy="4104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ADENOKARCINOM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Etiologie a epidemiologie:</a:t>
            </a:r>
          </a:p>
          <a:p>
            <a:pPr lvl="1"/>
            <a:r>
              <a:rPr lang="cs-CZ" dirty="0" smtClean="0"/>
              <a:t>25 - 30 % plicních karcinomů</a:t>
            </a:r>
          </a:p>
          <a:p>
            <a:pPr lvl="1"/>
            <a:r>
              <a:rPr lang="cs-CZ" dirty="0" smtClean="0"/>
              <a:t>Je jasná asociace s kouřením, ale současně nejčastější tumor nekuřáků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ADENOKARCINOM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Lokalizace:</a:t>
            </a:r>
          </a:p>
          <a:p>
            <a:pPr lvl="1"/>
            <a:r>
              <a:rPr lang="cs-CZ" dirty="0" smtClean="0"/>
              <a:t>Spíše periferně a v okolí jizev, ale i centrálně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Biologické chování:</a:t>
            </a:r>
          </a:p>
          <a:p>
            <a:pPr lvl="1"/>
            <a:r>
              <a:rPr lang="cs-CZ" dirty="0" smtClean="0"/>
              <a:t>Poměrně pomalý růst</a:t>
            </a:r>
          </a:p>
          <a:p>
            <a:pPr lvl="1"/>
            <a:r>
              <a:rPr lang="cs-CZ" dirty="0" smtClean="0"/>
              <a:t>Nevytváří velkou masu</a:t>
            </a:r>
          </a:p>
          <a:p>
            <a:pPr lvl="1"/>
            <a:r>
              <a:rPr lang="cs-CZ" dirty="0" smtClean="0"/>
              <a:t>Může poměrně časně </a:t>
            </a:r>
            <a:r>
              <a:rPr lang="cs-CZ" dirty="0" err="1" smtClean="0"/>
              <a:t>metastázovat</a:t>
            </a:r>
            <a:endParaRPr lang="cs-CZ" dirty="0"/>
          </a:p>
        </p:txBody>
      </p:sp>
      <p:pic>
        <p:nvPicPr>
          <p:cNvPr id="5" name="Zástupný symbol pro obsah 4" descr="AC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881982"/>
            <a:ext cx="4932040" cy="394563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ADENOKARCINOM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 smtClean="0"/>
              <a:t>Prekurzorová</a:t>
            </a:r>
            <a:r>
              <a:rPr lang="cs-CZ" dirty="0" smtClean="0"/>
              <a:t> léze:</a:t>
            </a:r>
          </a:p>
          <a:p>
            <a:pPr lvl="1"/>
            <a:r>
              <a:rPr lang="cs-CZ" dirty="0" smtClean="0"/>
              <a:t>Atypická adenomatózní </a:t>
            </a:r>
            <a:r>
              <a:rPr lang="cs-CZ" dirty="0" err="1" smtClean="0"/>
              <a:t>hyperplázie</a:t>
            </a:r>
            <a:r>
              <a:rPr lang="cs-CZ" dirty="0" smtClean="0"/>
              <a:t> (AAH)</a:t>
            </a:r>
          </a:p>
          <a:p>
            <a:pPr lvl="2"/>
            <a:r>
              <a:rPr lang="cs-CZ" dirty="0" smtClean="0"/>
              <a:t>Ložiska parenchymu s atypiemi alveolární výstelky (</a:t>
            </a:r>
            <a:r>
              <a:rPr lang="cs-CZ" dirty="0" err="1" smtClean="0"/>
              <a:t>Clarovy</a:t>
            </a:r>
            <a:r>
              <a:rPr lang="cs-CZ" dirty="0" smtClean="0"/>
              <a:t> </a:t>
            </a:r>
            <a:r>
              <a:rPr lang="cs-CZ" dirty="0" err="1" smtClean="0"/>
              <a:t>bb</a:t>
            </a:r>
            <a:r>
              <a:rPr lang="cs-CZ" dirty="0" smtClean="0"/>
              <a:t>. a </a:t>
            </a:r>
            <a:r>
              <a:rPr lang="cs-CZ" dirty="0" err="1" smtClean="0"/>
              <a:t>pneumocyty</a:t>
            </a:r>
            <a:r>
              <a:rPr lang="cs-CZ" dirty="0" smtClean="0"/>
              <a:t> 2. typu) do 5 mm</a:t>
            </a:r>
          </a:p>
          <a:p>
            <a:r>
              <a:rPr lang="cs-CZ" dirty="0" smtClean="0"/>
              <a:t>Typy:</a:t>
            </a:r>
          </a:p>
          <a:p>
            <a:pPr lvl="1"/>
            <a:r>
              <a:rPr lang="cs-CZ" dirty="0" smtClean="0"/>
              <a:t>Adenokarcinom in </a:t>
            </a:r>
            <a:r>
              <a:rPr lang="cs-CZ" dirty="0" err="1" smtClean="0"/>
              <a:t>situ</a:t>
            </a:r>
            <a:r>
              <a:rPr lang="cs-CZ" dirty="0" smtClean="0"/>
              <a:t> (AIS)</a:t>
            </a:r>
          </a:p>
          <a:p>
            <a:pPr lvl="2"/>
            <a:r>
              <a:rPr lang="cs-CZ" dirty="0" smtClean="0"/>
              <a:t>Velikost ≤ 3 cm</a:t>
            </a:r>
          </a:p>
          <a:p>
            <a:pPr lvl="2"/>
            <a:r>
              <a:rPr lang="cs-CZ" b="1" dirty="0" smtClean="0"/>
              <a:t>Není invazivní</a:t>
            </a:r>
          </a:p>
          <a:p>
            <a:pPr lvl="1"/>
            <a:r>
              <a:rPr lang="cs-CZ" dirty="0" smtClean="0"/>
              <a:t>Minimálně invazivní adenokarcinom (MIA)</a:t>
            </a:r>
          </a:p>
          <a:p>
            <a:pPr lvl="2"/>
            <a:r>
              <a:rPr lang="cs-CZ" dirty="0" smtClean="0"/>
              <a:t>Velikost ≤ 3 cm, </a:t>
            </a:r>
            <a:r>
              <a:rPr lang="cs-CZ" dirty="0" err="1" smtClean="0"/>
              <a:t>predominantně</a:t>
            </a:r>
            <a:r>
              <a:rPr lang="cs-CZ" dirty="0" smtClean="0"/>
              <a:t> </a:t>
            </a:r>
            <a:r>
              <a:rPr lang="cs-CZ" dirty="0" err="1" smtClean="0"/>
              <a:t>lepidický</a:t>
            </a:r>
            <a:r>
              <a:rPr lang="cs-CZ" dirty="0" smtClean="0"/>
              <a:t> způsob růstu s ≤ 5mm invazí</a:t>
            </a:r>
          </a:p>
          <a:p>
            <a:pPr lvl="1"/>
            <a:r>
              <a:rPr lang="cs-CZ" dirty="0" smtClean="0"/>
              <a:t>Invazivní adenokarcinom</a:t>
            </a:r>
          </a:p>
          <a:p>
            <a:pPr lvl="2"/>
            <a:r>
              <a:rPr lang="cs-CZ" dirty="0" smtClean="0"/>
              <a:t>Velikost &gt; 3 cm, nebo invaze &gt;5 mm</a:t>
            </a:r>
            <a:endParaRPr lang="cs-CZ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ADENOKARCINOM</a:t>
            </a:r>
            <a:endParaRPr lang="cs-CZ" b="1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Ložisko v periferii parenchymu</a:t>
            </a:r>
            <a:endParaRPr lang="cs-CZ" dirty="0"/>
          </a:p>
        </p:txBody>
      </p:sp>
      <p:pic>
        <p:nvPicPr>
          <p:cNvPr id="6" name="Zástupný symbol pro obsah 5" descr="Adenocarcinoma_(3950819140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7825"/>
            <a:ext cx="4002061" cy="3763694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smtClean="0"/>
              <a:t>AIS</a:t>
            </a:r>
            <a:endParaRPr lang="cs-CZ" dirty="0"/>
          </a:p>
        </p:txBody>
      </p:sp>
      <p:pic>
        <p:nvPicPr>
          <p:cNvPr id="10" name="Zástupný symbol pro obsah 9" descr="AI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88542" y="2276872"/>
            <a:ext cx="4092128" cy="37656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VELKOBUNĚČNÝ KARCINOM</a:t>
            </a:r>
            <a:endParaRPr lang="cs-CZ" b="1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Etiologie a epidemiologie:</a:t>
            </a:r>
          </a:p>
          <a:p>
            <a:pPr lvl="1"/>
            <a:r>
              <a:rPr lang="cs-CZ" dirty="0" smtClean="0"/>
              <a:t>10 – 15 % plicních karcinomů</a:t>
            </a:r>
          </a:p>
          <a:p>
            <a:endParaRPr lang="cs-CZ" dirty="0" smtClean="0"/>
          </a:p>
          <a:p>
            <a:r>
              <a:rPr lang="cs-CZ" dirty="0" smtClean="0"/>
              <a:t>Definice:</a:t>
            </a:r>
          </a:p>
          <a:p>
            <a:pPr lvl="1">
              <a:buNone/>
            </a:pPr>
            <a:r>
              <a:rPr lang="cs-CZ" dirty="0" smtClean="0"/>
              <a:t>=	Nediferencovaný karcinom, který postrádá morfologické známky diferenciace ke karcinomu </a:t>
            </a:r>
            <a:r>
              <a:rPr lang="cs-CZ" dirty="0" err="1" smtClean="0"/>
              <a:t>malobuněčnému</a:t>
            </a:r>
            <a:r>
              <a:rPr lang="cs-CZ" dirty="0" smtClean="0"/>
              <a:t>, adenokarcinomu či </a:t>
            </a:r>
            <a:r>
              <a:rPr lang="cs-CZ" dirty="0" err="1" smtClean="0"/>
              <a:t>dlaždicobuněčnému</a:t>
            </a:r>
            <a:r>
              <a:rPr lang="cs-CZ" dirty="0" smtClean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latin typeface="+mn-lt"/>
              </a:rPr>
              <a:t>Bakteriální záněty</a:t>
            </a:r>
            <a:endParaRPr lang="en-US" b="1" dirty="0" smtClean="0">
              <a:latin typeface="+mn-lt"/>
            </a:endParaRP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dirty="0" smtClean="0"/>
              <a:t>brány infekce: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smtClean="0"/>
              <a:t>vlastní flóra HCD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smtClean="0"/>
              <a:t>inhalace z okolí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smtClean="0"/>
              <a:t>hematogenně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smtClean="0"/>
              <a:t>per </a:t>
            </a:r>
            <a:r>
              <a:rPr lang="cs-CZ" altLang="cs-CZ" dirty="0" err="1" smtClean="0"/>
              <a:t>continuatem</a:t>
            </a:r>
            <a:endParaRPr lang="cs-CZ" altLang="cs-CZ" dirty="0" smtClean="0"/>
          </a:p>
          <a:p>
            <a:pPr lvl="1" eaLnBrk="1" hangingPunct="1">
              <a:lnSpc>
                <a:spcPct val="80000"/>
              </a:lnSpc>
            </a:pPr>
            <a:endParaRPr lang="cs-CZ" altLang="cs-CZ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smtClean="0"/>
              <a:t>Základní formy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smtClean="0">
                <a:solidFill>
                  <a:srgbClr val="FF0000"/>
                </a:solidFill>
              </a:rPr>
              <a:t>komunitní</a:t>
            </a:r>
            <a:r>
              <a:rPr lang="cs-CZ" altLang="cs-CZ" dirty="0" smtClean="0"/>
              <a:t> - u nehospitalizovaných pacientů- odpovídá přibližně lobární pneumonii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err="1" smtClean="0">
                <a:solidFill>
                  <a:srgbClr val="FF0000"/>
                </a:solidFill>
              </a:rPr>
              <a:t>nozokomiální</a:t>
            </a:r>
            <a:r>
              <a:rPr lang="cs-CZ" altLang="cs-CZ" dirty="0" smtClean="0"/>
              <a:t> - u hospitalizovaných, často nepohyblivých, s UPV, komorbiditami (často pneumonie </a:t>
            </a:r>
            <a:r>
              <a:rPr lang="cs-CZ" altLang="cs-CZ" b="1" dirty="0" smtClean="0"/>
              <a:t>hypostatická</a:t>
            </a:r>
            <a:r>
              <a:rPr lang="cs-CZ" altLang="cs-CZ" dirty="0" smtClean="0"/>
              <a:t>, či </a:t>
            </a:r>
            <a:r>
              <a:rPr lang="cs-CZ" altLang="cs-CZ" b="1" dirty="0" smtClean="0"/>
              <a:t>aspirační</a:t>
            </a:r>
            <a:r>
              <a:rPr lang="cs-CZ" altLang="cs-CZ" dirty="0" smtClean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smtClean="0">
                <a:solidFill>
                  <a:srgbClr val="FF0000"/>
                </a:solidFill>
              </a:rPr>
              <a:t>oportunní</a:t>
            </a:r>
            <a:r>
              <a:rPr lang="cs-CZ" altLang="cs-CZ" dirty="0" smtClean="0"/>
              <a:t> - pacienti s těžkou poruchou imunity, častý atypický průběh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err="1" smtClean="0"/>
              <a:t>Makroskopie</a:t>
            </a:r>
            <a:r>
              <a:rPr lang="cs-CZ" altLang="cs-CZ" dirty="0" smtClean="0"/>
              <a:t>: tužší parenchym - drobná ložiska postupně splývající (vzhled bronchopneumonie se plynule mění ve vzhled lobární pneumonie)  </a:t>
            </a:r>
            <a:endParaRPr lang="en-US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5338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VELKOBUNĚČNÝ KARCINOM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Lokalizace:</a:t>
            </a:r>
          </a:p>
          <a:p>
            <a:pPr lvl="1"/>
            <a:r>
              <a:rPr lang="cs-CZ" dirty="0" smtClean="0"/>
              <a:t>Spíše centrálněji</a:t>
            </a:r>
          </a:p>
          <a:p>
            <a:r>
              <a:rPr lang="cs-CZ" dirty="0" smtClean="0"/>
              <a:t>Biologické chování:</a:t>
            </a:r>
          </a:p>
          <a:p>
            <a:pPr lvl="1"/>
            <a:r>
              <a:rPr lang="cs-CZ" dirty="0" smtClean="0"/>
              <a:t>Agresivní, rychle se šíří, časné metastázy → špatná prognóza</a:t>
            </a:r>
          </a:p>
        </p:txBody>
      </p:sp>
      <p:pic>
        <p:nvPicPr>
          <p:cNvPr id="7" name="Zástupný symbol pro obsah 6" descr="LC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600444" cy="368035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VELKOBUNĚČNÝ KARCINOM</a:t>
            </a:r>
            <a:endParaRPr lang="cs-CZ" b="1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Mikro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Velké anaplastické buňky a mnohojaderné buňky</a:t>
            </a:r>
          </a:p>
        </p:txBody>
      </p:sp>
      <p:pic>
        <p:nvPicPr>
          <p:cNvPr id="11" name="Zástupný symbol pro obsah 10" descr="Large_cell_carcinoma_of_the_lung_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28800"/>
            <a:ext cx="4038600" cy="417646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METASTATICKÝ POTENCIÁL PLICNÍCH KARCINOMŮ</a:t>
            </a:r>
            <a:endParaRPr lang="cs-CZ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Lymfatické uzliny</a:t>
            </a:r>
          </a:p>
          <a:p>
            <a:pPr lvl="1"/>
            <a:r>
              <a:rPr lang="cs-CZ" dirty="0" smtClean="0"/>
              <a:t>Plicní hilus, mediastinum</a:t>
            </a:r>
          </a:p>
          <a:p>
            <a:r>
              <a:rPr lang="cs-CZ" dirty="0" smtClean="0"/>
              <a:t>Druhostranná plíce</a:t>
            </a:r>
          </a:p>
          <a:p>
            <a:r>
              <a:rPr lang="cs-CZ" dirty="0" smtClean="0"/>
              <a:t>Pleura</a:t>
            </a:r>
          </a:p>
          <a:p>
            <a:r>
              <a:rPr lang="cs-CZ" dirty="0" smtClean="0"/>
              <a:t>Játra</a:t>
            </a:r>
          </a:p>
          <a:p>
            <a:r>
              <a:rPr lang="cs-CZ" dirty="0" smtClean="0"/>
              <a:t>Mozek</a:t>
            </a:r>
          </a:p>
          <a:p>
            <a:r>
              <a:rPr lang="cs-CZ" dirty="0" smtClean="0"/>
              <a:t>Nadledviny</a:t>
            </a:r>
          </a:p>
          <a:p>
            <a:r>
              <a:rPr lang="cs-CZ" dirty="0" smtClean="0"/>
              <a:t>Kost</a:t>
            </a:r>
          </a:p>
        </p:txBody>
      </p:sp>
      <p:pic>
        <p:nvPicPr>
          <p:cNvPr id="8" name="Zástupný symbol pro obsah 7" descr="Lung Cancer met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468" t="8116" r="4923"/>
          <a:stretch>
            <a:fillRect/>
          </a:stretch>
        </p:blipFill>
        <p:spPr>
          <a:xfrm>
            <a:off x="4572000" y="1916832"/>
            <a:ext cx="4464496" cy="434153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PATOLOGIE PLEURY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Záněty</a:t>
            </a:r>
          </a:p>
          <a:p>
            <a:r>
              <a:rPr lang="cs-CZ" dirty="0" smtClean="0"/>
              <a:t>Patologický obsah</a:t>
            </a:r>
          </a:p>
          <a:p>
            <a:r>
              <a:rPr lang="cs-CZ" dirty="0" smtClean="0"/>
              <a:t>Nádory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ZÁNĚTY PLEURY (PLEURITIDY)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Nejčastější patologický proces</a:t>
            </a:r>
          </a:p>
          <a:p>
            <a:r>
              <a:rPr lang="cs-CZ" dirty="0" smtClean="0"/>
              <a:t>Etiologie:</a:t>
            </a:r>
          </a:p>
          <a:p>
            <a:pPr lvl="1"/>
            <a:r>
              <a:rPr lang="cs-CZ" dirty="0" smtClean="0"/>
              <a:t>Plicní zánět (častěji)</a:t>
            </a:r>
          </a:p>
          <a:p>
            <a:pPr lvl="1"/>
            <a:r>
              <a:rPr lang="cs-CZ" dirty="0" smtClean="0"/>
              <a:t>Plicní infarkt</a:t>
            </a:r>
          </a:p>
          <a:p>
            <a:pPr lvl="1"/>
            <a:r>
              <a:rPr lang="cs-CZ" dirty="0" smtClean="0"/>
              <a:t>Tumor</a:t>
            </a:r>
          </a:p>
          <a:p>
            <a:r>
              <a:rPr lang="cs-CZ" dirty="0" err="1" smtClean="0"/>
              <a:t>Fibrinózní</a:t>
            </a:r>
            <a:r>
              <a:rPr lang="cs-CZ" dirty="0" smtClean="0"/>
              <a:t> zánět → vznik vazivových srůstů</a:t>
            </a:r>
          </a:p>
          <a:p>
            <a:r>
              <a:rPr lang="cs-CZ" dirty="0" smtClean="0"/>
              <a:t>Hnisavý zánět = </a:t>
            </a:r>
            <a:r>
              <a:rPr lang="cs-CZ" dirty="0" err="1" smtClean="0"/>
              <a:t>pyothorax</a:t>
            </a:r>
            <a:r>
              <a:rPr lang="cs-CZ" dirty="0" smtClean="0"/>
              <a:t> (empyém)</a:t>
            </a:r>
          </a:p>
          <a:p>
            <a:pPr lvl="1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PLEURITIDA</a:t>
            </a:r>
            <a:endParaRPr lang="cs-CZ" b="1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 smtClean="0"/>
              <a:t>Pleurální srůsty</a:t>
            </a:r>
            <a:endParaRPr lang="cs-CZ" dirty="0"/>
          </a:p>
        </p:txBody>
      </p:sp>
      <p:pic>
        <p:nvPicPr>
          <p:cNvPr id="13" name="Zástupný symbol pro obsah 12" descr="pleural adhesion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05741"/>
            <a:ext cx="4040188" cy="3089556"/>
          </a:xfr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smtClean="0"/>
              <a:t>Empyém</a:t>
            </a:r>
            <a:endParaRPr lang="cs-CZ" dirty="0"/>
          </a:p>
        </p:txBody>
      </p:sp>
      <p:pic>
        <p:nvPicPr>
          <p:cNvPr id="12" name="Zástupný symbol pro obsah 11" descr="jpg_pleural_empyema_11_3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79847" y="2204864"/>
            <a:ext cx="3643624" cy="3816424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smtClean="0"/>
              <a:t>PATOLOGICKÝ OBSAH PLEURÁLNÍ DUTINY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Hemothorax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krev v pohrudniční dutině</a:t>
            </a:r>
          </a:p>
          <a:p>
            <a:r>
              <a:rPr lang="cs-CZ" dirty="0" err="1" smtClean="0"/>
              <a:t>Hydrothorax</a:t>
            </a:r>
            <a:r>
              <a:rPr lang="cs-CZ" dirty="0" smtClean="0"/>
              <a:t> (</a:t>
            </a:r>
            <a:r>
              <a:rPr lang="cs-CZ" dirty="0" err="1" smtClean="0"/>
              <a:t>fluidothorax</a:t>
            </a:r>
            <a:r>
              <a:rPr lang="cs-CZ" dirty="0" smtClean="0"/>
              <a:t>) </a:t>
            </a:r>
          </a:p>
          <a:p>
            <a:pPr lvl="1"/>
            <a:r>
              <a:rPr lang="cs-CZ" dirty="0" smtClean="0"/>
              <a:t>tekutina (výpotek) v pohrudniční dutině, zejména u srdečního selhání</a:t>
            </a:r>
          </a:p>
          <a:p>
            <a:r>
              <a:rPr lang="cs-CZ" dirty="0" err="1" smtClean="0"/>
              <a:t>Pneumothorax</a:t>
            </a:r>
            <a:endParaRPr lang="cs-CZ" dirty="0" smtClean="0"/>
          </a:p>
          <a:p>
            <a:pPr lvl="1"/>
            <a:r>
              <a:rPr lang="cs-CZ" dirty="0" smtClean="0"/>
              <a:t>Vzduch v pohrudniční dutině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PNEUMOTHORAX</a:t>
            </a:r>
            <a:endParaRPr lang="cs-CZ" b="1" dirty="0"/>
          </a:p>
        </p:txBody>
      </p:sp>
      <p:pic>
        <p:nvPicPr>
          <p:cNvPr id="6" name="Zástupný symbol pro obsah 5" descr="pneumothorax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37150"/>
            <a:ext cx="4038600" cy="4052062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Uzavřený</a:t>
            </a:r>
          </a:p>
          <a:p>
            <a:pPr lvl="1"/>
            <a:r>
              <a:rPr lang="cs-CZ" dirty="0" smtClean="0"/>
              <a:t>Poranění plíce či dolních dýchacích cest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Otevřený</a:t>
            </a:r>
          </a:p>
          <a:p>
            <a:pPr lvl="1"/>
            <a:r>
              <a:rPr lang="cs-CZ" dirty="0" smtClean="0"/>
              <a:t>Poranění hrudní stěny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Ventilový (tenzní)</a:t>
            </a:r>
          </a:p>
          <a:p>
            <a:pPr lvl="1"/>
            <a:r>
              <a:rPr lang="cs-CZ" dirty="0" smtClean="0"/>
              <a:t>Vzduch se do pohrudniční dutiny dostává při nádechu, při výdechu se nemůže dostat ven → jednostranný přetlak → komprese srdce a velkých cév → akutní srdeční selhání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NÁDORY PLEURY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Primární</a:t>
            </a:r>
          </a:p>
          <a:p>
            <a:pPr lvl="1"/>
            <a:r>
              <a:rPr lang="cs-CZ" dirty="0" err="1" smtClean="0"/>
              <a:t>Mezoteliom</a:t>
            </a:r>
            <a:endParaRPr lang="cs-CZ" dirty="0" smtClean="0"/>
          </a:p>
          <a:p>
            <a:pPr lvl="2"/>
            <a:r>
              <a:rPr lang="cs-CZ" dirty="0" smtClean="0"/>
              <a:t>Maligní tumor, lokálně agresivní!!!- velmi špatná prognóza</a:t>
            </a:r>
          </a:p>
          <a:p>
            <a:pPr lvl="2"/>
            <a:r>
              <a:rPr lang="cs-CZ" dirty="0" err="1" smtClean="0"/>
              <a:t>Bifázická</a:t>
            </a:r>
            <a:r>
              <a:rPr lang="cs-CZ" dirty="0" smtClean="0"/>
              <a:t>, epiteloidní, </a:t>
            </a:r>
            <a:r>
              <a:rPr lang="cs-CZ" dirty="0" err="1" smtClean="0"/>
              <a:t>sarkomatoidní</a:t>
            </a:r>
            <a:r>
              <a:rPr lang="cs-CZ" dirty="0" smtClean="0"/>
              <a:t> a </a:t>
            </a:r>
            <a:r>
              <a:rPr lang="cs-CZ" dirty="0" err="1" smtClean="0"/>
              <a:t>desmoplastická</a:t>
            </a:r>
            <a:r>
              <a:rPr lang="cs-CZ" dirty="0" smtClean="0"/>
              <a:t> varianta</a:t>
            </a:r>
          </a:p>
          <a:p>
            <a:pPr lvl="2"/>
            <a:r>
              <a:rPr lang="cs-CZ" dirty="0" smtClean="0"/>
              <a:t>Asociace s asbestem</a:t>
            </a:r>
          </a:p>
          <a:p>
            <a:pPr lvl="2"/>
            <a:endParaRPr lang="cs-CZ" dirty="0" smtClean="0"/>
          </a:p>
          <a:p>
            <a:pPr lvl="1"/>
            <a:r>
              <a:rPr lang="cs-CZ" dirty="0" smtClean="0"/>
              <a:t>Solitární fibrózní tumor </a:t>
            </a:r>
          </a:p>
          <a:p>
            <a:pPr lvl="2"/>
            <a:r>
              <a:rPr lang="cs-CZ" dirty="0" smtClean="0"/>
              <a:t>nejisté biologické chování</a:t>
            </a:r>
          </a:p>
          <a:p>
            <a:pPr lvl="3"/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  <p:pic>
        <p:nvPicPr>
          <p:cNvPr id="4" name="Obrázek 3" descr="mesothelioma-970-444-20141001153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217121"/>
            <a:ext cx="4788024" cy="219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MEZOTELIOM</a:t>
            </a:r>
            <a:endParaRPr lang="cs-CZ" b="1" dirty="0"/>
          </a:p>
        </p:txBody>
      </p:sp>
      <p:pic>
        <p:nvPicPr>
          <p:cNvPr id="12" name="Zástupný symbol pro obsah 11" descr="Diffuse_pleural_mesothelio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4102" y="1600200"/>
            <a:ext cx="6355796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LOBÁRNÍ PNEUMONIE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Fibrinózní</a:t>
            </a:r>
            <a:r>
              <a:rPr lang="cs-CZ" dirty="0" smtClean="0"/>
              <a:t> povrchový slizniční zánět (krupózní)</a:t>
            </a:r>
          </a:p>
          <a:p>
            <a:endParaRPr lang="cs-CZ" dirty="0" smtClean="0"/>
          </a:p>
          <a:p>
            <a:r>
              <a:rPr lang="cs-CZ" dirty="0" smtClean="0"/>
              <a:t>Etiologie:</a:t>
            </a:r>
          </a:p>
          <a:p>
            <a:pPr lvl="1"/>
            <a:r>
              <a:rPr lang="cs-CZ" dirty="0" smtClean="0"/>
              <a:t>Pneumokok, stafylokoky, </a:t>
            </a:r>
            <a:r>
              <a:rPr lang="cs-CZ" dirty="0" err="1" smtClean="0"/>
              <a:t>klebsiella</a:t>
            </a:r>
            <a:r>
              <a:rPr lang="cs-CZ" dirty="0" smtClean="0"/>
              <a:t>, </a:t>
            </a:r>
            <a:r>
              <a:rPr lang="cs-CZ" dirty="0" err="1" smtClean="0"/>
              <a:t>hemophilus</a:t>
            </a:r>
            <a:endParaRPr lang="cs-CZ" dirty="0" smtClean="0"/>
          </a:p>
          <a:p>
            <a:pPr lvl="1"/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NÁDORY PLEURY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Sekundární (častější)</a:t>
            </a:r>
          </a:p>
          <a:p>
            <a:pPr lvl="1"/>
            <a:r>
              <a:rPr lang="cs-CZ" dirty="0" smtClean="0"/>
              <a:t>Metastázy</a:t>
            </a:r>
          </a:p>
          <a:p>
            <a:pPr lvl="1"/>
            <a:r>
              <a:rPr lang="cs-CZ" dirty="0" smtClean="0"/>
              <a:t>Přímé prorůstání z okolí</a:t>
            </a:r>
          </a:p>
          <a:p>
            <a:pPr lvl="1"/>
            <a:r>
              <a:rPr lang="cs-CZ" dirty="0" smtClean="0"/>
              <a:t>Rozsev vícečetných uzlíků po pleuře = karcinomatóza pleury</a:t>
            </a: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smtClean="0"/>
              <a:t>Karcinomatóza pleury</a:t>
            </a:r>
            <a:endParaRPr lang="cs-CZ" dirty="0"/>
          </a:p>
        </p:txBody>
      </p:sp>
      <p:pic>
        <p:nvPicPr>
          <p:cNvPr id="6" name="Zástupný symbol pro obsah 5" descr="carcinomatosi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08495" y="2564904"/>
            <a:ext cx="4444364" cy="2952328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7"/>
          <p:cNvSpPr>
            <a:spLocks noGrp="1"/>
          </p:cNvSpPr>
          <p:nvPr>
            <p:ph type="subTitle" idx="4294967295"/>
          </p:nvPr>
        </p:nvSpPr>
        <p:spPr>
          <a:xfrm>
            <a:off x="1259632" y="4005064"/>
            <a:ext cx="6400800" cy="1752600"/>
          </a:xfrm>
        </p:spPr>
        <p:txBody>
          <a:bodyPr/>
          <a:lstStyle/>
          <a:p>
            <a:pPr algn="ctr"/>
            <a:r>
              <a:rPr lang="cs-CZ" dirty="0" smtClean="0"/>
              <a:t>Děkuji za pozornost…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LOBÁRNÍ PNEUMONIE</a:t>
            </a:r>
            <a:endParaRPr lang="cs-CZ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Zánět typicky postihuje najednou celý lalok nebo celou plíci (</a:t>
            </a:r>
            <a:r>
              <a:rPr lang="cs-CZ" dirty="0" err="1" smtClean="0"/>
              <a:t>alární</a:t>
            </a:r>
            <a:r>
              <a:rPr lang="cs-CZ" dirty="0" smtClean="0"/>
              <a:t> pneumonie)</a:t>
            </a:r>
          </a:p>
          <a:p>
            <a:endParaRPr lang="cs-CZ" dirty="0"/>
          </a:p>
        </p:txBody>
      </p:sp>
      <p:pic>
        <p:nvPicPr>
          <p:cNvPr id="7" name="Obrázek 6" descr="pneumonia.png"/>
          <p:cNvPicPr>
            <a:picLocks noChangeAspect="1"/>
          </p:cNvPicPr>
          <p:nvPr/>
        </p:nvPicPr>
        <p:blipFill>
          <a:blip r:embed="rId2" cstate="print"/>
          <a:srcRect t="34250" b="36350"/>
          <a:stretch>
            <a:fillRect/>
          </a:stretch>
        </p:blipFill>
        <p:spPr>
          <a:xfrm>
            <a:off x="611560" y="3284984"/>
            <a:ext cx="7825324" cy="28550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LOBÁRNÍ PNEUMONIE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4 stadia (u neléčené):</a:t>
            </a:r>
          </a:p>
          <a:p>
            <a:pPr lvl="1"/>
            <a:r>
              <a:rPr lang="cs-CZ" dirty="0" smtClean="0"/>
              <a:t>Stadium zánětlivého edému</a:t>
            </a:r>
          </a:p>
          <a:p>
            <a:pPr lvl="1"/>
            <a:r>
              <a:rPr lang="cs-CZ" dirty="0" smtClean="0"/>
              <a:t>Stadium červené </a:t>
            </a:r>
            <a:r>
              <a:rPr lang="cs-CZ" dirty="0" err="1" smtClean="0"/>
              <a:t>hepatizace</a:t>
            </a:r>
            <a:endParaRPr lang="cs-CZ" dirty="0" smtClean="0"/>
          </a:p>
          <a:p>
            <a:pPr lvl="1"/>
            <a:r>
              <a:rPr lang="cs-CZ" dirty="0" smtClean="0"/>
              <a:t>Stadium šedé </a:t>
            </a:r>
            <a:r>
              <a:rPr lang="cs-CZ" dirty="0" err="1" smtClean="0"/>
              <a:t>hepatizace</a:t>
            </a:r>
            <a:endParaRPr lang="cs-CZ" dirty="0" smtClean="0"/>
          </a:p>
          <a:p>
            <a:pPr lvl="1"/>
            <a:r>
              <a:rPr lang="cs-CZ" dirty="0" smtClean="0"/>
              <a:t>Stadium rezoluce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Při nedokonalé resorpci fibrinu dochází k </a:t>
            </a:r>
            <a:r>
              <a:rPr lang="cs-CZ" dirty="0" err="1" smtClean="0"/>
              <a:t>fibrotizaci</a:t>
            </a:r>
            <a:r>
              <a:rPr lang="cs-CZ" dirty="0" smtClean="0"/>
              <a:t> alveolů – </a:t>
            </a:r>
            <a:r>
              <a:rPr lang="cs-CZ" b="1" dirty="0" smtClean="0"/>
              <a:t>karnifikace</a:t>
            </a:r>
          </a:p>
        </p:txBody>
      </p:sp>
      <p:pic>
        <p:nvPicPr>
          <p:cNvPr id="6" name="Zástupný symbol pro obsah 5" descr="pathology_lobarpneumonia10x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697934"/>
            <a:ext cx="2520280" cy="448448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LOBÁRNÍ PNEUMONIE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Mikro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V alveolech dominuje fibrin + erytrocyty, v závislosti na stadiu příměs neutrofilních granulocytů</a:t>
            </a:r>
            <a:endParaRPr lang="cs-CZ" dirty="0"/>
          </a:p>
        </p:txBody>
      </p:sp>
      <p:pic>
        <p:nvPicPr>
          <p:cNvPr id="5" name="Zástupný symbol pro obsah 4" descr="pathology_lobarpneumonia10x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59" y="2204864"/>
            <a:ext cx="4758757" cy="342630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</TotalTime>
  <Words>1646</Words>
  <Application>Microsoft Office PowerPoint</Application>
  <PresentationFormat>Předvádění na obrazovce (4:3)</PresentationFormat>
  <Paragraphs>428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61</vt:i4>
      </vt:variant>
    </vt:vector>
  </HeadingPairs>
  <TitlesOfParts>
    <vt:vector size="71" baseType="lpstr">
      <vt:lpstr>Arial</vt:lpstr>
      <vt:lpstr>Calibri</vt:lpstr>
      <vt:lpstr>Calibri Light</vt:lpstr>
      <vt:lpstr>Symbol</vt:lpstr>
      <vt:lpstr>Verdana</vt:lpstr>
      <vt:lpstr>Wingdings</vt:lpstr>
      <vt:lpstr>Motiv sady Office</vt:lpstr>
      <vt:lpstr>Motiv Office</vt:lpstr>
      <vt:lpstr>1_Motiv Office</vt:lpstr>
      <vt:lpstr>2_Motiv Office</vt:lpstr>
      <vt:lpstr>Patologie respiračního systému II. </vt:lpstr>
      <vt:lpstr>OSNOVA</vt:lpstr>
      <vt:lpstr>Infekční plicní záněty - klasifikace</vt:lpstr>
      <vt:lpstr>Infekční plicní záněty - klasifikace</vt:lpstr>
      <vt:lpstr>Bakteriální záněty</vt:lpstr>
      <vt:lpstr>LOBÁRNÍ PNEUMONIE</vt:lpstr>
      <vt:lpstr>LOBÁRNÍ PNEUMONIE</vt:lpstr>
      <vt:lpstr>LOBÁRNÍ PNEUMONIE</vt:lpstr>
      <vt:lpstr>LOBÁRNÍ PNEUMONIE</vt:lpstr>
      <vt:lpstr>BRONCHOPNEUMONIE</vt:lpstr>
      <vt:lpstr>BRONCHOPNEUMONIE</vt:lpstr>
      <vt:lpstr>BRONCHOPNEUMONIE</vt:lpstr>
      <vt:lpstr>INTERSTICIÁLNÍ ZÁNĚTY PLIC</vt:lpstr>
      <vt:lpstr>INTERSTICIÁLNÍ ZÁNĚTY PLIC</vt:lpstr>
      <vt:lpstr>Pneumocystová pneumonie</vt:lpstr>
      <vt:lpstr>Infekce Covid-19 (SARS-CoV-2 virus) v plících </vt:lpstr>
      <vt:lpstr>Infekce Covid-19 (SARS-CoV-2 virus) v plících </vt:lpstr>
      <vt:lpstr>GRANULOMATÓZNÍ PLICNÍ ZÁNĚTY TBC</vt:lpstr>
      <vt:lpstr>TBC schéma vývoje v závislosti na čase a stavu imunity</vt:lpstr>
      <vt:lpstr>TBC</vt:lpstr>
      <vt:lpstr>INTERSTICIÁLNÍ ZÁNĚTY PLIC</vt:lpstr>
      <vt:lpstr>CHRONICKÉ NEINFEKČNÍ INTERSTICIÁLNÍ CHOROBY PLIC</vt:lpstr>
      <vt:lpstr>INTERSTICIÁLNÍ PLICNÍ FIBRÓZY</vt:lpstr>
      <vt:lpstr>IDIOPATICKÁ PLICNÍ FIBRÓZA</vt:lpstr>
      <vt:lpstr>INTERSTICIÁLNÍ PLICNÍ FIBRÓZY</vt:lpstr>
      <vt:lpstr>INTERSTICIÁLNÍ PLICNÍ FIBRÓZY</vt:lpstr>
      <vt:lpstr>PNEUMOKONIÓZY</vt:lpstr>
      <vt:lpstr>SILIKÓZA</vt:lpstr>
      <vt:lpstr>SILIKÓZA</vt:lpstr>
      <vt:lpstr>NÁDORY PLIC</vt:lpstr>
      <vt:lpstr>CHONDROHAMARTOM PLIC</vt:lpstr>
      <vt:lpstr>CHONDROHAMARTOM PLIC</vt:lpstr>
      <vt:lpstr>CHONDROHAMARTOM PLIC</vt:lpstr>
      <vt:lpstr>BRONCHOGENNÍ KARCINOM</vt:lpstr>
      <vt:lpstr>BRONCHOGENNÍ KARCINOM - TYPY</vt:lpstr>
      <vt:lpstr>SCLC – MALOBUNĚČNÝ KARCINOM (NEUROENDOKRINNÍ KARCINOM G3)</vt:lpstr>
      <vt:lpstr>SCLC – MALOBUNĚČNÝ KARCINOM</vt:lpstr>
      <vt:lpstr>PARANEOPLASTICKÝ SYNDROM</vt:lpstr>
      <vt:lpstr>SCLC – MALOBUNĚČNÝ KARCINOM</vt:lpstr>
      <vt:lpstr>SCLC – MALOBUNĚČNÝ KARCINOM</vt:lpstr>
      <vt:lpstr>NSCLC – SKUPINA NEMALOBUNĚČNÝCH PLICNÍCH KARCINOMŮ</vt:lpstr>
      <vt:lpstr>DLAŽDICOBUNĚČNÝ KARCINOM</vt:lpstr>
      <vt:lpstr>DLAŽDICOBUNĚČNÝ KARCINOM</vt:lpstr>
      <vt:lpstr>DLAŽDICOBUNĚČNÝ KARCINOM</vt:lpstr>
      <vt:lpstr>ADENOKARCINOM</vt:lpstr>
      <vt:lpstr>ADENOKARCINOM</vt:lpstr>
      <vt:lpstr>ADENOKARCINOM</vt:lpstr>
      <vt:lpstr>ADENOKARCINOM</vt:lpstr>
      <vt:lpstr>VELKOBUNĚČNÝ KARCINOM</vt:lpstr>
      <vt:lpstr>VELKOBUNĚČNÝ KARCINOM</vt:lpstr>
      <vt:lpstr>VELKOBUNĚČNÝ KARCINOM</vt:lpstr>
      <vt:lpstr>METASTATICKÝ POTENCIÁL PLICNÍCH KARCINOMŮ</vt:lpstr>
      <vt:lpstr>PATOLOGIE PLEURY</vt:lpstr>
      <vt:lpstr>ZÁNĚTY PLEURY (PLEURITIDY)</vt:lpstr>
      <vt:lpstr>PLEURITIDA</vt:lpstr>
      <vt:lpstr>PATOLOGICKÝ OBSAH PLEURÁLNÍ DUTINY</vt:lpstr>
      <vt:lpstr>PNEUMOTHORAX</vt:lpstr>
      <vt:lpstr>NÁDORY PLEURY</vt:lpstr>
      <vt:lpstr>MEZOTELIOM</vt:lpstr>
      <vt:lpstr>NÁDORY PLEURY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Patologie respiračního systému</dc:title>
  <dc:creator>uzivatel</dc:creator>
  <cp:lastModifiedBy>Iva Zambo</cp:lastModifiedBy>
  <cp:revision>133</cp:revision>
  <dcterms:created xsi:type="dcterms:W3CDTF">2018-03-10T19:21:30Z</dcterms:created>
  <dcterms:modified xsi:type="dcterms:W3CDTF">2021-03-08T15:32:44Z</dcterms:modified>
</cp:coreProperties>
</file>