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327" r:id="rId18"/>
    <p:sldId id="286" r:id="rId19"/>
    <p:sldId id="287" r:id="rId20"/>
    <p:sldId id="289" r:id="rId21"/>
    <p:sldId id="291" r:id="rId22"/>
    <p:sldId id="292" r:id="rId23"/>
    <p:sldId id="293" r:id="rId24"/>
    <p:sldId id="265" r:id="rId25"/>
    <p:sldId id="271" r:id="rId26"/>
    <p:sldId id="267" r:id="rId27"/>
    <p:sldId id="270" r:id="rId28"/>
    <p:sldId id="294" r:id="rId29"/>
    <p:sldId id="268" r:id="rId30"/>
    <p:sldId id="324" r:id="rId31"/>
    <p:sldId id="323" r:id="rId32"/>
    <p:sldId id="269" r:id="rId33"/>
    <p:sldId id="320" r:id="rId34"/>
    <p:sldId id="272" r:id="rId35"/>
    <p:sldId id="296" r:id="rId36"/>
    <p:sldId id="297" r:id="rId37"/>
    <p:sldId id="299" r:id="rId38"/>
    <p:sldId id="300" r:id="rId39"/>
    <p:sldId id="273" r:id="rId40"/>
    <p:sldId id="301" r:id="rId41"/>
    <p:sldId id="302" r:id="rId42"/>
    <p:sldId id="304" r:id="rId43"/>
    <p:sldId id="303" r:id="rId44"/>
    <p:sldId id="305" r:id="rId45"/>
    <p:sldId id="306" r:id="rId46"/>
    <p:sldId id="308" r:id="rId47"/>
    <p:sldId id="321" r:id="rId48"/>
    <p:sldId id="309" r:id="rId49"/>
    <p:sldId id="298" r:id="rId50"/>
    <p:sldId id="307" r:id="rId51"/>
    <p:sldId id="325" r:id="rId52"/>
    <p:sldId id="322" r:id="rId5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 smtClean="0"/>
            <a:t>Bronchioly</a:t>
          </a:r>
          <a:endParaRPr lang="cs-CZ" dirty="0" smtClean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Terminální </a:t>
          </a:r>
          <a:r>
            <a:rPr lang="cs-CZ" dirty="0" err="1" smtClean="0"/>
            <a:t>bronchioly</a:t>
          </a:r>
          <a:endParaRPr lang="cs-CZ" dirty="0" smtClean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Respirační bronchioly</a:t>
          </a:r>
          <a:endParaRPr lang="cs-CZ" dirty="0" smtClean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39F731-AACA-42C6-8843-EF773E8E0AC5}" type="pres">
      <dgm:prSet presAssocID="{51CF9F6C-A659-442C-BAF6-56F52A012F2C}" presName="sibTrans" presStyleLbl="sibTrans2D1" presStyleIdx="0" presStyleCnt="6"/>
      <dgm:spPr/>
      <dgm:t>
        <a:bodyPr/>
        <a:lstStyle/>
        <a:p>
          <a:endParaRPr lang="cs-CZ"/>
        </a:p>
      </dgm:t>
    </dgm:pt>
    <dgm:pt modelId="{12D8C2BE-2E07-4F8B-ABE0-F4E4720C8951}" type="pres">
      <dgm:prSet presAssocID="{51CF9F6C-A659-442C-BAF6-56F52A012F2C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CBDAAE-5691-40E5-B783-FD46356D4B3F}" type="pres">
      <dgm:prSet presAssocID="{29E26AEF-BECB-4592-9349-12AE8D1AE1F5}" presName="sibTrans" presStyleLbl="sibTrans2D1" presStyleIdx="1" presStyleCnt="6"/>
      <dgm:spPr/>
      <dgm:t>
        <a:bodyPr/>
        <a:lstStyle/>
        <a:p>
          <a:endParaRPr lang="cs-CZ"/>
        </a:p>
      </dgm:t>
    </dgm:pt>
    <dgm:pt modelId="{E1969560-9765-4CC5-8B99-59147AD401C3}" type="pres">
      <dgm:prSet presAssocID="{29E26AEF-BECB-4592-9349-12AE8D1AE1F5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F36923-0CC5-404F-8762-FF7CC82C0402}" type="pres">
      <dgm:prSet presAssocID="{EB142161-7C46-4CCE-A9C2-1024EE1C063C}" presName="sibTrans" presStyleLbl="sibTrans2D1" presStyleIdx="2" presStyleCnt="6"/>
      <dgm:spPr/>
      <dgm:t>
        <a:bodyPr/>
        <a:lstStyle/>
        <a:p>
          <a:endParaRPr lang="cs-CZ"/>
        </a:p>
      </dgm:t>
    </dgm:pt>
    <dgm:pt modelId="{1A9265C4-E67A-49AE-9995-78E44D3E311E}" type="pres">
      <dgm:prSet presAssocID="{EB142161-7C46-4CCE-A9C2-1024EE1C063C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E4D42F-1769-4B1E-9F94-21C32A9EF47A}" type="pres">
      <dgm:prSet presAssocID="{A961BAE2-89A7-43D8-A866-7E5AA72FDAA9}" presName="sibTrans" presStyleLbl="sibTrans2D1" presStyleIdx="3" presStyleCnt="6"/>
      <dgm:spPr/>
      <dgm:t>
        <a:bodyPr/>
        <a:lstStyle/>
        <a:p>
          <a:endParaRPr lang="cs-CZ"/>
        </a:p>
      </dgm:t>
    </dgm:pt>
    <dgm:pt modelId="{6CA213EA-1914-4687-9C0E-1914AC5539B8}" type="pres">
      <dgm:prSet presAssocID="{A961BAE2-89A7-43D8-A866-7E5AA72FDAA9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EB9FB-E2BD-49EB-9449-68ED324C403B}" type="pres">
      <dgm:prSet presAssocID="{3FCA9B17-4936-4B01-8FB2-1B5B87804051}" presName="sibTrans" presStyleLbl="sibTrans2D1" presStyleIdx="4" presStyleCnt="6"/>
      <dgm:spPr/>
      <dgm:t>
        <a:bodyPr/>
        <a:lstStyle/>
        <a:p>
          <a:endParaRPr lang="cs-CZ"/>
        </a:p>
      </dgm:t>
    </dgm:pt>
    <dgm:pt modelId="{2AFC21FD-EE8D-4096-9B36-11C7DB81C1FF}" type="pres">
      <dgm:prSet presAssocID="{3FCA9B17-4936-4B01-8FB2-1B5B87804051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77A25B-077B-42FC-80A5-D99593148705}" type="pres">
      <dgm:prSet presAssocID="{133ECF17-B766-43A1-BFBA-8124DC1497BD}" presName="sibTrans" presStyleLbl="sibTrans2D1" presStyleIdx="5" presStyleCnt="6"/>
      <dgm:spPr/>
      <dgm:t>
        <a:bodyPr/>
        <a:lstStyle/>
        <a:p>
          <a:endParaRPr lang="cs-CZ"/>
        </a:p>
      </dgm:t>
    </dgm:pt>
    <dgm:pt modelId="{7AADBC5D-339F-4AF5-9937-AD71EA44CFF6}" type="pres">
      <dgm:prSet presAssocID="{133ECF17-B766-43A1-BFBA-8124DC1497BD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Bronchioly</a:t>
          </a:r>
          <a:endParaRPr lang="cs-CZ" sz="1400" kern="1200" dirty="0" smtClean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Terminální </a:t>
          </a:r>
          <a:r>
            <a:rPr lang="cs-CZ" sz="1400" kern="1200" dirty="0" err="1" smtClean="0"/>
            <a:t>bronchioly</a:t>
          </a:r>
          <a:endParaRPr lang="cs-CZ" sz="1400" kern="1200" dirty="0" smtClean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Respirační bronchioly</a:t>
          </a:r>
          <a:endParaRPr lang="cs-CZ" sz="1400" kern="1200" dirty="0" smtClean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3.3.2021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Patologie respiračního systému</a:t>
            </a:r>
            <a:br>
              <a:rPr lang="cs-CZ" b="1" dirty="0" smtClean="0"/>
            </a:br>
            <a:r>
              <a:rPr lang="cs-CZ" b="1" dirty="0" smtClean="0"/>
              <a:t>I.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NEMOCI HORNÍCH CEST DÝCHACÍCH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Nejčastěji různé formy zánětů – vzájemně se kombinují</a:t>
            </a:r>
          </a:p>
          <a:p>
            <a:endParaRPr lang="cs-CZ" dirty="0" smtClean="0"/>
          </a:p>
          <a:p>
            <a:r>
              <a:rPr lang="cs-CZ" b="1" dirty="0" smtClean="0"/>
              <a:t>Záněty</a:t>
            </a:r>
          </a:p>
          <a:p>
            <a:pPr lvl="1"/>
            <a:r>
              <a:rPr lang="cs-CZ" dirty="0" smtClean="0"/>
              <a:t>Rýma (rhinitis)</a:t>
            </a:r>
          </a:p>
          <a:p>
            <a:pPr lvl="1"/>
            <a:r>
              <a:rPr lang="cs-CZ" dirty="0" smtClean="0"/>
              <a:t>Sinusitida</a:t>
            </a:r>
          </a:p>
          <a:p>
            <a:pPr lvl="1"/>
            <a:r>
              <a:rPr lang="cs-CZ" dirty="0" smtClean="0"/>
              <a:t>Nosní polypy</a:t>
            </a:r>
          </a:p>
          <a:p>
            <a:pPr lvl="1"/>
            <a:r>
              <a:rPr lang="cs-CZ" dirty="0" err="1" smtClean="0"/>
              <a:t>Epiglotitida</a:t>
            </a:r>
            <a:endParaRPr lang="cs-CZ" dirty="0" smtClean="0"/>
          </a:p>
          <a:p>
            <a:pPr lvl="1"/>
            <a:r>
              <a:rPr lang="cs-CZ" dirty="0" smtClean="0"/>
              <a:t>Laryngitida</a:t>
            </a:r>
          </a:p>
          <a:p>
            <a:pPr lvl="1"/>
            <a:r>
              <a:rPr lang="cs-CZ" dirty="0" err="1" smtClean="0"/>
              <a:t>Wegenerova</a:t>
            </a:r>
            <a:r>
              <a:rPr lang="cs-CZ" dirty="0" smtClean="0"/>
              <a:t> </a:t>
            </a:r>
            <a:r>
              <a:rPr lang="cs-CZ" dirty="0" err="1" smtClean="0"/>
              <a:t>granulomatóza</a:t>
            </a:r>
            <a:r>
              <a:rPr lang="cs-CZ" dirty="0" smtClean="0"/>
              <a:t> (</a:t>
            </a:r>
            <a:r>
              <a:rPr lang="cs-CZ" dirty="0" err="1" smtClean="0"/>
              <a:t>granulomatóza</a:t>
            </a:r>
            <a:r>
              <a:rPr lang="cs-CZ" dirty="0" smtClean="0"/>
              <a:t> s </a:t>
            </a:r>
            <a:r>
              <a:rPr lang="cs-CZ" dirty="0" err="1" smtClean="0"/>
              <a:t>polyangiitidou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Nádory</a:t>
            </a:r>
          </a:p>
          <a:p>
            <a:pPr lvl="1"/>
            <a:r>
              <a:rPr lang="cs-CZ" dirty="0" err="1" smtClean="0"/>
              <a:t>Angiofibrom</a:t>
            </a:r>
            <a:endParaRPr lang="cs-CZ" dirty="0" smtClean="0"/>
          </a:p>
          <a:p>
            <a:pPr lvl="1"/>
            <a:r>
              <a:rPr lang="cs-CZ" dirty="0" err="1" smtClean="0"/>
              <a:t>Nazofaryngeální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err="1" smtClean="0"/>
              <a:t>Orofaryngeální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Karcinom hrtanu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ZÁNĚTY HCD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RÝMA (RHINITIS)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 smtClean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viry (</a:t>
            </a:r>
            <a:r>
              <a:rPr lang="cs-CZ" dirty="0" err="1" smtClean="0"/>
              <a:t>rhinovirus</a:t>
            </a:r>
            <a:r>
              <a:rPr lang="cs-CZ" dirty="0" smtClean="0"/>
              <a:t>, </a:t>
            </a:r>
            <a:r>
              <a:rPr lang="cs-CZ" dirty="0" err="1" smtClean="0"/>
              <a:t>coronavirus</a:t>
            </a:r>
            <a:r>
              <a:rPr lang="cs-CZ" dirty="0" smtClean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 smtClean="0"/>
          </a:p>
          <a:p>
            <a:pPr>
              <a:tabLst>
                <a:tab pos="2149475" algn="l"/>
              </a:tabLst>
            </a:pPr>
            <a:r>
              <a:rPr lang="cs-CZ" dirty="0" smtClean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serózní (vodnatý) </a:t>
            </a:r>
            <a:r>
              <a:rPr lang="cs-CZ" dirty="0" err="1" smtClean="0"/>
              <a:t>exsudát</a:t>
            </a:r>
            <a:r>
              <a:rPr lang="cs-CZ" dirty="0" smtClean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RÝMA (RHINITIS)</a:t>
            </a:r>
            <a:endParaRPr lang="cs-CZ" b="1" dirty="0"/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SINUSITIDA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Zánět </a:t>
            </a:r>
            <a:r>
              <a:rPr lang="cs-CZ" dirty="0" err="1" smtClean="0"/>
              <a:t>paranasálních</a:t>
            </a:r>
            <a:r>
              <a:rPr lang="cs-CZ" dirty="0" smtClean="0"/>
              <a:t> dutin (frontální, etmoidální, maxilární…)</a:t>
            </a:r>
          </a:p>
          <a:p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Viry (analogicky jako rýma)</a:t>
            </a:r>
          </a:p>
          <a:p>
            <a:pPr lvl="1"/>
            <a:r>
              <a:rPr lang="cs-CZ" dirty="0" smtClean="0"/>
              <a:t>Bakterie</a:t>
            </a:r>
          </a:p>
          <a:p>
            <a:pPr lvl="1"/>
            <a:r>
              <a:rPr lang="cs-CZ" dirty="0" smtClean="0"/>
              <a:t>Plísně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 smtClean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 smtClean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NOSNÍ POLYPY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 smtClean="0"/>
              <a:t>Polypózní</a:t>
            </a:r>
            <a:r>
              <a:rPr lang="cs-CZ" dirty="0" smtClean="0"/>
              <a:t> zbytnění sliznice</a:t>
            </a:r>
          </a:p>
          <a:p>
            <a:pPr lvl="1"/>
            <a:r>
              <a:rPr lang="cs-CZ" dirty="0" smtClean="0"/>
              <a:t>dutina nosní</a:t>
            </a:r>
          </a:p>
          <a:p>
            <a:pPr lvl="1"/>
            <a:r>
              <a:rPr lang="cs-CZ" dirty="0" err="1" smtClean="0"/>
              <a:t>paranazální</a:t>
            </a:r>
            <a:r>
              <a:rPr lang="cs-CZ" dirty="0" smtClean="0"/>
              <a:t> dutiny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Etiologie</a:t>
            </a:r>
          </a:p>
          <a:p>
            <a:pPr lvl="1"/>
            <a:r>
              <a:rPr lang="cs-CZ" dirty="0" smtClean="0"/>
              <a:t>chronické záněty (virové, bakteriální)</a:t>
            </a:r>
          </a:p>
          <a:p>
            <a:pPr lvl="1"/>
            <a:r>
              <a:rPr lang="cs-CZ" dirty="0" smtClean="0"/>
              <a:t>alergie</a:t>
            </a:r>
          </a:p>
          <a:p>
            <a:pPr lvl="1"/>
            <a:r>
              <a:rPr lang="cs-CZ" dirty="0" smtClean="0"/>
              <a:t>diabetes</a:t>
            </a:r>
          </a:p>
          <a:p>
            <a:pPr lvl="1"/>
            <a:r>
              <a:rPr lang="cs-CZ" dirty="0" smtClean="0"/>
              <a:t>cystická fibróza (</a:t>
            </a:r>
            <a:r>
              <a:rPr lang="cs-CZ" dirty="0" err="1" smtClean="0"/>
              <a:t>mukoviscidóza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bolesti hlavy</a:t>
            </a:r>
          </a:p>
          <a:p>
            <a:pPr lvl="1"/>
            <a:r>
              <a:rPr lang="cs-CZ" dirty="0" smtClean="0"/>
              <a:t>obstrukce nosu</a:t>
            </a:r>
          </a:p>
          <a:p>
            <a:endParaRPr lang="cs-CZ" dirty="0" smtClean="0"/>
          </a:p>
          <a:p>
            <a:r>
              <a:rPr lang="cs-CZ" dirty="0" smtClean="0"/>
              <a:t>Makro:</a:t>
            </a:r>
          </a:p>
          <a:p>
            <a:pPr lvl="1"/>
            <a:r>
              <a:rPr lang="cs-CZ" dirty="0" smtClean="0"/>
              <a:t>mnohočetné </a:t>
            </a:r>
            <a:r>
              <a:rPr lang="cs-CZ" dirty="0" err="1" smtClean="0"/>
              <a:t>polypózní</a:t>
            </a:r>
            <a:r>
              <a:rPr lang="cs-CZ" dirty="0" smtClean="0"/>
              <a:t> útvary</a:t>
            </a:r>
          </a:p>
          <a:p>
            <a:pPr lvl="1"/>
            <a:r>
              <a:rPr lang="cs-CZ" dirty="0" smtClean="0"/>
              <a:t>měkká konzistence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edematózní až </a:t>
            </a:r>
            <a:r>
              <a:rPr lang="cs-CZ" dirty="0" err="1" smtClean="0"/>
              <a:t>myxoidní</a:t>
            </a:r>
            <a:r>
              <a:rPr lang="cs-CZ" dirty="0" smtClean="0"/>
              <a:t> stroma s lymfocyty, </a:t>
            </a:r>
            <a:r>
              <a:rPr lang="cs-CZ" dirty="0" err="1" smtClean="0"/>
              <a:t>plazmocyty</a:t>
            </a:r>
            <a:r>
              <a:rPr lang="cs-CZ" dirty="0" smtClean="0"/>
              <a:t>, </a:t>
            </a:r>
            <a:r>
              <a:rPr lang="cs-CZ" dirty="0" err="1" smtClean="0"/>
              <a:t>eosinofily</a:t>
            </a:r>
            <a:r>
              <a:rPr lang="cs-CZ" dirty="0" smtClean="0"/>
              <a:t> a </a:t>
            </a:r>
            <a:r>
              <a:rPr lang="cs-CZ" dirty="0" err="1" smtClean="0"/>
              <a:t>neutrofily</a:t>
            </a:r>
            <a:endParaRPr lang="cs-CZ" dirty="0" smtClean="0"/>
          </a:p>
          <a:p>
            <a:pPr lvl="1"/>
            <a:r>
              <a:rPr lang="cs-CZ" dirty="0" smtClean="0"/>
              <a:t>na povrchu respirační nebo metaplastický dlaždicový epitel</a:t>
            </a:r>
            <a:endParaRPr lang="cs-CZ" dirty="0"/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NOSNÍ POLYPY</a:t>
            </a:r>
            <a:endParaRPr lang="cs-CZ" b="1" dirty="0"/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 HRTANU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AKUTNÍ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katarální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err="1" smtClean="0"/>
              <a:t>stenozující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2200" dirty="0" smtClean="0"/>
              <a:t>- </a:t>
            </a:r>
            <a:r>
              <a:rPr lang="cs-CZ" sz="2200" dirty="0" err="1" smtClean="0"/>
              <a:t>subglotická</a:t>
            </a:r>
            <a:r>
              <a:rPr lang="cs-CZ" sz="2200" dirty="0" smtClean="0"/>
              <a:t> </a:t>
            </a:r>
            <a:r>
              <a:rPr lang="cs-CZ" sz="2200" dirty="0" smtClean="0">
                <a:solidFill>
                  <a:srgbClr val="FF0000"/>
                </a:solidFill>
              </a:rPr>
              <a:t>PSEUDOKRUP</a:t>
            </a:r>
          </a:p>
          <a:p>
            <a:pPr marL="457200" lvl="1" indent="0">
              <a:buNone/>
            </a:pPr>
            <a:r>
              <a:rPr lang="cs-CZ" sz="2200" dirty="0"/>
              <a:t>	</a:t>
            </a:r>
            <a:r>
              <a:rPr lang="cs-CZ" sz="2200" dirty="0" smtClean="0"/>
              <a:t>- akutní </a:t>
            </a:r>
            <a:r>
              <a:rPr lang="cs-CZ" sz="2200" dirty="0" err="1" smtClean="0"/>
              <a:t>epiglotitis</a:t>
            </a:r>
            <a:r>
              <a:rPr lang="cs-CZ" sz="2200" dirty="0" smtClean="0"/>
              <a:t> viz dále</a:t>
            </a:r>
          </a:p>
          <a:p>
            <a:pPr marL="457200" lvl="1" indent="0">
              <a:buNone/>
            </a:pPr>
            <a:r>
              <a:rPr lang="cs-CZ" sz="2200" dirty="0"/>
              <a:t>	</a:t>
            </a:r>
            <a:r>
              <a:rPr lang="cs-CZ" sz="2200" dirty="0" smtClean="0"/>
              <a:t>- </a:t>
            </a:r>
            <a:r>
              <a:rPr lang="cs-CZ" sz="2200" dirty="0" err="1" smtClean="0"/>
              <a:t>Quinckeho</a:t>
            </a:r>
            <a:r>
              <a:rPr lang="cs-CZ" sz="2200" dirty="0" smtClean="0"/>
              <a:t> edém</a:t>
            </a:r>
          </a:p>
          <a:p>
            <a:pPr marL="457200" lvl="1" indent="0">
              <a:buNone/>
            </a:pPr>
            <a:r>
              <a:rPr lang="cs-CZ" sz="2200" dirty="0"/>
              <a:t>	</a:t>
            </a:r>
            <a:r>
              <a:rPr lang="cs-CZ" sz="2200" dirty="0" smtClean="0"/>
              <a:t>- </a:t>
            </a:r>
            <a:r>
              <a:rPr lang="cs-CZ" sz="2200" dirty="0" err="1" smtClean="0"/>
              <a:t>pseudomembranózní</a:t>
            </a:r>
            <a:r>
              <a:rPr lang="cs-CZ" sz="2200" dirty="0" smtClean="0"/>
              <a:t> laryngitis </a:t>
            </a:r>
            <a:r>
              <a:rPr lang="cs-CZ" sz="2200" dirty="0" smtClean="0">
                <a:solidFill>
                  <a:srgbClr val="FF0000"/>
                </a:solidFill>
              </a:rPr>
              <a:t>KRUP</a:t>
            </a:r>
            <a:r>
              <a:rPr lang="cs-CZ" sz="2200" dirty="0" smtClean="0"/>
              <a:t> př. záškrt</a:t>
            </a:r>
            <a:r>
              <a:rPr lang="cs-CZ" dirty="0" smtClean="0"/>
              <a:t>	</a:t>
            </a:r>
          </a:p>
          <a:p>
            <a:pPr marL="2286000" lvl="5" indent="0">
              <a:buNone/>
            </a:pPr>
            <a:endParaRPr lang="cs-CZ" dirty="0" smtClean="0"/>
          </a:p>
          <a:p>
            <a:r>
              <a:rPr lang="cs-CZ" dirty="0" smtClean="0"/>
              <a:t>CHRONICKÉ</a:t>
            </a:r>
          </a:p>
          <a:p>
            <a:pPr lvl="2">
              <a:buFontTx/>
              <a:buChar char="-"/>
            </a:pPr>
            <a:r>
              <a:rPr lang="cs-CZ" dirty="0" smtClean="0"/>
              <a:t>kouření, prach, alkohol, GER</a:t>
            </a:r>
          </a:p>
          <a:p>
            <a:pPr lvl="2">
              <a:buFontTx/>
              <a:buChar char="-"/>
            </a:pPr>
            <a:r>
              <a:rPr lang="cs-CZ" dirty="0" smtClean="0"/>
              <a:t>leukoplakie…</a:t>
            </a:r>
            <a:r>
              <a:rPr lang="cs-CZ" dirty="0" err="1" smtClean="0"/>
              <a:t>dysplázie</a:t>
            </a:r>
            <a:r>
              <a:rPr lang="cs-CZ" dirty="0" smtClean="0"/>
              <a:t>…karcinom hrtanu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8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AKUTNÍ EPIGLOTITIDA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Zejména u dětí</a:t>
            </a:r>
          </a:p>
          <a:p>
            <a:endParaRPr lang="cs-CZ" dirty="0" smtClean="0"/>
          </a:p>
          <a:p>
            <a:r>
              <a:rPr lang="cs-CZ" dirty="0" smtClean="0"/>
              <a:t>Infekce H. </a:t>
            </a:r>
            <a:r>
              <a:rPr lang="cs-CZ" dirty="0" err="1" smtClean="0"/>
              <a:t>influenzae</a:t>
            </a:r>
            <a:r>
              <a:rPr lang="cs-CZ" dirty="0" smtClean="0"/>
              <a:t> B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Flegmonózní zánět měkkých tkání epiglottis</a:t>
            </a:r>
          </a:p>
          <a:p>
            <a:endParaRPr lang="cs-CZ" dirty="0" smtClean="0"/>
          </a:p>
          <a:p>
            <a:r>
              <a:rPr lang="cs-CZ" dirty="0" smtClean="0"/>
              <a:t>Epiglottis zarudlá, oteklá, zvětšená</a:t>
            </a:r>
          </a:p>
          <a:p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Bolesti při polykání</a:t>
            </a:r>
          </a:p>
          <a:p>
            <a:pPr lvl="1"/>
            <a:r>
              <a:rPr lang="cs-CZ" dirty="0" smtClean="0"/>
              <a:t>Dušnost  – </a:t>
            </a:r>
            <a:r>
              <a:rPr lang="cs-CZ" b="1" dirty="0" smtClean="0"/>
              <a:t>hrozí asfyxie</a:t>
            </a:r>
            <a:r>
              <a:rPr lang="cs-CZ" b="1" dirty="0" smtClean="0"/>
              <a:t>!!!</a:t>
            </a:r>
          </a:p>
          <a:p>
            <a:pPr lvl="1"/>
            <a:r>
              <a:rPr lang="cs-CZ" dirty="0" smtClean="0"/>
              <a:t>Riziko sepse</a:t>
            </a:r>
            <a:endParaRPr lang="cs-CZ" dirty="0"/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GRANULOMATÓZA S POLYANGIITIDOU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dirty="0" smtClean="0"/>
              <a:t>(</a:t>
            </a:r>
            <a:r>
              <a:rPr lang="cs-CZ" sz="3100" b="1" dirty="0" err="1" smtClean="0"/>
              <a:t>Wegenerova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granulomatóza</a:t>
            </a:r>
            <a:r>
              <a:rPr lang="cs-CZ" sz="3100" b="1" dirty="0" smtClean="0"/>
              <a:t>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ANCA+ vaskulitida </a:t>
            </a:r>
            <a:r>
              <a:rPr lang="cs-CZ" dirty="0" err="1" smtClean="0"/>
              <a:t>malokalibrových</a:t>
            </a:r>
            <a:r>
              <a:rPr lang="cs-CZ" dirty="0" smtClean="0"/>
              <a:t> cév</a:t>
            </a:r>
          </a:p>
          <a:p>
            <a:endParaRPr lang="cs-CZ" dirty="0" smtClean="0"/>
          </a:p>
          <a:p>
            <a:r>
              <a:rPr lang="cs-CZ" dirty="0" smtClean="0"/>
              <a:t>Většinou po 40. roku</a:t>
            </a:r>
          </a:p>
          <a:p>
            <a:endParaRPr lang="cs-CZ" dirty="0" smtClean="0"/>
          </a:p>
          <a:p>
            <a:r>
              <a:rPr lang="cs-CZ" dirty="0" smtClean="0"/>
              <a:t>Morfologie:</a:t>
            </a:r>
          </a:p>
          <a:p>
            <a:pPr lvl="1"/>
            <a:r>
              <a:rPr lang="cs-CZ" dirty="0" smtClean="0"/>
              <a:t>Tvorba nekrotizujících granulomů, centrálně mohou mít </a:t>
            </a:r>
            <a:r>
              <a:rPr lang="cs-CZ" dirty="0" smtClean="0"/>
              <a:t>dutinu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Postižené orgány:</a:t>
            </a:r>
          </a:p>
          <a:p>
            <a:pPr lvl="1"/>
            <a:r>
              <a:rPr lang="cs-CZ" dirty="0" smtClean="0"/>
              <a:t>Plíce</a:t>
            </a:r>
          </a:p>
          <a:p>
            <a:pPr lvl="1"/>
            <a:r>
              <a:rPr lang="cs-CZ" dirty="0" smtClean="0"/>
              <a:t>Horní cesty dýchací (nosní dutina, sinusy, nosohltan)</a:t>
            </a:r>
          </a:p>
          <a:p>
            <a:pPr lvl="1"/>
            <a:r>
              <a:rPr lang="cs-CZ" dirty="0" smtClean="0"/>
              <a:t>Ledviny (glomerulonefritida)</a:t>
            </a:r>
          </a:p>
          <a:p>
            <a:endParaRPr lang="cs-CZ" dirty="0" smtClean="0"/>
          </a:p>
          <a:p>
            <a:r>
              <a:rPr lang="cs-CZ" dirty="0" smtClean="0"/>
              <a:t>Terapie</a:t>
            </a:r>
          </a:p>
          <a:p>
            <a:pPr lvl="1"/>
            <a:r>
              <a:rPr lang="cs-CZ" dirty="0" smtClean="0"/>
              <a:t>Imunosuprese (kortikoidy), relativně dobrá odezva na léčbu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Anatomie a fyziologie respiračního ústrojí</a:t>
            </a:r>
          </a:p>
          <a:p>
            <a:r>
              <a:rPr lang="cs-CZ" dirty="0" smtClean="0"/>
              <a:t>Poruchy dýchání a obranné reflexy</a:t>
            </a:r>
          </a:p>
          <a:p>
            <a:r>
              <a:rPr lang="cs-CZ" dirty="0" smtClean="0"/>
              <a:t>Nemoci horních cest dýchacích (HCD)</a:t>
            </a:r>
          </a:p>
          <a:p>
            <a:r>
              <a:rPr lang="cs-CZ" dirty="0" smtClean="0"/>
              <a:t>Nemoci dolních cest dýchacích (</a:t>
            </a:r>
            <a:r>
              <a:rPr lang="cs-CZ" smtClean="0"/>
              <a:t>DCD)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NÁDORY HCD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HCD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 smtClean="0"/>
              <a:t>Sinonazální</a:t>
            </a:r>
            <a:r>
              <a:rPr lang="cs-CZ" dirty="0" smtClean="0"/>
              <a:t> papilom (</a:t>
            </a:r>
            <a:r>
              <a:rPr lang="cs-CZ" dirty="0" err="1" smtClean="0"/>
              <a:t>Schneideriánský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Angiofibrom</a:t>
            </a:r>
            <a:r>
              <a:rPr lang="cs-CZ" dirty="0" smtClean="0"/>
              <a:t> nosohltanu - juvenilní</a:t>
            </a:r>
          </a:p>
          <a:p>
            <a:pPr lvl="1"/>
            <a:r>
              <a:rPr lang="cs-CZ" dirty="0" smtClean="0"/>
              <a:t>Hemangiom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 smtClean="0"/>
              <a:t>Nazofaryngeální</a:t>
            </a:r>
            <a:r>
              <a:rPr lang="cs-CZ" dirty="0" smtClean="0"/>
              <a:t> karcinom</a:t>
            </a:r>
          </a:p>
          <a:p>
            <a:pPr lvl="2"/>
            <a:r>
              <a:rPr lang="cs-CZ" dirty="0" err="1" smtClean="0"/>
              <a:t>Keratinizující</a:t>
            </a:r>
            <a:r>
              <a:rPr lang="cs-CZ" dirty="0" smtClean="0"/>
              <a:t> X </a:t>
            </a:r>
            <a:r>
              <a:rPr lang="cs-CZ" b="1" dirty="0" err="1" smtClean="0"/>
              <a:t>nekeratinizující</a:t>
            </a:r>
            <a:r>
              <a:rPr lang="cs-CZ" b="1" dirty="0" smtClean="0"/>
              <a:t> </a:t>
            </a:r>
            <a:r>
              <a:rPr lang="cs-CZ" dirty="0" smtClean="0"/>
              <a:t>- diferencovaný  a nediferencovaný (= </a:t>
            </a:r>
            <a:r>
              <a:rPr lang="cs-CZ" dirty="0" err="1" smtClean="0"/>
              <a:t>lymfoepiteliální</a:t>
            </a:r>
            <a:r>
              <a:rPr lang="cs-CZ" dirty="0" smtClean="0"/>
              <a:t> Ca)</a:t>
            </a:r>
          </a:p>
          <a:p>
            <a:pPr lvl="2"/>
            <a:r>
              <a:rPr lang="cs-CZ" dirty="0" smtClean="0"/>
              <a:t>Infekce</a:t>
            </a:r>
            <a:r>
              <a:rPr lang="cs-CZ" b="1" dirty="0" smtClean="0"/>
              <a:t> EBV</a:t>
            </a:r>
            <a:r>
              <a:rPr lang="cs-CZ" dirty="0" smtClean="0"/>
              <a:t>, kouření, solené ryby</a:t>
            </a:r>
          </a:p>
          <a:p>
            <a:pPr lvl="2"/>
            <a:endParaRPr lang="cs-CZ" dirty="0" smtClean="0"/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inonasální</a:t>
            </a:r>
            <a:r>
              <a:rPr lang="cs-CZ" dirty="0" smtClean="0"/>
              <a:t> karcinom - možná asociace s HPV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Karcinom </a:t>
            </a:r>
            <a:r>
              <a:rPr lang="cs-CZ" dirty="0" err="1" smtClean="0"/>
              <a:t>orofaryngu</a:t>
            </a:r>
            <a:endParaRPr lang="cs-CZ" dirty="0"/>
          </a:p>
          <a:p>
            <a:pPr lvl="2"/>
            <a:r>
              <a:rPr lang="cs-CZ" dirty="0" smtClean="0"/>
              <a:t>Tonzila a kořen jazyka</a:t>
            </a:r>
            <a:endParaRPr lang="cs-CZ" dirty="0"/>
          </a:p>
          <a:p>
            <a:pPr lvl="2"/>
            <a:r>
              <a:rPr lang="cs-CZ" dirty="0" smtClean="0"/>
              <a:t>HPV+ incidence stoupá, mladší, nekuřák, bez </a:t>
            </a:r>
            <a:r>
              <a:rPr lang="cs-CZ" dirty="0" err="1" smtClean="0"/>
              <a:t>abuzu</a:t>
            </a:r>
            <a:r>
              <a:rPr lang="cs-CZ" dirty="0" smtClean="0"/>
              <a:t>, vyšší socioekonomický status</a:t>
            </a:r>
          </a:p>
          <a:p>
            <a:pPr lvl="2"/>
            <a:r>
              <a:rPr lang="cs-CZ" dirty="0" smtClean="0"/>
              <a:t>HPV- opačné atributy</a:t>
            </a:r>
          </a:p>
          <a:p>
            <a:pPr lvl="2"/>
            <a:r>
              <a:rPr lang="cs-CZ" dirty="0" smtClean="0"/>
              <a:t>Časné meta do uzlin - termín „ METASTÁZY KARCINOMU Z NEZNÁMÉHO PRIM. ZDROJE“</a:t>
            </a: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Karcinom hrtanu </a:t>
            </a:r>
          </a:p>
          <a:p>
            <a:pPr lvl="2"/>
            <a:r>
              <a:rPr lang="cs-CZ" dirty="0" smtClean="0"/>
              <a:t>Nejčastěji </a:t>
            </a:r>
            <a:r>
              <a:rPr lang="cs-CZ" dirty="0" err="1" smtClean="0"/>
              <a:t>dlaždicobuněčný</a:t>
            </a:r>
            <a:r>
              <a:rPr lang="cs-CZ" dirty="0" smtClean="0"/>
              <a:t> karcinom (95%)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KARCINOM HRTANU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Typicky 60-70let, muž</a:t>
            </a:r>
          </a:p>
          <a:p>
            <a:pPr lvl="1"/>
            <a:r>
              <a:rPr lang="cs-CZ" dirty="0" smtClean="0"/>
              <a:t>Chronická laryngitis</a:t>
            </a:r>
          </a:p>
          <a:p>
            <a:pPr lvl="1"/>
            <a:r>
              <a:rPr lang="cs-CZ" dirty="0" smtClean="0"/>
              <a:t>Silná asociace s kouřením, </a:t>
            </a:r>
            <a:r>
              <a:rPr lang="cs-CZ" dirty="0" err="1" smtClean="0"/>
              <a:t>abuzus</a:t>
            </a:r>
            <a:r>
              <a:rPr lang="cs-CZ" dirty="0" smtClean="0"/>
              <a:t> alkoholu, expozice </a:t>
            </a:r>
            <a:r>
              <a:rPr lang="cs-CZ" dirty="0" smtClean="0"/>
              <a:t>prachu, GER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Dlaždicobuněčný</a:t>
            </a:r>
            <a:r>
              <a:rPr lang="cs-CZ" dirty="0" smtClean="0"/>
              <a:t> karcinom (95 %)</a:t>
            </a:r>
          </a:p>
          <a:p>
            <a:pPr lvl="1"/>
            <a:r>
              <a:rPr lang="cs-CZ" dirty="0" smtClean="0"/>
              <a:t>Dle lokalizace:</a:t>
            </a:r>
          </a:p>
          <a:p>
            <a:pPr lvl="2"/>
            <a:r>
              <a:rPr lang="cs-CZ" dirty="0" err="1" smtClean="0"/>
              <a:t>Supraglottis</a:t>
            </a:r>
            <a:r>
              <a:rPr lang="cs-CZ" dirty="0" smtClean="0"/>
              <a:t> – časné metastázy, špatná prognóza</a:t>
            </a:r>
          </a:p>
          <a:p>
            <a:pPr lvl="2"/>
            <a:r>
              <a:rPr lang="cs-CZ" b="1" dirty="0" smtClean="0"/>
              <a:t>Glottis (hlasivky) – nejčastěji</a:t>
            </a:r>
          </a:p>
          <a:p>
            <a:pPr lvl="2"/>
            <a:r>
              <a:rPr lang="cs-CZ" dirty="0" err="1" smtClean="0"/>
              <a:t>Subglottis</a:t>
            </a:r>
            <a:r>
              <a:rPr lang="cs-CZ" dirty="0" smtClean="0"/>
              <a:t> – pozdní klinické příznaky, špatná prognóza</a:t>
            </a:r>
          </a:p>
          <a:p>
            <a:pPr lvl="2">
              <a:buNone/>
            </a:pPr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Závisí na lokalizaci nádoru</a:t>
            </a:r>
          </a:p>
          <a:p>
            <a:pPr lvl="1"/>
            <a:r>
              <a:rPr lang="cs-CZ" dirty="0" smtClean="0"/>
              <a:t>Typicky chrapot a změny hlasu při lokalizaci na hlasivkách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Léčba a prognóza:</a:t>
            </a:r>
          </a:p>
          <a:p>
            <a:pPr lvl="1"/>
            <a:r>
              <a:rPr lang="cs-CZ" dirty="0" smtClean="0"/>
              <a:t>V závislosti na typu nádoru, lokalizaci a stadiu onemocnění</a:t>
            </a:r>
          </a:p>
          <a:p>
            <a:pPr lvl="1"/>
            <a:r>
              <a:rPr lang="cs-CZ" dirty="0" smtClean="0"/>
              <a:t>Radioterapie, lokální </a:t>
            </a:r>
            <a:r>
              <a:rPr lang="cs-CZ" dirty="0" err="1" smtClean="0"/>
              <a:t>excize</a:t>
            </a:r>
            <a:r>
              <a:rPr lang="cs-CZ" dirty="0" smtClean="0"/>
              <a:t>, odstranění hlasivky (</a:t>
            </a:r>
            <a:r>
              <a:rPr lang="cs-CZ" dirty="0" err="1" smtClean="0"/>
              <a:t>chordektomie</a:t>
            </a:r>
            <a:r>
              <a:rPr lang="cs-CZ" dirty="0" smtClean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KARCINOM HRTANU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Laryngoskopie</a:t>
            </a:r>
            <a:endParaRPr lang="cs-CZ" dirty="0"/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 smtClean="0"/>
              <a:t>Resekát</a:t>
            </a:r>
            <a:r>
              <a:rPr lang="cs-CZ" dirty="0" smtClean="0"/>
              <a:t> laryngu (laryngektomie)</a:t>
            </a:r>
            <a:endParaRPr lang="cs-CZ" dirty="0"/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NEMOCI DOLNÍCH CEST DÝCHACÍCH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Nemoci trachey a bronchů</a:t>
            </a:r>
          </a:p>
          <a:p>
            <a:pPr lvl="1"/>
            <a:r>
              <a:rPr lang="cs-CZ" dirty="0" smtClean="0"/>
              <a:t>Tracheitida</a:t>
            </a:r>
          </a:p>
          <a:p>
            <a:pPr lvl="1"/>
            <a:r>
              <a:rPr lang="cs-CZ" dirty="0" smtClean="0"/>
              <a:t>Bronchitida</a:t>
            </a:r>
          </a:p>
          <a:p>
            <a:pPr lvl="1"/>
            <a:r>
              <a:rPr lang="cs-CZ" dirty="0" smtClean="0"/>
              <a:t>Bronchiektázie</a:t>
            </a:r>
          </a:p>
          <a:p>
            <a:pPr lvl="1"/>
            <a:r>
              <a:rPr lang="cs-CZ" dirty="0" err="1" smtClean="0"/>
              <a:t>Asthma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Nemoci plic</a:t>
            </a:r>
          </a:p>
          <a:p>
            <a:pPr lvl="1"/>
            <a:r>
              <a:rPr lang="cs-CZ" dirty="0" smtClean="0"/>
              <a:t>Změny vzdušnosti</a:t>
            </a:r>
          </a:p>
          <a:p>
            <a:pPr lvl="1"/>
            <a:r>
              <a:rPr lang="cs-CZ" dirty="0" smtClean="0"/>
              <a:t>Poruchy plicního oběhu</a:t>
            </a:r>
          </a:p>
          <a:p>
            <a:pPr lvl="1"/>
            <a:r>
              <a:rPr lang="cs-CZ" dirty="0" smtClean="0"/>
              <a:t>Šoková plíce – ARDS (DAD)</a:t>
            </a:r>
          </a:p>
          <a:p>
            <a:pPr lvl="1"/>
            <a:r>
              <a:rPr lang="cs-CZ" dirty="0" smtClean="0"/>
              <a:t>Záněty</a:t>
            </a:r>
          </a:p>
          <a:p>
            <a:pPr lvl="1"/>
            <a:r>
              <a:rPr lang="cs-CZ" dirty="0" smtClean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NEMOCI TRACHEY A BRONCHŮ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Akutní = </a:t>
            </a:r>
            <a:r>
              <a:rPr lang="cs-CZ" dirty="0" err="1" smtClean="0"/>
              <a:t>akutní</a:t>
            </a:r>
            <a:r>
              <a:rPr lang="cs-CZ" dirty="0" smtClean="0"/>
              <a:t> katarální bronchitida</a:t>
            </a:r>
          </a:p>
          <a:p>
            <a:pPr lvl="1"/>
            <a:r>
              <a:rPr lang="cs-CZ" dirty="0" smtClean="0"/>
              <a:t>Navazuje na záněty HCD</a:t>
            </a:r>
          </a:p>
          <a:p>
            <a:pPr lvl="1"/>
            <a:r>
              <a:rPr lang="cs-CZ" dirty="0" smtClean="0"/>
              <a:t>Hlen + </a:t>
            </a:r>
            <a:r>
              <a:rPr lang="cs-CZ" dirty="0" err="1" smtClean="0"/>
              <a:t>polymorfonukleáry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Chronická</a:t>
            </a:r>
          </a:p>
          <a:p>
            <a:pPr lvl="1"/>
            <a:r>
              <a:rPr lang="cs-CZ" dirty="0" smtClean="0"/>
              <a:t>&gt; 3 měsíce trvající produktivní kašel</a:t>
            </a:r>
          </a:p>
          <a:p>
            <a:pPr lvl="1"/>
            <a:r>
              <a:rPr lang="cs-CZ" b="1" dirty="0" smtClean="0"/>
              <a:t>Kouření</a:t>
            </a:r>
            <a:r>
              <a:rPr lang="cs-CZ" dirty="0" smtClean="0"/>
              <a:t>, prach, opakované </a:t>
            </a:r>
            <a:r>
              <a:rPr lang="cs-CZ" dirty="0" err="1" smtClean="0"/>
              <a:t>infekty</a:t>
            </a:r>
            <a:endParaRPr lang="cs-CZ" dirty="0" smtClean="0"/>
          </a:p>
          <a:p>
            <a:pPr lvl="1"/>
            <a:r>
              <a:rPr lang="cs-CZ" dirty="0" err="1" smtClean="0"/>
              <a:t>Mikro</a:t>
            </a:r>
            <a:r>
              <a:rPr lang="cs-CZ" dirty="0" smtClean="0"/>
              <a:t>: lymfocyty + </a:t>
            </a:r>
            <a:r>
              <a:rPr lang="cs-CZ" dirty="0" err="1" smtClean="0"/>
              <a:t>plazmocyty</a:t>
            </a:r>
            <a:r>
              <a:rPr lang="cs-CZ" dirty="0" smtClean="0"/>
              <a:t>, atrofie nebo hypertrofie sliznice, ztluštění stěny bronchu → stenóza</a:t>
            </a:r>
          </a:p>
          <a:p>
            <a:pPr lvl="1"/>
            <a:r>
              <a:rPr lang="cs-CZ" dirty="0" smtClean="0"/>
              <a:t>V kombinaci s emfyzémem → CHOPN a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endParaRPr lang="cs-CZ" dirty="0" smtClean="0"/>
          </a:p>
          <a:p>
            <a:pPr lvl="1"/>
            <a:r>
              <a:rPr lang="cs-CZ" dirty="0" smtClean="0"/>
              <a:t>Možná </a:t>
            </a:r>
            <a:r>
              <a:rPr lang="cs-CZ" dirty="0" err="1" smtClean="0"/>
              <a:t>dlaždicobuněčná</a:t>
            </a:r>
            <a:r>
              <a:rPr lang="cs-CZ" dirty="0" smtClean="0"/>
              <a:t> </a:t>
            </a:r>
            <a:r>
              <a:rPr lang="cs-CZ" dirty="0" err="1" smtClean="0"/>
              <a:t>metaplázie</a:t>
            </a:r>
            <a:r>
              <a:rPr lang="cs-CZ" dirty="0" smtClean="0"/>
              <a:t> sliznice bronchů</a:t>
            </a:r>
          </a:p>
          <a:p>
            <a:endParaRPr lang="cs-CZ" dirty="0" smtClean="0"/>
          </a:p>
          <a:p>
            <a:r>
              <a:rPr lang="cs-CZ" dirty="0" smtClean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BRONCHIEKTÁZIE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 smtClean="0"/>
              <a:t>	abnormální ireverzibilní rozšíření dolních dýchacích cest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Dělení:</a:t>
            </a:r>
          </a:p>
          <a:p>
            <a:pPr lvl="1"/>
            <a:r>
              <a:rPr lang="cs-CZ" dirty="0" smtClean="0"/>
              <a:t>Vrozené </a:t>
            </a:r>
            <a:r>
              <a:rPr lang="cs-CZ" b="1" dirty="0" smtClean="0"/>
              <a:t>x</a:t>
            </a:r>
            <a:r>
              <a:rPr lang="cs-CZ" dirty="0" smtClean="0"/>
              <a:t> získané</a:t>
            </a:r>
          </a:p>
          <a:p>
            <a:pPr lvl="1"/>
            <a:r>
              <a:rPr lang="cs-CZ" dirty="0" smtClean="0"/>
              <a:t>Ložiskové </a:t>
            </a:r>
            <a:r>
              <a:rPr lang="cs-CZ" b="1" dirty="0" smtClean="0"/>
              <a:t>x</a:t>
            </a:r>
            <a:r>
              <a:rPr lang="cs-CZ" dirty="0" smtClean="0"/>
              <a:t> vícečetné</a:t>
            </a:r>
          </a:p>
          <a:p>
            <a:pPr lvl="1"/>
            <a:r>
              <a:rPr lang="cs-CZ" dirty="0" smtClean="0"/>
              <a:t>Vakovité </a:t>
            </a:r>
            <a:r>
              <a:rPr lang="cs-CZ" b="1" dirty="0" smtClean="0"/>
              <a:t>x</a:t>
            </a:r>
            <a:r>
              <a:rPr lang="cs-CZ" dirty="0" smtClean="0"/>
              <a:t> cylindrické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 smtClean="0"/>
              <a:t>Omezený </a:t>
            </a:r>
            <a:r>
              <a:rPr lang="cs-CZ" dirty="0" err="1" smtClean="0"/>
              <a:t>samočistící</a:t>
            </a:r>
            <a:r>
              <a:rPr lang="cs-CZ" dirty="0" smtClean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 smtClean="0"/>
              <a:t>	→ 	možný zdroj sepse / plicní 	absces a gangréna</a:t>
            </a:r>
          </a:p>
          <a:p>
            <a:pPr lvl="1"/>
            <a:r>
              <a:rPr lang="cs-CZ" dirty="0" smtClean="0"/>
              <a:t>Tvorba </a:t>
            </a:r>
            <a:r>
              <a:rPr lang="cs-CZ" dirty="0" err="1" smtClean="0"/>
              <a:t>bronchiolitů</a:t>
            </a:r>
            <a:endParaRPr lang="cs-CZ" dirty="0" smtClean="0"/>
          </a:p>
          <a:p>
            <a:pPr lvl="1"/>
            <a:r>
              <a:rPr lang="cs-CZ" dirty="0" smtClean="0"/>
              <a:t>Amyloidóza</a:t>
            </a:r>
          </a:p>
          <a:p>
            <a:pPr lvl="1"/>
            <a:r>
              <a:rPr lang="cs-CZ" dirty="0" smtClean="0"/>
              <a:t>Dlaždicová </a:t>
            </a:r>
            <a:r>
              <a:rPr lang="cs-CZ" dirty="0" err="1" smtClean="0"/>
              <a:t>metaplázie</a:t>
            </a:r>
            <a:r>
              <a:rPr lang="cs-CZ" dirty="0" smtClean="0"/>
              <a:t> - </a:t>
            </a:r>
            <a:r>
              <a:rPr lang="cs-CZ" dirty="0" err="1" smtClean="0"/>
              <a:t>dysplázie</a:t>
            </a:r>
            <a:r>
              <a:rPr lang="cs-CZ" dirty="0" smtClean="0"/>
              <a:t>- Ca</a:t>
            </a:r>
            <a:endParaRPr lang="cs-CZ" dirty="0"/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BRONCHIEKTÁZIE</a:t>
            </a:r>
            <a:endParaRPr lang="cs-CZ" b="1" dirty="0"/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 smtClean="0"/>
              <a:t>	 	→ vznik </a:t>
            </a:r>
            <a:r>
              <a:rPr lang="cs-CZ" sz="2000" dirty="0" err="1" smtClean="0"/>
              <a:t>bronchospazmů</a:t>
            </a:r>
            <a:r>
              <a:rPr lang="cs-CZ" sz="2000" dirty="0" smtClean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	→ obtížné </a:t>
            </a:r>
            <a:r>
              <a:rPr lang="cs-CZ" sz="2000" dirty="0" err="1" smtClean="0"/>
              <a:t>exspirium</a:t>
            </a:r>
            <a:r>
              <a:rPr lang="cs-CZ" sz="2000" dirty="0" smtClean="0"/>
              <a:t> 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RESPIRAČNÍ ÚSTROJÍ - ANATOMIE</a:t>
            </a:r>
            <a:endParaRPr lang="cs-CZ" b="1" dirty="0"/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Klinika:</a:t>
            </a:r>
          </a:p>
          <a:p>
            <a:pPr lvl="1"/>
            <a:r>
              <a:rPr lang="cs-CZ" dirty="0" err="1" smtClean="0"/>
              <a:t>Atakovitě</a:t>
            </a:r>
            <a:r>
              <a:rPr lang="cs-CZ" dirty="0" smtClean="0"/>
              <a:t> – remitentní průběh</a:t>
            </a:r>
          </a:p>
          <a:p>
            <a:pPr lvl="1"/>
            <a:r>
              <a:rPr lang="cs-CZ" dirty="0" smtClean="0"/>
              <a:t>Status </a:t>
            </a:r>
            <a:r>
              <a:rPr lang="cs-CZ" dirty="0" err="1" smtClean="0"/>
              <a:t>asthmaticus</a:t>
            </a:r>
            <a:endParaRPr lang="cs-CZ" dirty="0" smtClean="0"/>
          </a:p>
          <a:p>
            <a:pPr lvl="2"/>
            <a:r>
              <a:rPr lang="cs-CZ" dirty="0" smtClean="0"/>
              <a:t>Nahromadění záchvatů</a:t>
            </a:r>
          </a:p>
          <a:p>
            <a:pPr lvl="2"/>
            <a:r>
              <a:rPr lang="cs-CZ" dirty="0" smtClean="0"/>
              <a:t>Potenciálně letální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 smtClean="0"/>
              <a:t>Charcott</a:t>
            </a:r>
            <a:r>
              <a:rPr lang="cs-CZ" dirty="0" smtClean="0"/>
              <a:t>-</a:t>
            </a:r>
            <a:r>
              <a:rPr lang="cs-CZ" dirty="0" err="1" smtClean="0"/>
              <a:t>Leidenovy</a:t>
            </a:r>
            <a:r>
              <a:rPr lang="cs-CZ" dirty="0" smtClean="0"/>
              <a:t> krystaly a </a:t>
            </a:r>
            <a:r>
              <a:rPr lang="cs-CZ" dirty="0" err="1" smtClean="0"/>
              <a:t>Curshmannovy</a:t>
            </a:r>
            <a:r>
              <a:rPr lang="cs-CZ" dirty="0" smtClean="0"/>
              <a:t> spirály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Různorodá </a:t>
            </a:r>
          </a:p>
          <a:p>
            <a:pPr lvl="2"/>
            <a:r>
              <a:rPr lang="cs-CZ" dirty="0" smtClean="0"/>
              <a:t>Familiární i osobní dispozice - jiné formy alergie v anamnéze</a:t>
            </a:r>
            <a:endParaRPr lang="cs-CZ" dirty="0" smtClean="0"/>
          </a:p>
          <a:p>
            <a:pPr lvl="1"/>
            <a:r>
              <a:rPr lang="cs-CZ" dirty="0" smtClean="0"/>
              <a:t>Dělení:</a:t>
            </a:r>
          </a:p>
          <a:p>
            <a:pPr lvl="2"/>
            <a:r>
              <a:rPr lang="cs-CZ" b="1" dirty="0" err="1" smtClean="0"/>
              <a:t>Extrinsické</a:t>
            </a:r>
            <a:r>
              <a:rPr lang="cs-CZ" dirty="0" smtClean="0"/>
              <a:t>, atopické </a:t>
            </a:r>
            <a:r>
              <a:rPr lang="cs-CZ" dirty="0" err="1" smtClean="0"/>
              <a:t>asthma</a:t>
            </a:r>
            <a:r>
              <a:rPr lang="cs-CZ" dirty="0" smtClean="0"/>
              <a:t> (</a:t>
            </a:r>
            <a:r>
              <a:rPr lang="cs-CZ" dirty="0" err="1" smtClean="0"/>
              <a:t>IgE</a:t>
            </a:r>
            <a:r>
              <a:rPr lang="cs-CZ" dirty="0" smtClean="0"/>
              <a:t>-</a:t>
            </a:r>
            <a:r>
              <a:rPr lang="cs-CZ" dirty="0" err="1" smtClean="0"/>
              <a:t>mediované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Externí </a:t>
            </a:r>
            <a:r>
              <a:rPr lang="cs-CZ" b="1" dirty="0" smtClean="0"/>
              <a:t>alergeny (prach, pyly, srst zvířat)</a:t>
            </a:r>
          </a:p>
          <a:p>
            <a:pPr lvl="3"/>
            <a:r>
              <a:rPr lang="cs-CZ" dirty="0" smtClean="0"/>
              <a:t>Hypersenzitivní </a:t>
            </a:r>
            <a:r>
              <a:rPr lang="cs-CZ" dirty="0" smtClean="0"/>
              <a:t>reakce I. typu</a:t>
            </a:r>
          </a:p>
          <a:p>
            <a:pPr lvl="3"/>
            <a:endParaRPr lang="cs-CZ" dirty="0" smtClean="0"/>
          </a:p>
          <a:p>
            <a:pPr lvl="2"/>
            <a:r>
              <a:rPr lang="cs-CZ" b="1" dirty="0" err="1" smtClean="0"/>
              <a:t>Intrinsické</a:t>
            </a:r>
            <a:r>
              <a:rPr lang="cs-CZ" dirty="0" smtClean="0"/>
              <a:t> </a:t>
            </a:r>
            <a:r>
              <a:rPr lang="cs-CZ" dirty="0" err="1" smtClean="0"/>
              <a:t>asthma</a:t>
            </a:r>
            <a:r>
              <a:rPr lang="cs-CZ" dirty="0" smtClean="0"/>
              <a:t> (idiopatické, non-atopické, sekundární)</a:t>
            </a:r>
          </a:p>
          <a:p>
            <a:pPr lvl="3"/>
            <a:r>
              <a:rPr lang="cs-CZ" dirty="0" smtClean="0"/>
              <a:t>Indukované </a:t>
            </a:r>
            <a:r>
              <a:rPr lang="cs-CZ" dirty="0" smtClean="0"/>
              <a:t>chemickými látkami (plyny)</a:t>
            </a:r>
          </a:p>
          <a:p>
            <a:pPr lvl="3"/>
            <a:r>
              <a:rPr lang="cs-CZ" dirty="0" smtClean="0"/>
              <a:t>Indukované </a:t>
            </a:r>
            <a:r>
              <a:rPr lang="cs-CZ" dirty="0" smtClean="0"/>
              <a:t>námahou, chladem</a:t>
            </a:r>
          </a:p>
          <a:p>
            <a:pPr lvl="3"/>
            <a:r>
              <a:rPr lang="cs-CZ" dirty="0" smtClean="0"/>
              <a:t>Psychika (stres</a:t>
            </a:r>
            <a:r>
              <a:rPr lang="cs-CZ" dirty="0" smtClean="0"/>
              <a:t>)</a:t>
            </a:r>
          </a:p>
          <a:p>
            <a:pPr lvl="3"/>
            <a:r>
              <a:rPr lang="cs-CZ" dirty="0"/>
              <a:t>I</a:t>
            </a:r>
            <a:r>
              <a:rPr lang="cs-CZ" dirty="0" smtClean="0"/>
              <a:t>nfekce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NEMOCI PLIC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NEMOCI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vzdušnosti</a:t>
            </a:r>
          </a:p>
          <a:p>
            <a:r>
              <a:rPr lang="cs-CZ" dirty="0" smtClean="0"/>
              <a:t>Poruchy plicního oběhu</a:t>
            </a:r>
          </a:p>
          <a:p>
            <a:r>
              <a:rPr lang="cs-CZ" dirty="0" smtClean="0"/>
              <a:t>Šoková plíce – ARDS (DAD)</a:t>
            </a:r>
          </a:p>
          <a:p>
            <a:r>
              <a:rPr lang="cs-CZ" dirty="0" smtClean="0"/>
              <a:t>Záněty</a:t>
            </a:r>
          </a:p>
          <a:p>
            <a:r>
              <a:rPr lang="cs-CZ" dirty="0" smtClean="0"/>
              <a:t>Nádory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ZMĚNY VZDUŠNOSTI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Atelektáza / kolaps </a:t>
            </a:r>
          </a:p>
          <a:p>
            <a:pPr lvl="1"/>
            <a:r>
              <a:rPr lang="cs-CZ" dirty="0" smtClean="0"/>
              <a:t>snížená vzdušnost původně rozepjaté části plíce (platí i u nedonošenců) </a:t>
            </a:r>
          </a:p>
          <a:p>
            <a:pPr lvl="1"/>
            <a:r>
              <a:rPr lang="cs-CZ" dirty="0" smtClean="0"/>
              <a:t>Z obstrukce, komprese</a:t>
            </a:r>
          </a:p>
          <a:p>
            <a:pPr lvl="1"/>
            <a:r>
              <a:rPr lang="cs-CZ" dirty="0" smtClean="0"/>
              <a:t>Kolaps: patologie postihuje minimálně jeden lalok, často celé křídlo</a:t>
            </a:r>
          </a:p>
          <a:p>
            <a:r>
              <a:rPr lang="cs-CZ" dirty="0" smtClean="0"/>
              <a:t>Emfyzém - zvýšená vzdušnost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ATELEKTÁZA / KOLAPS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Nevzdušnost plicní tkáně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Fetální</a:t>
            </a:r>
          </a:p>
          <a:p>
            <a:pPr lvl="1"/>
            <a:r>
              <a:rPr lang="cs-CZ" dirty="0" smtClean="0"/>
              <a:t>Alveoly se po porodu rozvinou jen při prvním nádechu pak kolabují</a:t>
            </a:r>
          </a:p>
          <a:p>
            <a:pPr lvl="1"/>
            <a:r>
              <a:rPr lang="cs-CZ" dirty="0" smtClean="0"/>
              <a:t>Nedostatek </a:t>
            </a:r>
            <a:r>
              <a:rPr lang="cs-CZ" dirty="0" err="1" smtClean="0"/>
              <a:t>surfaktantu</a:t>
            </a:r>
            <a:endParaRPr lang="cs-CZ" dirty="0" smtClean="0"/>
          </a:p>
          <a:p>
            <a:pPr lvl="1"/>
            <a:r>
              <a:rPr lang="cs-CZ" dirty="0" smtClean="0"/>
              <a:t>Klinicky dušnost až asfyxie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Získaná</a:t>
            </a:r>
          </a:p>
          <a:p>
            <a:pPr lvl="1"/>
            <a:r>
              <a:rPr lang="cs-CZ" dirty="0" smtClean="0"/>
              <a:t>Uzavření bronchu</a:t>
            </a:r>
          </a:p>
          <a:p>
            <a:pPr lvl="1"/>
            <a:r>
              <a:rPr lang="cs-CZ" dirty="0" smtClean="0"/>
              <a:t>Stlačení plíce výpotkem</a:t>
            </a:r>
          </a:p>
          <a:p>
            <a:pPr lvl="1"/>
            <a:r>
              <a:rPr lang="cs-CZ" dirty="0" err="1" smtClean="0"/>
              <a:t>Pneumothorax</a:t>
            </a:r>
            <a:endParaRPr lang="cs-CZ" dirty="0" smtClean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 smtClean="0"/>
              <a:t>	= Nadměrná vzdušnost 	plicní tkáně (rozedma plic)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Podle lokalizace:</a:t>
            </a:r>
          </a:p>
          <a:p>
            <a:pPr lvl="2"/>
            <a:r>
              <a:rPr lang="cs-CZ" dirty="0" smtClean="0"/>
              <a:t>Alveolární</a:t>
            </a:r>
          </a:p>
          <a:p>
            <a:pPr lvl="2"/>
            <a:r>
              <a:rPr lang="cs-CZ" dirty="0" smtClean="0"/>
              <a:t>Intersticiální</a:t>
            </a:r>
          </a:p>
          <a:p>
            <a:pPr lvl="2">
              <a:buNone/>
            </a:pPr>
            <a:endParaRPr lang="cs-CZ" dirty="0" smtClean="0"/>
          </a:p>
          <a:p>
            <a:pPr lvl="1"/>
            <a:r>
              <a:rPr lang="cs-CZ" dirty="0" smtClean="0"/>
              <a:t>Podle délky trvání:</a:t>
            </a:r>
          </a:p>
          <a:p>
            <a:pPr lvl="2"/>
            <a:r>
              <a:rPr lang="cs-CZ" dirty="0" smtClean="0"/>
              <a:t>Akutní</a:t>
            </a:r>
          </a:p>
          <a:p>
            <a:pPr lvl="3"/>
            <a:r>
              <a:rPr lang="cs-CZ" dirty="0" smtClean="0"/>
              <a:t>distenze alveolů, není ruptura sept</a:t>
            </a:r>
          </a:p>
          <a:p>
            <a:pPr lvl="2"/>
            <a:r>
              <a:rPr lang="cs-CZ" dirty="0" smtClean="0"/>
              <a:t>Chronický </a:t>
            </a:r>
          </a:p>
          <a:p>
            <a:pPr lvl="3"/>
            <a:r>
              <a:rPr lang="cs-CZ" dirty="0" smtClean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Typy alveolárního emfyzému:</a:t>
            </a:r>
          </a:p>
          <a:p>
            <a:pPr lvl="1"/>
            <a:r>
              <a:rPr lang="cs-CZ" dirty="0" err="1" smtClean="0"/>
              <a:t>Centrolobulární</a:t>
            </a:r>
            <a:endParaRPr lang="cs-CZ" dirty="0" smtClean="0"/>
          </a:p>
          <a:p>
            <a:pPr lvl="2"/>
            <a:r>
              <a:rPr lang="cs-CZ" dirty="0" smtClean="0"/>
              <a:t>Dilatace centrální části</a:t>
            </a:r>
          </a:p>
          <a:p>
            <a:pPr lvl="2"/>
            <a:r>
              <a:rPr lang="cs-CZ" dirty="0" smtClean="0"/>
              <a:t>Kouření</a:t>
            </a:r>
          </a:p>
          <a:p>
            <a:pPr lvl="1"/>
            <a:r>
              <a:rPr lang="cs-CZ" dirty="0" err="1" smtClean="0"/>
              <a:t>Panacinární</a:t>
            </a:r>
            <a:endParaRPr lang="cs-CZ" dirty="0" smtClean="0"/>
          </a:p>
          <a:p>
            <a:pPr lvl="2"/>
            <a:r>
              <a:rPr lang="cs-CZ" dirty="0" smtClean="0"/>
              <a:t>Celý </a:t>
            </a:r>
            <a:r>
              <a:rPr lang="cs-CZ" dirty="0" err="1" smtClean="0"/>
              <a:t>acinus</a:t>
            </a:r>
            <a:endParaRPr lang="cs-CZ" dirty="0" smtClean="0"/>
          </a:p>
          <a:p>
            <a:pPr lvl="2"/>
            <a:r>
              <a:rPr lang="cs-CZ" dirty="0" smtClean="0"/>
              <a:t>Deficit </a:t>
            </a:r>
            <a:r>
              <a:rPr lang="cs-CZ" dirty="0" smtClean="0">
                <a:latin typeface="Symbol" pitchFamily="18" charset="2"/>
              </a:rPr>
              <a:t>a</a:t>
            </a:r>
            <a:r>
              <a:rPr lang="cs-CZ" dirty="0" smtClean="0"/>
              <a:t>1-</a:t>
            </a:r>
            <a:r>
              <a:rPr lang="cs-CZ" dirty="0" err="1" smtClean="0"/>
              <a:t>antitrypsinu</a:t>
            </a:r>
            <a:endParaRPr lang="cs-CZ" dirty="0" smtClean="0"/>
          </a:p>
          <a:p>
            <a:pPr lvl="1"/>
            <a:r>
              <a:rPr lang="cs-CZ" dirty="0" err="1" smtClean="0"/>
              <a:t>Paraseptální</a:t>
            </a:r>
            <a:endParaRPr lang="cs-CZ" dirty="0" smtClean="0"/>
          </a:p>
          <a:p>
            <a:pPr lvl="2"/>
            <a:r>
              <a:rPr lang="cs-CZ" dirty="0" smtClean="0"/>
              <a:t>Při povrchu plíce</a:t>
            </a:r>
          </a:p>
          <a:p>
            <a:pPr lvl="2"/>
            <a:r>
              <a:rPr lang="cs-CZ" dirty="0" smtClean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Makro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PORUCHY PLICNÍHO OBĚHU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Plicní embolie</a:t>
            </a:r>
          </a:p>
          <a:p>
            <a:r>
              <a:rPr lang="cs-CZ" dirty="0" smtClean="0"/>
              <a:t>Hemoragický plicní infarkt</a:t>
            </a:r>
          </a:p>
          <a:p>
            <a:r>
              <a:rPr lang="cs-CZ" dirty="0" smtClean="0"/>
              <a:t>Plicní edém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RESPIRAČNÍ ÚSTROJÍ - ANATOMIE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Horní cesty dýchací</a:t>
            </a:r>
          </a:p>
          <a:p>
            <a:pPr lvl="1"/>
            <a:r>
              <a:rPr lang="cs-CZ" dirty="0" smtClean="0"/>
              <a:t>Dutina nosní</a:t>
            </a:r>
          </a:p>
          <a:p>
            <a:pPr lvl="1"/>
            <a:r>
              <a:rPr lang="cs-CZ" dirty="0" err="1" smtClean="0"/>
              <a:t>Paranazální</a:t>
            </a:r>
            <a:r>
              <a:rPr lang="cs-CZ" dirty="0" smtClean="0"/>
              <a:t> dutiny</a:t>
            </a:r>
          </a:p>
          <a:p>
            <a:pPr lvl="1"/>
            <a:r>
              <a:rPr lang="cs-CZ" dirty="0" smtClean="0"/>
              <a:t>Hltan</a:t>
            </a:r>
          </a:p>
          <a:p>
            <a:pPr lvl="1"/>
            <a:r>
              <a:rPr lang="cs-CZ" dirty="0" smtClean="0"/>
              <a:t>Hrtan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Dolní cesty dýchací</a:t>
            </a:r>
          </a:p>
          <a:p>
            <a:pPr lvl="1"/>
            <a:r>
              <a:rPr lang="cs-CZ" dirty="0" smtClean="0"/>
              <a:t>Trachea</a:t>
            </a:r>
          </a:p>
          <a:p>
            <a:pPr lvl="1"/>
            <a:r>
              <a:rPr lang="cs-CZ" dirty="0" smtClean="0"/>
              <a:t>Bronchy</a:t>
            </a:r>
          </a:p>
          <a:p>
            <a:pPr lvl="1"/>
            <a:r>
              <a:rPr lang="cs-CZ" dirty="0" smtClean="0"/>
              <a:t>Plíce</a:t>
            </a:r>
          </a:p>
        </p:txBody>
      </p:sp>
      <p:pic>
        <p:nvPicPr>
          <p:cNvPr id="7" name="Zástupný symbol pro obsah 6" descr="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8706" y="1600200"/>
            <a:ext cx="35175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Trombembolická</a:t>
            </a:r>
            <a:r>
              <a:rPr lang="cs-CZ" dirty="0" smtClean="0"/>
              <a:t> choroba</a:t>
            </a:r>
          </a:p>
          <a:p>
            <a:r>
              <a:rPr lang="cs-CZ" dirty="0" smtClean="0"/>
              <a:t>Zdroj embolů typicky z dolních končetin, ale možný i z jiných lokalizací</a:t>
            </a:r>
          </a:p>
          <a:p>
            <a:r>
              <a:rPr lang="cs-CZ" dirty="0" smtClean="0"/>
              <a:t>Častěji dlouhodoběji ležící a imobilní pacienti</a:t>
            </a:r>
          </a:p>
          <a:p>
            <a:r>
              <a:rPr lang="cs-CZ" dirty="0" smtClean="0"/>
              <a:t>Masivní embolie → akutní uzávěr plicní tepny → akutní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r>
              <a:rPr lang="cs-CZ" dirty="0" smtClean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Masivní oboustranná embolie</a:t>
            </a:r>
          </a:p>
          <a:p>
            <a:pPr lvl="2"/>
            <a:r>
              <a:rPr lang="cs-CZ" dirty="0" smtClean="0"/>
              <a:t>Kompletní obturace kmene a hlavních větví a. </a:t>
            </a:r>
            <a:r>
              <a:rPr lang="cs-CZ" dirty="0" err="1" smtClean="0"/>
              <a:t>pulmonalis</a:t>
            </a:r>
            <a:endParaRPr lang="cs-CZ" dirty="0" smtClean="0"/>
          </a:p>
          <a:p>
            <a:pPr lvl="2"/>
            <a:r>
              <a:rPr lang="cs-CZ" dirty="0" smtClean="0"/>
              <a:t>okamžitá smrt</a:t>
            </a:r>
          </a:p>
          <a:p>
            <a:pPr lvl="1"/>
            <a:r>
              <a:rPr lang="cs-CZ" dirty="0" err="1" smtClean="0"/>
              <a:t>Submasivní</a:t>
            </a:r>
            <a:endParaRPr lang="cs-CZ" dirty="0" smtClean="0"/>
          </a:p>
          <a:p>
            <a:pPr lvl="2"/>
            <a:r>
              <a:rPr lang="cs-CZ" dirty="0" smtClean="0"/>
              <a:t>Uzávěr &gt; 60 % plicního řečiště</a:t>
            </a:r>
          </a:p>
          <a:p>
            <a:pPr lvl="2"/>
            <a:r>
              <a:rPr lang="cs-CZ" dirty="0" smtClean="0"/>
              <a:t>Šokový stav</a:t>
            </a:r>
          </a:p>
          <a:p>
            <a:pPr lvl="1"/>
            <a:r>
              <a:rPr lang="cs-CZ" dirty="0" smtClean="0"/>
              <a:t>Drobná</a:t>
            </a:r>
          </a:p>
          <a:p>
            <a:pPr lvl="2"/>
            <a:r>
              <a:rPr lang="cs-CZ" dirty="0" smtClean="0"/>
              <a:t>Menší emboly </a:t>
            </a:r>
            <a:r>
              <a:rPr lang="cs-CZ" dirty="0" err="1" smtClean="0"/>
              <a:t>intrapulmonálně</a:t>
            </a:r>
            <a:endParaRPr lang="cs-CZ" dirty="0" smtClean="0"/>
          </a:p>
          <a:p>
            <a:pPr lvl="2"/>
            <a:r>
              <a:rPr lang="cs-CZ" dirty="0" smtClean="0"/>
              <a:t>Méně závažné</a:t>
            </a:r>
          </a:p>
          <a:p>
            <a:pPr lvl="1"/>
            <a:r>
              <a:rPr lang="cs-CZ" dirty="0" smtClean="0"/>
              <a:t>Sukcesivní</a:t>
            </a:r>
          </a:p>
          <a:p>
            <a:pPr lvl="2"/>
            <a:r>
              <a:rPr lang="cs-CZ" dirty="0" smtClean="0"/>
              <a:t>Chronické onemocnění (měsíce a roky)</a:t>
            </a:r>
          </a:p>
          <a:p>
            <a:pPr lvl="2"/>
            <a:r>
              <a:rPr lang="cs-CZ" dirty="0" smtClean="0"/>
              <a:t>Opakované ataky drobných embolií</a:t>
            </a:r>
          </a:p>
          <a:p>
            <a:pPr lvl="1"/>
            <a:r>
              <a:rPr lang="cs-CZ" dirty="0" smtClean="0"/>
              <a:t>Paradoxní</a:t>
            </a:r>
            <a:endParaRPr lang="cs-CZ" dirty="0"/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Embolizovaný</a:t>
            </a:r>
            <a:r>
              <a:rPr lang="cs-CZ" dirty="0" smtClean="0"/>
              <a:t> materiál: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Trombus</a:t>
            </a:r>
          </a:p>
          <a:p>
            <a:r>
              <a:rPr lang="cs-CZ" dirty="0" smtClean="0"/>
              <a:t>Tuková tkáň (fraktury)</a:t>
            </a:r>
          </a:p>
          <a:p>
            <a:r>
              <a:rPr lang="cs-CZ" dirty="0" smtClean="0"/>
              <a:t>Vzduch</a:t>
            </a:r>
          </a:p>
          <a:p>
            <a:r>
              <a:rPr lang="cs-CZ" dirty="0" smtClean="0"/>
              <a:t>Nádorové buňky</a:t>
            </a:r>
          </a:p>
          <a:p>
            <a:r>
              <a:rPr lang="cs-CZ" dirty="0" smtClean="0"/>
              <a:t>Plodová voda</a:t>
            </a:r>
          </a:p>
          <a:p>
            <a:r>
              <a:rPr lang="cs-CZ" dirty="0" smtClean="0"/>
              <a:t>KD</a:t>
            </a:r>
          </a:p>
          <a:p>
            <a:r>
              <a:rPr lang="cs-CZ" dirty="0" smtClean="0"/>
              <a:t>Pevná tělesa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 smtClean="0"/>
              <a:t>Trombembolus</a:t>
            </a:r>
            <a:r>
              <a:rPr lang="cs-CZ" dirty="0" smtClean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Následek plicní embolie v 10 % případů</a:t>
            </a:r>
          </a:p>
          <a:p>
            <a:r>
              <a:rPr lang="cs-CZ" b="1" dirty="0" smtClean="0"/>
              <a:t>Pouze</a:t>
            </a:r>
            <a:r>
              <a:rPr lang="cs-CZ" dirty="0" smtClean="0"/>
              <a:t> v terénu plicní venostázy při srdečním selhání (nedostatečná funkce nutritivního oběhu plic)</a:t>
            </a:r>
          </a:p>
          <a:p>
            <a:r>
              <a:rPr lang="cs-CZ" dirty="0" smtClean="0"/>
              <a:t>Patogeneze:</a:t>
            </a:r>
          </a:p>
          <a:p>
            <a:pPr lvl="1"/>
            <a:r>
              <a:rPr lang="cs-CZ" dirty="0" smtClean="0"/>
              <a:t>Drobná embolie → uzávěr větve a. </a:t>
            </a:r>
            <a:r>
              <a:rPr lang="cs-CZ" dirty="0" err="1" smtClean="0"/>
              <a:t>pulmonalis</a:t>
            </a:r>
            <a:r>
              <a:rPr lang="cs-CZ" dirty="0" smtClean="0"/>
              <a:t> při nedostatečném zásobení bronchiálními tepnami → nekróza parenchymu → z nekrotických cév do ložiska dále proudí krev → sekundární </a:t>
            </a:r>
            <a:r>
              <a:rPr lang="cs-CZ" dirty="0" err="1" smtClean="0"/>
              <a:t>prokrvácení</a:t>
            </a:r>
            <a:r>
              <a:rPr lang="cs-CZ" dirty="0" smtClean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Ostře ohraničené ložisko</a:t>
            </a:r>
          </a:p>
          <a:p>
            <a:r>
              <a:rPr lang="cs-CZ" dirty="0" smtClean="0"/>
              <a:t>Klínovitý tvar</a:t>
            </a:r>
          </a:p>
          <a:p>
            <a:r>
              <a:rPr lang="cs-CZ" dirty="0" smtClean="0"/>
              <a:t>Typicky v periferii laloku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 – koagulační nekróza</a:t>
            </a:r>
            <a:endParaRPr lang="cs-CZ" dirty="0"/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Nahromadění tekutiny v </a:t>
            </a:r>
            <a:r>
              <a:rPr lang="cs-CZ" dirty="0" err="1" smtClean="0"/>
              <a:t>intersticiu</a:t>
            </a:r>
            <a:r>
              <a:rPr lang="cs-CZ" dirty="0" smtClean="0"/>
              <a:t> a následně v alveolech </a:t>
            </a:r>
          </a:p>
          <a:p>
            <a:pPr>
              <a:tabLst>
                <a:tab pos="631825" algn="l"/>
              </a:tabLst>
            </a:pPr>
            <a:r>
              <a:rPr lang="cs-CZ" dirty="0" smtClean="0"/>
              <a:t>Vykašlávání řídkého růžového sputa</a:t>
            </a:r>
          </a:p>
          <a:p>
            <a:pPr>
              <a:tabLst>
                <a:tab pos="631825" algn="l"/>
              </a:tabLst>
            </a:pPr>
            <a:r>
              <a:rPr lang="cs-CZ" dirty="0" smtClean="0"/>
              <a:t>Hojení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  vstřebání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  karnifikace… </a:t>
            </a:r>
            <a:r>
              <a:rPr lang="cs-CZ" sz="1600" dirty="0" err="1" smtClean="0"/>
              <a:t>cor</a:t>
            </a:r>
            <a:r>
              <a:rPr lang="cs-CZ" sz="1600" dirty="0" smtClean="0"/>
              <a:t> </a:t>
            </a:r>
            <a:r>
              <a:rPr lang="cs-CZ" sz="1600" dirty="0" err="1" smtClean="0"/>
              <a:t>pulmonale</a:t>
            </a:r>
            <a:r>
              <a:rPr lang="cs-CZ" sz="1600" dirty="0" smtClean="0"/>
              <a:t> </a:t>
            </a:r>
            <a:r>
              <a:rPr lang="cs-CZ" sz="1600" dirty="0" err="1" smtClean="0"/>
              <a:t>chronicum</a:t>
            </a:r>
            <a:endParaRPr lang="cs-CZ" sz="1600" dirty="0" smtClean="0"/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8840"/>
            <a:ext cx="4584045" cy="4013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 smtClean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↑ tlak v plicních cévách = </a:t>
            </a:r>
            <a:r>
              <a:rPr lang="cs-CZ" dirty="0" err="1" smtClean="0"/>
              <a:t>hemodynamický</a:t>
            </a:r>
            <a:r>
              <a:rPr lang="cs-CZ" dirty="0" smtClean="0"/>
              <a:t> edém – zejména při </a:t>
            </a:r>
            <a:r>
              <a:rPr lang="cs-CZ" b="1" dirty="0" smtClean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SYNDROM AKUTNÍ DECHOVÉ TÍSNĚ (ARDS)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Tzv. šoková plíce, DAD</a:t>
            </a:r>
          </a:p>
          <a:p>
            <a:r>
              <a:rPr lang="cs-CZ" dirty="0" smtClean="0"/>
              <a:t>Těžká respirační insuficience vznikající na podkladě šokového stavu (trauma, infekce, </a:t>
            </a:r>
            <a:r>
              <a:rPr lang="cs-CZ" dirty="0" smtClean="0"/>
              <a:t>sepse) </a:t>
            </a:r>
            <a:r>
              <a:rPr lang="cs-CZ" dirty="0" smtClean="0"/>
              <a:t>intoxikace, ozařování, </a:t>
            </a:r>
            <a:r>
              <a:rPr lang="cs-CZ" dirty="0" smtClean="0"/>
              <a:t>aj…</a:t>
            </a:r>
            <a:endParaRPr lang="cs-CZ" dirty="0" smtClean="0"/>
          </a:p>
          <a:p>
            <a:r>
              <a:rPr lang="cs-CZ" dirty="0" smtClean="0"/>
              <a:t>Akutní vznik - rychle </a:t>
            </a:r>
            <a:r>
              <a:rPr lang="cs-CZ" dirty="0" smtClean="0"/>
              <a:t>vede k selhání </a:t>
            </a:r>
            <a:r>
              <a:rPr lang="cs-CZ" dirty="0" smtClean="0"/>
              <a:t>dýchání, těžká </a:t>
            </a:r>
            <a:r>
              <a:rPr lang="cs-CZ" dirty="0" err="1" smtClean="0"/>
              <a:t>hypoxemie</a:t>
            </a:r>
            <a:r>
              <a:rPr lang="cs-CZ" dirty="0" smtClean="0"/>
              <a:t>, rezistence k terapii O2, RTG: bilaterální </a:t>
            </a:r>
            <a:r>
              <a:rPr lang="cs-CZ" dirty="0" err="1" smtClean="0"/>
              <a:t>plícní</a:t>
            </a:r>
            <a:r>
              <a:rPr lang="cs-CZ" dirty="0" smtClean="0"/>
              <a:t> infiltráty</a:t>
            </a:r>
          </a:p>
          <a:p>
            <a:r>
              <a:rPr lang="cs-CZ" dirty="0" smtClean="0"/>
              <a:t>Vysoká mortalita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 – difúzní alveolární poškození:</a:t>
            </a:r>
          </a:p>
          <a:p>
            <a:pPr lvl="1"/>
            <a:r>
              <a:rPr lang="cs-CZ" b="1" dirty="0" smtClean="0"/>
              <a:t>Exsudativní fáze</a:t>
            </a:r>
          </a:p>
          <a:p>
            <a:pPr lvl="2"/>
            <a:r>
              <a:rPr lang="cs-CZ" dirty="0" smtClean="0"/>
              <a:t>Regresivní </a:t>
            </a:r>
            <a:r>
              <a:rPr lang="cs-CZ" dirty="0" smtClean="0"/>
              <a:t>změny alveolární výstelky</a:t>
            </a:r>
          </a:p>
          <a:p>
            <a:pPr lvl="2"/>
            <a:r>
              <a:rPr lang="cs-CZ" dirty="0" smtClean="0"/>
              <a:t>Kongesce kapilár, někdy fibrinové tromby</a:t>
            </a:r>
          </a:p>
          <a:p>
            <a:pPr lvl="2"/>
            <a:r>
              <a:rPr lang="cs-CZ" dirty="0" smtClean="0"/>
              <a:t>Alveolární a intersticiální edém</a:t>
            </a:r>
          </a:p>
          <a:p>
            <a:pPr lvl="2"/>
            <a:r>
              <a:rPr lang="cs-CZ" dirty="0" smtClean="0"/>
              <a:t>↑ exsudace fibrinu do alveolů → </a:t>
            </a:r>
            <a:r>
              <a:rPr lang="cs-CZ" dirty="0" smtClean="0">
                <a:solidFill>
                  <a:srgbClr val="FF0000"/>
                </a:solidFill>
              </a:rPr>
              <a:t>hyalinní membrány </a:t>
            </a:r>
            <a:r>
              <a:rPr lang="cs-CZ" dirty="0" smtClean="0"/>
              <a:t>(znemožňují výměnu plynů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/>
              <a:t>Proliferativní</a:t>
            </a:r>
            <a:r>
              <a:rPr lang="cs-CZ" b="1" dirty="0" smtClean="0"/>
              <a:t> fáze</a:t>
            </a:r>
          </a:p>
          <a:p>
            <a:pPr lvl="2"/>
            <a:r>
              <a:rPr lang="cs-CZ" dirty="0" smtClean="0"/>
              <a:t>organizace fibrinu &gt; karnifikace plíce - </a:t>
            </a:r>
            <a:r>
              <a:rPr lang="cs-CZ" dirty="0" err="1" smtClean="0"/>
              <a:t>bronchiolizace</a:t>
            </a:r>
            <a:r>
              <a:rPr lang="cs-CZ" dirty="0" smtClean="0"/>
              <a:t> epitelu a </a:t>
            </a:r>
            <a:r>
              <a:rPr lang="cs-CZ" dirty="0" err="1" smtClean="0"/>
              <a:t>reepitelizace</a:t>
            </a:r>
            <a:r>
              <a:rPr lang="cs-CZ" dirty="0" smtClean="0"/>
              <a:t> </a:t>
            </a:r>
            <a:r>
              <a:rPr lang="cs-CZ" dirty="0" err="1" smtClean="0"/>
              <a:t>pneumocyty</a:t>
            </a:r>
            <a:r>
              <a:rPr lang="cs-CZ" dirty="0" smtClean="0"/>
              <a:t> II. typu</a:t>
            </a:r>
          </a:p>
          <a:p>
            <a:pPr lvl="2"/>
            <a:r>
              <a:rPr lang="cs-CZ" b="1" dirty="0" smtClean="0"/>
              <a:t>klinika: </a:t>
            </a:r>
            <a:r>
              <a:rPr lang="cs-CZ" dirty="0" smtClean="0"/>
              <a:t>chronická respirační insuficience &gt;</a:t>
            </a:r>
            <a:r>
              <a:rPr lang="cs-CZ" dirty="0" err="1" smtClean="0"/>
              <a:t>plícní</a:t>
            </a:r>
            <a:r>
              <a:rPr lang="cs-CZ" dirty="0" smtClean="0"/>
              <a:t> hypertenze&gt;chronické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r>
              <a:rPr lang="cs-CZ" dirty="0" smtClean="0"/>
              <a:t> s </a:t>
            </a:r>
            <a:r>
              <a:rPr lang="cs-CZ" dirty="0" err="1" smtClean="0"/>
              <a:t>invalidizací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DOLNÍ DÝCHACÍ CESTY - ANATOMIE</a:t>
            </a:r>
            <a:endParaRPr lang="cs-CZ" b="1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ARDS</a:t>
            </a:r>
            <a:endParaRPr lang="cs-CZ" b="1" dirty="0"/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IRDS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Obdobný obraz u nedonošených dětí s nezralým </a:t>
            </a:r>
            <a:r>
              <a:rPr lang="cs-CZ" dirty="0" err="1" smtClean="0"/>
              <a:t>plícním</a:t>
            </a:r>
            <a:r>
              <a:rPr lang="cs-CZ" dirty="0" smtClean="0"/>
              <a:t> parenchymem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5804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pozornost…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RESPIRAČNÍ ÚSTROJÍ - FYZIOLOGIE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Zevní dýchání</a:t>
            </a:r>
          </a:p>
          <a:p>
            <a:pPr lvl="1"/>
            <a:r>
              <a:rPr lang="cs-CZ" dirty="0" smtClean="0"/>
              <a:t>Realizované v alveolech</a:t>
            </a:r>
          </a:p>
          <a:p>
            <a:pPr lvl="1"/>
            <a:r>
              <a:rPr lang="cs-CZ" dirty="0" smtClean="0"/>
              <a:t>Alveolo-kapilární membrána</a:t>
            </a:r>
          </a:p>
          <a:p>
            <a:pPr lvl="1"/>
            <a:r>
              <a:rPr lang="cs-CZ" dirty="0" smtClean="0"/>
              <a:t>Difúze plynů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Vnitřní dýchání</a:t>
            </a:r>
          </a:p>
          <a:p>
            <a:pPr lvl="1"/>
            <a:r>
              <a:rPr lang="cs-CZ" dirty="0" smtClean="0"/>
              <a:t>Buněčné dýchání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ALVEOLUS</a:t>
            </a:r>
            <a:endParaRPr lang="cs-CZ" b="1" dirty="0"/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PORUCHY DÝCHÁNÍ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Tachypnoe</a:t>
            </a:r>
          </a:p>
          <a:p>
            <a:r>
              <a:rPr lang="cs-CZ" dirty="0" err="1" smtClean="0"/>
              <a:t>Bradypnoe</a:t>
            </a:r>
            <a:endParaRPr lang="cs-CZ" dirty="0" smtClean="0"/>
          </a:p>
          <a:p>
            <a:r>
              <a:rPr lang="cs-CZ" dirty="0" smtClean="0"/>
              <a:t>Hyperpnoe</a:t>
            </a:r>
          </a:p>
          <a:p>
            <a:r>
              <a:rPr lang="cs-CZ" dirty="0" smtClean="0"/>
              <a:t>Apnoe</a:t>
            </a:r>
          </a:p>
          <a:p>
            <a:r>
              <a:rPr lang="cs-CZ" dirty="0" smtClean="0"/>
              <a:t>Dyspnoe</a:t>
            </a:r>
          </a:p>
          <a:p>
            <a:r>
              <a:rPr lang="cs-CZ" dirty="0" smtClean="0"/>
              <a:t>Ortopnoe</a:t>
            </a:r>
          </a:p>
          <a:p>
            <a:r>
              <a:rPr lang="cs-CZ" dirty="0" smtClean="0"/>
              <a:t>Periodické dýchání</a:t>
            </a:r>
          </a:p>
          <a:p>
            <a:r>
              <a:rPr lang="cs-CZ" dirty="0" smtClean="0"/>
              <a:t>Asfyxie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OBRANNÉ REFLEXY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Kašel</a:t>
            </a:r>
          </a:p>
          <a:p>
            <a:r>
              <a:rPr lang="cs-CZ" dirty="0" smtClean="0"/>
              <a:t>Kýchání</a:t>
            </a:r>
            <a:endParaRPr lang="cs-CZ" dirty="0"/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1257</Words>
  <Application>Microsoft Office PowerPoint</Application>
  <PresentationFormat>Předvádění na obrazovce (4:3)</PresentationFormat>
  <Paragraphs>395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Symbol</vt:lpstr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DOLNÍ 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ZÁNĚTY HRTANU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IRDS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Iva Zambo</cp:lastModifiedBy>
  <cp:revision>129</cp:revision>
  <cp:lastPrinted>2020-02-17T10:35:42Z</cp:lastPrinted>
  <dcterms:created xsi:type="dcterms:W3CDTF">2018-03-10T19:21:30Z</dcterms:created>
  <dcterms:modified xsi:type="dcterms:W3CDTF">2021-03-03T16:20:48Z</dcterms:modified>
</cp:coreProperties>
</file>