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16"/>
  </p:notesMasterIdLst>
  <p:handoutMasterIdLst>
    <p:handoutMasterId r:id="rId17"/>
  </p:handoutMasterIdLst>
  <p:sldIdLst>
    <p:sldId id="256" r:id="rId2"/>
    <p:sldId id="258" r:id="rId3"/>
    <p:sldId id="259" r:id="rId4"/>
    <p:sldId id="260" r:id="rId5"/>
    <p:sldId id="261" r:id="rId6"/>
    <p:sldId id="263" r:id="rId7"/>
    <p:sldId id="265" r:id="rId8"/>
    <p:sldId id="264" r:id="rId9"/>
    <p:sldId id="267" r:id="rId10"/>
    <p:sldId id="271" r:id="rId11"/>
    <p:sldId id="273" r:id="rId12"/>
    <p:sldId id="272" r:id="rId13"/>
    <p:sldId id="274" r:id="rId14"/>
    <p:sldId id="278" r:id="rId15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DC"/>
    <a:srgbClr val="F01928"/>
    <a:srgbClr val="FFBEE5"/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Světlý styl 2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584" autoAdjust="0"/>
    <p:restoredTop sz="96374" autoAdjust="0"/>
  </p:normalViewPr>
  <p:slideViewPr>
    <p:cSldViewPr snapToGrid="0">
      <p:cViewPr varScale="1">
        <p:scale>
          <a:sx n="107" d="100"/>
          <a:sy n="107" d="100"/>
        </p:scale>
        <p:origin x="750" y="96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5" d="100"/>
          <a:sy n="125" d="100"/>
        </p:scale>
        <p:origin x="400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46943" cy="1067390"/>
          </a:xfrm>
          <a:prstGeom prst="rect">
            <a:avLst/>
          </a:prstGeom>
        </p:spPr>
      </p:pic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997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6251278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nímek s obrázkem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5419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8545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 MED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cký objekt 5">
            <a:extLst>
              <a:ext uri="{FF2B5EF4-FFF2-40B4-BE49-F238E27FC236}">
                <a16:creationId xmlns:a16="http://schemas.microsoft.com/office/drawing/2014/main" id="{D6FB5EA9-F874-4F06-97A8-C555AC1A0C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872" y="2014647"/>
            <a:ext cx="4106255" cy="2828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2">
            <a:extLst>
              <a:ext uri="{FF2B5EF4-FFF2-40B4-BE49-F238E27FC236}">
                <a16:creationId xmlns:a16="http://schemas.microsoft.com/office/drawing/2014/main" id="{92B68BC3-67A3-A244-8F7B-2ACD0926D39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3304" y="1950397"/>
            <a:ext cx="8685390" cy="2957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– inverzní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868"/>
            <a:ext cx="1546943" cy="1065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9027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1695074"/>
            <a:ext cx="5218413" cy="3896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9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2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67024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440000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19999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8160001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a tex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6272212" y="692150"/>
            <a:ext cx="5200987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9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692150"/>
            <a:ext cx="5218413" cy="4899635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0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11738376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158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 dirty="0"/>
              <a:t>Upravte styly předlohy textu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90" r:id="rId2"/>
    <p:sldLayoutId id="2147483684" r:id="rId3"/>
    <p:sldLayoutId id="2147483685" r:id="rId4"/>
    <p:sldLayoutId id="2147483688" r:id="rId5"/>
    <p:sldLayoutId id="2147483674" r:id="rId6"/>
    <p:sldLayoutId id="2147483673" r:id="rId7"/>
    <p:sldLayoutId id="2147483676" r:id="rId8"/>
    <p:sldLayoutId id="2147483675" r:id="rId9"/>
    <p:sldLayoutId id="2147483677" r:id="rId10"/>
    <p:sldLayoutId id="2147483686" r:id="rId11"/>
    <p:sldLayoutId id="2147483691" r:id="rId12"/>
    <p:sldLayoutId id="2147483692" r:id="rId13"/>
    <p:sldLayoutId id="2147483693" r:id="rId14"/>
  </p:sldLayoutIdLst>
  <p:hf sldNum="0" hdr="0" ft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6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049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1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8502" y="2945184"/>
            <a:ext cx="11361600" cy="1171580"/>
          </a:xfrm>
        </p:spPr>
        <p:txBody>
          <a:bodyPr/>
          <a:lstStyle/>
          <a:p>
            <a:r>
              <a:rPr lang="en-US" dirty="0"/>
              <a:t>Autonomic</a:t>
            </a:r>
            <a:r>
              <a:rPr lang="cs-CZ" dirty="0"/>
              <a:t> </a:t>
            </a:r>
            <a:r>
              <a:rPr lang="en-US" dirty="0"/>
              <a:t>nervous</a:t>
            </a:r>
            <a:r>
              <a:rPr lang="cs-CZ" dirty="0"/>
              <a:t> </a:t>
            </a:r>
            <a:r>
              <a:rPr lang="en-US" dirty="0"/>
              <a:t>system</a:t>
            </a:r>
          </a:p>
        </p:txBody>
      </p:sp>
    </p:spTree>
    <p:extLst>
      <p:ext uri="{BB962C8B-B14F-4D97-AF65-F5344CB8AC3E}">
        <p14:creationId xmlns:p14="http://schemas.microsoft.com/office/powerpoint/2010/main" val="13482394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5BE7F2A-EF2D-4C08-8985-E130E2D877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ANS and </a:t>
            </a:r>
            <a:r>
              <a:rPr lang="cs-CZ" dirty="0" err="1"/>
              <a:t>blood</a:t>
            </a:r>
            <a:r>
              <a:rPr lang="cs-CZ" dirty="0"/>
              <a:t> </a:t>
            </a:r>
            <a:r>
              <a:rPr lang="cs-CZ" dirty="0" err="1"/>
              <a:t>vessels</a:t>
            </a: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D7E35254-7E9B-428F-9B3B-9DCB20B5EC7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7" r="4003"/>
          <a:stretch/>
        </p:blipFill>
        <p:spPr>
          <a:xfrm>
            <a:off x="1125366" y="1299447"/>
            <a:ext cx="4582388" cy="543929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ulka 6">
                <a:extLst>
                  <a:ext uri="{FF2B5EF4-FFF2-40B4-BE49-F238E27FC236}">
                    <a16:creationId xmlns:a16="http://schemas.microsoft.com/office/drawing/2014/main" id="{0EE012DB-6AF7-4A8F-B2A9-5A15811EA63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63625366"/>
                  </p:ext>
                </p:extLst>
              </p:nvPr>
            </p:nvGraphicFramePr>
            <p:xfrm>
              <a:off x="7101211" y="1389097"/>
              <a:ext cx="3240361" cy="462620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800201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72008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72008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188300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1400" dirty="0"/>
                            <a:t>EFECTORS</a:t>
                          </a:r>
                          <a:endParaRPr lang="cs-CZ" sz="1400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vert="vert27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1400" dirty="0"/>
                            <a:t>RECEPTORS</a:t>
                          </a:r>
                          <a:endParaRPr lang="cs-CZ" sz="1400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vert="vert27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1400" dirty="0"/>
                            <a:t>ADRENERGIC REACTION</a:t>
                          </a:r>
                          <a:endParaRPr lang="cs-CZ" sz="1400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vert="vert270"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1400" dirty="0"/>
                            <a:t>CORONARY A.</a:t>
                          </a:r>
                          <a:endParaRPr lang="cs-CZ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l-GR" smtClean="0">
                                  <a:latin typeface="Cambria Math" panose="02040503050406030204" pitchFamily="18" charset="0"/>
                                </a:rPr>
                                <m:t>α</m:t>
                              </m:r>
                            </m:oMath>
                          </a14:m>
                          <a:r>
                            <a:rPr lang="cs-CZ" dirty="0"/>
                            <a:t>, </a:t>
                          </a:r>
                          <a:r>
                            <a:rPr lang="el-GR" dirty="0"/>
                            <a:t>β</a:t>
                          </a:r>
                          <a:r>
                            <a:rPr lang="cs-CZ" baseline="-25000" dirty="0"/>
                            <a:t>2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cs-CZ" dirty="0"/>
                            <a:t>C, D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1400" dirty="0"/>
                            <a:t>SKIN A.</a:t>
                          </a:r>
                          <a:endParaRPr lang="cs-CZ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l-GR" smtClean="0">
                                    <a:latin typeface="Cambria Math" panose="02040503050406030204" pitchFamily="18" charset="0"/>
                                  </a:rPr>
                                  <m:t>α</m:t>
                                </m:r>
                              </m:oMath>
                            </m:oMathPara>
                          </a14:m>
                          <a:endParaRPr lang="cs-CZ" dirty="0"/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/>
                            <a:t>C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1400" dirty="0"/>
                            <a:t>SKELETAL MUSCLE</a:t>
                          </a:r>
                          <a:endParaRPr lang="cs-CZ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l-GR" smtClean="0">
                                  <a:latin typeface="Cambria Math" panose="02040503050406030204" pitchFamily="18" charset="0"/>
                                </a:rPr>
                                <m:t>α</m:t>
                              </m:r>
                            </m:oMath>
                          </a14:m>
                          <a:r>
                            <a:rPr lang="cs-CZ" dirty="0"/>
                            <a:t>, </a:t>
                          </a:r>
                          <a:r>
                            <a:rPr lang="el-GR" dirty="0"/>
                            <a:t>β</a:t>
                          </a:r>
                          <a:r>
                            <a:rPr lang="cs-CZ" baseline="-25000" dirty="0"/>
                            <a:t>2</a:t>
                          </a:r>
                          <a:endParaRPr lang="cs-CZ" dirty="0"/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cs-CZ" dirty="0"/>
                            <a:t>C, D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1400" dirty="0"/>
                            <a:t>BRAIN A.</a:t>
                          </a:r>
                          <a:endParaRPr lang="cs-CZ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l-GR" smtClean="0">
                                    <a:latin typeface="Cambria Math" panose="02040503050406030204" pitchFamily="18" charset="0"/>
                                  </a:rPr>
                                  <m:t>α</m:t>
                                </m:r>
                              </m:oMath>
                            </m:oMathPara>
                          </a14:m>
                          <a:endParaRPr lang="cs-CZ" dirty="0"/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/>
                            <a:t>C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1400" dirty="0"/>
                            <a:t>LUNGS A.</a:t>
                          </a:r>
                          <a:endParaRPr lang="cs-CZ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l-GR" smtClean="0">
                                    <a:latin typeface="Cambria Math" panose="02040503050406030204" pitchFamily="18" charset="0"/>
                                  </a:rPr>
                                  <m:t>α</m:t>
                                </m:r>
                                <m:r>
                                  <a:rPr lang="cs-CZ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m:rPr>
                                    <m:nor/>
                                  </m:rPr>
                                  <a:rPr lang="el-GR" dirty="0" smtClean="0"/>
                                  <m:t>β</m:t>
                                </m:r>
                                <m:r>
                                  <m:rPr>
                                    <m:nor/>
                                  </m:rPr>
                                  <a:rPr lang="cs-CZ" baseline="-25000" dirty="0" smtClean="0"/>
                                  <m:t>2</m:t>
                                </m:r>
                              </m:oMath>
                            </m:oMathPara>
                          </a14:m>
                          <a:endParaRPr lang="cs-CZ" dirty="0"/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cs-CZ" dirty="0"/>
                            <a:t>C, D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1400" dirty="0"/>
                            <a:t>ABDOMENAL A.</a:t>
                          </a:r>
                          <a:endParaRPr lang="cs-CZ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l-GR" smtClean="0">
                                  <a:latin typeface="Cambria Math" panose="02040503050406030204" pitchFamily="18" charset="0"/>
                                </a:rPr>
                                <m:t>α</m:t>
                              </m:r>
                            </m:oMath>
                          </a14:m>
                          <a:r>
                            <a:rPr lang="cs-CZ" dirty="0"/>
                            <a:t>, </a:t>
                          </a:r>
                          <a:r>
                            <a:rPr lang="el-GR" dirty="0"/>
                            <a:t>β</a:t>
                          </a:r>
                          <a:r>
                            <a:rPr lang="cs-CZ" baseline="-25000" dirty="0"/>
                            <a:t>2</a:t>
                          </a:r>
                          <a:endParaRPr lang="cs-CZ" dirty="0"/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cs-CZ" dirty="0"/>
                            <a:t>C, D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1400" dirty="0"/>
                            <a:t>VEINS</a:t>
                          </a:r>
                          <a:endParaRPr lang="cs-CZ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l-GR" smtClean="0">
                                  <a:latin typeface="Cambria Math" panose="02040503050406030204" pitchFamily="18" charset="0"/>
                                </a:rPr>
                                <m:t>α</m:t>
                              </m:r>
                            </m:oMath>
                          </a14:m>
                          <a:r>
                            <a:rPr lang="cs-CZ" dirty="0"/>
                            <a:t>, </a:t>
                          </a:r>
                          <a:r>
                            <a:rPr lang="el-GR" dirty="0"/>
                            <a:t>β</a:t>
                          </a:r>
                          <a:r>
                            <a:rPr lang="cs-CZ" baseline="-25000" dirty="0"/>
                            <a:t>2</a:t>
                          </a:r>
                          <a:endParaRPr lang="cs-CZ" dirty="0"/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cs-CZ" dirty="0"/>
                            <a:t>C, D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ulka 6">
                <a:extLst>
                  <a:ext uri="{FF2B5EF4-FFF2-40B4-BE49-F238E27FC236}">
                    <a16:creationId xmlns:a16="http://schemas.microsoft.com/office/drawing/2014/main" id="{0EE012DB-6AF7-4A8F-B2A9-5A15811EA63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63625366"/>
                  </p:ext>
                </p:extLst>
              </p:nvPr>
            </p:nvGraphicFramePr>
            <p:xfrm>
              <a:off x="7101211" y="1389097"/>
              <a:ext cx="3240361" cy="462620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800201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72008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72008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188300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1400" dirty="0"/>
                            <a:t>EFECTORS</a:t>
                          </a:r>
                          <a:endParaRPr lang="cs-CZ" sz="1400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vert="vert27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1400" dirty="0"/>
                            <a:t>RECEPTORS</a:t>
                          </a:r>
                          <a:endParaRPr lang="cs-CZ" sz="1400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vert="vert27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1400" dirty="0"/>
                            <a:t>ADRENERGIC REACTION</a:t>
                          </a:r>
                          <a:endParaRPr lang="cs-CZ" sz="1400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vert="vert270"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1400" dirty="0"/>
                            <a:t>CORONARY A.</a:t>
                          </a:r>
                          <a:endParaRPr lang="cs-CZ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49580" t="-508197" r="-102521" b="-66393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cs-CZ" dirty="0"/>
                            <a:t>C, D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1400" dirty="0"/>
                            <a:t>SKIN A.</a:t>
                          </a:r>
                          <a:endParaRPr lang="cs-CZ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49580" t="-608197" r="-102521" b="-56393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/>
                            <a:t>C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1400" dirty="0"/>
                            <a:t>SKELETAL MUSCLE</a:t>
                          </a:r>
                          <a:endParaRPr lang="cs-CZ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49580" t="-508235" r="-102521" b="-30470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cs-CZ" dirty="0"/>
                            <a:t>C, D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1400" dirty="0"/>
                            <a:t>BRAIN A.</a:t>
                          </a:r>
                          <a:endParaRPr lang="cs-CZ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49580" t="-847541" r="-102521" b="-3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/>
                            <a:t>C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1400" dirty="0"/>
                            <a:t>LUNGS A.</a:t>
                          </a:r>
                          <a:endParaRPr lang="cs-CZ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49580" t="-947541" r="-102521" b="-2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cs-CZ" dirty="0"/>
                            <a:t>C, D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1400" dirty="0"/>
                            <a:t>ABDOMENAL A.</a:t>
                          </a:r>
                          <a:endParaRPr lang="cs-CZ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49580" t="-1047541" r="-102521" b="-1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cs-CZ" dirty="0"/>
                            <a:t>C, D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1400" dirty="0"/>
                            <a:t>VEINS</a:t>
                          </a:r>
                          <a:endParaRPr lang="cs-CZ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49580" t="-1147541" r="-102521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cs-CZ" dirty="0"/>
                            <a:t>C, D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8" name="Obdélník 7">
            <a:extLst>
              <a:ext uri="{FF2B5EF4-FFF2-40B4-BE49-F238E27FC236}">
                <a16:creationId xmlns:a16="http://schemas.microsoft.com/office/drawing/2014/main" id="{71040A7F-E523-4DB2-8E9B-4731D6A9C632}"/>
              </a:ext>
            </a:extLst>
          </p:cNvPr>
          <p:cNvSpPr/>
          <p:nvPr/>
        </p:nvSpPr>
        <p:spPr>
          <a:xfrm>
            <a:off x="7101212" y="1418975"/>
            <a:ext cx="3240359" cy="4579885"/>
          </a:xfrm>
          <a:prstGeom prst="rect">
            <a:avLst/>
          </a:pr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1" name="Přímá spojnice 10">
            <a:extLst>
              <a:ext uri="{FF2B5EF4-FFF2-40B4-BE49-F238E27FC236}">
                <a16:creationId xmlns:a16="http://schemas.microsoft.com/office/drawing/2014/main" id="{3F2673CC-4D17-4442-BC09-1DD470916E5D}"/>
              </a:ext>
            </a:extLst>
          </p:cNvPr>
          <p:cNvCxnSpPr/>
          <p:nvPr/>
        </p:nvCxnSpPr>
        <p:spPr>
          <a:xfrm>
            <a:off x="7086299" y="4025688"/>
            <a:ext cx="327309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80EC64F5-810F-4313-B47D-491E12E1F8E9}"/>
              </a:ext>
            </a:extLst>
          </p:cNvPr>
          <p:cNvCxnSpPr/>
          <p:nvPr/>
        </p:nvCxnSpPr>
        <p:spPr>
          <a:xfrm>
            <a:off x="7086294" y="4511238"/>
            <a:ext cx="327309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12">
            <a:extLst>
              <a:ext uri="{FF2B5EF4-FFF2-40B4-BE49-F238E27FC236}">
                <a16:creationId xmlns:a16="http://schemas.microsoft.com/office/drawing/2014/main" id="{E9000977-44B8-4F8B-80A7-B9331D73B66A}"/>
              </a:ext>
            </a:extLst>
          </p:cNvPr>
          <p:cNvCxnSpPr/>
          <p:nvPr/>
        </p:nvCxnSpPr>
        <p:spPr>
          <a:xfrm>
            <a:off x="7086294" y="4897177"/>
            <a:ext cx="327309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13">
            <a:extLst>
              <a:ext uri="{FF2B5EF4-FFF2-40B4-BE49-F238E27FC236}">
                <a16:creationId xmlns:a16="http://schemas.microsoft.com/office/drawing/2014/main" id="{A73D4CC0-9744-4D58-BF2B-517A6D8C0E35}"/>
              </a:ext>
            </a:extLst>
          </p:cNvPr>
          <p:cNvCxnSpPr/>
          <p:nvPr/>
        </p:nvCxnSpPr>
        <p:spPr>
          <a:xfrm>
            <a:off x="7095244" y="5238789"/>
            <a:ext cx="3256103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14">
            <a:extLst>
              <a:ext uri="{FF2B5EF4-FFF2-40B4-BE49-F238E27FC236}">
                <a16:creationId xmlns:a16="http://schemas.microsoft.com/office/drawing/2014/main" id="{79C9B1BC-ECA9-40E1-B9F5-6C61364D5D5F}"/>
              </a:ext>
            </a:extLst>
          </p:cNvPr>
          <p:cNvCxnSpPr/>
          <p:nvPr/>
        </p:nvCxnSpPr>
        <p:spPr>
          <a:xfrm>
            <a:off x="7086294" y="5628502"/>
            <a:ext cx="327309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nice 15">
            <a:extLst>
              <a:ext uri="{FF2B5EF4-FFF2-40B4-BE49-F238E27FC236}">
                <a16:creationId xmlns:a16="http://schemas.microsoft.com/office/drawing/2014/main" id="{C69F467C-3335-4646-8383-755AD66B05EE}"/>
              </a:ext>
            </a:extLst>
          </p:cNvPr>
          <p:cNvCxnSpPr/>
          <p:nvPr/>
        </p:nvCxnSpPr>
        <p:spPr>
          <a:xfrm flipV="1">
            <a:off x="8901412" y="1553450"/>
            <a:ext cx="0" cy="4452026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16">
            <a:extLst>
              <a:ext uri="{FF2B5EF4-FFF2-40B4-BE49-F238E27FC236}">
                <a16:creationId xmlns:a16="http://schemas.microsoft.com/office/drawing/2014/main" id="{9796B162-1D13-4E65-B30B-D469A97C2E24}"/>
              </a:ext>
            </a:extLst>
          </p:cNvPr>
          <p:cNvCxnSpPr/>
          <p:nvPr/>
        </p:nvCxnSpPr>
        <p:spPr>
          <a:xfrm flipV="1">
            <a:off x="9621492" y="1553450"/>
            <a:ext cx="0" cy="4452026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nice 17">
            <a:extLst>
              <a:ext uri="{FF2B5EF4-FFF2-40B4-BE49-F238E27FC236}">
                <a16:creationId xmlns:a16="http://schemas.microsoft.com/office/drawing/2014/main" id="{9B0FA418-654C-4010-9B6F-3E155CF851A9}"/>
              </a:ext>
            </a:extLst>
          </p:cNvPr>
          <p:cNvCxnSpPr/>
          <p:nvPr/>
        </p:nvCxnSpPr>
        <p:spPr>
          <a:xfrm flipV="1">
            <a:off x="10341572" y="1546355"/>
            <a:ext cx="0" cy="4459121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nice 20">
            <a:extLst>
              <a:ext uri="{FF2B5EF4-FFF2-40B4-BE49-F238E27FC236}">
                <a16:creationId xmlns:a16="http://schemas.microsoft.com/office/drawing/2014/main" id="{C626C684-A2F0-438B-8684-AF4032015F3C}"/>
              </a:ext>
            </a:extLst>
          </p:cNvPr>
          <p:cNvCxnSpPr/>
          <p:nvPr/>
        </p:nvCxnSpPr>
        <p:spPr>
          <a:xfrm>
            <a:off x="7086302" y="3640204"/>
            <a:ext cx="327309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62322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782A8ED-EF35-40DC-8497-ABB3FACF39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GIT and ANS</a:t>
            </a:r>
            <a:br>
              <a:rPr lang="cs-CZ" dirty="0"/>
            </a:b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3D9A4DFE-1761-456C-A42F-A4330B91E82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1660" y="2045826"/>
            <a:ext cx="4947698" cy="4297259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8996FC32-599C-40B5-A7CB-3E8E2A1AA287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673" y="2018833"/>
            <a:ext cx="4947698" cy="4385347"/>
          </a:xfrm>
          <a:prstGeom prst="rect">
            <a:avLst/>
          </a:prstGeom>
        </p:spPr>
      </p:pic>
      <p:sp>
        <p:nvSpPr>
          <p:cNvPr id="6" name="Obdélník 5">
            <a:extLst>
              <a:ext uri="{FF2B5EF4-FFF2-40B4-BE49-F238E27FC236}">
                <a16:creationId xmlns:a16="http://schemas.microsoft.com/office/drawing/2014/main" id="{303BC9DC-4756-4316-97DC-9DBA9284E763}"/>
              </a:ext>
            </a:extLst>
          </p:cNvPr>
          <p:cNvSpPr/>
          <p:nvPr/>
        </p:nvSpPr>
        <p:spPr>
          <a:xfrm>
            <a:off x="2909718" y="1446231"/>
            <a:ext cx="8274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SNS </a:t>
            </a:r>
            <a:endParaRPr lang="cs-CZ" sz="2400" dirty="0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2A80F2C8-7A56-4CCF-B246-E96E186BADD5}"/>
              </a:ext>
            </a:extLst>
          </p:cNvPr>
          <p:cNvSpPr/>
          <p:nvPr/>
        </p:nvSpPr>
        <p:spPr>
          <a:xfrm>
            <a:off x="7709463" y="1449905"/>
            <a:ext cx="7665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PNS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291329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A0C1E2B-6649-475D-8FBA-BAFA6766D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GIT - </a:t>
            </a:r>
            <a:r>
              <a:rPr lang="cs-CZ" dirty="0" err="1"/>
              <a:t>Enteric</a:t>
            </a:r>
            <a:r>
              <a:rPr lang="cs-CZ" dirty="0"/>
              <a:t> </a:t>
            </a:r>
            <a:r>
              <a:rPr lang="cs-CZ" dirty="0" err="1"/>
              <a:t>Nervous</a:t>
            </a:r>
            <a:r>
              <a:rPr lang="cs-CZ" dirty="0"/>
              <a:t> </a:t>
            </a:r>
            <a:r>
              <a:rPr lang="cs-CZ" dirty="0" err="1"/>
              <a:t>System</a:t>
            </a:r>
            <a:br>
              <a:rPr lang="cs-CZ" dirty="0"/>
            </a:b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A7DB8A01-4849-40FC-B2AB-B4F3AD017D2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9" t="2729" r="2023"/>
          <a:stretch/>
        </p:blipFill>
        <p:spPr>
          <a:xfrm>
            <a:off x="5080695" y="2871416"/>
            <a:ext cx="5337544" cy="3874159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DAF64054-B49E-4B88-8FBE-2C23C9CF421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7" t="2501" r="2479" b="3755"/>
          <a:stretch/>
        </p:blipFill>
        <p:spPr>
          <a:xfrm>
            <a:off x="1372038" y="1414755"/>
            <a:ext cx="5292908" cy="3455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5327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1952354-5BC3-4A77-B972-773E6806E6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ANS and </a:t>
            </a:r>
            <a:r>
              <a:rPr lang="cs-CZ" dirty="0" err="1"/>
              <a:t>urinary</a:t>
            </a:r>
            <a:r>
              <a:rPr lang="cs-CZ" dirty="0"/>
              <a:t> </a:t>
            </a:r>
            <a:r>
              <a:rPr lang="cs-CZ" dirty="0" err="1"/>
              <a:t>bladder</a:t>
            </a:r>
            <a:br>
              <a:rPr lang="cs-CZ" dirty="0"/>
            </a:br>
            <a:endParaRPr lang="cs-CZ" dirty="0"/>
          </a:p>
        </p:txBody>
      </p:sp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078CD0E5-014F-4D7E-B54B-20A287C3C0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0637164"/>
              </p:ext>
            </p:extLst>
          </p:nvPr>
        </p:nvGraphicFramePr>
        <p:xfrm>
          <a:off x="1733925" y="4149080"/>
          <a:ext cx="3768080" cy="1137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840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840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PSN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1800" dirty="0">
                          <a:latin typeface="Times New Roman" pitchFamily="18" charset="0"/>
                          <a:cs typeface="Times New Roman" pitchFamily="18" charset="0"/>
                        </a:rPr>
                        <a:t> DETRUSOR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>
                          <a:latin typeface="Times New Roman" pitchFamily="18" charset="0"/>
                          <a:cs typeface="Times New Roman" pitchFamily="18" charset="0"/>
                        </a:rPr>
                        <a:t>CONTRACTION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1800" dirty="0">
                          <a:latin typeface="Times New Roman" pitchFamily="18" charset="0"/>
                          <a:cs typeface="Times New Roman" pitchFamily="18" charset="0"/>
                        </a:rPr>
                        <a:t>SPHINCTER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>
                          <a:latin typeface="Times New Roman" pitchFamily="18" charset="0"/>
                          <a:cs typeface="Times New Roman" pitchFamily="18" charset="0"/>
                        </a:rPr>
                        <a:t>RELAXATION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Прямоугольник 7">
            <a:extLst>
              <a:ext uri="{FF2B5EF4-FFF2-40B4-BE49-F238E27FC236}">
                <a16:creationId xmlns:a16="http://schemas.microsoft.com/office/drawing/2014/main" id="{BD8B4A03-C6F9-4A3A-B09A-18E472CCE997}"/>
              </a:ext>
            </a:extLst>
          </p:cNvPr>
          <p:cNvSpPr/>
          <p:nvPr/>
        </p:nvSpPr>
        <p:spPr>
          <a:xfrm>
            <a:off x="1754251" y="4186073"/>
            <a:ext cx="3747753" cy="1152128"/>
          </a:xfrm>
          <a:prstGeom prst="rect">
            <a:avLst/>
          </a:prstGeom>
          <a:noFill/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единительная линия 9">
            <a:extLst>
              <a:ext uri="{FF2B5EF4-FFF2-40B4-BE49-F238E27FC236}">
                <a16:creationId xmlns:a16="http://schemas.microsoft.com/office/drawing/2014/main" id="{304A48BC-AECD-4ED2-80EA-74328A97F0C6}"/>
              </a:ext>
            </a:extLst>
          </p:cNvPr>
          <p:cNvCxnSpPr/>
          <p:nvPr/>
        </p:nvCxnSpPr>
        <p:spPr>
          <a:xfrm>
            <a:off x="1754249" y="4541734"/>
            <a:ext cx="3747752" cy="101"/>
          </a:xfrm>
          <a:prstGeom prst="line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cxnSp>
      <p:cxnSp>
        <p:nvCxnSpPr>
          <p:cNvPr id="7" name="Прямая соединительная линия 10">
            <a:extLst>
              <a:ext uri="{FF2B5EF4-FFF2-40B4-BE49-F238E27FC236}">
                <a16:creationId xmlns:a16="http://schemas.microsoft.com/office/drawing/2014/main" id="{4E0D6A3C-D275-4BB8-9F0C-3584BC065E32}"/>
              </a:ext>
            </a:extLst>
          </p:cNvPr>
          <p:cNvCxnSpPr/>
          <p:nvPr/>
        </p:nvCxnSpPr>
        <p:spPr>
          <a:xfrm>
            <a:off x="1754249" y="4936384"/>
            <a:ext cx="3747752" cy="0"/>
          </a:xfrm>
          <a:prstGeom prst="line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cxnSp>
      <p:cxnSp>
        <p:nvCxnSpPr>
          <p:cNvPr id="8" name="Прямая соединительная линия 11">
            <a:extLst>
              <a:ext uri="{FF2B5EF4-FFF2-40B4-BE49-F238E27FC236}">
                <a16:creationId xmlns:a16="http://schemas.microsoft.com/office/drawing/2014/main" id="{C082D036-6093-40E9-B9BA-C46FD508F7EC}"/>
              </a:ext>
            </a:extLst>
          </p:cNvPr>
          <p:cNvCxnSpPr>
            <a:cxnSpLocks/>
          </p:cNvCxnSpPr>
          <p:nvPr/>
        </p:nvCxnSpPr>
        <p:spPr>
          <a:xfrm>
            <a:off x="3617962" y="4541734"/>
            <a:ext cx="0" cy="754231"/>
          </a:xfrm>
          <a:prstGeom prst="line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cxnSp>
      <p:graphicFrame>
        <p:nvGraphicFramePr>
          <p:cNvPr id="9" name="Таблица 15">
            <a:extLst>
              <a:ext uri="{FF2B5EF4-FFF2-40B4-BE49-F238E27FC236}">
                <a16:creationId xmlns:a16="http://schemas.microsoft.com/office/drawing/2014/main" id="{CE1E81F8-A370-4812-989A-B263F45F09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7243251"/>
              </p:ext>
            </p:extLst>
          </p:nvPr>
        </p:nvGraphicFramePr>
        <p:xfrm>
          <a:off x="1734330" y="2611383"/>
          <a:ext cx="3749748" cy="112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48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748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SNS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cs-CZ" sz="1800" dirty="0">
                          <a:latin typeface="Times New Roman" pitchFamily="18" charset="0"/>
                          <a:cs typeface="Times New Roman" pitchFamily="18" charset="0"/>
                        </a:rPr>
                        <a:t> DETRUSOR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>
                          <a:latin typeface="Times New Roman" pitchFamily="18" charset="0"/>
                          <a:cs typeface="Times New Roman" pitchFamily="18" charset="0"/>
                        </a:rPr>
                        <a:t>RELAXATION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cs-CZ" sz="1800" dirty="0">
                          <a:latin typeface="Times New Roman" pitchFamily="18" charset="0"/>
                          <a:cs typeface="Times New Roman" pitchFamily="18" charset="0"/>
                        </a:rPr>
                        <a:t>SPHINCTER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>
                          <a:latin typeface="Times New Roman" pitchFamily="18" charset="0"/>
                          <a:cs typeface="Times New Roman" pitchFamily="18" charset="0"/>
                        </a:rPr>
                        <a:t>CONTRACTION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10" name="Skupina 9">
            <a:extLst>
              <a:ext uri="{FF2B5EF4-FFF2-40B4-BE49-F238E27FC236}">
                <a16:creationId xmlns:a16="http://schemas.microsoft.com/office/drawing/2014/main" id="{BFFC6D5F-BCB0-4636-9D35-0E8072796485}"/>
              </a:ext>
            </a:extLst>
          </p:cNvPr>
          <p:cNvGrpSpPr/>
          <p:nvPr/>
        </p:nvGrpSpPr>
        <p:grpSpPr>
          <a:xfrm>
            <a:off x="1734330" y="2599312"/>
            <a:ext cx="3712622" cy="1152128"/>
            <a:chOff x="179512" y="-27384"/>
            <a:chExt cx="3168352" cy="1152128"/>
          </a:xfrm>
        </p:grpSpPr>
        <p:cxnSp>
          <p:nvCxnSpPr>
            <p:cNvPr id="11" name="Прямая соединительная линия 16">
              <a:extLst>
                <a:ext uri="{FF2B5EF4-FFF2-40B4-BE49-F238E27FC236}">
                  <a16:creationId xmlns:a16="http://schemas.microsoft.com/office/drawing/2014/main" id="{8813DB27-3294-494A-A418-BD9DB094933C}"/>
                </a:ext>
              </a:extLst>
            </p:cNvPr>
            <p:cNvCxnSpPr/>
            <p:nvPr/>
          </p:nvCxnSpPr>
          <p:spPr>
            <a:xfrm>
              <a:off x="179512" y="344015"/>
              <a:ext cx="3168352" cy="0"/>
            </a:xfrm>
            <a:prstGeom prst="line">
              <a:avLst/>
            </a:prstGeom>
            <a:ln w="285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7">
              <a:extLst>
                <a:ext uri="{FF2B5EF4-FFF2-40B4-BE49-F238E27FC236}">
                  <a16:creationId xmlns:a16="http://schemas.microsoft.com/office/drawing/2014/main" id="{A7CC125A-8382-4986-8A47-1FCADD40C514}"/>
                </a:ext>
              </a:extLst>
            </p:cNvPr>
            <p:cNvCxnSpPr/>
            <p:nvPr/>
          </p:nvCxnSpPr>
          <p:spPr>
            <a:xfrm>
              <a:off x="179512" y="740438"/>
              <a:ext cx="3168352" cy="0"/>
            </a:xfrm>
            <a:prstGeom prst="line">
              <a:avLst/>
            </a:prstGeom>
            <a:ln w="285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8">
              <a:extLst>
                <a:ext uri="{FF2B5EF4-FFF2-40B4-BE49-F238E27FC236}">
                  <a16:creationId xmlns:a16="http://schemas.microsoft.com/office/drawing/2014/main" id="{7EE0441A-22A1-4FD7-9725-9471698595E8}"/>
                </a:ext>
              </a:extLst>
            </p:cNvPr>
            <p:cNvCxnSpPr/>
            <p:nvPr/>
          </p:nvCxnSpPr>
          <p:spPr>
            <a:xfrm>
              <a:off x="1755193" y="365281"/>
              <a:ext cx="0" cy="754130"/>
            </a:xfrm>
            <a:prstGeom prst="line">
              <a:avLst/>
            </a:prstGeom>
            <a:ln w="285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Прямоугольник 19">
              <a:extLst>
                <a:ext uri="{FF2B5EF4-FFF2-40B4-BE49-F238E27FC236}">
                  <a16:creationId xmlns:a16="http://schemas.microsoft.com/office/drawing/2014/main" id="{A56D8373-CADB-4A99-94B1-8836B924EBB3}"/>
                </a:ext>
              </a:extLst>
            </p:cNvPr>
            <p:cNvSpPr/>
            <p:nvPr/>
          </p:nvSpPr>
          <p:spPr>
            <a:xfrm>
              <a:off x="179512" y="-27384"/>
              <a:ext cx="3168352" cy="1152128"/>
            </a:xfrm>
            <a:prstGeom prst="rect">
              <a:avLst/>
            </a:prstGeom>
            <a:noFill/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5" name="Obrázek 14">
            <a:extLst>
              <a:ext uri="{FF2B5EF4-FFF2-40B4-BE49-F238E27FC236}">
                <a16:creationId xmlns:a16="http://schemas.microsoft.com/office/drawing/2014/main" id="{39F4E1EE-F4B3-49FB-85FD-7E432315AC7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6226" y="1367162"/>
            <a:ext cx="4680520" cy="4899827"/>
          </a:xfrm>
          <a:prstGeom prst="rect">
            <a:avLst/>
          </a:prstGeom>
        </p:spPr>
      </p:pic>
      <p:sp>
        <p:nvSpPr>
          <p:cNvPr id="16" name="Прямоугольник 19">
            <a:extLst>
              <a:ext uri="{FF2B5EF4-FFF2-40B4-BE49-F238E27FC236}">
                <a16:creationId xmlns:a16="http://schemas.microsoft.com/office/drawing/2014/main" id="{FD2EDC11-4091-44E9-ACDA-8145015BC00F}"/>
              </a:ext>
            </a:extLst>
          </p:cNvPr>
          <p:cNvSpPr/>
          <p:nvPr/>
        </p:nvSpPr>
        <p:spPr>
          <a:xfrm>
            <a:off x="6519497" y="2858850"/>
            <a:ext cx="1047204" cy="435099"/>
          </a:xfrm>
          <a:prstGeom prst="rect">
            <a:avLst/>
          </a:pr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7">
            <a:extLst>
              <a:ext uri="{FF2B5EF4-FFF2-40B4-BE49-F238E27FC236}">
                <a16:creationId xmlns:a16="http://schemas.microsoft.com/office/drawing/2014/main" id="{7479BED4-8DF7-4E69-A589-C5110BCE8998}"/>
              </a:ext>
            </a:extLst>
          </p:cNvPr>
          <p:cNvSpPr/>
          <p:nvPr/>
        </p:nvSpPr>
        <p:spPr>
          <a:xfrm>
            <a:off x="7577624" y="4317961"/>
            <a:ext cx="1109503" cy="383802"/>
          </a:xfrm>
          <a:prstGeom prst="rect">
            <a:avLst/>
          </a:prstGeom>
          <a:noFill/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09250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615F270B-A80C-45F0-9C45-1EC1E4C54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400" y="3203212"/>
            <a:ext cx="10753200" cy="451576"/>
          </a:xfrm>
        </p:spPr>
        <p:txBody>
          <a:bodyPr/>
          <a:lstStyle/>
          <a:p>
            <a:pPr algn="ctr"/>
            <a:r>
              <a:rPr lang="en-US" dirty="0"/>
              <a:t>Thank you for your attention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65058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003D302-E3A3-4A30-96CC-ADA52FF478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Autonomic</a:t>
            </a:r>
            <a:r>
              <a:rPr lang="cs-CZ" dirty="0"/>
              <a:t> </a:t>
            </a:r>
            <a:r>
              <a:rPr lang="cs-CZ" dirty="0" err="1"/>
              <a:t>nervous</a:t>
            </a:r>
            <a:r>
              <a:rPr lang="cs-CZ" dirty="0"/>
              <a:t> </a:t>
            </a:r>
            <a:r>
              <a:rPr lang="cs-CZ" dirty="0" err="1"/>
              <a:t>system</a:t>
            </a:r>
            <a:br>
              <a:rPr lang="cs-CZ" dirty="0"/>
            </a:b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09A9C0CE-D6C9-4E0D-84D1-2F915D39991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2157" y="1328373"/>
            <a:ext cx="7507685" cy="5440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9591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E3E72B4-543C-40DD-8947-9B5D9B6646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Autonomic</a:t>
            </a:r>
            <a:r>
              <a:rPr lang="cs-CZ" dirty="0"/>
              <a:t> </a:t>
            </a:r>
            <a:r>
              <a:rPr lang="cs-CZ" dirty="0" err="1"/>
              <a:t>nervous</a:t>
            </a:r>
            <a:r>
              <a:rPr lang="cs-CZ" dirty="0"/>
              <a:t> </a:t>
            </a:r>
            <a:r>
              <a:rPr lang="cs-CZ" dirty="0" err="1"/>
              <a:t>system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E0C2752-B6A1-4347-A750-C3BB2105F3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2447" y="1163087"/>
            <a:ext cx="3233435" cy="2772422"/>
          </a:xfrm>
        </p:spPr>
        <p:txBody>
          <a:bodyPr/>
          <a:lstStyle/>
          <a:p>
            <a:pPr marL="72000" indent="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cs-CZ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Preganglionic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fibers</a:t>
            </a:r>
            <a:endParaRPr lang="cs-CZ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SNS, PNS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cs-CZ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Nikotinic</a:t>
            </a:r>
            <a:r>
              <a:rPr 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receptor</a:t>
            </a:r>
          </a:p>
          <a:p>
            <a:pPr lvl="1" algn="just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cs-CZ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type and N</a:t>
            </a:r>
            <a:r>
              <a:rPr lang="cs-CZ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type</a:t>
            </a:r>
          </a:p>
          <a:p>
            <a:pPr lvl="1" algn="just"/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Excitatory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receptors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DBB032FD-F847-4A00-81DA-A9FE7394242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A99F9B"/>
              </a:clrFrom>
              <a:clrTo>
                <a:srgbClr val="A99F9B">
                  <a:alpha val="0"/>
                </a:srgbClr>
              </a:clrTo>
            </a:clrChange>
            <a:biLevel thresh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1186" y="1431646"/>
            <a:ext cx="4571999" cy="1141469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C6AB95C9-39E4-43AA-B203-2B78F5741741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9513" y="2833185"/>
            <a:ext cx="7952033" cy="3908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2296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328CA9D-EA82-4DD9-9427-77A2689F72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Autonomic</a:t>
            </a:r>
            <a:r>
              <a:rPr lang="cs-CZ" dirty="0"/>
              <a:t> </a:t>
            </a:r>
            <a:r>
              <a:rPr lang="cs-CZ" dirty="0" err="1"/>
              <a:t>nervous</a:t>
            </a:r>
            <a:r>
              <a:rPr lang="cs-CZ" dirty="0"/>
              <a:t> </a:t>
            </a:r>
            <a:r>
              <a:rPr lang="cs-CZ" dirty="0" err="1"/>
              <a:t>system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AE9708B-6FF5-4709-BA0F-104E8F3196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0660" y="1699942"/>
            <a:ext cx="4103012" cy="4139998"/>
          </a:xfrm>
        </p:spPr>
        <p:txBody>
          <a:bodyPr/>
          <a:lstStyle/>
          <a:p>
            <a:pPr marL="7200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cs-CZ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Postganglionic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fibers</a:t>
            </a:r>
            <a:endParaRPr lang="cs-CZ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PNS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Muscarinic</a:t>
            </a:r>
            <a:r>
              <a:rPr lang="cs-CZ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receptor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G-protein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coupled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Excitatory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receptors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(M</a:t>
            </a:r>
            <a:r>
              <a:rPr lang="cs-CZ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</a:t>
            </a:r>
            <a:r>
              <a:rPr lang="cs-CZ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</a:t>
            </a:r>
            <a:r>
              <a:rPr lang="cs-CZ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cs-CZ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Inhibitory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receptors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(M</a:t>
            </a:r>
            <a:r>
              <a:rPr lang="cs-CZ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</a:t>
            </a:r>
            <a:r>
              <a:rPr lang="cs-CZ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endParaRPr lang="cs-CZ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7D156060-FF11-442E-BC17-28736C2C9C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6353" y="1844532"/>
            <a:ext cx="5124987" cy="3850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2234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2DB771D-197A-4D54-8FF5-DEBD35BF1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Autonomic</a:t>
            </a:r>
            <a:r>
              <a:rPr lang="cs-CZ" dirty="0"/>
              <a:t> </a:t>
            </a:r>
            <a:r>
              <a:rPr lang="cs-CZ" dirty="0" err="1"/>
              <a:t>nervous</a:t>
            </a:r>
            <a:r>
              <a:rPr lang="cs-CZ" dirty="0"/>
              <a:t> </a:t>
            </a:r>
            <a:r>
              <a:rPr lang="cs-CZ" dirty="0" err="1"/>
              <a:t>system</a:t>
            </a:r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A47DE72B-FFDC-4A6E-A1FB-EFA509D400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1812" y="1451176"/>
            <a:ext cx="6801388" cy="4396991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9D8E5882-93C4-425F-89F7-1840A96114C8}"/>
              </a:ext>
            </a:extLst>
          </p:cNvPr>
          <p:cNvSpPr txBox="1">
            <a:spLocks/>
          </p:cNvSpPr>
          <p:nvPr/>
        </p:nvSpPr>
        <p:spPr>
          <a:xfrm>
            <a:off x="388306" y="1451176"/>
            <a:ext cx="3654776" cy="413999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indent="-180000" algn="l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cs-CZ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Postganglionic</a:t>
            </a:r>
            <a:r>
              <a:rPr lang="cs-CZ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fibers</a:t>
            </a:r>
            <a:endParaRPr lang="cs-CZ" b="1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cs-CZ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SNS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cs-CZ" i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b="1" i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Adrenergic</a:t>
            </a:r>
            <a:r>
              <a:rPr lang="cs-CZ" b="1" i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receptor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cs-CZ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G-protein </a:t>
            </a:r>
            <a:r>
              <a:rPr lang="cs-CZ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coupled</a:t>
            </a:r>
            <a:endParaRPr lang="cs-CZ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kern="0" dirty="0"/>
          </a:p>
        </p:txBody>
      </p:sp>
    </p:spTree>
    <p:extLst>
      <p:ext uri="{BB962C8B-B14F-4D97-AF65-F5344CB8AC3E}">
        <p14:creationId xmlns:p14="http://schemas.microsoft.com/office/powerpoint/2010/main" val="32035804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D794664-0E95-4B71-9BA2-4047CA015F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Autonomic</a:t>
            </a:r>
            <a:r>
              <a:rPr lang="cs-CZ" dirty="0"/>
              <a:t> </a:t>
            </a:r>
            <a:r>
              <a:rPr lang="cs-CZ" dirty="0" err="1"/>
              <a:t>nervous</a:t>
            </a:r>
            <a:r>
              <a:rPr lang="cs-CZ" dirty="0"/>
              <a:t> </a:t>
            </a:r>
            <a:r>
              <a:rPr lang="cs-CZ" dirty="0" err="1"/>
              <a:t>system</a:t>
            </a: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1E07279D-4E89-4669-A102-1941C48341E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4F4F4"/>
              </a:clrFrom>
              <a:clrTo>
                <a:srgbClr val="F4F4F4">
                  <a:alpha val="0"/>
                </a:srgbClr>
              </a:clrTo>
            </a:clrChange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3789174"/>
            <a:ext cx="10104882" cy="3068826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25378D8A-B3C6-4A50-BBF7-A085BC112578}"/>
              </a:ext>
            </a:extLst>
          </p:cNvPr>
          <p:cNvSpPr txBox="1">
            <a:spLocks/>
          </p:cNvSpPr>
          <p:nvPr/>
        </p:nvSpPr>
        <p:spPr>
          <a:xfrm>
            <a:off x="612423" y="1171576"/>
            <a:ext cx="3654776" cy="413999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indent="-180000" algn="l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4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7200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cs-CZ" b="1" i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Adrenergic</a:t>
            </a:r>
            <a:r>
              <a:rPr lang="cs-CZ" b="1" i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receptor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cs-CZ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G-protein </a:t>
            </a:r>
            <a:r>
              <a:rPr lang="cs-CZ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coupled</a:t>
            </a:r>
            <a:endParaRPr lang="cs-CZ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Type </a:t>
            </a: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</a:t>
            </a:r>
            <a:r>
              <a:rPr lang="cs-CZ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Excitatory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receptors</a:t>
            </a:r>
            <a:endParaRPr lang="cs-CZ" sz="20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Type </a:t>
            </a: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Inhibitory </a:t>
            </a:r>
            <a:r>
              <a:rPr lang="cs-CZ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receptors</a:t>
            </a:r>
            <a:endParaRPr 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24000" lvl="1" indent="0">
              <a:spcBef>
                <a:spcPts val="600"/>
              </a:spcBef>
              <a:spcAft>
                <a:spcPts val="600"/>
              </a:spcAft>
              <a:buNone/>
            </a:pPr>
            <a:endParaRPr lang="cs-CZ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kern="0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23FEF532-3099-4639-A99E-A0CAB09F20C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7415" y="1298997"/>
            <a:ext cx="3654776" cy="2362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4365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D794664-0E95-4B71-9BA2-4047CA015F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Autonomic</a:t>
            </a:r>
            <a:r>
              <a:rPr lang="cs-CZ" dirty="0"/>
              <a:t> </a:t>
            </a:r>
            <a:r>
              <a:rPr lang="cs-CZ" dirty="0" err="1"/>
              <a:t>nervous</a:t>
            </a:r>
            <a:r>
              <a:rPr lang="cs-CZ" dirty="0"/>
              <a:t> </a:t>
            </a:r>
            <a:r>
              <a:rPr lang="cs-CZ" dirty="0" err="1"/>
              <a:t>system</a:t>
            </a:r>
            <a:endParaRPr lang="cs-CZ" dirty="0"/>
          </a:p>
        </p:txBody>
      </p:sp>
      <p:sp>
        <p:nvSpPr>
          <p:cNvPr id="7" name="TextBox 4">
            <a:extLst>
              <a:ext uri="{FF2B5EF4-FFF2-40B4-BE49-F238E27FC236}">
                <a16:creationId xmlns:a16="http://schemas.microsoft.com/office/drawing/2014/main" id="{D2C57634-9A4B-4683-8192-AA709B4C490E}"/>
              </a:ext>
            </a:extLst>
          </p:cNvPr>
          <p:cNvSpPr txBox="1"/>
          <p:nvPr/>
        </p:nvSpPr>
        <p:spPr>
          <a:xfrm rot="16200000">
            <a:off x="278163" y="3026678"/>
            <a:ext cx="3168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FIGHT OR FLIGHT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7">
            <a:extLst>
              <a:ext uri="{FF2B5EF4-FFF2-40B4-BE49-F238E27FC236}">
                <a16:creationId xmlns:a16="http://schemas.microsoft.com/office/drawing/2014/main" id="{6EB0296A-D3B3-4A3C-9FCF-81D74D4F73A2}"/>
              </a:ext>
            </a:extLst>
          </p:cNvPr>
          <p:cNvSpPr txBox="1"/>
          <p:nvPr/>
        </p:nvSpPr>
        <p:spPr>
          <a:xfrm rot="5400000">
            <a:off x="8745489" y="3602742"/>
            <a:ext cx="3168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REST OR DIGEST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59CC24C5-AB16-4AA2-8018-BDFE1752DD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0" r="3605"/>
          <a:stretch/>
        </p:blipFill>
        <p:spPr>
          <a:xfrm>
            <a:off x="2359001" y="1280127"/>
            <a:ext cx="7478552" cy="5482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0177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1E65F0A-934C-4A1E-AEFB-6E19F3EA91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Brain </a:t>
            </a:r>
            <a:r>
              <a:rPr lang="cs-CZ" dirty="0" err="1"/>
              <a:t>control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ANS</a:t>
            </a:r>
            <a:br>
              <a:rPr lang="cs-CZ" dirty="0"/>
            </a:b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CA08815D-F19F-4C6B-9FD7-9E07B4B318B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718" y="1967735"/>
            <a:ext cx="4750072" cy="3605572"/>
          </a:xfrm>
          <a:prstGeom prst="rect">
            <a:avLst/>
          </a:prstGeom>
        </p:spPr>
      </p:pic>
      <p:grpSp>
        <p:nvGrpSpPr>
          <p:cNvPr id="6" name="Skupina 5">
            <a:extLst>
              <a:ext uri="{FF2B5EF4-FFF2-40B4-BE49-F238E27FC236}">
                <a16:creationId xmlns:a16="http://schemas.microsoft.com/office/drawing/2014/main" id="{97E51D4E-4BBF-4C56-B471-26706F93EA42}"/>
              </a:ext>
            </a:extLst>
          </p:cNvPr>
          <p:cNvGrpSpPr/>
          <p:nvPr/>
        </p:nvGrpSpPr>
        <p:grpSpPr>
          <a:xfrm>
            <a:off x="6492584" y="1763864"/>
            <a:ext cx="5319888" cy="4239099"/>
            <a:chOff x="3673996" y="2516899"/>
            <a:chExt cx="5319888" cy="4239099"/>
          </a:xfrm>
        </p:grpSpPr>
        <p:sp>
          <p:nvSpPr>
            <p:cNvPr id="7" name="TextovéPole 6">
              <a:extLst>
                <a:ext uri="{FF2B5EF4-FFF2-40B4-BE49-F238E27FC236}">
                  <a16:creationId xmlns:a16="http://schemas.microsoft.com/office/drawing/2014/main" id="{5B7BF054-AF95-4EB1-84D4-D36FCA7C2DCC}"/>
                </a:ext>
              </a:extLst>
            </p:cNvPr>
            <p:cNvSpPr txBox="1"/>
            <p:nvPr/>
          </p:nvSpPr>
          <p:spPr>
            <a:xfrm>
              <a:off x="3793629" y="3160018"/>
              <a:ext cx="187220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dirty="0" err="1"/>
                <a:t>Eating</a:t>
              </a:r>
              <a:endParaRPr lang="cs-CZ" sz="1200" dirty="0"/>
            </a:p>
            <a:p>
              <a:r>
                <a:rPr lang="cs-CZ" sz="1200" dirty="0" err="1"/>
                <a:t>behavior</a:t>
              </a:r>
              <a:endParaRPr lang="en-US" sz="1200" dirty="0"/>
            </a:p>
          </p:txBody>
        </p:sp>
        <p:grpSp>
          <p:nvGrpSpPr>
            <p:cNvPr id="8" name="Skupina 7">
              <a:extLst>
                <a:ext uri="{FF2B5EF4-FFF2-40B4-BE49-F238E27FC236}">
                  <a16:creationId xmlns:a16="http://schemas.microsoft.com/office/drawing/2014/main" id="{DC12AD06-FC5A-48C5-8AAD-30CED25182E3}"/>
                </a:ext>
              </a:extLst>
            </p:cNvPr>
            <p:cNvGrpSpPr/>
            <p:nvPr/>
          </p:nvGrpSpPr>
          <p:grpSpPr>
            <a:xfrm>
              <a:off x="4372845" y="2516899"/>
              <a:ext cx="4621039" cy="3648405"/>
              <a:chOff x="4372845" y="2286439"/>
              <a:chExt cx="4621039" cy="3648405"/>
            </a:xfrm>
          </p:grpSpPr>
          <p:grpSp>
            <p:nvGrpSpPr>
              <p:cNvPr id="23" name="Skupina 22">
                <a:extLst>
                  <a:ext uri="{FF2B5EF4-FFF2-40B4-BE49-F238E27FC236}">
                    <a16:creationId xmlns:a16="http://schemas.microsoft.com/office/drawing/2014/main" id="{0BA695A4-AEF4-4E68-A446-EA457A556E89}"/>
                  </a:ext>
                </a:extLst>
              </p:cNvPr>
              <p:cNvGrpSpPr/>
              <p:nvPr/>
            </p:nvGrpSpPr>
            <p:grpSpPr>
              <a:xfrm>
                <a:off x="4372845" y="2286439"/>
                <a:ext cx="4621039" cy="3648405"/>
                <a:chOff x="4372845" y="2286439"/>
                <a:chExt cx="4621039" cy="3648405"/>
              </a:xfrm>
            </p:grpSpPr>
            <p:grpSp>
              <p:nvGrpSpPr>
                <p:cNvPr id="27" name="Skupina 26">
                  <a:extLst>
                    <a:ext uri="{FF2B5EF4-FFF2-40B4-BE49-F238E27FC236}">
                      <a16:creationId xmlns:a16="http://schemas.microsoft.com/office/drawing/2014/main" id="{666D71DF-810F-41D0-9624-2825E65AD794}"/>
                    </a:ext>
                  </a:extLst>
                </p:cNvPr>
                <p:cNvGrpSpPr/>
                <p:nvPr/>
              </p:nvGrpSpPr>
              <p:grpSpPr>
                <a:xfrm>
                  <a:off x="4372845" y="2286439"/>
                  <a:ext cx="4621039" cy="3648405"/>
                  <a:chOff x="4372845" y="2286439"/>
                  <a:chExt cx="4621039" cy="3648405"/>
                </a:xfrm>
              </p:grpSpPr>
              <p:grpSp>
                <p:nvGrpSpPr>
                  <p:cNvPr id="29" name="Skupina 28">
                    <a:extLst>
                      <a:ext uri="{FF2B5EF4-FFF2-40B4-BE49-F238E27FC236}">
                        <a16:creationId xmlns:a16="http://schemas.microsoft.com/office/drawing/2014/main" id="{657CE87E-B26E-4BD4-A258-C3EF7D650D8C}"/>
                      </a:ext>
                    </a:extLst>
                  </p:cNvPr>
                  <p:cNvGrpSpPr/>
                  <p:nvPr/>
                </p:nvGrpSpPr>
                <p:grpSpPr>
                  <a:xfrm>
                    <a:off x="4372845" y="2286439"/>
                    <a:ext cx="4621039" cy="3648405"/>
                    <a:chOff x="4372845" y="2286439"/>
                    <a:chExt cx="4621039" cy="3648405"/>
                  </a:xfrm>
                </p:grpSpPr>
                <p:grpSp>
                  <p:nvGrpSpPr>
                    <p:cNvPr id="31" name="Skupina 30">
                      <a:extLst>
                        <a:ext uri="{FF2B5EF4-FFF2-40B4-BE49-F238E27FC236}">
                          <a16:creationId xmlns:a16="http://schemas.microsoft.com/office/drawing/2014/main" id="{9C1B3774-8BD9-4F14-9A05-07CE0DA230AC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4372845" y="2286439"/>
                      <a:ext cx="4621039" cy="3648405"/>
                      <a:chOff x="4372845" y="2286439"/>
                      <a:chExt cx="4621039" cy="3648405"/>
                    </a:xfrm>
                  </p:grpSpPr>
                  <p:pic>
                    <p:nvPicPr>
                      <p:cNvPr id="34" name="Obrázek 33">
                        <a:extLst>
                          <a:ext uri="{FF2B5EF4-FFF2-40B4-BE49-F238E27FC236}">
                            <a16:creationId xmlns:a16="http://schemas.microsoft.com/office/drawing/2014/main" id="{C4B889F2-C176-4F58-B949-7F5FB741DC22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3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7698395" y="2996952"/>
                        <a:ext cx="1295489" cy="319739"/>
                      </a:xfrm>
                      <a:prstGeom prst="rect">
                        <a:avLst/>
                      </a:prstGeom>
                    </p:spPr>
                  </p:pic>
                  <p:grpSp>
                    <p:nvGrpSpPr>
                      <p:cNvPr id="35" name="Skupina 34">
                        <a:extLst>
                          <a:ext uri="{FF2B5EF4-FFF2-40B4-BE49-F238E27FC236}">
                            <a16:creationId xmlns:a16="http://schemas.microsoft.com/office/drawing/2014/main" id="{91CE4C7F-7364-415E-8704-DC9D7AC2FDE1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4372845" y="2286439"/>
                        <a:ext cx="4335872" cy="3648405"/>
                        <a:chOff x="4372845" y="2286439"/>
                        <a:chExt cx="4335872" cy="3648405"/>
                      </a:xfrm>
                    </p:grpSpPr>
                    <p:pic>
                      <p:nvPicPr>
                        <p:cNvPr id="36" name="Obrázek 35">
                          <a:extLst>
                            <a:ext uri="{FF2B5EF4-FFF2-40B4-BE49-F238E27FC236}">
                              <a16:creationId xmlns:a16="http://schemas.microsoft.com/office/drawing/2014/main" id="{D6776048-D0A2-4B00-9796-E127100F6F85}"/>
                            </a:ext>
                          </a:extLst>
                        </p:cNvPr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4">
                          <a:clrChange>
                            <a:clrFrom>
                              <a:srgbClr val="FFFFFF"/>
                            </a:clrFrom>
                            <a:clrTo>
                              <a:srgbClr val="FFFFFF">
                                <a:alpha val="0"/>
                              </a:srgbClr>
                            </a:clrTo>
                          </a:clrChange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:blipFill>
                      <p:spPr>
                        <a:xfrm>
                          <a:off x="4604261" y="2286439"/>
                          <a:ext cx="4104456" cy="3648405"/>
                        </a:xfrm>
                        <a:prstGeom prst="rect">
                          <a:avLst/>
                        </a:prstGeom>
                      </p:spPr>
                    </p:pic>
                    <p:grpSp>
                      <p:nvGrpSpPr>
                        <p:cNvPr id="37" name="Skupina 36">
                          <a:extLst>
                            <a:ext uri="{FF2B5EF4-FFF2-40B4-BE49-F238E27FC236}">
                              <a16:creationId xmlns:a16="http://schemas.microsoft.com/office/drawing/2014/main" id="{C4C33846-F793-477F-805C-3D0B8EA73EE9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4372845" y="2492896"/>
                          <a:ext cx="1916756" cy="1800200"/>
                          <a:chOff x="4372845" y="2492896"/>
                          <a:chExt cx="1916756" cy="1800200"/>
                        </a:xfrm>
                      </p:grpSpPr>
                      <p:cxnSp>
                        <p:nvCxnSpPr>
                          <p:cNvPr id="38" name="Přímá spojnice 37">
                            <a:extLst>
                              <a:ext uri="{FF2B5EF4-FFF2-40B4-BE49-F238E27FC236}">
                                <a16:creationId xmlns:a16="http://schemas.microsoft.com/office/drawing/2014/main" id="{23FA68B4-B08A-4DB3-9891-98EF383FD9CF}"/>
                              </a:ext>
                            </a:extLst>
                          </p:cNvPr>
                          <p:cNvCxnSpPr/>
                          <p:nvPr/>
                        </p:nvCxnSpPr>
                        <p:spPr>
                          <a:xfrm flipH="1" flipV="1">
                            <a:off x="4615958" y="3146578"/>
                            <a:ext cx="1612226" cy="1146518"/>
                          </a:xfrm>
                          <a:prstGeom prst="line">
                            <a:avLst/>
                          </a:prstGeom>
                          <a:ln w="12700"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39" name="Přímá spojnice 38">
                            <a:extLst>
                              <a:ext uri="{FF2B5EF4-FFF2-40B4-BE49-F238E27FC236}">
                                <a16:creationId xmlns:a16="http://schemas.microsoft.com/office/drawing/2014/main" id="{1151A29C-FC3E-4AF8-B665-02D2262A22C6}"/>
                              </a:ext>
                            </a:extLst>
                          </p:cNvPr>
                          <p:cNvCxnSpPr/>
                          <p:nvPr/>
                        </p:nvCxnSpPr>
                        <p:spPr>
                          <a:xfrm flipH="1" flipV="1">
                            <a:off x="5021611" y="2824567"/>
                            <a:ext cx="1134565" cy="1342168"/>
                          </a:xfrm>
                          <a:prstGeom prst="line">
                            <a:avLst/>
                          </a:prstGeom>
                          <a:ln w="12700"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40" name="Přímá spojnice 39">
                            <a:extLst>
                              <a:ext uri="{FF2B5EF4-FFF2-40B4-BE49-F238E27FC236}">
                                <a16:creationId xmlns:a16="http://schemas.microsoft.com/office/drawing/2014/main" id="{EDBD6DAA-5F46-4123-8A63-53175088ED17}"/>
                              </a:ext>
                            </a:extLst>
                          </p:cNvPr>
                          <p:cNvCxnSpPr/>
                          <p:nvPr/>
                        </p:nvCxnSpPr>
                        <p:spPr>
                          <a:xfrm flipH="1" flipV="1">
                            <a:off x="5508104" y="2636912"/>
                            <a:ext cx="781497" cy="1533356"/>
                          </a:xfrm>
                          <a:prstGeom prst="line">
                            <a:avLst/>
                          </a:prstGeom>
                          <a:ln w="12700"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41" name="Přímá spojnice 40">
                            <a:extLst>
                              <a:ext uri="{FF2B5EF4-FFF2-40B4-BE49-F238E27FC236}">
                                <a16:creationId xmlns:a16="http://schemas.microsoft.com/office/drawing/2014/main" id="{1B65AB1E-6B7A-4CD7-B1DB-22CE63782BD4}"/>
                              </a:ext>
                            </a:extLst>
                          </p:cNvPr>
                          <p:cNvCxnSpPr/>
                          <p:nvPr/>
                        </p:nvCxnSpPr>
                        <p:spPr>
                          <a:xfrm flipH="1" flipV="1">
                            <a:off x="5201364" y="2492896"/>
                            <a:ext cx="306740" cy="144016"/>
                          </a:xfrm>
                          <a:prstGeom prst="line">
                            <a:avLst/>
                          </a:prstGeom>
                          <a:ln w="12700"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42" name="Přímá spojnice 41">
                            <a:extLst>
                              <a:ext uri="{FF2B5EF4-FFF2-40B4-BE49-F238E27FC236}">
                                <a16:creationId xmlns:a16="http://schemas.microsoft.com/office/drawing/2014/main" id="{673A5DAA-73D9-4F5C-9D3A-DE0E74AB1DF9}"/>
                              </a:ext>
                            </a:extLst>
                          </p:cNvPr>
                          <p:cNvCxnSpPr/>
                          <p:nvPr/>
                        </p:nvCxnSpPr>
                        <p:spPr>
                          <a:xfrm flipH="1">
                            <a:off x="4856501" y="2816375"/>
                            <a:ext cx="153370" cy="0"/>
                          </a:xfrm>
                          <a:prstGeom prst="line">
                            <a:avLst/>
                          </a:prstGeom>
                          <a:ln w="12700"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43" name="Přímá spojnice 42">
                            <a:extLst>
                              <a:ext uri="{FF2B5EF4-FFF2-40B4-BE49-F238E27FC236}">
                                <a16:creationId xmlns:a16="http://schemas.microsoft.com/office/drawing/2014/main" id="{E5D3EA11-E2BE-4D02-9EB2-7BA31C429327}"/>
                              </a:ext>
                            </a:extLst>
                          </p:cNvPr>
                          <p:cNvCxnSpPr/>
                          <p:nvPr/>
                        </p:nvCxnSpPr>
                        <p:spPr>
                          <a:xfrm flipH="1">
                            <a:off x="4372845" y="3151888"/>
                            <a:ext cx="247005" cy="0"/>
                          </a:xfrm>
                          <a:prstGeom prst="line">
                            <a:avLst/>
                          </a:prstGeom>
                          <a:ln w="12700"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</p:grpSp>
                  </p:grpSp>
                </p:grpSp>
                <p:cxnSp>
                  <p:nvCxnSpPr>
                    <p:cNvPr id="32" name="Přímá spojnice 31">
                      <a:extLst>
                        <a:ext uri="{FF2B5EF4-FFF2-40B4-BE49-F238E27FC236}">
                          <a16:creationId xmlns:a16="http://schemas.microsoft.com/office/drawing/2014/main" id="{A210CAF8-6973-404D-B351-470AD81937BC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6432033" y="3172459"/>
                      <a:ext cx="700213" cy="1051532"/>
                    </a:xfrm>
                    <a:prstGeom prst="line">
                      <a:avLst/>
                    </a:prstGeom>
                    <a:ln w="127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3" name="Přímá spojnice 32">
                      <a:extLst>
                        <a:ext uri="{FF2B5EF4-FFF2-40B4-BE49-F238E27FC236}">
                          <a16:creationId xmlns:a16="http://schemas.microsoft.com/office/drawing/2014/main" id="{579EEA02-D3A4-406A-A674-DEDD142FC090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7132637" y="3178265"/>
                      <a:ext cx="591421" cy="0"/>
                    </a:xfrm>
                    <a:prstGeom prst="line">
                      <a:avLst/>
                    </a:prstGeom>
                    <a:ln w="127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pic>
                <p:nvPicPr>
                  <p:cNvPr id="30" name="Obrázek 29">
                    <a:extLst>
                      <a:ext uri="{FF2B5EF4-FFF2-40B4-BE49-F238E27FC236}">
                        <a16:creationId xmlns:a16="http://schemas.microsoft.com/office/drawing/2014/main" id="{EFDBA748-67A7-4EF7-BD3B-6566AAE55B15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5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35019" t="15902" r="7104" b="69329"/>
                  <a:stretch/>
                </p:blipFill>
                <p:spPr>
                  <a:xfrm>
                    <a:off x="8350759" y="4671675"/>
                    <a:ext cx="561599" cy="197485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28" name="Obrázek 27">
                  <a:extLst>
                    <a:ext uri="{FF2B5EF4-FFF2-40B4-BE49-F238E27FC236}">
                      <a16:creationId xmlns:a16="http://schemas.microsoft.com/office/drawing/2014/main" id="{4A5FBB95-3A92-4730-9A41-B94416EFD67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242" t="68571" r="6805" b="12100"/>
                <a:stretch/>
              </p:blipFill>
              <p:spPr>
                <a:xfrm>
                  <a:off x="8053132" y="5292203"/>
                  <a:ext cx="740569" cy="234968"/>
                </a:xfrm>
                <a:prstGeom prst="rect">
                  <a:avLst/>
                </a:prstGeom>
              </p:spPr>
            </p:pic>
          </p:grpSp>
          <p:sp>
            <p:nvSpPr>
              <p:cNvPr id="24" name="Obdélník 23">
                <a:extLst>
                  <a:ext uri="{FF2B5EF4-FFF2-40B4-BE49-F238E27FC236}">
                    <a16:creationId xmlns:a16="http://schemas.microsoft.com/office/drawing/2014/main" id="{581809C7-8CAF-4CF2-B41C-56ACCFBF85AD}"/>
                  </a:ext>
                </a:extLst>
              </p:cNvPr>
              <p:cNvSpPr/>
              <p:nvPr/>
            </p:nvSpPr>
            <p:spPr>
              <a:xfrm>
                <a:off x="8057019" y="5296786"/>
                <a:ext cx="726242" cy="219905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25" name="Obdélník 24">
                <a:extLst>
                  <a:ext uri="{FF2B5EF4-FFF2-40B4-BE49-F238E27FC236}">
                    <a16:creationId xmlns:a16="http://schemas.microsoft.com/office/drawing/2014/main" id="{97CC91E0-8300-48CF-8C76-D9B953C34D11}"/>
                  </a:ext>
                </a:extLst>
              </p:cNvPr>
              <p:cNvSpPr/>
              <p:nvPr/>
            </p:nvSpPr>
            <p:spPr>
              <a:xfrm>
                <a:off x="7734205" y="3059687"/>
                <a:ext cx="1248741" cy="217728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26" name="Obdélník 25">
                <a:extLst>
                  <a:ext uri="{FF2B5EF4-FFF2-40B4-BE49-F238E27FC236}">
                    <a16:creationId xmlns:a16="http://schemas.microsoft.com/office/drawing/2014/main" id="{884BD466-4401-4F7E-ADD8-508C319A326A}"/>
                  </a:ext>
                </a:extLst>
              </p:cNvPr>
              <p:cNvSpPr/>
              <p:nvPr/>
            </p:nvSpPr>
            <p:spPr>
              <a:xfrm>
                <a:off x="8414070" y="4656939"/>
                <a:ext cx="519154" cy="211325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sp>
          <p:nvSpPr>
            <p:cNvPr id="9" name="TextovéPole 8">
              <a:extLst>
                <a:ext uri="{FF2B5EF4-FFF2-40B4-BE49-F238E27FC236}">
                  <a16:creationId xmlns:a16="http://schemas.microsoft.com/office/drawing/2014/main" id="{10E29E26-7240-4BA5-94D7-81926AC34F7B}"/>
                </a:ext>
              </a:extLst>
            </p:cNvPr>
            <p:cNvSpPr txBox="1"/>
            <p:nvPr/>
          </p:nvSpPr>
          <p:spPr>
            <a:xfrm>
              <a:off x="4746418" y="5077869"/>
              <a:ext cx="187220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Urinary bladder</a:t>
              </a:r>
            </a:p>
            <a:p>
              <a:r>
                <a:rPr lang="en-US" sz="1200" dirty="0"/>
                <a:t>control</a:t>
              </a:r>
            </a:p>
          </p:txBody>
        </p:sp>
        <p:sp>
          <p:nvSpPr>
            <p:cNvPr id="10" name="TextovéPole 9">
              <a:extLst>
                <a:ext uri="{FF2B5EF4-FFF2-40B4-BE49-F238E27FC236}">
                  <a16:creationId xmlns:a16="http://schemas.microsoft.com/office/drawing/2014/main" id="{FF3B6893-D53D-43ED-8389-8250C927142C}"/>
                </a:ext>
              </a:extLst>
            </p:cNvPr>
            <p:cNvSpPr txBox="1"/>
            <p:nvPr/>
          </p:nvSpPr>
          <p:spPr>
            <a:xfrm>
              <a:off x="4860032" y="5559623"/>
              <a:ext cx="187220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Secondary</a:t>
              </a:r>
            </a:p>
            <a:p>
              <a:r>
                <a:rPr lang="en-US" sz="1200" dirty="0"/>
                <a:t>respiratory center</a:t>
              </a:r>
            </a:p>
          </p:txBody>
        </p:sp>
        <p:sp>
          <p:nvSpPr>
            <p:cNvPr id="11" name="TextovéPole 10">
              <a:extLst>
                <a:ext uri="{FF2B5EF4-FFF2-40B4-BE49-F238E27FC236}">
                  <a16:creationId xmlns:a16="http://schemas.microsoft.com/office/drawing/2014/main" id="{7D944371-46DD-44A7-B996-3192968C0E18}"/>
                </a:ext>
              </a:extLst>
            </p:cNvPr>
            <p:cNvSpPr txBox="1"/>
            <p:nvPr/>
          </p:nvSpPr>
          <p:spPr>
            <a:xfrm>
              <a:off x="4932040" y="6294333"/>
              <a:ext cx="187220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dirty="0" err="1"/>
                <a:t>Bl</a:t>
              </a:r>
              <a:r>
                <a:rPr lang="en-US" sz="1200" dirty="0"/>
                <a:t>o</a:t>
              </a:r>
              <a:r>
                <a:rPr lang="cs-CZ" sz="1200" dirty="0"/>
                <a:t>od </a:t>
              </a:r>
              <a:r>
                <a:rPr lang="en-US" sz="1200" dirty="0"/>
                <a:t>pressure</a:t>
              </a:r>
            </a:p>
            <a:p>
              <a:r>
                <a:rPr lang="en-US" sz="1200" dirty="0"/>
                <a:t>control</a:t>
              </a:r>
            </a:p>
          </p:txBody>
        </p:sp>
        <p:sp>
          <p:nvSpPr>
            <p:cNvPr id="12" name="TextovéPole 11">
              <a:extLst>
                <a:ext uri="{FF2B5EF4-FFF2-40B4-BE49-F238E27FC236}">
                  <a16:creationId xmlns:a16="http://schemas.microsoft.com/office/drawing/2014/main" id="{44958261-A410-44CD-AB88-8A42378A5EBA}"/>
                </a:ext>
              </a:extLst>
            </p:cNvPr>
            <p:cNvSpPr txBox="1"/>
            <p:nvPr/>
          </p:nvSpPr>
          <p:spPr>
            <a:xfrm>
              <a:off x="4636693" y="6013584"/>
              <a:ext cx="187220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dirty="0"/>
                <a:t>R</a:t>
              </a:r>
              <a:r>
                <a:rPr lang="en-US" sz="1200" dirty="0" err="1"/>
                <a:t>espiratory</a:t>
              </a:r>
              <a:r>
                <a:rPr lang="en-US" sz="1200" dirty="0"/>
                <a:t> center</a:t>
              </a:r>
            </a:p>
          </p:txBody>
        </p:sp>
        <p:cxnSp>
          <p:nvCxnSpPr>
            <p:cNvPr id="13" name="Přímá spojnice 12">
              <a:extLst>
                <a:ext uri="{FF2B5EF4-FFF2-40B4-BE49-F238E27FC236}">
                  <a16:creationId xmlns:a16="http://schemas.microsoft.com/office/drawing/2014/main" id="{4CE57E13-3734-403F-996F-6BCF7C0CE9A9}"/>
                </a:ext>
              </a:extLst>
            </p:cNvPr>
            <p:cNvCxnSpPr/>
            <p:nvPr/>
          </p:nvCxnSpPr>
          <p:spPr>
            <a:xfrm flipH="1">
              <a:off x="6156176" y="4760768"/>
              <a:ext cx="534765" cy="54044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Přímá spojnice 13">
              <a:extLst>
                <a:ext uri="{FF2B5EF4-FFF2-40B4-BE49-F238E27FC236}">
                  <a16:creationId xmlns:a16="http://schemas.microsoft.com/office/drawing/2014/main" id="{DD81186D-445A-4640-B5B6-E32D489FFFE7}"/>
                </a:ext>
              </a:extLst>
            </p:cNvPr>
            <p:cNvCxnSpPr/>
            <p:nvPr/>
          </p:nvCxnSpPr>
          <p:spPr>
            <a:xfrm flipH="1">
              <a:off x="5864614" y="5303400"/>
              <a:ext cx="298877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Přímá spojnice 14">
              <a:extLst>
                <a:ext uri="{FF2B5EF4-FFF2-40B4-BE49-F238E27FC236}">
                  <a16:creationId xmlns:a16="http://schemas.microsoft.com/office/drawing/2014/main" id="{F0162629-4388-4518-9ECA-CB7779501825}"/>
                </a:ext>
              </a:extLst>
            </p:cNvPr>
            <p:cNvCxnSpPr/>
            <p:nvPr/>
          </p:nvCxnSpPr>
          <p:spPr>
            <a:xfrm flipH="1">
              <a:off x="6084168" y="5048800"/>
              <a:ext cx="556711" cy="75646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Přímá spojnice 15">
              <a:extLst>
                <a:ext uri="{FF2B5EF4-FFF2-40B4-BE49-F238E27FC236}">
                  <a16:creationId xmlns:a16="http://schemas.microsoft.com/office/drawing/2014/main" id="{1547C0DE-7236-4B2F-92ED-24F67E5C115C}"/>
                </a:ext>
              </a:extLst>
            </p:cNvPr>
            <p:cNvCxnSpPr/>
            <p:nvPr/>
          </p:nvCxnSpPr>
          <p:spPr>
            <a:xfrm flipH="1">
              <a:off x="5876605" y="5797949"/>
              <a:ext cx="204136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Přímá spojnice 16">
              <a:extLst>
                <a:ext uri="{FF2B5EF4-FFF2-40B4-BE49-F238E27FC236}">
                  <a16:creationId xmlns:a16="http://schemas.microsoft.com/office/drawing/2014/main" id="{B6D126B2-5B17-4F94-8F73-6CE3B3EB3949}"/>
                </a:ext>
              </a:extLst>
            </p:cNvPr>
            <p:cNvCxnSpPr/>
            <p:nvPr/>
          </p:nvCxnSpPr>
          <p:spPr>
            <a:xfrm flipH="1">
              <a:off x="6163491" y="5201200"/>
              <a:ext cx="698135" cy="96410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Přímá spojnice 17">
              <a:extLst>
                <a:ext uri="{FF2B5EF4-FFF2-40B4-BE49-F238E27FC236}">
                  <a16:creationId xmlns:a16="http://schemas.microsoft.com/office/drawing/2014/main" id="{CBEE922A-B430-41B9-AFB3-6E81EA403B90}"/>
                </a:ext>
              </a:extLst>
            </p:cNvPr>
            <p:cNvCxnSpPr/>
            <p:nvPr/>
          </p:nvCxnSpPr>
          <p:spPr>
            <a:xfrm flipH="1">
              <a:off x="5968270" y="6165304"/>
              <a:ext cx="204136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Přímá spojnice 18">
              <a:extLst>
                <a:ext uri="{FF2B5EF4-FFF2-40B4-BE49-F238E27FC236}">
                  <a16:creationId xmlns:a16="http://schemas.microsoft.com/office/drawing/2014/main" id="{40D1354F-E249-47CA-8945-E98218BB8A82}"/>
                </a:ext>
              </a:extLst>
            </p:cNvPr>
            <p:cNvCxnSpPr/>
            <p:nvPr/>
          </p:nvCxnSpPr>
          <p:spPr>
            <a:xfrm flipH="1">
              <a:off x="6228184" y="5640147"/>
              <a:ext cx="648351" cy="90548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Přímá spojnice 19">
              <a:extLst>
                <a:ext uri="{FF2B5EF4-FFF2-40B4-BE49-F238E27FC236}">
                  <a16:creationId xmlns:a16="http://schemas.microsoft.com/office/drawing/2014/main" id="{E412C35C-56BE-401B-895E-598C770F16D5}"/>
                </a:ext>
              </a:extLst>
            </p:cNvPr>
            <p:cNvCxnSpPr/>
            <p:nvPr/>
          </p:nvCxnSpPr>
          <p:spPr>
            <a:xfrm flipH="1">
              <a:off x="6019475" y="6539974"/>
              <a:ext cx="204136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ovéPole 20">
              <a:extLst>
                <a:ext uri="{FF2B5EF4-FFF2-40B4-BE49-F238E27FC236}">
                  <a16:creationId xmlns:a16="http://schemas.microsoft.com/office/drawing/2014/main" id="{050D112D-40E9-4F33-9B66-B574D965E13D}"/>
                </a:ext>
              </a:extLst>
            </p:cNvPr>
            <p:cNvSpPr txBox="1"/>
            <p:nvPr/>
          </p:nvSpPr>
          <p:spPr>
            <a:xfrm>
              <a:off x="3673996" y="2564904"/>
              <a:ext cx="187220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dirty="0" err="1"/>
                <a:t>Temperatu</a:t>
              </a:r>
              <a:r>
                <a:rPr lang="en-US" sz="1200" dirty="0"/>
                <a:t>r</a:t>
              </a:r>
              <a:r>
                <a:rPr lang="cs-CZ" sz="1200" dirty="0"/>
                <a:t>e </a:t>
              </a:r>
              <a:r>
                <a:rPr lang="en-US" sz="1200" dirty="0"/>
                <a:t>control</a:t>
              </a:r>
            </a:p>
          </p:txBody>
        </p:sp>
        <p:sp>
          <p:nvSpPr>
            <p:cNvPr id="22" name="TextovéPole 21">
              <a:extLst>
                <a:ext uri="{FF2B5EF4-FFF2-40B4-BE49-F238E27FC236}">
                  <a16:creationId xmlns:a16="http://schemas.microsoft.com/office/drawing/2014/main" id="{1D9BB9C5-112C-4002-BFAB-C5AE2BB35A3F}"/>
                </a:ext>
              </a:extLst>
            </p:cNvPr>
            <p:cNvSpPr txBox="1"/>
            <p:nvPr/>
          </p:nvSpPr>
          <p:spPr>
            <a:xfrm>
              <a:off x="3789437" y="2898810"/>
              <a:ext cx="187220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dirty="0" err="1"/>
                <a:t>Water</a:t>
              </a:r>
              <a:r>
                <a:rPr lang="cs-CZ" sz="1200" dirty="0"/>
                <a:t> balance</a:t>
              </a:r>
              <a:endParaRPr lang="en-US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7278982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F86FFCB-A26C-4554-AA77-48236D4330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Baroreflex</a:t>
            </a:r>
            <a:r>
              <a:rPr lang="cs-CZ" dirty="0"/>
              <a:t> I</a:t>
            </a:r>
            <a:br>
              <a:rPr lang="cs-CZ" dirty="0"/>
            </a:b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88A2AFFB-7230-440E-B125-99A551C9BC5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1752" y="1310869"/>
            <a:ext cx="4572476" cy="3764724"/>
          </a:xfrm>
          <a:prstGeom prst="rect">
            <a:avLst/>
          </a:prstGeom>
        </p:spPr>
      </p:pic>
      <p:grpSp>
        <p:nvGrpSpPr>
          <p:cNvPr id="5" name="Skupina 4">
            <a:extLst>
              <a:ext uri="{FF2B5EF4-FFF2-40B4-BE49-F238E27FC236}">
                <a16:creationId xmlns:a16="http://schemas.microsoft.com/office/drawing/2014/main" id="{AB2476A1-33E2-4BEE-A1BD-FEE31EC2ECED}"/>
              </a:ext>
            </a:extLst>
          </p:cNvPr>
          <p:cNvGrpSpPr/>
          <p:nvPr/>
        </p:nvGrpSpPr>
        <p:grpSpPr>
          <a:xfrm>
            <a:off x="3616243" y="5103145"/>
            <a:ext cx="2879370" cy="1569660"/>
            <a:chOff x="-373184" y="5015570"/>
            <a:chExt cx="2879370" cy="1569660"/>
          </a:xfrm>
        </p:grpSpPr>
        <p:sp>
          <p:nvSpPr>
            <p:cNvPr id="6" name="Obdélník 5">
              <a:extLst>
                <a:ext uri="{FF2B5EF4-FFF2-40B4-BE49-F238E27FC236}">
                  <a16:creationId xmlns:a16="http://schemas.microsoft.com/office/drawing/2014/main" id="{3255474A-2A9F-4A80-A30D-FA070334D591}"/>
                </a:ext>
              </a:extLst>
            </p:cNvPr>
            <p:cNvSpPr/>
            <p:nvPr/>
          </p:nvSpPr>
          <p:spPr>
            <a:xfrm>
              <a:off x="-373184" y="5015570"/>
              <a:ext cx="2304256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cs-CZ" dirty="0" err="1">
                  <a:latin typeface="+mn-lt"/>
                  <a:cs typeface="Times New Roman" panose="02020603050405020304" pitchFamily="18" charset="0"/>
                </a:rPr>
                <a:t>Inotropic</a:t>
              </a:r>
              <a:endParaRPr lang="cs-CZ" dirty="0">
                <a:latin typeface="+mn-lt"/>
                <a:cs typeface="Times New Roman" panose="02020603050405020304" pitchFamily="18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cs-CZ" dirty="0" err="1">
                  <a:latin typeface="+mn-lt"/>
                  <a:cs typeface="Times New Roman" panose="02020603050405020304" pitchFamily="18" charset="0"/>
                </a:rPr>
                <a:t>Chronotropic</a:t>
              </a:r>
              <a:endParaRPr lang="cs-CZ" dirty="0">
                <a:latin typeface="+mn-lt"/>
                <a:cs typeface="Times New Roman" panose="02020603050405020304" pitchFamily="18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cs-CZ" dirty="0" err="1">
                  <a:latin typeface="+mn-lt"/>
                  <a:cs typeface="Times New Roman" panose="02020603050405020304" pitchFamily="18" charset="0"/>
                </a:rPr>
                <a:t>Dromotropic</a:t>
              </a:r>
              <a:endParaRPr lang="cs-CZ" dirty="0">
                <a:latin typeface="+mn-lt"/>
                <a:cs typeface="Times New Roman" panose="02020603050405020304" pitchFamily="18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cs-CZ" dirty="0" err="1">
                  <a:latin typeface="+mn-lt"/>
                  <a:cs typeface="Times New Roman" panose="02020603050405020304" pitchFamily="18" charset="0"/>
                </a:rPr>
                <a:t>Batmotropic</a:t>
              </a:r>
              <a:endParaRPr lang="cs-CZ" dirty="0">
                <a:latin typeface="+mn-lt"/>
                <a:cs typeface="Times New Roman" panose="02020603050405020304" pitchFamily="18" charset="0"/>
              </a:endParaRPr>
            </a:p>
          </p:txBody>
        </p:sp>
        <p:sp>
          <p:nvSpPr>
            <p:cNvPr id="7" name="Pravá složená závorka 6">
              <a:extLst>
                <a:ext uri="{FF2B5EF4-FFF2-40B4-BE49-F238E27FC236}">
                  <a16:creationId xmlns:a16="http://schemas.microsoft.com/office/drawing/2014/main" id="{5CA97948-D271-4875-81B9-40DA7B4BFA87}"/>
                </a:ext>
              </a:extLst>
            </p:cNvPr>
            <p:cNvSpPr/>
            <p:nvPr/>
          </p:nvSpPr>
          <p:spPr>
            <a:xfrm>
              <a:off x="1931071" y="5127311"/>
              <a:ext cx="157573" cy="1291039"/>
            </a:xfrm>
            <a:prstGeom prst="righ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8" name="TextovéPole 7">
              <a:extLst>
                <a:ext uri="{FF2B5EF4-FFF2-40B4-BE49-F238E27FC236}">
                  <a16:creationId xmlns:a16="http://schemas.microsoft.com/office/drawing/2014/main" id="{E4A551A7-4619-4067-A5ED-7679C20714B3}"/>
                </a:ext>
              </a:extLst>
            </p:cNvPr>
            <p:cNvSpPr txBox="1"/>
            <p:nvPr/>
          </p:nvSpPr>
          <p:spPr>
            <a:xfrm rot="16200000">
              <a:off x="1711919" y="5432361"/>
              <a:ext cx="11268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 err="1">
                  <a:latin typeface="+mn-lt"/>
                  <a:cs typeface="Times New Roman" panose="02020603050405020304" pitchFamily="18" charset="0"/>
                </a:rPr>
                <a:t>effect</a:t>
              </a:r>
              <a:endParaRPr lang="cs-CZ" dirty="0">
                <a:latin typeface="+mn-lt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" name="Skupina 8">
            <a:extLst>
              <a:ext uri="{FF2B5EF4-FFF2-40B4-BE49-F238E27FC236}">
                <a16:creationId xmlns:a16="http://schemas.microsoft.com/office/drawing/2014/main" id="{8AA3BC09-B453-457F-B797-02123E93E605}"/>
              </a:ext>
            </a:extLst>
          </p:cNvPr>
          <p:cNvGrpSpPr/>
          <p:nvPr/>
        </p:nvGrpSpPr>
        <p:grpSpPr>
          <a:xfrm>
            <a:off x="372484" y="2991733"/>
            <a:ext cx="3366706" cy="719585"/>
            <a:chOff x="6228184" y="5373711"/>
            <a:chExt cx="3031895" cy="719585"/>
          </a:xfrm>
        </p:grpSpPr>
        <p:cxnSp>
          <p:nvCxnSpPr>
            <p:cNvPr id="10" name="Přímá spojnice 9">
              <a:extLst>
                <a:ext uri="{FF2B5EF4-FFF2-40B4-BE49-F238E27FC236}">
                  <a16:creationId xmlns:a16="http://schemas.microsoft.com/office/drawing/2014/main" id="{EFC88660-C473-41EF-BD34-EAA847514988}"/>
                </a:ext>
              </a:extLst>
            </p:cNvPr>
            <p:cNvCxnSpPr/>
            <p:nvPr/>
          </p:nvCxnSpPr>
          <p:spPr>
            <a:xfrm>
              <a:off x="6228184" y="5560551"/>
              <a:ext cx="504056" cy="0"/>
            </a:xfrm>
            <a:prstGeom prst="line">
              <a:avLst/>
            </a:prstGeom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Přímá spojnice 10">
              <a:extLst>
                <a:ext uri="{FF2B5EF4-FFF2-40B4-BE49-F238E27FC236}">
                  <a16:creationId xmlns:a16="http://schemas.microsoft.com/office/drawing/2014/main" id="{140CF68E-F077-407C-AEF3-327AA439DE7B}"/>
                </a:ext>
              </a:extLst>
            </p:cNvPr>
            <p:cNvCxnSpPr/>
            <p:nvPr/>
          </p:nvCxnSpPr>
          <p:spPr>
            <a:xfrm>
              <a:off x="6237912" y="5761591"/>
              <a:ext cx="504056" cy="0"/>
            </a:xfrm>
            <a:prstGeom prst="line">
              <a:avLst/>
            </a:prstGeom>
            <a:ln w="76200">
              <a:solidFill>
                <a:srgbClr val="8E106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Přímá spojnice 11">
              <a:extLst>
                <a:ext uri="{FF2B5EF4-FFF2-40B4-BE49-F238E27FC236}">
                  <a16:creationId xmlns:a16="http://schemas.microsoft.com/office/drawing/2014/main" id="{85CB8D29-3661-46F7-958E-8FA0AF93A226}"/>
                </a:ext>
              </a:extLst>
            </p:cNvPr>
            <p:cNvCxnSpPr/>
            <p:nvPr/>
          </p:nvCxnSpPr>
          <p:spPr>
            <a:xfrm>
              <a:off x="6237912" y="5962631"/>
              <a:ext cx="504056" cy="0"/>
            </a:xfrm>
            <a:prstGeom prst="line">
              <a:avLst/>
            </a:prstGeom>
            <a:ln w="762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ovéPole 12">
              <a:extLst>
                <a:ext uri="{FF2B5EF4-FFF2-40B4-BE49-F238E27FC236}">
                  <a16:creationId xmlns:a16="http://schemas.microsoft.com/office/drawing/2014/main" id="{6E4EA9F4-6C43-42AF-9DF5-DCF8BE2025DC}"/>
                </a:ext>
              </a:extLst>
            </p:cNvPr>
            <p:cNvSpPr txBox="1"/>
            <p:nvPr/>
          </p:nvSpPr>
          <p:spPr>
            <a:xfrm>
              <a:off x="6687076" y="5373711"/>
              <a:ext cx="19893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400" dirty="0" err="1">
                  <a:latin typeface="+mn-lt"/>
                  <a:cs typeface="Times New Roman" panose="02020603050405020304" pitchFamily="18" charset="0"/>
                </a:rPr>
                <a:t>Aferent</a:t>
              </a:r>
              <a:r>
                <a:rPr lang="cs-CZ" sz="1400" dirty="0">
                  <a:latin typeface="+mn-lt"/>
                  <a:cs typeface="Times New Roman" panose="02020603050405020304" pitchFamily="18" charset="0"/>
                </a:rPr>
                <a:t> </a:t>
              </a:r>
              <a:r>
                <a:rPr lang="cs-CZ" sz="1400" dirty="0" err="1">
                  <a:latin typeface="+mn-lt"/>
                  <a:cs typeface="Times New Roman" panose="02020603050405020304" pitchFamily="18" charset="0"/>
                </a:rPr>
                <a:t>pathway</a:t>
              </a:r>
              <a:endParaRPr lang="cs-CZ" sz="1400" dirty="0">
                <a:latin typeface="+mn-lt"/>
                <a:cs typeface="Times New Roman" panose="02020603050405020304" pitchFamily="18" charset="0"/>
              </a:endParaRPr>
            </a:p>
          </p:txBody>
        </p:sp>
        <p:sp>
          <p:nvSpPr>
            <p:cNvPr id="14" name="TextovéPole 13">
              <a:extLst>
                <a:ext uri="{FF2B5EF4-FFF2-40B4-BE49-F238E27FC236}">
                  <a16:creationId xmlns:a16="http://schemas.microsoft.com/office/drawing/2014/main" id="{D226BD0A-F45B-4F7E-8EB8-464B6DA86883}"/>
                </a:ext>
              </a:extLst>
            </p:cNvPr>
            <p:cNvSpPr txBox="1"/>
            <p:nvPr/>
          </p:nvSpPr>
          <p:spPr>
            <a:xfrm>
              <a:off x="6679688" y="5574751"/>
              <a:ext cx="258039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400" dirty="0" err="1">
                  <a:latin typeface="+mn-lt"/>
                  <a:cs typeface="Times New Roman" panose="02020603050405020304" pitchFamily="18" charset="0"/>
                </a:rPr>
                <a:t>Parasympathetic</a:t>
              </a:r>
              <a:r>
                <a:rPr lang="cs-CZ" sz="1400" dirty="0">
                  <a:latin typeface="+mn-lt"/>
                  <a:cs typeface="Times New Roman" panose="02020603050405020304" pitchFamily="18" charset="0"/>
                </a:rPr>
                <a:t> </a:t>
              </a:r>
              <a:r>
                <a:rPr lang="cs-CZ" sz="1400" dirty="0" err="1">
                  <a:latin typeface="+mn-lt"/>
                  <a:cs typeface="Times New Roman" panose="02020603050405020304" pitchFamily="18" charset="0"/>
                </a:rPr>
                <a:t>pathway</a:t>
              </a:r>
              <a:endParaRPr lang="cs-CZ" sz="1400" dirty="0">
                <a:latin typeface="+mn-lt"/>
                <a:cs typeface="Times New Roman" panose="02020603050405020304" pitchFamily="18" charset="0"/>
              </a:endParaRPr>
            </a:p>
          </p:txBody>
        </p:sp>
        <p:sp>
          <p:nvSpPr>
            <p:cNvPr id="15" name="TextovéPole 14">
              <a:extLst>
                <a:ext uri="{FF2B5EF4-FFF2-40B4-BE49-F238E27FC236}">
                  <a16:creationId xmlns:a16="http://schemas.microsoft.com/office/drawing/2014/main" id="{505AE34E-1257-4F07-A7C5-853DE1CED77C}"/>
                </a:ext>
              </a:extLst>
            </p:cNvPr>
            <p:cNvSpPr txBox="1"/>
            <p:nvPr/>
          </p:nvSpPr>
          <p:spPr>
            <a:xfrm>
              <a:off x="6679688" y="5785519"/>
              <a:ext cx="199676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400" dirty="0" err="1">
                  <a:latin typeface="+mn-lt"/>
                  <a:cs typeface="Times New Roman" panose="02020603050405020304" pitchFamily="18" charset="0"/>
                </a:rPr>
                <a:t>Sympathetic</a:t>
              </a:r>
              <a:r>
                <a:rPr lang="cs-CZ" sz="1400" dirty="0">
                  <a:latin typeface="+mn-lt"/>
                  <a:cs typeface="Times New Roman" panose="02020603050405020304" pitchFamily="18" charset="0"/>
                </a:rPr>
                <a:t> </a:t>
              </a:r>
              <a:r>
                <a:rPr lang="cs-CZ" sz="1400" dirty="0" err="1">
                  <a:latin typeface="+mn-lt"/>
                  <a:cs typeface="Times New Roman" panose="02020603050405020304" pitchFamily="18" charset="0"/>
                </a:rPr>
                <a:t>pathway</a:t>
              </a:r>
              <a:endParaRPr lang="cs-CZ" sz="1400" dirty="0">
                <a:latin typeface="+mn-lt"/>
                <a:cs typeface="Times New Roman" panose="02020603050405020304" pitchFamily="18" charset="0"/>
              </a:endParaRPr>
            </a:p>
          </p:txBody>
        </p:sp>
      </p:grpSp>
      <p:pic>
        <p:nvPicPr>
          <p:cNvPr id="16" name="Obrázek 15">
            <a:extLst>
              <a:ext uri="{FF2B5EF4-FFF2-40B4-BE49-F238E27FC236}">
                <a16:creationId xmlns:a16="http://schemas.microsoft.com/office/drawing/2014/main" id="{477C47F0-87B3-4D52-9FFF-FD88B2ACAD4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9437" y="2284078"/>
            <a:ext cx="2881777" cy="3061662"/>
          </a:xfrm>
          <a:prstGeom prst="rect">
            <a:avLst/>
          </a:prstGeom>
        </p:spPr>
      </p:pic>
      <p:sp>
        <p:nvSpPr>
          <p:cNvPr id="17" name="Text Box 10">
            <a:extLst>
              <a:ext uri="{FF2B5EF4-FFF2-40B4-BE49-F238E27FC236}">
                <a16:creationId xmlns:a16="http://schemas.microsoft.com/office/drawing/2014/main" id="{76DCF2A4-C883-4CF5-B72A-8068257AB8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43344" y="5426310"/>
            <a:ext cx="28797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cs-CZ" sz="2400" dirty="0">
                <a:latin typeface="+mn-lt"/>
                <a:cs typeface="Times New Roman" panose="02020603050405020304" pitchFamily="18" charset="0"/>
              </a:rPr>
              <a:t>BP=HR x SV x R</a:t>
            </a:r>
            <a:endParaRPr lang="cs-CZ" altLang="cs-CZ" sz="2400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8" name="Obdélník 17">
            <a:extLst>
              <a:ext uri="{FF2B5EF4-FFF2-40B4-BE49-F238E27FC236}">
                <a16:creationId xmlns:a16="http://schemas.microsoft.com/office/drawing/2014/main" id="{5F9FEB0F-5627-4F33-A2A8-D209A0AC60D1}"/>
              </a:ext>
            </a:extLst>
          </p:cNvPr>
          <p:cNvSpPr/>
          <p:nvPr/>
        </p:nvSpPr>
        <p:spPr>
          <a:xfrm>
            <a:off x="6422470" y="4409636"/>
            <a:ext cx="4074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cs-CZ" dirty="0">
                <a:latin typeface="+mn-lt"/>
                <a:cs typeface="Times New Roman" panose="02020603050405020304" pitchFamily="18" charset="0"/>
              </a:rPr>
              <a:t>R</a:t>
            </a:r>
            <a:endParaRPr lang="cs-CZ" dirty="0">
              <a:latin typeface="+mn-lt"/>
            </a:endParaRPr>
          </a:p>
        </p:txBody>
      </p:sp>
      <p:sp>
        <p:nvSpPr>
          <p:cNvPr id="19" name="Obdélník 18">
            <a:extLst>
              <a:ext uri="{FF2B5EF4-FFF2-40B4-BE49-F238E27FC236}">
                <a16:creationId xmlns:a16="http://schemas.microsoft.com/office/drawing/2014/main" id="{46EFE152-C1E4-4C49-B5B3-BC0CAF18AC6D}"/>
              </a:ext>
            </a:extLst>
          </p:cNvPr>
          <p:cNvSpPr/>
          <p:nvPr/>
        </p:nvSpPr>
        <p:spPr>
          <a:xfrm>
            <a:off x="7671594" y="2291814"/>
            <a:ext cx="6303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cs-CZ" dirty="0">
                <a:latin typeface="+mn-lt"/>
                <a:cs typeface="Times New Roman" panose="02020603050405020304" pitchFamily="18" charset="0"/>
              </a:rPr>
              <a:t>HR</a:t>
            </a:r>
            <a:endParaRPr lang="cs-CZ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12971161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e2" id="{005E0F50-F034-4396-9718-7A2E1C1AA0EA}" vid="{CF82AC33-408C-4137-8D98-696884AEF14F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Prezentace-MED-CZ-v8</Template>
  <TotalTime>5925</TotalTime>
  <Words>237</Words>
  <Application>Microsoft Office PowerPoint</Application>
  <PresentationFormat>Širokoúhlá obrazovka</PresentationFormat>
  <Paragraphs>93</Paragraphs>
  <Slides>14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20" baseType="lpstr">
      <vt:lpstr>Arial</vt:lpstr>
      <vt:lpstr>Cambria Math</vt:lpstr>
      <vt:lpstr>Tahoma</vt:lpstr>
      <vt:lpstr>Times New Roman</vt:lpstr>
      <vt:lpstr>Wingdings</vt:lpstr>
      <vt:lpstr>Prezentace_MU_CZ</vt:lpstr>
      <vt:lpstr>Autonomic nervous system</vt:lpstr>
      <vt:lpstr>Autonomic nervous system </vt:lpstr>
      <vt:lpstr>Autonomic nervous system</vt:lpstr>
      <vt:lpstr>Autonomic nervous system</vt:lpstr>
      <vt:lpstr>Autonomic nervous system</vt:lpstr>
      <vt:lpstr>Autonomic nervous system</vt:lpstr>
      <vt:lpstr>Autonomic nervous system</vt:lpstr>
      <vt:lpstr>Brain control of ANS </vt:lpstr>
      <vt:lpstr>Baroreflex I </vt:lpstr>
      <vt:lpstr>ANS and blood vessels</vt:lpstr>
      <vt:lpstr>GIT and ANS </vt:lpstr>
      <vt:lpstr>GIT - Enteric Nervous System </vt:lpstr>
      <vt:lpstr>ANS and urinary bladder </vt:lpstr>
      <vt:lpstr>Thank you for your attention</vt:lpstr>
    </vt:vector>
  </TitlesOfParts>
  <Company>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ucitel</dc:creator>
  <cp:lastModifiedBy>Ksenia Budinskaya</cp:lastModifiedBy>
  <cp:revision>124</cp:revision>
  <cp:lastPrinted>1601-01-01T00:00:00Z</cp:lastPrinted>
  <dcterms:created xsi:type="dcterms:W3CDTF">2019-10-07T09:26:17Z</dcterms:created>
  <dcterms:modified xsi:type="dcterms:W3CDTF">2021-05-03T10:21:31Z</dcterms:modified>
</cp:coreProperties>
</file>