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2" r:id="rId9"/>
    <p:sldId id="274" r:id="rId10"/>
    <p:sldId id="275" r:id="rId11"/>
    <p:sldId id="276" r:id="rId12"/>
    <p:sldId id="273" r:id="rId13"/>
    <p:sldId id="264" r:id="rId14"/>
    <p:sldId id="268" r:id="rId15"/>
    <p:sldId id="277" r:id="rId16"/>
    <p:sldId id="263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79" r:id="rId25"/>
    <p:sldId id="262" r:id="rId26"/>
    <p:sldId id="286" r:id="rId27"/>
    <p:sldId id="287" r:id="rId28"/>
    <p:sldId id="288" r:id="rId29"/>
    <p:sldId id="291" r:id="rId30"/>
    <p:sldId id="289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29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56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E02982-5C87-4105-9EC8-3257B0F721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77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27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52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45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48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8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11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42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42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9DF8-040D-4E85-8030-D5911D249C76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61FD-A7E5-4C63-A4E0-4FD7786F4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7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Rheumatoid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therapy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97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0" dirty="0">
                <a:latin typeface="Verdana" pitchFamily="34" charset="0"/>
              </a:rPr>
              <a:t>X </a:t>
            </a:r>
            <a:r>
              <a:rPr lang="cs-CZ" altLang="cs-CZ" sz="3600" b="0" dirty="0" err="1">
                <a:latin typeface="Verdana" pitchFamily="34" charset="0"/>
              </a:rPr>
              <a:t>ray</a:t>
            </a:r>
            <a:endParaRPr lang="cs-CZ" altLang="cs-CZ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573588" cy="343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7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Ruka- revmatická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809"/>
            <a:ext cx="4176464" cy="57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69925" y="565150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600" b="1" dirty="0">
                <a:latin typeface="Verdana" pitchFamily="34" charset="0"/>
              </a:rPr>
              <a:t>X </a:t>
            </a:r>
            <a:r>
              <a:rPr lang="cs-CZ" altLang="cs-CZ" sz="3600" b="1" dirty="0" err="1">
                <a:latin typeface="Verdana" pitchFamily="34" charset="0"/>
              </a:rPr>
              <a:t>ray</a:t>
            </a:r>
            <a:endParaRPr lang="cs-CZ" altLang="cs-CZ" sz="2400" b="1" dirty="0"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0359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239000" cy="497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419872" y="260648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600" b="1" dirty="0">
                <a:latin typeface="Verdana" pitchFamily="34" charset="0"/>
              </a:rPr>
              <a:t>X </a:t>
            </a:r>
            <a:r>
              <a:rPr lang="cs-CZ" altLang="cs-CZ" sz="3600" b="1" dirty="0" err="1">
                <a:latin typeface="Verdana" pitchFamily="34" charset="0"/>
              </a:rPr>
              <a:t>ray</a:t>
            </a:r>
            <a:endParaRPr lang="cs-CZ" altLang="cs-CZ" sz="3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590800" cy="236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736725" y="73025"/>
            <a:ext cx="53081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4000" b="1" dirty="0" err="1">
                <a:latin typeface="Times New Roman" pitchFamily="18" charset="-18"/>
              </a:rPr>
              <a:t>Carpal</a:t>
            </a:r>
            <a:r>
              <a:rPr lang="cs-CZ" altLang="cs-CZ" sz="4000" b="1" dirty="0">
                <a:latin typeface="Times New Roman" pitchFamily="18" charset="-18"/>
              </a:rPr>
              <a:t> </a:t>
            </a:r>
            <a:r>
              <a:rPr lang="cs-CZ" altLang="cs-CZ" sz="4000" b="1" dirty="0" err="1">
                <a:latin typeface="Times New Roman" pitchFamily="18" charset="-18"/>
              </a:rPr>
              <a:t>tunnel</a:t>
            </a:r>
            <a:r>
              <a:rPr lang="cs-CZ" altLang="cs-CZ" sz="4000" b="1" dirty="0">
                <a:latin typeface="Times New Roman" pitchFamily="18" charset="-18"/>
              </a:rPr>
              <a:t> syndrom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0" y="1295400"/>
            <a:ext cx="6079293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800" dirty="0" err="1"/>
              <a:t>Compresion</a:t>
            </a:r>
            <a:r>
              <a:rPr lang="cs-CZ" altLang="cs-CZ" sz="2800" dirty="0"/>
              <a:t> neuropaty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 </a:t>
            </a:r>
            <a:r>
              <a:rPr lang="cs-CZ" altLang="cs-CZ" sz="2800" dirty="0" err="1"/>
              <a:t>median</a:t>
            </a:r>
            <a:r>
              <a:rPr lang="cs-CZ" altLang="cs-CZ" sz="2800" dirty="0"/>
              <a:t> nerve</a:t>
            </a:r>
          </a:p>
          <a:p>
            <a:pPr eaLnBrk="0" hangingPunct="0"/>
            <a:r>
              <a:rPr lang="cs-CZ" altLang="cs-CZ" sz="2400" dirty="0" err="1"/>
              <a:t>Pain</a:t>
            </a:r>
            <a:r>
              <a:rPr lang="cs-CZ" altLang="cs-CZ" sz="2400" dirty="0"/>
              <a:t> </a:t>
            </a:r>
          </a:p>
          <a:p>
            <a:pPr eaLnBrk="0" hangingPunct="0"/>
            <a:r>
              <a:rPr lang="cs-CZ" altLang="cs-CZ" sz="2400" dirty="0" err="1"/>
              <a:t>Hypotrophy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thenar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muscles</a:t>
            </a:r>
            <a:endParaRPr lang="cs-CZ" altLang="cs-CZ" sz="2400" dirty="0"/>
          </a:p>
          <a:p>
            <a:pPr eaLnBrk="0" hangingPunct="0"/>
            <a:r>
              <a:rPr lang="cs-CZ" altLang="cs-CZ" sz="2400" dirty="0"/>
              <a:t>Limited </a:t>
            </a:r>
            <a:r>
              <a:rPr lang="cs-CZ" altLang="cs-CZ" sz="2400" dirty="0" err="1"/>
              <a:t>muscle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power</a:t>
            </a:r>
            <a:endParaRPr lang="cs-CZ" altLang="cs-CZ" sz="2400" dirty="0"/>
          </a:p>
          <a:p>
            <a:pPr eaLnBrk="0" hangingPunct="0"/>
            <a:r>
              <a:rPr lang="cs-CZ" altLang="cs-CZ" sz="2400" dirty="0"/>
              <a:t>Limited </a:t>
            </a:r>
            <a:r>
              <a:rPr lang="cs-CZ" altLang="cs-CZ" sz="2400" dirty="0" err="1"/>
              <a:t>pinch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grasp</a:t>
            </a:r>
            <a:endParaRPr lang="cs-CZ" altLang="cs-CZ" sz="2400" dirty="0"/>
          </a:p>
          <a:p>
            <a:pPr eaLnBrk="0" hangingPunct="0"/>
            <a:r>
              <a:rPr lang="cs-CZ" altLang="cs-CZ" sz="2400" dirty="0" err="1"/>
              <a:t>Parestesia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tingling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itching</a:t>
            </a:r>
            <a:r>
              <a:rPr lang="cs-CZ" altLang="cs-CZ" sz="2400" dirty="0"/>
              <a:t> </a:t>
            </a:r>
          </a:p>
          <a:p>
            <a:pPr eaLnBrk="0" hangingPunct="0"/>
            <a:endParaRPr lang="cs-CZ" altLang="cs-CZ" sz="2400" dirty="0"/>
          </a:p>
          <a:p>
            <a:pPr eaLnBrk="0" hangingPunct="0"/>
            <a:r>
              <a:rPr lang="cs-CZ" altLang="cs-CZ" sz="2400" dirty="0" err="1"/>
              <a:t>Tenderness</a:t>
            </a:r>
            <a:endParaRPr lang="cs-CZ" altLang="cs-CZ" sz="2400" dirty="0"/>
          </a:p>
          <a:p>
            <a:pPr eaLnBrk="0" hangingPunct="0"/>
            <a:r>
              <a:rPr lang="cs-CZ" altLang="cs-CZ" sz="2400" dirty="0" err="1"/>
              <a:t>Tinnel</a:t>
            </a:r>
            <a:r>
              <a:rPr lang="cs-CZ" altLang="cs-CZ" sz="2400" dirty="0"/>
              <a:t> sign</a:t>
            </a:r>
          </a:p>
          <a:p>
            <a:pPr eaLnBrk="0" hangingPunct="0"/>
            <a:r>
              <a:rPr lang="cs-CZ" altLang="cs-CZ" sz="2400" dirty="0" err="1"/>
              <a:t>Phalen</a:t>
            </a:r>
            <a:r>
              <a:rPr lang="cs-CZ" altLang="cs-CZ" sz="2400" dirty="0"/>
              <a:t> test</a:t>
            </a:r>
          </a:p>
        </p:txBody>
      </p:sp>
      <p:pic>
        <p:nvPicPr>
          <p:cNvPr id="5" name="Picture 3" descr="Ruka-kar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64" y="908720"/>
            <a:ext cx="1762472" cy="27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752600" y="381000"/>
            <a:ext cx="5780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600" b="1" dirty="0" err="1">
                <a:latin typeface="Verdana" pitchFamily="34" charset="0"/>
              </a:rPr>
              <a:t>Guyon</a:t>
            </a:r>
            <a:r>
              <a:rPr lang="cs-CZ" altLang="cs-CZ" sz="3600" b="1" dirty="0">
                <a:latin typeface="Verdana" pitchFamily="34" charset="0"/>
              </a:rPr>
              <a:t> </a:t>
            </a:r>
            <a:r>
              <a:rPr lang="cs-CZ" altLang="cs-CZ" sz="3600" b="1" dirty="0" err="1">
                <a:latin typeface="Verdana" pitchFamily="34" charset="0"/>
              </a:rPr>
              <a:t>canal</a:t>
            </a:r>
            <a:r>
              <a:rPr lang="cs-CZ" altLang="cs-CZ" sz="3600" b="1" dirty="0">
                <a:latin typeface="Verdana" pitchFamily="34" charset="0"/>
              </a:rPr>
              <a:t> syndrom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07504" y="1524000"/>
            <a:ext cx="468192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dirty="0" err="1">
                <a:latin typeface="Verdana" pitchFamily="34" charset="0"/>
              </a:rPr>
              <a:t>Compression</a:t>
            </a:r>
            <a:r>
              <a:rPr lang="cs-CZ" altLang="cs-CZ" dirty="0">
                <a:latin typeface="Verdana" pitchFamily="34" charset="0"/>
              </a:rPr>
              <a:t> </a:t>
            </a:r>
            <a:r>
              <a:rPr lang="cs-CZ" altLang="cs-CZ" dirty="0" err="1">
                <a:latin typeface="Verdana" pitchFamily="34" charset="0"/>
              </a:rPr>
              <a:t>of</a:t>
            </a:r>
            <a:r>
              <a:rPr lang="cs-CZ" altLang="cs-CZ" dirty="0">
                <a:latin typeface="Verdana" pitchFamily="34" charset="0"/>
              </a:rPr>
              <a:t> </a:t>
            </a:r>
            <a:r>
              <a:rPr lang="cs-CZ" altLang="cs-CZ" dirty="0" err="1">
                <a:latin typeface="Verdana" pitchFamily="34" charset="0"/>
              </a:rPr>
              <a:t>ulnar</a:t>
            </a:r>
            <a:r>
              <a:rPr lang="cs-CZ" altLang="cs-CZ" dirty="0">
                <a:latin typeface="Verdana" pitchFamily="34" charset="0"/>
              </a:rPr>
              <a:t> nerve  </a:t>
            </a:r>
          </a:p>
          <a:p>
            <a:pPr eaLnBrk="0" hangingPunct="0"/>
            <a:r>
              <a:rPr lang="cs-CZ" altLang="cs-CZ" dirty="0" err="1">
                <a:latin typeface="Verdana" pitchFamily="34" charset="0"/>
              </a:rPr>
              <a:t>near</a:t>
            </a:r>
            <a:r>
              <a:rPr lang="cs-CZ" altLang="cs-CZ" dirty="0">
                <a:latin typeface="Verdana" pitchFamily="34" charset="0"/>
              </a:rPr>
              <a:t> os </a:t>
            </a:r>
            <a:r>
              <a:rPr lang="cs-CZ" altLang="cs-CZ" dirty="0" err="1">
                <a:latin typeface="Verdana" pitchFamily="34" charset="0"/>
              </a:rPr>
              <a:t>pisiforme</a:t>
            </a:r>
            <a:endParaRPr lang="cs-CZ" altLang="cs-CZ" dirty="0">
              <a:latin typeface="Verdana" pitchFamily="34" charset="0"/>
            </a:endParaRPr>
          </a:p>
          <a:p>
            <a:pPr eaLnBrk="0" hangingPunct="0"/>
            <a:endParaRPr lang="cs-CZ" altLang="cs-CZ" dirty="0">
              <a:latin typeface="Verdana" pitchFamily="34" charset="0"/>
            </a:endParaRPr>
          </a:p>
          <a:p>
            <a:pPr eaLnBrk="0" hangingPunct="0"/>
            <a:r>
              <a:rPr lang="cs-CZ" altLang="cs-CZ" dirty="0" err="1">
                <a:latin typeface="Verdana" pitchFamily="34" charset="0"/>
              </a:rPr>
              <a:t>Symptoms</a:t>
            </a:r>
            <a:r>
              <a:rPr lang="cs-CZ" altLang="cs-CZ" dirty="0">
                <a:latin typeface="Verdana" pitchFamily="34" charset="0"/>
              </a:rPr>
              <a:t>:   </a:t>
            </a:r>
          </a:p>
          <a:p>
            <a:pPr eaLnBrk="0" hangingPunct="0"/>
            <a:r>
              <a:rPr lang="cs-CZ" altLang="cs-CZ" dirty="0">
                <a:latin typeface="Verdana" pitchFamily="34" charset="0"/>
              </a:rPr>
              <a:t>-  </a:t>
            </a:r>
            <a:r>
              <a:rPr lang="cs-CZ" altLang="cs-CZ" dirty="0" err="1">
                <a:latin typeface="Verdana" pitchFamily="34" charset="0"/>
              </a:rPr>
              <a:t>Parestesia</a:t>
            </a:r>
            <a:r>
              <a:rPr lang="cs-CZ" altLang="cs-CZ" dirty="0">
                <a:latin typeface="Verdana" pitchFamily="34" charset="0"/>
              </a:rPr>
              <a:t> in </a:t>
            </a:r>
            <a:r>
              <a:rPr lang="cs-CZ" altLang="cs-CZ" dirty="0" err="1">
                <a:latin typeface="Verdana" pitchFamily="34" charset="0"/>
              </a:rPr>
              <a:t>ulnar</a:t>
            </a:r>
            <a:r>
              <a:rPr lang="cs-CZ" altLang="cs-CZ" dirty="0">
                <a:latin typeface="Verdana" pitchFamily="34" charset="0"/>
              </a:rPr>
              <a:t> </a:t>
            </a:r>
            <a:r>
              <a:rPr lang="cs-CZ" altLang="cs-CZ" dirty="0" err="1">
                <a:latin typeface="Verdana" pitchFamily="34" charset="0"/>
              </a:rPr>
              <a:t>side</a:t>
            </a:r>
            <a:endParaRPr lang="cs-CZ" altLang="cs-CZ" dirty="0">
              <a:latin typeface="Verdana" pitchFamily="34" charset="0"/>
            </a:endParaRPr>
          </a:p>
          <a:p>
            <a:pPr eaLnBrk="0" hangingPunct="0"/>
            <a:r>
              <a:rPr lang="cs-CZ" altLang="cs-CZ" dirty="0">
                <a:latin typeface="Verdana" pitchFamily="34" charset="0"/>
              </a:rPr>
              <a:t>-  </a:t>
            </a:r>
            <a:r>
              <a:rPr lang="cs-CZ" altLang="cs-CZ" dirty="0" err="1">
                <a:latin typeface="Verdana" pitchFamily="34" charset="0"/>
              </a:rPr>
              <a:t>Hypotrophy</a:t>
            </a:r>
            <a:r>
              <a:rPr lang="cs-CZ" altLang="cs-CZ" dirty="0">
                <a:latin typeface="Verdana" pitchFamily="34" charset="0"/>
              </a:rPr>
              <a:t> </a:t>
            </a:r>
            <a:r>
              <a:rPr lang="cs-CZ" altLang="cs-CZ" dirty="0" err="1">
                <a:latin typeface="Verdana" pitchFamily="34" charset="0"/>
              </a:rPr>
              <a:t>of</a:t>
            </a:r>
            <a:r>
              <a:rPr lang="cs-CZ" altLang="cs-CZ" dirty="0">
                <a:latin typeface="Verdana" pitchFamily="34" charset="0"/>
              </a:rPr>
              <a:t> </a:t>
            </a:r>
            <a:r>
              <a:rPr lang="cs-CZ" altLang="cs-CZ" dirty="0" err="1">
                <a:latin typeface="Verdana" pitchFamily="34" charset="0"/>
              </a:rPr>
              <a:t>hypothenar</a:t>
            </a:r>
            <a:r>
              <a:rPr lang="cs-CZ" altLang="cs-CZ" dirty="0">
                <a:latin typeface="Verdana" pitchFamily="34" charset="0"/>
              </a:rPr>
              <a:t> </a:t>
            </a:r>
            <a:r>
              <a:rPr lang="cs-CZ" altLang="cs-CZ" dirty="0" err="1">
                <a:latin typeface="Verdana" pitchFamily="34" charset="0"/>
              </a:rPr>
              <a:t>muscles</a:t>
            </a:r>
            <a:endParaRPr lang="cs-CZ" altLang="cs-CZ" dirty="0">
              <a:latin typeface="Verdana" pitchFamily="34" charset="0"/>
            </a:endParaRPr>
          </a:p>
          <a:p>
            <a:pPr marL="285750" indent="-285750" eaLnBrk="0" hangingPunct="0">
              <a:buFontTx/>
              <a:buChar char="-"/>
            </a:pPr>
            <a:r>
              <a:rPr lang="cs-CZ" altLang="cs-CZ" dirty="0" err="1">
                <a:latin typeface="Verdana" pitchFamily="34" charset="0"/>
              </a:rPr>
              <a:t>Tenderness</a:t>
            </a:r>
            <a:r>
              <a:rPr lang="cs-CZ" altLang="cs-CZ" dirty="0">
                <a:latin typeface="Verdana" pitchFamily="34" charset="0"/>
              </a:rPr>
              <a:t> in region </a:t>
            </a:r>
            <a:r>
              <a:rPr lang="cs-CZ" altLang="cs-CZ" dirty="0" err="1">
                <a:latin typeface="Verdana" pitchFamily="34" charset="0"/>
              </a:rPr>
              <a:t>of</a:t>
            </a:r>
            <a:r>
              <a:rPr lang="cs-CZ" altLang="cs-CZ" dirty="0">
                <a:latin typeface="Verdana" pitchFamily="34" charset="0"/>
              </a:rPr>
              <a:t> os </a:t>
            </a:r>
            <a:r>
              <a:rPr lang="cs-CZ" altLang="cs-CZ" dirty="0" err="1">
                <a:latin typeface="Verdana" pitchFamily="34" charset="0"/>
              </a:rPr>
              <a:t>pisiforme</a:t>
            </a:r>
            <a:endParaRPr lang="cs-CZ" altLang="cs-CZ" dirty="0">
              <a:latin typeface="Verdana" pitchFamily="34" charset="0"/>
            </a:endParaRPr>
          </a:p>
          <a:p>
            <a:pPr eaLnBrk="0" hangingPunct="0"/>
            <a:r>
              <a:rPr lang="cs-CZ" altLang="cs-CZ" dirty="0">
                <a:latin typeface="Verdana" pitchFamily="34" charset="0"/>
              </a:rPr>
              <a:t>                    </a:t>
            </a:r>
          </a:p>
          <a:p>
            <a:pPr eaLnBrk="0" hangingPunct="0"/>
            <a:r>
              <a:rPr lang="cs-CZ" altLang="cs-CZ" b="1" dirty="0" err="1">
                <a:latin typeface="Verdana" pitchFamily="34" charset="0"/>
              </a:rPr>
              <a:t>Th</a:t>
            </a:r>
            <a:r>
              <a:rPr lang="cs-CZ" altLang="cs-CZ" dirty="0" err="1">
                <a:latin typeface="Verdana" pitchFamily="34" charset="0"/>
              </a:rPr>
              <a:t>erapy</a:t>
            </a:r>
            <a:r>
              <a:rPr lang="cs-CZ" altLang="cs-CZ" dirty="0">
                <a:latin typeface="Verdana" pitchFamily="34" charset="0"/>
              </a:rPr>
              <a:t>: </a:t>
            </a:r>
            <a:r>
              <a:rPr lang="cs-CZ" altLang="cs-CZ" dirty="0" err="1">
                <a:latin typeface="Verdana" pitchFamily="34" charset="0"/>
              </a:rPr>
              <a:t>local</a:t>
            </a:r>
            <a:r>
              <a:rPr lang="cs-CZ" altLang="cs-CZ" dirty="0">
                <a:latin typeface="Verdana" pitchFamily="34" charset="0"/>
              </a:rPr>
              <a:t> </a:t>
            </a:r>
            <a:r>
              <a:rPr lang="cs-CZ" altLang="cs-CZ" dirty="0" err="1">
                <a:latin typeface="Verdana" pitchFamily="34" charset="0"/>
              </a:rPr>
              <a:t>corticoid</a:t>
            </a:r>
            <a:r>
              <a:rPr lang="cs-CZ" altLang="cs-CZ" dirty="0">
                <a:latin typeface="Verdana" pitchFamily="34" charset="0"/>
              </a:rPr>
              <a:t>, NSA</a:t>
            </a:r>
          </a:p>
          <a:p>
            <a:pPr eaLnBrk="0" hangingPunct="0"/>
            <a:r>
              <a:rPr lang="cs-CZ" altLang="cs-CZ" dirty="0">
                <a:latin typeface="Verdana" pitchFamily="34" charset="0"/>
              </a:rPr>
              <a:t>              </a:t>
            </a:r>
            <a:r>
              <a:rPr lang="cs-CZ" altLang="cs-CZ" dirty="0" err="1">
                <a:latin typeface="Verdana" pitchFamily="34" charset="0"/>
              </a:rPr>
              <a:t>surgery</a:t>
            </a:r>
            <a:endParaRPr lang="cs-CZ" altLang="cs-CZ" sz="2400" dirty="0">
              <a:latin typeface="Verdana" pitchFamily="34" charset="0"/>
            </a:endParaRPr>
          </a:p>
          <a:p>
            <a:pPr eaLnBrk="0" hangingPunct="0"/>
            <a:endParaRPr lang="cs-CZ" altLang="cs-CZ" sz="2400" b="1" dirty="0">
              <a:latin typeface="Times New Roman" pitchFamily="18" charset="-18"/>
            </a:endParaRPr>
          </a:p>
        </p:txBody>
      </p:sp>
      <p:pic>
        <p:nvPicPr>
          <p:cNvPr id="4" name="Picture 2" descr="Ruka- anatomi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5" t="19681" r="14968" b="17566"/>
          <a:stretch/>
        </p:blipFill>
        <p:spPr bwMode="auto">
          <a:xfrm>
            <a:off x="4972436" y="1628800"/>
            <a:ext cx="39540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99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b="0" dirty="0" err="1">
                <a:latin typeface="Verdana" pitchFamily="34" charset="0"/>
              </a:rPr>
              <a:t>Therapy</a:t>
            </a:r>
            <a:r>
              <a:rPr lang="cs-CZ" altLang="cs-CZ" sz="3600" b="0" dirty="0">
                <a:latin typeface="Verdana" pitchFamily="34" charset="0"/>
              </a:rPr>
              <a:t> </a:t>
            </a:r>
            <a:r>
              <a:rPr lang="cs-CZ" altLang="cs-CZ" sz="3600" b="0" dirty="0" err="1">
                <a:latin typeface="Verdana" pitchFamily="34" charset="0"/>
              </a:rPr>
              <a:t>of</a:t>
            </a:r>
            <a:r>
              <a:rPr lang="cs-CZ" altLang="cs-CZ" sz="3600" b="0" dirty="0">
                <a:latin typeface="Verdana" pitchFamily="34" charset="0"/>
              </a:rPr>
              <a:t> </a:t>
            </a:r>
            <a:r>
              <a:rPr lang="cs-CZ" altLang="cs-CZ" sz="3600" b="0" dirty="0" err="1">
                <a:latin typeface="Verdana" pitchFamily="34" charset="0"/>
              </a:rPr>
              <a:t>rheumatoid</a:t>
            </a:r>
            <a:r>
              <a:rPr lang="cs-CZ" altLang="cs-CZ" sz="3600" b="0" dirty="0">
                <a:latin typeface="Verdana" pitchFamily="34" charset="0"/>
              </a:rPr>
              <a:t> arthritis</a:t>
            </a:r>
            <a:endParaRPr lang="cs-CZ" altLang="cs-CZ" dirty="0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8839200" cy="4114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cs-CZ" altLang="cs-CZ" dirty="0" err="1"/>
              <a:t>Complex</a:t>
            </a:r>
            <a:endParaRPr lang="cs-CZ" altLang="cs-CZ" b="1" dirty="0"/>
          </a:p>
          <a:p>
            <a:pPr>
              <a:buClr>
                <a:schemeClr val="tx1"/>
              </a:buClr>
            </a:pPr>
            <a:r>
              <a:rPr lang="cs-CZ" altLang="cs-CZ" dirty="0" err="1"/>
              <a:t>pharmacological</a:t>
            </a:r>
            <a:r>
              <a:rPr lang="cs-CZ" altLang="cs-CZ" dirty="0"/>
              <a:t>: NSAID, </a:t>
            </a:r>
            <a:r>
              <a:rPr lang="cs-CZ" altLang="cs-CZ" dirty="0" err="1"/>
              <a:t>glukocorticoids</a:t>
            </a:r>
            <a:r>
              <a:rPr lang="cs-CZ" altLang="cs-CZ" dirty="0"/>
              <a:t>, </a:t>
            </a:r>
            <a:r>
              <a:rPr lang="cs-CZ" altLang="cs-CZ" dirty="0" err="1"/>
              <a:t>DMARDs</a:t>
            </a:r>
            <a:endParaRPr lang="cs-CZ" altLang="cs-CZ" dirty="0"/>
          </a:p>
          <a:p>
            <a:pPr>
              <a:buClr>
                <a:schemeClr val="tx1"/>
              </a:buClr>
              <a:buSzPct val="90000"/>
            </a:pPr>
            <a:r>
              <a:rPr lang="cs-CZ" altLang="cs-CZ" dirty="0" err="1"/>
              <a:t>Physical</a:t>
            </a:r>
            <a:r>
              <a:rPr lang="cs-CZ" altLang="cs-CZ" dirty="0"/>
              <a:t> </a:t>
            </a:r>
            <a:r>
              <a:rPr lang="cs-CZ" altLang="cs-CZ" dirty="0" err="1"/>
              <a:t>therapy</a:t>
            </a:r>
            <a:r>
              <a:rPr lang="cs-CZ" altLang="cs-CZ" dirty="0"/>
              <a:t> : to </a:t>
            </a:r>
            <a:r>
              <a:rPr lang="cs-CZ" altLang="cs-CZ" dirty="0" err="1"/>
              <a:t>maintain</a:t>
            </a:r>
            <a:r>
              <a:rPr lang="cs-CZ" altLang="cs-CZ" dirty="0"/>
              <a:t>  ROM</a:t>
            </a:r>
          </a:p>
          <a:p>
            <a:pPr>
              <a:buClr>
                <a:schemeClr val="tx1"/>
              </a:buClr>
              <a:buSzPct val="90000"/>
            </a:pPr>
            <a:r>
              <a:rPr lang="cs-CZ" altLang="cs-CZ" dirty="0" err="1"/>
              <a:t>social</a:t>
            </a:r>
            <a:r>
              <a:rPr lang="cs-CZ" altLang="cs-CZ" dirty="0"/>
              <a:t> program – </a:t>
            </a:r>
            <a:r>
              <a:rPr lang="cs-CZ" altLang="cs-CZ" dirty="0" err="1"/>
              <a:t>job</a:t>
            </a:r>
            <a:r>
              <a:rPr lang="cs-CZ" altLang="cs-CZ" dirty="0"/>
              <a:t>, pension</a:t>
            </a:r>
          </a:p>
          <a:p>
            <a:pPr>
              <a:buClr>
                <a:schemeClr val="tx1"/>
              </a:buClr>
              <a:buSzPct val="90000"/>
            </a:pPr>
            <a:r>
              <a:rPr lang="cs-CZ" altLang="cs-CZ" dirty="0" err="1"/>
              <a:t>surgery</a:t>
            </a:r>
            <a:r>
              <a:rPr lang="cs-CZ" altLang="cs-CZ" dirty="0"/>
              <a:t> :  to </a:t>
            </a:r>
            <a:r>
              <a:rPr lang="cs-CZ" altLang="cs-CZ" dirty="0" err="1"/>
              <a:t>maintain</a:t>
            </a:r>
            <a:r>
              <a:rPr lang="cs-CZ" altLang="cs-CZ" dirty="0"/>
              <a:t> </a:t>
            </a:r>
            <a:r>
              <a:rPr lang="cs-CZ" altLang="cs-CZ" dirty="0" err="1"/>
              <a:t>biological</a:t>
            </a:r>
            <a:r>
              <a:rPr lang="cs-CZ" altLang="cs-CZ" dirty="0"/>
              <a:t> joint</a:t>
            </a:r>
          </a:p>
          <a:p>
            <a:pPr marL="0" indent="0">
              <a:buClr>
                <a:schemeClr val="tx1"/>
              </a:buClr>
              <a:buSzPct val="90000"/>
              <a:buNone/>
            </a:pPr>
            <a:r>
              <a:rPr lang="cs-CZ" altLang="cs-CZ" dirty="0"/>
              <a:t>                      </a:t>
            </a:r>
            <a:r>
              <a:rPr lang="cs-CZ" altLang="cs-CZ" dirty="0" err="1"/>
              <a:t>replacement</a:t>
            </a:r>
            <a:endParaRPr lang="cs-CZ" altLang="cs-CZ" dirty="0"/>
          </a:p>
        </p:txBody>
      </p:sp>
      <p:sp>
        <p:nvSpPr>
          <p:cNvPr id="3994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0" y="2057400"/>
            <a:ext cx="3810000" cy="4114800"/>
          </a:xfrm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809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85500"/>
            <a:ext cx="213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Management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556792"/>
            <a:ext cx="761035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aim</a:t>
            </a:r>
            <a:r>
              <a:rPr lang="cs-CZ" sz="2000" dirty="0"/>
              <a:t>: to </a:t>
            </a:r>
            <a:r>
              <a:rPr lang="cs-CZ" sz="2000" dirty="0" err="1"/>
              <a:t>achieve</a:t>
            </a:r>
            <a:r>
              <a:rPr lang="cs-CZ" sz="2000" dirty="0"/>
              <a:t> long </a:t>
            </a:r>
            <a:r>
              <a:rPr lang="cs-CZ" sz="2000" dirty="0" err="1"/>
              <a:t>lasting</a:t>
            </a:r>
            <a:r>
              <a:rPr lang="cs-CZ" sz="2000" dirty="0"/>
              <a:t> </a:t>
            </a:r>
            <a:r>
              <a:rPr lang="cs-CZ" sz="2000" dirty="0" err="1"/>
              <a:t>remision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endParaRPr lang="cs-CZ" sz="2000" dirty="0"/>
          </a:p>
          <a:p>
            <a:r>
              <a:rPr lang="cs-CZ" sz="2000" dirty="0"/>
              <a:t>                </a:t>
            </a:r>
            <a:r>
              <a:rPr lang="cs-CZ" sz="2000" dirty="0" err="1"/>
              <a:t>at</a:t>
            </a:r>
            <a:r>
              <a:rPr lang="cs-CZ" sz="2000" dirty="0"/>
              <a:t> least </a:t>
            </a:r>
            <a:r>
              <a:rPr lang="cs-CZ" sz="2000" dirty="0" err="1"/>
              <a:t>low</a:t>
            </a:r>
            <a:r>
              <a:rPr lang="cs-CZ" sz="2000" dirty="0"/>
              <a:t> </a:t>
            </a:r>
            <a:r>
              <a:rPr lang="cs-CZ" sz="2000" dirty="0" err="1"/>
              <a:t>level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activity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disease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NSAID- </a:t>
            </a:r>
            <a:r>
              <a:rPr lang="cs-CZ" sz="2000" dirty="0" err="1"/>
              <a:t>Cox</a:t>
            </a:r>
            <a:r>
              <a:rPr lang="cs-CZ" sz="2000" dirty="0"/>
              <a:t> 1 a </a:t>
            </a:r>
            <a:r>
              <a:rPr lang="cs-CZ" sz="2000" dirty="0" err="1"/>
              <a:t>Cox</a:t>
            </a:r>
            <a:r>
              <a:rPr lang="cs-CZ" sz="2000" dirty="0"/>
              <a:t> 2</a:t>
            </a:r>
          </a:p>
          <a:p>
            <a:endParaRPr lang="cs-CZ" sz="2000" dirty="0"/>
          </a:p>
          <a:p>
            <a:r>
              <a:rPr lang="cs-CZ" sz="2000" dirty="0"/>
              <a:t>DMARD- </a:t>
            </a:r>
            <a:r>
              <a:rPr lang="cs-CZ" sz="2000" dirty="0" err="1"/>
              <a:t>disease</a:t>
            </a:r>
            <a:r>
              <a:rPr lang="cs-CZ" sz="2000" dirty="0"/>
              <a:t> </a:t>
            </a:r>
            <a:r>
              <a:rPr lang="cs-CZ" sz="2000" dirty="0" err="1"/>
              <a:t>modifying</a:t>
            </a:r>
            <a:r>
              <a:rPr lang="cs-CZ" sz="2000" dirty="0"/>
              <a:t> </a:t>
            </a:r>
            <a:r>
              <a:rPr lang="cs-CZ" sz="2000" dirty="0" err="1"/>
              <a:t>antirheumatic</a:t>
            </a:r>
            <a:r>
              <a:rPr lang="cs-CZ" sz="2000" dirty="0"/>
              <a:t> </a:t>
            </a:r>
            <a:r>
              <a:rPr lang="cs-CZ" sz="2000" dirty="0" err="1"/>
              <a:t>drugs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 err="1"/>
              <a:t>syntetic</a:t>
            </a:r>
            <a:r>
              <a:rPr lang="cs-CZ" sz="2000" dirty="0"/>
              <a:t>: </a:t>
            </a:r>
            <a:r>
              <a:rPr lang="cs-CZ" sz="2000" dirty="0" err="1"/>
              <a:t>metotrexat</a:t>
            </a:r>
            <a:r>
              <a:rPr lang="cs-CZ" sz="2000" dirty="0"/>
              <a:t>, </a:t>
            </a:r>
            <a:r>
              <a:rPr lang="cs-CZ" sz="2000" dirty="0" err="1"/>
              <a:t>leflunomid</a:t>
            </a:r>
            <a:r>
              <a:rPr lang="cs-CZ" sz="2000" dirty="0"/>
              <a:t>, </a:t>
            </a:r>
            <a:r>
              <a:rPr lang="cs-CZ" sz="2000" dirty="0" err="1"/>
              <a:t>sulfasalazin</a:t>
            </a:r>
            <a:r>
              <a:rPr lang="cs-CZ" sz="2000" dirty="0"/>
              <a:t>,  </a:t>
            </a:r>
            <a:r>
              <a:rPr lang="cs-CZ" sz="2000" dirty="0" err="1"/>
              <a:t>hydroxychlorochin</a:t>
            </a:r>
            <a:endParaRPr lang="cs-CZ" sz="2000" dirty="0"/>
          </a:p>
          <a:p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 err="1"/>
              <a:t>biological</a:t>
            </a:r>
            <a:r>
              <a:rPr lang="cs-CZ" sz="2000" dirty="0"/>
              <a:t>:  </a:t>
            </a:r>
            <a:r>
              <a:rPr lang="cs-CZ" sz="2000" dirty="0" err="1"/>
              <a:t>infliximab</a:t>
            </a:r>
            <a:r>
              <a:rPr lang="cs-CZ" sz="2000" dirty="0"/>
              <a:t>, </a:t>
            </a:r>
            <a:r>
              <a:rPr lang="cs-CZ" sz="2000" dirty="0" err="1"/>
              <a:t>etanercept</a:t>
            </a:r>
            <a:r>
              <a:rPr lang="cs-CZ" sz="2000" dirty="0"/>
              <a:t>, </a:t>
            </a:r>
            <a:r>
              <a:rPr lang="cs-CZ" sz="2000" dirty="0" err="1"/>
              <a:t>adalimumab</a:t>
            </a:r>
            <a:r>
              <a:rPr lang="cs-CZ" sz="2000" dirty="0"/>
              <a:t>,  </a:t>
            </a:r>
            <a:r>
              <a:rPr lang="cs-CZ" sz="2000" dirty="0" err="1"/>
              <a:t>golimumab</a:t>
            </a:r>
            <a:endParaRPr lang="cs-CZ" sz="2000" dirty="0"/>
          </a:p>
          <a:p>
            <a:r>
              <a:rPr lang="cs-CZ" sz="2000" dirty="0"/>
              <a:t>                          </a:t>
            </a:r>
            <a:r>
              <a:rPr lang="cs-CZ" sz="2000" dirty="0" err="1"/>
              <a:t>abatacept</a:t>
            </a:r>
            <a:r>
              <a:rPr lang="cs-CZ" sz="2000" dirty="0"/>
              <a:t>, </a:t>
            </a:r>
            <a:r>
              <a:rPr lang="cs-CZ" sz="2000" dirty="0" err="1"/>
              <a:t>tocilizumab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Glukocorticoids</a:t>
            </a:r>
            <a:r>
              <a:rPr lang="cs-CZ" sz="2000" dirty="0"/>
              <a:t>: </a:t>
            </a:r>
            <a:r>
              <a:rPr lang="cs-CZ" sz="2000" dirty="0" err="1"/>
              <a:t>hydrocortizon</a:t>
            </a:r>
            <a:r>
              <a:rPr lang="cs-CZ" sz="2000" dirty="0"/>
              <a:t>, </a:t>
            </a:r>
            <a:r>
              <a:rPr lang="cs-CZ" sz="2000" dirty="0" err="1"/>
              <a:t>prednison</a:t>
            </a:r>
            <a:r>
              <a:rPr lang="cs-CZ" sz="2000" dirty="0"/>
              <a:t>, </a:t>
            </a:r>
            <a:r>
              <a:rPr lang="cs-CZ" sz="2000" dirty="0" err="1"/>
              <a:t>dexametason</a:t>
            </a:r>
            <a:r>
              <a:rPr lang="cs-CZ" sz="2000" dirty="0"/>
              <a:t>, </a:t>
            </a:r>
            <a:r>
              <a:rPr lang="cs-CZ" sz="2000" dirty="0" err="1"/>
              <a:t>betametazon</a:t>
            </a:r>
            <a:r>
              <a:rPr lang="cs-CZ" sz="2000" dirty="0"/>
              <a:t>,</a:t>
            </a:r>
          </a:p>
          <a:p>
            <a:r>
              <a:rPr lang="cs-CZ" sz="2000" dirty="0"/>
              <a:t>                              </a:t>
            </a:r>
            <a:r>
              <a:rPr lang="cs-CZ" sz="2000" dirty="0" err="1"/>
              <a:t>methylprednisolon</a:t>
            </a:r>
            <a:r>
              <a:rPr lang="cs-CZ" sz="2000" dirty="0"/>
              <a:t>, </a:t>
            </a:r>
            <a:r>
              <a:rPr lang="cs-CZ" sz="2000" dirty="0" err="1"/>
              <a:t>triamcinolon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8066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0" dirty="0" err="1">
                <a:latin typeface="Verdana" pitchFamily="34" charset="0"/>
              </a:rPr>
              <a:t>Surgery</a:t>
            </a:r>
            <a:endParaRPr lang="cs-CZ" alt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86000"/>
            <a:ext cx="7772400" cy="4114800"/>
          </a:xfrm>
        </p:spPr>
        <p:txBody>
          <a:bodyPr/>
          <a:lstStyle/>
          <a:p>
            <a:r>
              <a:rPr lang="cs-CZ" altLang="cs-CZ" sz="2800" dirty="0" err="1">
                <a:latin typeface="Verdana" pitchFamily="34" charset="0"/>
              </a:rPr>
              <a:t>Synovectomy</a:t>
            </a:r>
            <a:endParaRPr lang="cs-CZ" altLang="cs-CZ" sz="2800" dirty="0">
              <a:latin typeface="Verdana" pitchFamily="34" charset="0"/>
            </a:endParaRPr>
          </a:p>
          <a:p>
            <a:r>
              <a:rPr lang="cs-CZ" altLang="cs-CZ" sz="2800" dirty="0" err="1">
                <a:latin typeface="Verdana" pitchFamily="34" charset="0"/>
              </a:rPr>
              <a:t>Suture</a:t>
            </a:r>
            <a:r>
              <a:rPr lang="cs-CZ" altLang="cs-CZ" sz="2800" dirty="0">
                <a:latin typeface="Verdana" pitchFamily="34" charset="0"/>
              </a:rPr>
              <a:t> </a:t>
            </a:r>
            <a:r>
              <a:rPr lang="cs-CZ" altLang="cs-CZ" sz="2800" dirty="0" err="1">
                <a:latin typeface="Verdana" pitchFamily="34" charset="0"/>
              </a:rPr>
              <a:t>of</a:t>
            </a:r>
            <a:r>
              <a:rPr lang="cs-CZ" altLang="cs-CZ" sz="2800" dirty="0">
                <a:latin typeface="Verdana" pitchFamily="34" charset="0"/>
              </a:rPr>
              <a:t> </a:t>
            </a:r>
            <a:r>
              <a:rPr lang="cs-CZ" altLang="cs-CZ" sz="2800" dirty="0" err="1">
                <a:latin typeface="Verdana" pitchFamily="34" charset="0"/>
              </a:rPr>
              <a:t>tendons</a:t>
            </a:r>
            <a:endParaRPr lang="cs-CZ" altLang="cs-CZ" sz="2800" dirty="0">
              <a:latin typeface="Verdana" pitchFamily="34" charset="0"/>
            </a:endParaRPr>
          </a:p>
          <a:p>
            <a:r>
              <a:rPr lang="cs-CZ" altLang="cs-CZ" sz="2800" dirty="0" err="1">
                <a:latin typeface="Verdana" pitchFamily="34" charset="0"/>
              </a:rPr>
              <a:t>Artrodesis</a:t>
            </a:r>
            <a:r>
              <a:rPr lang="cs-CZ" altLang="cs-CZ" sz="2800" dirty="0">
                <a:latin typeface="Verdana" pitchFamily="34" charset="0"/>
              </a:rPr>
              <a:t>- </a:t>
            </a:r>
            <a:r>
              <a:rPr lang="cs-CZ" altLang="cs-CZ" sz="2800" dirty="0" err="1">
                <a:latin typeface="Verdana" pitchFamily="34" charset="0"/>
              </a:rPr>
              <a:t>fusion</a:t>
            </a:r>
            <a:endParaRPr lang="cs-CZ" altLang="cs-CZ" sz="2800" dirty="0">
              <a:latin typeface="Verdana" pitchFamily="34" charset="0"/>
            </a:endParaRPr>
          </a:p>
          <a:p>
            <a:r>
              <a:rPr lang="cs-CZ" altLang="cs-CZ" sz="2800" dirty="0" err="1">
                <a:latin typeface="Verdana" pitchFamily="34" charset="0"/>
              </a:rPr>
              <a:t>Atlantoaxial</a:t>
            </a:r>
            <a:r>
              <a:rPr lang="cs-CZ" altLang="cs-CZ" sz="2800" dirty="0">
                <a:latin typeface="Verdana" pitchFamily="34" charset="0"/>
              </a:rPr>
              <a:t> </a:t>
            </a:r>
            <a:r>
              <a:rPr lang="cs-CZ" altLang="cs-CZ" sz="2800" dirty="0" err="1">
                <a:latin typeface="Verdana" pitchFamily="34" charset="0"/>
              </a:rPr>
              <a:t>fusion</a:t>
            </a:r>
            <a:endParaRPr lang="cs-CZ" altLang="cs-CZ" sz="2800" dirty="0">
              <a:latin typeface="Verdana" pitchFamily="34" charset="0"/>
            </a:endParaRPr>
          </a:p>
          <a:p>
            <a:r>
              <a:rPr lang="cs-CZ" altLang="cs-CZ" sz="2800" dirty="0" err="1">
                <a:latin typeface="Verdana" pitchFamily="34" charset="0"/>
              </a:rPr>
              <a:t>Osteotomy</a:t>
            </a:r>
            <a:endParaRPr lang="cs-CZ" altLang="cs-CZ" sz="2800" dirty="0">
              <a:latin typeface="Verdana" pitchFamily="34" charset="0"/>
            </a:endParaRPr>
          </a:p>
          <a:p>
            <a:r>
              <a:rPr lang="cs-CZ" altLang="cs-CZ" sz="2800" dirty="0">
                <a:latin typeface="Verdana" pitchFamily="34" charset="0"/>
              </a:rPr>
              <a:t>Joint </a:t>
            </a:r>
            <a:r>
              <a:rPr lang="cs-CZ" altLang="cs-CZ" sz="2800" dirty="0" err="1">
                <a:latin typeface="Verdana" pitchFamily="34" charset="0"/>
              </a:rPr>
              <a:t>replacement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79116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Ruka- synovecto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11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127125" y="349250"/>
            <a:ext cx="55111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600" b="1" dirty="0" err="1">
                <a:latin typeface="Times New Roman" pitchFamily="18" charset="-18"/>
              </a:rPr>
              <a:t>Synovectomy</a:t>
            </a:r>
            <a:r>
              <a:rPr lang="cs-CZ" altLang="cs-CZ" sz="3600" b="1" dirty="0">
                <a:latin typeface="Times New Roman" pitchFamily="18" charset="-18"/>
              </a:rPr>
              <a:t> </a:t>
            </a:r>
            <a:r>
              <a:rPr lang="cs-CZ" altLang="cs-CZ" sz="3600" b="1" dirty="0" err="1">
                <a:latin typeface="Times New Roman" pitchFamily="18" charset="-18"/>
              </a:rPr>
              <a:t>of</a:t>
            </a:r>
            <a:r>
              <a:rPr lang="cs-CZ" altLang="cs-CZ" sz="3600" b="1" dirty="0">
                <a:latin typeface="Times New Roman" pitchFamily="18" charset="-18"/>
              </a:rPr>
              <a:t> MP </a:t>
            </a:r>
            <a:r>
              <a:rPr lang="cs-CZ" altLang="cs-CZ" sz="3600" b="1" dirty="0" err="1">
                <a:latin typeface="Times New Roman" pitchFamily="18" charset="-18"/>
              </a:rPr>
              <a:t>joints</a:t>
            </a:r>
            <a:endParaRPr lang="cs-CZ" altLang="cs-CZ" sz="3600" b="1" dirty="0">
              <a:latin typeface="Times New Roman" pitchFamily="18" charset="-18"/>
            </a:endParaRPr>
          </a:p>
          <a:p>
            <a:pPr eaLnBrk="0" hangingPunct="0"/>
            <a:r>
              <a:rPr lang="cs-CZ" altLang="cs-CZ" sz="3600" b="1" dirty="0">
                <a:latin typeface="Times New Roman" pitchFamily="18" charset="-18"/>
              </a:rPr>
              <a:t>and </a:t>
            </a:r>
            <a:r>
              <a:rPr lang="cs-CZ" altLang="cs-CZ" sz="3600" b="1" dirty="0" err="1">
                <a:latin typeface="Times New Roman" pitchFamily="18" charset="-18"/>
              </a:rPr>
              <a:t>capsular</a:t>
            </a:r>
            <a:r>
              <a:rPr lang="cs-CZ" altLang="cs-CZ" sz="3600" b="1" dirty="0">
                <a:latin typeface="Times New Roman" pitchFamily="18" charset="-18"/>
              </a:rPr>
              <a:t> plasty</a:t>
            </a:r>
          </a:p>
        </p:txBody>
      </p:sp>
    </p:spTree>
    <p:extLst>
      <p:ext uri="{BB962C8B-B14F-4D97-AF65-F5344CB8AC3E}">
        <p14:creationId xmlns:p14="http://schemas.microsoft.com/office/powerpoint/2010/main" val="196562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b="0" dirty="0" err="1">
                <a:latin typeface="Verdana" pitchFamily="34" charset="0"/>
              </a:rPr>
              <a:t>Silastik</a:t>
            </a:r>
            <a:r>
              <a:rPr lang="cs-CZ" altLang="cs-CZ" sz="3600" b="0" dirty="0">
                <a:latin typeface="Verdana" pitchFamily="34" charset="0"/>
              </a:rPr>
              <a:t> - </a:t>
            </a:r>
            <a:r>
              <a:rPr lang="cs-CZ" altLang="cs-CZ" sz="3600" b="0" dirty="0" err="1">
                <a:latin typeface="Verdana" pitchFamily="34" charset="0"/>
              </a:rPr>
              <a:t>replacement</a:t>
            </a:r>
            <a:endParaRPr lang="cs-CZ" altLang="cs-CZ" sz="3600" b="0" dirty="0">
              <a:latin typeface="Verdana" pitchFamily="34" charset="0"/>
            </a:endParaRPr>
          </a:p>
        </p:txBody>
      </p:sp>
      <p:pic>
        <p:nvPicPr>
          <p:cNvPr id="5120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447800"/>
            <a:ext cx="4573587" cy="343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6" t="59062" r="11812" b="7875"/>
          <a:stretch>
            <a:fillRect/>
          </a:stretch>
        </p:blipFill>
        <p:spPr bwMode="auto">
          <a:xfrm>
            <a:off x="4860032" y="1712772"/>
            <a:ext cx="4090732" cy="2900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9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620688"/>
            <a:ext cx="435529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Systemic</a:t>
            </a:r>
            <a:r>
              <a:rPr lang="cs-CZ" sz="2400" dirty="0"/>
              <a:t>  </a:t>
            </a:r>
            <a:r>
              <a:rPr lang="cs-CZ" sz="2400" dirty="0" err="1"/>
              <a:t>autoimmune</a:t>
            </a:r>
            <a:r>
              <a:rPr lang="cs-CZ" sz="2400" dirty="0"/>
              <a:t> </a:t>
            </a:r>
            <a:r>
              <a:rPr lang="cs-CZ" sz="2400" dirty="0" err="1"/>
              <a:t>diseases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Rheumatoid</a:t>
            </a:r>
            <a:r>
              <a:rPr lang="cs-CZ" sz="2400" dirty="0"/>
              <a:t>  arthritis</a:t>
            </a:r>
          </a:p>
          <a:p>
            <a:pPr marL="285750" indent="-285750">
              <a:buFontTx/>
              <a:buChar char="-"/>
            </a:pPr>
            <a:r>
              <a:rPr lang="cs-CZ" sz="2400" dirty="0" err="1"/>
              <a:t>Juvenile</a:t>
            </a:r>
            <a:r>
              <a:rPr lang="cs-CZ" sz="2400" dirty="0"/>
              <a:t> arthritis</a:t>
            </a:r>
          </a:p>
          <a:p>
            <a:pPr marL="285750" indent="-285750">
              <a:buFontTx/>
              <a:buChar char="-"/>
            </a:pPr>
            <a:r>
              <a:rPr lang="cs-CZ" sz="2400" dirty="0" err="1"/>
              <a:t>Systemic</a:t>
            </a:r>
            <a:r>
              <a:rPr lang="cs-CZ" sz="2400" dirty="0"/>
              <a:t>  lupus </a:t>
            </a:r>
            <a:r>
              <a:rPr lang="cs-CZ" sz="2400" dirty="0" err="1"/>
              <a:t>erythematodes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Sclerodermia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Sjogren</a:t>
            </a:r>
            <a:r>
              <a:rPr lang="cs-CZ" sz="2400" dirty="0"/>
              <a:t> syndrom</a:t>
            </a:r>
          </a:p>
          <a:p>
            <a:endParaRPr lang="cs-CZ" sz="2400" dirty="0"/>
          </a:p>
          <a:p>
            <a:r>
              <a:rPr lang="cs-CZ" sz="2400"/>
              <a:t>- </a:t>
            </a:r>
            <a:r>
              <a:rPr lang="cs-CZ" sz="2400" dirty="0" err="1"/>
              <a:t>Polymyalgia</a:t>
            </a:r>
            <a:r>
              <a:rPr lang="cs-CZ" sz="2400" dirty="0"/>
              <a:t> </a:t>
            </a:r>
            <a:r>
              <a:rPr lang="cs-CZ" sz="2400" dirty="0" err="1"/>
              <a:t>rheumatica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Spondylartritis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Ancylosing</a:t>
            </a:r>
            <a:r>
              <a:rPr lang="cs-CZ" sz="2400" dirty="0"/>
              <a:t>  </a:t>
            </a:r>
            <a:r>
              <a:rPr lang="cs-CZ" sz="2400" dirty="0" err="1"/>
              <a:t>spondylitis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Psoriatic</a:t>
            </a:r>
            <a:r>
              <a:rPr lang="cs-CZ" sz="2400" dirty="0"/>
              <a:t> arthritis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6802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Ruka- Sil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33475"/>
            <a:ext cx="586740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b="0" dirty="0" err="1">
                <a:latin typeface="Verdana" pitchFamily="34" charset="0"/>
              </a:rPr>
              <a:t>Silastik</a:t>
            </a:r>
            <a:r>
              <a:rPr lang="cs-CZ" altLang="cs-CZ" sz="3600" b="0" dirty="0">
                <a:latin typeface="Verdana" pitchFamily="34" charset="0"/>
              </a:rPr>
              <a:t> - </a:t>
            </a:r>
            <a:r>
              <a:rPr lang="cs-CZ" altLang="cs-CZ" sz="3600" b="0" dirty="0" err="1">
                <a:latin typeface="Verdana" pitchFamily="34" charset="0"/>
              </a:rPr>
              <a:t>replacement</a:t>
            </a:r>
            <a:endParaRPr lang="cs-CZ" altLang="cs-CZ" sz="3600" b="0" dirty="0">
              <a:latin typeface="Verdana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73588" cy="343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573588" cy="343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69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b="0" dirty="0" err="1">
                <a:latin typeface="Verdana" pitchFamily="34" charset="0"/>
              </a:rPr>
              <a:t>Silastik</a:t>
            </a:r>
            <a:r>
              <a:rPr lang="cs-CZ" altLang="cs-CZ" sz="3600" b="0" dirty="0">
                <a:latin typeface="Verdana" pitchFamily="34" charset="0"/>
              </a:rPr>
              <a:t> – </a:t>
            </a:r>
            <a:r>
              <a:rPr lang="cs-CZ" altLang="cs-CZ" sz="3600" b="0" dirty="0" err="1">
                <a:latin typeface="Verdana" pitchFamily="34" charset="0"/>
              </a:rPr>
              <a:t>replacement</a:t>
            </a:r>
            <a:endParaRPr lang="cs-CZ" altLang="cs-CZ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8760"/>
            <a:ext cx="4573588" cy="343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573588" cy="343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3456384" cy="1938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6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Ruka-Silastic po 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3670" r="1219"/>
          <a:stretch>
            <a:fillRect/>
          </a:stretch>
        </p:blipFill>
        <p:spPr bwMode="auto">
          <a:xfrm>
            <a:off x="1676400" y="1017588"/>
            <a:ext cx="6019800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895600" y="228600"/>
            <a:ext cx="2813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600" b="1" dirty="0" err="1">
                <a:latin typeface="Times New Roman" pitchFamily="18" charset="-18"/>
              </a:rPr>
              <a:t>Silastic</a:t>
            </a:r>
            <a:r>
              <a:rPr lang="cs-CZ" altLang="cs-CZ" sz="3600" b="1" dirty="0">
                <a:latin typeface="Times New Roman" pitchFamily="18" charset="-18"/>
              </a:rPr>
              <a:t> </a:t>
            </a:r>
            <a:r>
              <a:rPr lang="cs-CZ" altLang="cs-CZ" sz="3600" b="1" dirty="0" err="1">
                <a:latin typeface="Times New Roman" pitchFamily="18" charset="-18"/>
              </a:rPr>
              <a:t>joints</a:t>
            </a:r>
            <a:endParaRPr lang="cs-CZ" altLang="cs-CZ" sz="3600" b="1" dirty="0">
              <a:latin typeface="Times New Roman" pitchFamily="18" charset="-18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727325" y="6061075"/>
            <a:ext cx="4069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400" b="1" dirty="0" err="1">
                <a:latin typeface="Times New Roman" pitchFamily="18" charset="-18"/>
              </a:rPr>
              <a:t>Preop</a:t>
            </a:r>
            <a:r>
              <a:rPr lang="cs-CZ" altLang="cs-CZ" sz="2400" b="1" dirty="0">
                <a:latin typeface="Times New Roman" pitchFamily="18" charset="-18"/>
              </a:rPr>
              <a:t>                            </a:t>
            </a:r>
            <a:r>
              <a:rPr lang="cs-CZ" altLang="cs-CZ" sz="2400" b="1" dirty="0" err="1">
                <a:latin typeface="Times New Roman" pitchFamily="18" charset="-18"/>
              </a:rPr>
              <a:t>postop</a:t>
            </a:r>
            <a:r>
              <a:rPr lang="cs-CZ" altLang="cs-CZ" sz="2400" b="1" dirty="0">
                <a:latin typeface="Times New Roman" pitchFamily="18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56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0" dirty="0" err="1">
                <a:latin typeface="Verdana" pitchFamily="34" charset="0"/>
              </a:rPr>
              <a:t>Wrist</a:t>
            </a:r>
            <a:r>
              <a:rPr lang="cs-CZ" altLang="cs-CZ" sz="3600" b="0" dirty="0">
                <a:latin typeface="Verdana" pitchFamily="34" charset="0"/>
              </a:rPr>
              <a:t> </a:t>
            </a:r>
            <a:r>
              <a:rPr lang="cs-CZ" altLang="cs-CZ" sz="3600" b="0" dirty="0" err="1">
                <a:latin typeface="Verdana" pitchFamily="34" charset="0"/>
              </a:rPr>
              <a:t>fusion</a:t>
            </a:r>
            <a:endParaRPr lang="cs-CZ" altLang="cs-CZ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6967" y="1963132"/>
            <a:ext cx="4572000" cy="4114800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latin typeface="Verdana" pitchFamily="34" charset="0"/>
              </a:rPr>
              <a:t>10-15 st. </a:t>
            </a:r>
            <a:r>
              <a:rPr lang="cs-CZ" altLang="cs-CZ" sz="2000" b="1" dirty="0" err="1">
                <a:latin typeface="Verdana" pitchFamily="34" charset="0"/>
              </a:rPr>
              <a:t>dorsiflexion</a:t>
            </a:r>
            <a:endParaRPr lang="cs-CZ" altLang="cs-CZ" sz="2000" b="1" dirty="0">
              <a:latin typeface="Verdana" pitchFamily="34" charset="0"/>
            </a:endParaRPr>
          </a:p>
          <a:p>
            <a:r>
              <a:rPr lang="cs-CZ" altLang="cs-CZ" sz="2000" b="1" dirty="0">
                <a:latin typeface="Verdana" pitchFamily="34" charset="0"/>
              </a:rPr>
              <a:t>5-10 st.   </a:t>
            </a:r>
            <a:r>
              <a:rPr lang="cs-CZ" altLang="cs-CZ" sz="2000" b="1" dirty="0" err="1">
                <a:latin typeface="Verdana" pitchFamily="34" charset="0"/>
              </a:rPr>
              <a:t>ulnar</a:t>
            </a:r>
            <a:r>
              <a:rPr lang="cs-CZ" altLang="cs-CZ" sz="2000" b="1" dirty="0">
                <a:latin typeface="Verdana" pitchFamily="34" charset="0"/>
              </a:rPr>
              <a:t> </a:t>
            </a:r>
            <a:r>
              <a:rPr lang="cs-CZ" altLang="cs-CZ" sz="2000" b="1" dirty="0" err="1">
                <a:latin typeface="Verdana" pitchFamily="34" charset="0"/>
              </a:rPr>
              <a:t>deviation</a:t>
            </a:r>
            <a:endParaRPr lang="cs-CZ" altLang="cs-CZ" sz="2000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786188"/>
            <a:ext cx="4573587" cy="2995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00200"/>
            <a:ext cx="4440237" cy="288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36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1938" y="1700808"/>
            <a:ext cx="400443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Synovialitis</a:t>
            </a:r>
            <a:r>
              <a:rPr lang="cs-CZ" sz="2400" dirty="0"/>
              <a:t>:</a:t>
            </a:r>
          </a:p>
          <a:p>
            <a:r>
              <a:rPr lang="cs-CZ" sz="2400" dirty="0" err="1"/>
              <a:t>Elbow</a:t>
            </a:r>
            <a:endParaRPr lang="cs-CZ" sz="2400" dirty="0"/>
          </a:p>
          <a:p>
            <a:r>
              <a:rPr lang="cs-CZ" sz="2400" dirty="0" err="1"/>
              <a:t>Shoulder</a:t>
            </a:r>
            <a:endParaRPr lang="cs-CZ" sz="2400" dirty="0"/>
          </a:p>
          <a:p>
            <a:r>
              <a:rPr lang="cs-CZ" sz="2400" dirty="0"/>
              <a:t>IV </a:t>
            </a:r>
            <a:r>
              <a:rPr lang="cs-CZ" sz="2400" dirty="0" err="1"/>
              <a:t>joints</a:t>
            </a:r>
            <a:r>
              <a:rPr lang="cs-CZ" sz="2400" dirty="0"/>
              <a:t> C1-C2- </a:t>
            </a:r>
            <a:r>
              <a:rPr lang="cs-CZ" sz="2400" dirty="0" err="1"/>
              <a:t>axial</a:t>
            </a:r>
            <a:r>
              <a:rPr lang="cs-CZ" sz="2400" dirty="0"/>
              <a:t> </a:t>
            </a:r>
            <a:r>
              <a:rPr lang="cs-CZ" sz="2400" dirty="0" err="1"/>
              <a:t>instability</a:t>
            </a:r>
            <a:endParaRPr lang="cs-CZ" sz="2400" dirty="0"/>
          </a:p>
          <a:p>
            <a:r>
              <a:rPr lang="cs-CZ" sz="2400" dirty="0" err="1"/>
              <a:t>Hips</a:t>
            </a:r>
            <a:endParaRPr lang="cs-CZ" sz="2400" dirty="0"/>
          </a:p>
          <a:p>
            <a:r>
              <a:rPr lang="cs-CZ" sz="2400" dirty="0" err="1"/>
              <a:t>Knee</a:t>
            </a:r>
            <a:r>
              <a:rPr lang="cs-CZ" sz="2400" dirty="0"/>
              <a:t> </a:t>
            </a:r>
            <a:r>
              <a:rPr lang="cs-CZ" sz="2400" dirty="0" err="1"/>
              <a:t>joints</a:t>
            </a:r>
            <a:endParaRPr lang="cs-CZ" sz="2400" dirty="0"/>
          </a:p>
          <a:p>
            <a:r>
              <a:rPr lang="cs-CZ" sz="2400" dirty="0" err="1"/>
              <a:t>Ankle</a:t>
            </a:r>
            <a:r>
              <a:rPr lang="cs-CZ" sz="2400" dirty="0"/>
              <a:t> </a:t>
            </a:r>
            <a:r>
              <a:rPr lang="cs-CZ" sz="2400" dirty="0" err="1"/>
              <a:t>joints</a:t>
            </a:r>
            <a:endParaRPr lang="cs-CZ" sz="2400" dirty="0"/>
          </a:p>
          <a:p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joints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foot</a:t>
            </a:r>
            <a:endParaRPr lang="cs-CZ" sz="2400" dirty="0"/>
          </a:p>
          <a:p>
            <a:r>
              <a:rPr lang="cs-CZ" sz="2400" dirty="0" err="1"/>
              <a:t>Tenosynovialitis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tendons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Th</a:t>
            </a:r>
            <a:r>
              <a:rPr lang="cs-CZ" sz="2400" dirty="0"/>
              <a:t>.- </a:t>
            </a:r>
            <a:r>
              <a:rPr lang="cs-CZ" sz="2400" dirty="0" err="1"/>
              <a:t>synovectomy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27784" y="400308"/>
            <a:ext cx="3644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Rheumatoid</a:t>
            </a:r>
            <a:r>
              <a:rPr lang="cs-CZ" sz="3200" dirty="0"/>
              <a:t> arthritis</a:t>
            </a:r>
          </a:p>
        </p:txBody>
      </p:sp>
    </p:spTree>
    <p:extLst>
      <p:ext uri="{BB962C8B-B14F-4D97-AF65-F5344CB8AC3E}">
        <p14:creationId xmlns:p14="http://schemas.microsoft.com/office/powerpoint/2010/main" val="3529318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908720"/>
            <a:ext cx="3019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Psoriatic</a:t>
            </a:r>
            <a:r>
              <a:rPr lang="cs-CZ" sz="3200" dirty="0"/>
              <a:t> arthritis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988839"/>
            <a:ext cx="66336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In 20% 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psoriatic</a:t>
            </a:r>
            <a:r>
              <a:rPr lang="cs-CZ" sz="2000" dirty="0"/>
              <a:t> </a:t>
            </a:r>
            <a:r>
              <a:rPr lang="cs-CZ" sz="2000" dirty="0" err="1"/>
              <a:t>patients</a:t>
            </a:r>
            <a:endParaRPr lang="cs-CZ" sz="2000" dirty="0"/>
          </a:p>
          <a:p>
            <a:r>
              <a:rPr lang="cs-CZ" sz="2000" dirty="0" err="1"/>
              <a:t>Seronegative</a:t>
            </a:r>
            <a:r>
              <a:rPr lang="cs-CZ" sz="2000" dirty="0"/>
              <a:t>  arthritis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psoriasis</a:t>
            </a:r>
          </a:p>
          <a:p>
            <a:r>
              <a:rPr lang="cs-CZ" sz="2000" dirty="0" err="1"/>
              <a:t>Peripheral</a:t>
            </a:r>
            <a:r>
              <a:rPr lang="cs-CZ" sz="2000" dirty="0"/>
              <a:t> </a:t>
            </a:r>
            <a:r>
              <a:rPr lang="cs-CZ" sz="2000" dirty="0" err="1"/>
              <a:t>joints</a:t>
            </a:r>
            <a:r>
              <a:rPr lang="cs-CZ" sz="2000" dirty="0"/>
              <a:t> (artritis DIP, </a:t>
            </a:r>
            <a:r>
              <a:rPr lang="cs-CZ" sz="2000" dirty="0" err="1"/>
              <a:t>telescoping</a:t>
            </a:r>
            <a:r>
              <a:rPr lang="cs-CZ" sz="2000" dirty="0"/>
              <a:t> </a:t>
            </a:r>
            <a:r>
              <a:rPr lang="cs-CZ" sz="2000" dirty="0" err="1"/>
              <a:t>fingers</a:t>
            </a:r>
            <a:r>
              <a:rPr lang="cs-CZ" sz="2000" dirty="0"/>
              <a:t>, </a:t>
            </a:r>
            <a:r>
              <a:rPr lang="cs-CZ" sz="2000" dirty="0" err="1"/>
              <a:t>oligoarthritis</a:t>
            </a:r>
            <a:endParaRPr lang="cs-CZ" sz="2000" dirty="0"/>
          </a:p>
          <a:p>
            <a:r>
              <a:rPr lang="cs-CZ" sz="2000" dirty="0"/>
              <a:t>                                </a:t>
            </a:r>
            <a:r>
              <a:rPr lang="cs-CZ" sz="2000" dirty="0" err="1"/>
              <a:t>hips</a:t>
            </a:r>
            <a:r>
              <a:rPr lang="cs-CZ" sz="2000" dirty="0"/>
              <a:t>, </a:t>
            </a:r>
            <a:r>
              <a:rPr lang="cs-CZ" sz="2000" dirty="0" err="1"/>
              <a:t>knee</a:t>
            </a:r>
            <a:r>
              <a:rPr lang="cs-CZ" sz="2000" dirty="0"/>
              <a:t>, </a:t>
            </a:r>
            <a:r>
              <a:rPr lang="cs-CZ" sz="2000" dirty="0" err="1"/>
              <a:t>shoulder</a:t>
            </a:r>
            <a:r>
              <a:rPr lang="cs-CZ" sz="2000" dirty="0"/>
              <a:t> )</a:t>
            </a:r>
          </a:p>
          <a:p>
            <a:r>
              <a:rPr lang="cs-CZ" sz="2000" dirty="0" err="1"/>
              <a:t>Axial</a:t>
            </a:r>
            <a:r>
              <a:rPr lang="cs-CZ" sz="2000" dirty="0"/>
              <a:t>  skeleton- </a:t>
            </a:r>
            <a:r>
              <a:rPr lang="cs-CZ" sz="2000" dirty="0" err="1"/>
              <a:t>spondylarthritis</a:t>
            </a:r>
            <a:r>
              <a:rPr lang="cs-CZ" sz="2000" dirty="0"/>
              <a:t> ( </a:t>
            </a:r>
            <a:r>
              <a:rPr lang="cs-CZ" sz="2000" dirty="0" err="1"/>
              <a:t>sacroileitis</a:t>
            </a:r>
            <a:r>
              <a:rPr lang="cs-CZ" sz="2000" dirty="0"/>
              <a:t>, </a:t>
            </a:r>
            <a:r>
              <a:rPr lang="cs-CZ" sz="2000" dirty="0" err="1"/>
              <a:t>spondylitis</a:t>
            </a:r>
            <a:r>
              <a:rPr lang="cs-CZ" sz="2000" dirty="0"/>
              <a:t>, </a:t>
            </a:r>
          </a:p>
          <a:p>
            <a:r>
              <a:rPr lang="cs-CZ" sz="2000" dirty="0"/>
              <a:t>                             severe </a:t>
            </a:r>
            <a:r>
              <a:rPr lang="cs-CZ" sz="2000" dirty="0" err="1"/>
              <a:t>destructions</a:t>
            </a:r>
            <a:r>
              <a:rPr lang="cs-CZ" sz="2000" dirty="0"/>
              <a:t>)</a:t>
            </a:r>
          </a:p>
          <a:p>
            <a:r>
              <a:rPr lang="cs-CZ" sz="2000" dirty="0" err="1"/>
              <a:t>Entesitis</a:t>
            </a:r>
            <a:r>
              <a:rPr lang="cs-CZ" sz="2000" dirty="0"/>
              <a:t> ( </a:t>
            </a:r>
            <a:r>
              <a:rPr lang="cs-CZ" sz="2000" dirty="0" err="1"/>
              <a:t>Achillis</a:t>
            </a:r>
            <a:r>
              <a:rPr lang="cs-CZ" sz="2000" dirty="0"/>
              <a:t> </a:t>
            </a:r>
            <a:r>
              <a:rPr lang="cs-CZ" sz="2000" dirty="0" err="1"/>
              <a:t>tendon</a:t>
            </a:r>
            <a:r>
              <a:rPr lang="cs-CZ" sz="2000" dirty="0"/>
              <a:t>, </a:t>
            </a:r>
            <a:r>
              <a:rPr lang="cs-CZ" sz="2000" dirty="0" err="1"/>
              <a:t>plantar</a:t>
            </a:r>
            <a:r>
              <a:rPr lang="cs-CZ" sz="2000" dirty="0"/>
              <a:t> </a:t>
            </a:r>
            <a:r>
              <a:rPr lang="cs-CZ" sz="2000" dirty="0" err="1"/>
              <a:t>aponeurosis</a:t>
            </a:r>
            <a:r>
              <a:rPr lang="cs-CZ" sz="2000" dirty="0"/>
              <a:t>, pelvis)</a:t>
            </a:r>
          </a:p>
          <a:p>
            <a:r>
              <a:rPr lang="cs-CZ" sz="2000" dirty="0" err="1"/>
              <a:t>Dactylitis</a:t>
            </a:r>
            <a:r>
              <a:rPr lang="cs-CZ" sz="2000" dirty="0"/>
              <a:t> ( </a:t>
            </a:r>
            <a:r>
              <a:rPr lang="cs-CZ" sz="2000" dirty="0" err="1"/>
              <a:t>Wurstfinger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155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400308"/>
            <a:ext cx="599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Management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psoriatic</a:t>
            </a:r>
            <a:r>
              <a:rPr lang="cs-CZ" sz="3200" dirty="0"/>
              <a:t> arthritis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919" y="2060848"/>
            <a:ext cx="77332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NSAID</a:t>
            </a:r>
          </a:p>
          <a:p>
            <a:endParaRPr lang="cs-CZ" sz="2400" dirty="0"/>
          </a:p>
          <a:p>
            <a:r>
              <a:rPr lang="cs-CZ" sz="2400" dirty="0" err="1"/>
              <a:t>Glukocorticoids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DMARDs</a:t>
            </a:r>
            <a:r>
              <a:rPr lang="cs-CZ" sz="2400" dirty="0"/>
              <a:t> – </a:t>
            </a:r>
            <a:r>
              <a:rPr lang="cs-CZ" sz="2400" dirty="0" err="1"/>
              <a:t>syntetic</a:t>
            </a:r>
            <a:r>
              <a:rPr lang="cs-CZ" sz="2400" dirty="0"/>
              <a:t> (</a:t>
            </a:r>
            <a:r>
              <a:rPr lang="cs-CZ" sz="2400" dirty="0" err="1"/>
              <a:t>metotrexat</a:t>
            </a:r>
            <a:r>
              <a:rPr lang="cs-CZ" sz="2400" dirty="0"/>
              <a:t>, </a:t>
            </a:r>
            <a:r>
              <a:rPr lang="cs-CZ" sz="2400" dirty="0" err="1"/>
              <a:t>sulfasalazin</a:t>
            </a:r>
            <a:r>
              <a:rPr lang="cs-CZ" sz="2400" dirty="0"/>
              <a:t>, </a:t>
            </a:r>
            <a:r>
              <a:rPr lang="cs-CZ" sz="2400" dirty="0" err="1"/>
              <a:t>leflunomid</a:t>
            </a:r>
            <a:r>
              <a:rPr lang="cs-CZ" sz="2400" dirty="0"/>
              <a:t>,</a:t>
            </a:r>
          </a:p>
          <a:p>
            <a:r>
              <a:rPr lang="cs-CZ" sz="2400" dirty="0"/>
              <a:t>                                         cyklosporin)</a:t>
            </a:r>
          </a:p>
          <a:p>
            <a:r>
              <a:rPr lang="cs-CZ" sz="2400" dirty="0"/>
              <a:t>                     </a:t>
            </a:r>
            <a:r>
              <a:rPr lang="cs-CZ" sz="2400" dirty="0" err="1"/>
              <a:t>biologic</a:t>
            </a:r>
            <a:r>
              <a:rPr lang="cs-CZ" sz="2400" dirty="0"/>
              <a:t>- </a:t>
            </a:r>
            <a:r>
              <a:rPr lang="cs-CZ" sz="2400" dirty="0" err="1"/>
              <a:t>infliximab</a:t>
            </a:r>
            <a:r>
              <a:rPr lang="cs-CZ" sz="2400" dirty="0"/>
              <a:t>, </a:t>
            </a:r>
            <a:r>
              <a:rPr lang="cs-CZ" sz="2400" dirty="0" err="1"/>
              <a:t>etanercept</a:t>
            </a:r>
            <a:r>
              <a:rPr lang="cs-CZ" sz="2400" dirty="0"/>
              <a:t>, </a:t>
            </a:r>
            <a:r>
              <a:rPr lang="cs-CZ" sz="2400" dirty="0" err="1"/>
              <a:t>adalimumab</a:t>
            </a:r>
            <a:r>
              <a:rPr lang="cs-CZ" sz="2400" dirty="0"/>
              <a:t>  aj.</a:t>
            </a:r>
          </a:p>
          <a:p>
            <a:endParaRPr lang="cs-CZ" sz="2400" dirty="0"/>
          </a:p>
          <a:p>
            <a:r>
              <a:rPr lang="cs-CZ" sz="2400" dirty="0" err="1"/>
              <a:t>Surgery</a:t>
            </a:r>
            <a:r>
              <a:rPr lang="cs-CZ" sz="2400" dirty="0"/>
              <a:t>- </a:t>
            </a:r>
            <a:r>
              <a:rPr lang="cs-CZ" sz="2400" dirty="0" err="1"/>
              <a:t>replacement</a:t>
            </a:r>
            <a:r>
              <a:rPr lang="cs-CZ" sz="2400" dirty="0"/>
              <a:t>, </a:t>
            </a:r>
            <a:r>
              <a:rPr lang="cs-CZ" sz="2400" dirty="0" err="1"/>
              <a:t>synovectomy</a:t>
            </a:r>
            <a:r>
              <a:rPr lang="cs-CZ" sz="2400" dirty="0"/>
              <a:t>, </a:t>
            </a:r>
            <a:r>
              <a:rPr lang="cs-CZ" sz="2400" dirty="0" err="1"/>
              <a:t>fusion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2266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21286" y="546441"/>
            <a:ext cx="3486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Ankylosing</a:t>
            </a:r>
            <a:r>
              <a:rPr lang="cs-CZ" sz="2800" dirty="0"/>
              <a:t> </a:t>
            </a:r>
            <a:r>
              <a:rPr lang="cs-CZ" sz="2800" dirty="0" err="1"/>
              <a:t>spondylitis</a:t>
            </a:r>
            <a:endParaRPr lang="cs-CZ" sz="2800" dirty="0"/>
          </a:p>
          <a:p>
            <a:r>
              <a:rPr lang="cs-CZ" sz="2800" dirty="0" err="1"/>
              <a:t>Bechtěrev</a:t>
            </a:r>
            <a:r>
              <a:rPr lang="cs-CZ" sz="2800" dirty="0"/>
              <a:t> </a:t>
            </a:r>
            <a:r>
              <a:rPr lang="cs-CZ" sz="2800" dirty="0" err="1"/>
              <a:t>disease</a:t>
            </a:r>
            <a:r>
              <a:rPr lang="cs-CZ" sz="28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988840"/>
            <a:ext cx="77164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Chronic</a:t>
            </a:r>
            <a:r>
              <a:rPr lang="cs-CZ" sz="2000" dirty="0"/>
              <a:t> </a:t>
            </a:r>
            <a:r>
              <a:rPr lang="cs-CZ" sz="2000" dirty="0" err="1"/>
              <a:t>affection</a:t>
            </a:r>
            <a:r>
              <a:rPr lang="cs-CZ" sz="2000" dirty="0"/>
              <a:t> </a:t>
            </a:r>
            <a:r>
              <a:rPr lang="cs-CZ" sz="2000" dirty="0" err="1"/>
              <a:t>involving</a:t>
            </a:r>
            <a:r>
              <a:rPr lang="cs-CZ" sz="2000" dirty="0"/>
              <a:t>  SI </a:t>
            </a:r>
            <a:r>
              <a:rPr lang="cs-CZ" sz="2000" dirty="0" err="1"/>
              <a:t>joints</a:t>
            </a:r>
            <a:r>
              <a:rPr lang="cs-CZ" sz="2000" dirty="0"/>
              <a:t>, </a:t>
            </a:r>
            <a:r>
              <a:rPr lang="cs-CZ" sz="2000" dirty="0" err="1"/>
              <a:t>vertebral</a:t>
            </a:r>
            <a:r>
              <a:rPr lang="cs-CZ" sz="2000" dirty="0"/>
              <a:t> </a:t>
            </a:r>
            <a:r>
              <a:rPr lang="cs-CZ" sz="2000" dirty="0" err="1"/>
              <a:t>column</a:t>
            </a:r>
            <a:r>
              <a:rPr lang="cs-CZ" sz="2000" dirty="0"/>
              <a:t>, </a:t>
            </a:r>
          </a:p>
          <a:p>
            <a:r>
              <a:rPr lang="cs-CZ" sz="2000" dirty="0"/>
              <a:t>                   </a:t>
            </a:r>
            <a:r>
              <a:rPr lang="cs-CZ" sz="2000" dirty="0" err="1"/>
              <a:t>less</a:t>
            </a:r>
            <a:r>
              <a:rPr lang="cs-CZ" sz="2000" dirty="0"/>
              <a:t> </a:t>
            </a:r>
            <a:r>
              <a:rPr lang="cs-CZ" sz="2000" dirty="0" err="1"/>
              <a:t>peripheral</a:t>
            </a:r>
            <a:r>
              <a:rPr lang="cs-CZ" sz="2000" dirty="0"/>
              <a:t> </a:t>
            </a:r>
            <a:r>
              <a:rPr lang="cs-CZ" sz="2000" dirty="0" err="1"/>
              <a:t>joints</a:t>
            </a:r>
            <a:endParaRPr lang="cs-CZ" sz="2000" dirty="0"/>
          </a:p>
          <a:p>
            <a:r>
              <a:rPr lang="cs-CZ" sz="2000" dirty="0" err="1"/>
              <a:t>Sacroileitis</a:t>
            </a:r>
            <a:r>
              <a:rPr lang="cs-CZ" sz="2000" dirty="0"/>
              <a:t>, </a:t>
            </a:r>
            <a:r>
              <a:rPr lang="cs-CZ" sz="2000" dirty="0" err="1"/>
              <a:t>entesitis</a:t>
            </a:r>
            <a:endParaRPr lang="cs-CZ" sz="2000" dirty="0"/>
          </a:p>
          <a:p>
            <a:r>
              <a:rPr lang="cs-CZ" sz="2000" dirty="0" err="1"/>
              <a:t>Back</a:t>
            </a:r>
            <a:r>
              <a:rPr lang="cs-CZ" sz="2000" dirty="0"/>
              <a:t> </a:t>
            </a:r>
            <a:r>
              <a:rPr lang="cs-CZ" sz="2000" dirty="0" err="1"/>
              <a:t>pain</a:t>
            </a:r>
            <a:endParaRPr lang="cs-CZ" sz="2000" dirty="0"/>
          </a:p>
          <a:p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locations</a:t>
            </a:r>
            <a:r>
              <a:rPr lang="cs-CZ" sz="2000" dirty="0"/>
              <a:t>:  </a:t>
            </a:r>
            <a:r>
              <a:rPr lang="cs-CZ" sz="2000" dirty="0" err="1"/>
              <a:t>uveitis</a:t>
            </a:r>
            <a:r>
              <a:rPr lang="cs-CZ" sz="2000" dirty="0"/>
              <a:t>, skin, </a:t>
            </a:r>
            <a:r>
              <a:rPr lang="cs-CZ" sz="2000" dirty="0" err="1"/>
              <a:t>lung</a:t>
            </a:r>
            <a:r>
              <a:rPr lang="cs-CZ" sz="2000" dirty="0"/>
              <a:t>, </a:t>
            </a:r>
            <a:r>
              <a:rPr lang="cs-CZ" sz="2000" dirty="0" err="1"/>
              <a:t>eye</a:t>
            </a:r>
            <a:endParaRPr lang="cs-CZ" sz="2000" dirty="0"/>
          </a:p>
          <a:p>
            <a:r>
              <a:rPr lang="cs-CZ" sz="2000" dirty="0"/>
              <a:t>HLA B27 antigen positive </a:t>
            </a:r>
            <a:r>
              <a:rPr lang="cs-CZ" sz="2000" dirty="0" err="1"/>
              <a:t>increases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risk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disease</a:t>
            </a:r>
            <a:r>
              <a:rPr lang="cs-CZ" sz="2000" dirty="0"/>
              <a:t> 50 </a:t>
            </a:r>
            <a:r>
              <a:rPr lang="cs-CZ" sz="2000" dirty="0" err="1"/>
              <a:t>times</a:t>
            </a:r>
            <a:r>
              <a:rPr lang="cs-CZ" sz="2000" dirty="0"/>
              <a:t> more</a:t>
            </a:r>
          </a:p>
          <a:p>
            <a:r>
              <a:rPr lang="cs-CZ" sz="2000" dirty="0"/>
              <a:t>0,5 %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population</a:t>
            </a:r>
            <a:endParaRPr lang="cs-CZ" sz="2000" dirty="0"/>
          </a:p>
          <a:p>
            <a:r>
              <a:rPr lang="cs-CZ" sz="2000" dirty="0" err="1"/>
              <a:t>Female</a:t>
            </a:r>
            <a:r>
              <a:rPr lang="cs-CZ" sz="2000" dirty="0"/>
              <a:t>: male   3:1</a:t>
            </a:r>
          </a:p>
          <a:p>
            <a:r>
              <a:rPr lang="cs-CZ" sz="2000" dirty="0" err="1"/>
              <a:t>Symptoms</a:t>
            </a:r>
            <a:r>
              <a:rPr lang="cs-CZ" sz="2000" dirty="0"/>
              <a:t>: </a:t>
            </a:r>
            <a:r>
              <a:rPr lang="cs-CZ" sz="2000" dirty="0" err="1"/>
              <a:t>back</a:t>
            </a:r>
            <a:r>
              <a:rPr lang="cs-CZ" sz="2000" dirty="0"/>
              <a:t> </a:t>
            </a:r>
            <a:r>
              <a:rPr lang="cs-CZ" sz="2000" dirty="0" err="1"/>
              <a:t>pain</a:t>
            </a:r>
            <a:r>
              <a:rPr lang="cs-CZ" sz="2000" dirty="0"/>
              <a:t>, </a:t>
            </a:r>
            <a:r>
              <a:rPr lang="cs-CZ" sz="2000" dirty="0" err="1"/>
              <a:t>gluteal</a:t>
            </a:r>
            <a:r>
              <a:rPr lang="cs-CZ" sz="2000" dirty="0"/>
              <a:t> region, </a:t>
            </a:r>
            <a:r>
              <a:rPr lang="cs-CZ" sz="2000" dirty="0" err="1"/>
              <a:t>entesitis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ligaments</a:t>
            </a:r>
            <a:r>
              <a:rPr lang="cs-CZ" sz="2000" dirty="0"/>
              <a:t> and </a:t>
            </a:r>
            <a:r>
              <a:rPr lang="cs-CZ" sz="2000" dirty="0" err="1"/>
              <a:t>tendons</a:t>
            </a:r>
            <a:endParaRPr lang="cs-CZ" sz="2000" dirty="0"/>
          </a:p>
          <a:p>
            <a:r>
              <a:rPr lang="cs-CZ" sz="2000" dirty="0"/>
              <a:t>                </a:t>
            </a:r>
            <a:r>
              <a:rPr lang="cs-CZ" sz="2000" dirty="0" err="1"/>
              <a:t>rhisomelic</a:t>
            </a:r>
            <a:r>
              <a:rPr lang="cs-CZ" sz="2000" dirty="0"/>
              <a:t> </a:t>
            </a:r>
            <a:r>
              <a:rPr lang="cs-CZ" sz="2000" dirty="0" err="1"/>
              <a:t>form</a:t>
            </a:r>
            <a:r>
              <a:rPr lang="cs-CZ" sz="2000" dirty="0"/>
              <a:t> (</a:t>
            </a:r>
            <a:r>
              <a:rPr lang="cs-CZ" sz="2000" dirty="0" err="1"/>
              <a:t>hips</a:t>
            </a:r>
            <a:r>
              <a:rPr lang="cs-CZ" sz="2000" dirty="0"/>
              <a:t>, </a:t>
            </a:r>
            <a:r>
              <a:rPr lang="cs-CZ" sz="2000" dirty="0" err="1"/>
              <a:t>shoulders</a:t>
            </a:r>
            <a:r>
              <a:rPr lang="cs-CZ" sz="2000" dirty="0"/>
              <a:t>)</a:t>
            </a:r>
          </a:p>
          <a:p>
            <a:r>
              <a:rPr lang="cs-CZ" sz="2000" dirty="0"/>
              <a:t>                </a:t>
            </a:r>
            <a:r>
              <a:rPr lang="cs-CZ" sz="2000" dirty="0" err="1"/>
              <a:t>peripheral</a:t>
            </a:r>
            <a:r>
              <a:rPr lang="cs-CZ" sz="2000" dirty="0"/>
              <a:t> arthritis- </a:t>
            </a:r>
            <a:r>
              <a:rPr lang="cs-CZ" sz="2000" dirty="0" err="1"/>
              <a:t>knee</a:t>
            </a:r>
            <a:r>
              <a:rPr lang="cs-CZ" sz="2000" dirty="0"/>
              <a:t>, </a:t>
            </a:r>
            <a:r>
              <a:rPr lang="cs-CZ" sz="2000" dirty="0" err="1"/>
              <a:t>dactylitis</a:t>
            </a:r>
            <a:endParaRPr lang="cs-CZ" sz="2000" dirty="0"/>
          </a:p>
          <a:p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295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0"/>
            <a:ext cx="652185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dirty="0" err="1">
                <a:latin typeface="+mn-lt"/>
              </a:rPr>
              <a:t>Ancylosing</a:t>
            </a:r>
            <a:r>
              <a:rPr lang="cs-CZ" altLang="cs-CZ" sz="3600" dirty="0">
                <a:latin typeface="+mn-lt"/>
              </a:rPr>
              <a:t> </a:t>
            </a:r>
            <a:r>
              <a:rPr lang="cs-CZ" altLang="cs-CZ" sz="3600" dirty="0" err="1">
                <a:latin typeface="+mn-lt"/>
              </a:rPr>
              <a:t>spondylitis</a:t>
            </a:r>
            <a:endParaRPr lang="cs-CZ" altLang="cs-CZ" sz="3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3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3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Onset</a:t>
            </a:r>
            <a:r>
              <a:rPr lang="cs-CZ" altLang="cs-CZ" sz="2400" dirty="0">
                <a:latin typeface="+mn-lt"/>
              </a:rPr>
              <a:t> in SI </a:t>
            </a:r>
            <a:r>
              <a:rPr lang="cs-CZ" altLang="cs-CZ" sz="2400" dirty="0" err="1">
                <a:latin typeface="+mn-lt"/>
              </a:rPr>
              <a:t>joints</a:t>
            </a:r>
            <a:r>
              <a:rPr lang="cs-CZ" altLang="cs-CZ" sz="24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Progress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into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lumbar</a:t>
            </a:r>
            <a:r>
              <a:rPr lang="cs-CZ" altLang="cs-CZ" sz="2400" dirty="0">
                <a:latin typeface="+mn-lt"/>
              </a:rPr>
              <a:t>, </a:t>
            </a:r>
            <a:r>
              <a:rPr lang="cs-CZ" altLang="cs-CZ" sz="2400" dirty="0" err="1">
                <a:latin typeface="+mn-lt"/>
              </a:rPr>
              <a:t>thoracic</a:t>
            </a:r>
            <a:r>
              <a:rPr lang="cs-CZ" altLang="cs-CZ" sz="2400" dirty="0">
                <a:latin typeface="+mn-lt"/>
              </a:rPr>
              <a:t>, </a:t>
            </a:r>
            <a:r>
              <a:rPr lang="cs-CZ" altLang="cs-CZ" sz="2400" dirty="0" err="1">
                <a:latin typeface="+mn-lt"/>
              </a:rPr>
              <a:t>cervical</a:t>
            </a:r>
            <a:r>
              <a:rPr lang="cs-CZ" altLang="cs-CZ" sz="2400" dirty="0">
                <a:latin typeface="+mn-lt"/>
              </a:rPr>
              <a:t> spine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Onset</a:t>
            </a:r>
            <a:r>
              <a:rPr lang="cs-CZ" altLang="cs-CZ" sz="2400" dirty="0">
                <a:latin typeface="+mn-lt"/>
              </a:rPr>
              <a:t>- 20-40 </a:t>
            </a:r>
            <a:r>
              <a:rPr lang="cs-CZ" altLang="cs-CZ" sz="2400" dirty="0" err="1">
                <a:latin typeface="+mn-lt"/>
              </a:rPr>
              <a:t>years</a:t>
            </a:r>
            <a:endParaRPr lang="cs-CZ" altLang="cs-CZ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Back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pain</a:t>
            </a:r>
            <a:r>
              <a:rPr lang="cs-CZ" altLang="cs-CZ" sz="2400" dirty="0">
                <a:latin typeface="+mn-lt"/>
              </a:rPr>
              <a:t>, </a:t>
            </a:r>
            <a:r>
              <a:rPr lang="cs-CZ" altLang="cs-CZ" sz="2400" dirty="0" err="1">
                <a:latin typeface="+mn-lt"/>
              </a:rPr>
              <a:t>heel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pain</a:t>
            </a:r>
            <a:r>
              <a:rPr lang="cs-CZ" altLang="cs-CZ" sz="2400" dirty="0">
                <a:latin typeface="+mn-lt"/>
              </a:rPr>
              <a:t>, </a:t>
            </a:r>
            <a:r>
              <a:rPr lang="cs-CZ" altLang="cs-CZ" sz="2400" dirty="0" err="1">
                <a:latin typeface="+mn-lt"/>
              </a:rPr>
              <a:t>effusion</a:t>
            </a:r>
            <a:r>
              <a:rPr lang="cs-CZ" altLang="cs-CZ" sz="2400" dirty="0">
                <a:latin typeface="+mn-lt"/>
              </a:rPr>
              <a:t> in </a:t>
            </a:r>
            <a:r>
              <a:rPr lang="cs-CZ" altLang="cs-CZ" sz="2400" dirty="0" err="1">
                <a:latin typeface="+mn-lt"/>
              </a:rPr>
              <a:t>knee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joints</a:t>
            </a:r>
            <a:r>
              <a:rPr lang="cs-CZ" altLang="cs-CZ" sz="2400" dirty="0">
                <a:latin typeface="+mn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Progressive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limitation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of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movements</a:t>
            </a:r>
            <a:r>
              <a:rPr lang="cs-CZ" altLang="cs-CZ" sz="2400" dirty="0">
                <a:latin typeface="+mn-lt"/>
              </a:rPr>
              <a:t> in </a:t>
            </a:r>
            <a:r>
              <a:rPr lang="cs-CZ" altLang="cs-CZ" sz="2400" dirty="0" err="1">
                <a:latin typeface="+mn-lt"/>
              </a:rPr>
              <a:t>the</a:t>
            </a:r>
            <a:r>
              <a:rPr lang="cs-CZ" altLang="cs-CZ" sz="2400" dirty="0">
                <a:latin typeface="+mn-lt"/>
              </a:rPr>
              <a:t> spine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Increased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thoracic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kyphosis</a:t>
            </a:r>
            <a:r>
              <a:rPr lang="cs-CZ" altLang="cs-CZ" sz="2400" dirty="0">
                <a:latin typeface="+mn-lt"/>
              </a:rPr>
              <a:t>, </a:t>
            </a:r>
            <a:r>
              <a:rPr lang="cs-CZ" altLang="cs-CZ" sz="2400" dirty="0" err="1">
                <a:latin typeface="+mn-lt"/>
              </a:rPr>
              <a:t>diaphragma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breathing</a:t>
            </a:r>
            <a:endParaRPr lang="cs-CZ" altLang="cs-CZ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Ancylosis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of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intervertebral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joints</a:t>
            </a:r>
            <a:endParaRPr lang="cs-CZ" altLang="cs-CZ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Ancylosis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of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costovertebral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joints</a:t>
            </a:r>
            <a:endParaRPr lang="cs-CZ" altLang="cs-CZ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Ossification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of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disc</a:t>
            </a:r>
            <a:r>
              <a:rPr lang="cs-CZ" altLang="cs-CZ" sz="2400" dirty="0">
                <a:latin typeface="+mn-lt"/>
              </a:rPr>
              <a:t>, </a:t>
            </a:r>
            <a:r>
              <a:rPr lang="cs-CZ" altLang="cs-CZ" sz="2400" dirty="0" err="1">
                <a:latin typeface="+mn-lt"/>
              </a:rPr>
              <a:t>ligaments</a:t>
            </a:r>
            <a:endParaRPr lang="cs-CZ" altLang="cs-CZ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+mn-lt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7019925" y="6237288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Obr. 21</a:t>
            </a:r>
          </a:p>
        </p:txBody>
      </p:sp>
      <p:pic>
        <p:nvPicPr>
          <p:cNvPr id="67588" name="Picture 5" descr="Páteř- Bechtěrev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8" t="22557" r="15903" b="36497"/>
          <a:stretch>
            <a:fillRect/>
          </a:stretch>
        </p:blipFill>
        <p:spPr bwMode="auto">
          <a:xfrm>
            <a:off x="6653835" y="278905"/>
            <a:ext cx="2439987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70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124744"/>
            <a:ext cx="60065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Crystal</a:t>
            </a:r>
            <a:r>
              <a:rPr lang="cs-CZ" sz="2400" dirty="0"/>
              <a:t> arthritis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Gout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Chondrocalcinosis</a:t>
            </a:r>
            <a:r>
              <a:rPr lang="cs-CZ" sz="2400" dirty="0"/>
              <a:t> (</a:t>
            </a:r>
            <a:r>
              <a:rPr lang="cs-CZ" sz="2400" dirty="0" err="1"/>
              <a:t>calciumpyrophosphates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Artritis in </a:t>
            </a:r>
            <a:r>
              <a:rPr lang="cs-CZ" sz="2400" dirty="0" err="1"/>
              <a:t>connection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infection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Lyme´s</a:t>
            </a:r>
            <a:r>
              <a:rPr lang="cs-CZ" sz="2400" dirty="0"/>
              <a:t>  </a:t>
            </a:r>
            <a:r>
              <a:rPr lang="cs-CZ" sz="2400" dirty="0" err="1"/>
              <a:t>boreliosis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Septic</a:t>
            </a:r>
            <a:r>
              <a:rPr lang="cs-CZ" sz="2400" dirty="0"/>
              <a:t> arthritis</a:t>
            </a:r>
          </a:p>
        </p:txBody>
      </p:sp>
    </p:spTree>
    <p:extLst>
      <p:ext uri="{BB962C8B-B14F-4D97-AF65-F5344CB8AC3E}">
        <p14:creationId xmlns:p14="http://schemas.microsoft.com/office/powerpoint/2010/main" val="2755057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31840" y="332656"/>
            <a:ext cx="3616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Clinical</a:t>
            </a:r>
            <a:r>
              <a:rPr lang="cs-CZ" sz="3200" dirty="0"/>
              <a:t> </a:t>
            </a:r>
            <a:r>
              <a:rPr lang="cs-CZ" sz="3200" dirty="0" err="1"/>
              <a:t>examination</a:t>
            </a:r>
            <a:endParaRPr lang="cs-CZ" sz="3200" dirty="0"/>
          </a:p>
        </p:txBody>
      </p:sp>
      <p:pic>
        <p:nvPicPr>
          <p:cNvPr id="3" name="Picture 3" descr="Bolesti zad- Bechtěrev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b="2263"/>
          <a:stretch>
            <a:fillRect/>
          </a:stretch>
        </p:blipFill>
        <p:spPr bwMode="auto">
          <a:xfrm>
            <a:off x="5980571" y="1352848"/>
            <a:ext cx="28892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5529" y="1352848"/>
            <a:ext cx="57750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Restricted</a:t>
            </a:r>
            <a:r>
              <a:rPr lang="cs-CZ" sz="2400" dirty="0"/>
              <a:t> </a:t>
            </a:r>
            <a:r>
              <a:rPr lang="cs-CZ" sz="2400" dirty="0" err="1"/>
              <a:t>movements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spine</a:t>
            </a:r>
          </a:p>
          <a:p>
            <a:r>
              <a:rPr lang="cs-CZ" sz="2400" dirty="0" err="1"/>
              <a:t>Schober</a:t>
            </a:r>
            <a:r>
              <a:rPr lang="cs-CZ" sz="2400" dirty="0"/>
              <a:t>, Thomayer, </a:t>
            </a:r>
            <a:r>
              <a:rPr lang="cs-CZ" sz="2400" dirty="0" err="1"/>
              <a:t>bending</a:t>
            </a:r>
            <a:endParaRPr lang="cs-CZ" sz="2400" dirty="0"/>
          </a:p>
          <a:p>
            <a:r>
              <a:rPr lang="cs-CZ" sz="2400" dirty="0" err="1"/>
              <a:t>Exspirium</a:t>
            </a:r>
            <a:r>
              <a:rPr lang="cs-CZ" sz="2400" dirty="0"/>
              <a:t>-  </a:t>
            </a:r>
            <a:r>
              <a:rPr lang="cs-CZ" sz="2400" dirty="0" err="1"/>
              <a:t>inspirium</a:t>
            </a:r>
            <a:r>
              <a:rPr lang="cs-CZ" sz="2400" dirty="0"/>
              <a:t>  </a:t>
            </a:r>
            <a:r>
              <a:rPr lang="cs-CZ" sz="2400" dirty="0" err="1"/>
              <a:t>rib</a:t>
            </a:r>
            <a:r>
              <a:rPr lang="cs-CZ" sz="2400" dirty="0"/>
              <a:t> </a:t>
            </a:r>
            <a:r>
              <a:rPr lang="cs-CZ" sz="2400" dirty="0" err="1"/>
              <a:t>cage</a:t>
            </a:r>
            <a:r>
              <a:rPr lang="cs-CZ" sz="2400" dirty="0"/>
              <a:t> </a:t>
            </a:r>
            <a:r>
              <a:rPr lang="cs-CZ" sz="2400" dirty="0" err="1"/>
              <a:t>circumference</a:t>
            </a:r>
            <a:endParaRPr lang="cs-CZ" sz="2400" dirty="0"/>
          </a:p>
          <a:p>
            <a:r>
              <a:rPr lang="cs-CZ" sz="2400" dirty="0" err="1"/>
              <a:t>less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4 cm</a:t>
            </a:r>
          </a:p>
          <a:p>
            <a:r>
              <a:rPr lang="cs-CZ" sz="2400" dirty="0"/>
              <a:t>Limited </a:t>
            </a:r>
            <a:r>
              <a:rPr lang="cs-CZ" sz="2400" dirty="0" err="1"/>
              <a:t>rotation</a:t>
            </a:r>
            <a:r>
              <a:rPr lang="cs-CZ" sz="2400" dirty="0"/>
              <a:t> in </a:t>
            </a:r>
            <a:r>
              <a:rPr lang="cs-CZ" sz="2400" dirty="0" err="1"/>
              <a:t>cervical</a:t>
            </a:r>
            <a:r>
              <a:rPr lang="cs-CZ" sz="2400" dirty="0"/>
              <a:t> spine</a:t>
            </a:r>
          </a:p>
          <a:p>
            <a:r>
              <a:rPr lang="cs-CZ" sz="2400" dirty="0" err="1"/>
              <a:t>Hyperkyphosis</a:t>
            </a:r>
            <a:endParaRPr lang="cs-CZ" sz="2400" dirty="0"/>
          </a:p>
          <a:p>
            <a:r>
              <a:rPr lang="cs-CZ" sz="2400" dirty="0" err="1"/>
              <a:t>Fleche</a:t>
            </a:r>
            <a:r>
              <a:rPr lang="cs-CZ" sz="2400" dirty="0"/>
              <a:t>- distance </a:t>
            </a:r>
            <a:r>
              <a:rPr lang="cs-CZ" sz="2400" dirty="0" err="1"/>
              <a:t>Th</a:t>
            </a:r>
            <a:r>
              <a:rPr lang="cs-CZ" sz="2400" dirty="0"/>
              <a:t> spine- </a:t>
            </a:r>
            <a:r>
              <a:rPr lang="cs-CZ" sz="2400" dirty="0" err="1"/>
              <a:t>wall</a:t>
            </a:r>
            <a:endParaRPr lang="cs-CZ" sz="2400" dirty="0"/>
          </a:p>
          <a:p>
            <a:r>
              <a:rPr lang="cs-CZ" sz="2400" dirty="0" err="1"/>
              <a:t>Entesitis</a:t>
            </a:r>
            <a:endParaRPr lang="cs-CZ" sz="2400" dirty="0"/>
          </a:p>
          <a:p>
            <a:r>
              <a:rPr lang="cs-CZ" sz="2400" dirty="0" err="1"/>
              <a:t>Daktylitis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411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276600" y="381000"/>
            <a:ext cx="1223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dirty="0"/>
              <a:t>X </a:t>
            </a:r>
            <a:r>
              <a:rPr lang="cs-CZ" altLang="cs-CZ" sz="3600" dirty="0" err="1"/>
              <a:t>ray</a:t>
            </a:r>
            <a:endParaRPr lang="cs-CZ" altLang="cs-CZ" sz="3600" dirty="0"/>
          </a:p>
        </p:txBody>
      </p:sp>
      <p:pic>
        <p:nvPicPr>
          <p:cNvPr id="68611" name="Picture 3" descr="Bolesti zad- Bechtěrev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b="-270"/>
          <a:stretch>
            <a:fillRect/>
          </a:stretch>
        </p:blipFill>
        <p:spPr bwMode="auto">
          <a:xfrm>
            <a:off x="4139952" y="1340768"/>
            <a:ext cx="4671706" cy="37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004048" y="5445224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Bamboo</a:t>
            </a:r>
            <a:r>
              <a:rPr lang="cs-CZ" altLang="cs-CZ" sz="1800" dirty="0"/>
              <a:t>  rod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504" y="1921092"/>
            <a:ext cx="40572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Sacroilitis</a:t>
            </a:r>
            <a:endParaRPr lang="cs-CZ" sz="2400" dirty="0"/>
          </a:p>
          <a:p>
            <a:r>
              <a:rPr lang="cs-CZ" sz="2400" dirty="0" err="1"/>
              <a:t>Rectangular</a:t>
            </a:r>
            <a:r>
              <a:rPr lang="cs-CZ" sz="2400" dirty="0"/>
              <a:t> </a:t>
            </a:r>
            <a:r>
              <a:rPr lang="cs-CZ" sz="2400" dirty="0" err="1"/>
              <a:t>shape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vetebras</a:t>
            </a:r>
            <a:endParaRPr lang="cs-CZ" sz="2400" dirty="0"/>
          </a:p>
          <a:p>
            <a:r>
              <a:rPr lang="cs-CZ" sz="2400" dirty="0" err="1"/>
              <a:t>Syndesmophytes</a:t>
            </a:r>
            <a:endParaRPr lang="cs-CZ" sz="2400" dirty="0"/>
          </a:p>
          <a:p>
            <a:r>
              <a:rPr lang="cs-CZ" sz="2400" dirty="0" err="1"/>
              <a:t>Fusion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apophyseal</a:t>
            </a:r>
            <a:r>
              <a:rPr lang="cs-CZ" sz="2400" dirty="0"/>
              <a:t> </a:t>
            </a:r>
            <a:r>
              <a:rPr lang="cs-CZ" sz="2400" dirty="0" err="1"/>
              <a:t>joints</a:t>
            </a:r>
            <a:endParaRPr lang="cs-CZ" sz="2400" dirty="0"/>
          </a:p>
          <a:p>
            <a:r>
              <a:rPr lang="cs-CZ" sz="2400" dirty="0" err="1"/>
              <a:t>Bamboo</a:t>
            </a:r>
            <a:r>
              <a:rPr lang="cs-CZ" sz="2400" dirty="0"/>
              <a:t> rod</a:t>
            </a:r>
          </a:p>
        </p:txBody>
      </p:sp>
    </p:spTree>
    <p:extLst>
      <p:ext uri="{BB962C8B-B14F-4D97-AF65-F5344CB8AC3E}">
        <p14:creationId xmlns:p14="http://schemas.microsoft.com/office/powerpoint/2010/main" val="215812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3300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dirty="0" err="1"/>
              <a:t>Rhisomelic</a:t>
            </a:r>
            <a:r>
              <a:rPr lang="cs-CZ" altLang="cs-CZ" sz="3600" dirty="0"/>
              <a:t> </a:t>
            </a:r>
            <a:r>
              <a:rPr lang="cs-CZ" altLang="cs-CZ" sz="3600" dirty="0" err="1"/>
              <a:t>form</a:t>
            </a:r>
            <a:endParaRPr lang="cs-CZ" altLang="cs-CZ" sz="3600" dirty="0"/>
          </a:p>
        </p:txBody>
      </p:sp>
      <p:pic>
        <p:nvPicPr>
          <p:cNvPr id="69635" name="Picture 3" descr="Bolesti zad- Bechtěre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2776" b="4167"/>
          <a:stretch>
            <a:fillRect/>
          </a:stretch>
        </p:blipFill>
        <p:spPr bwMode="auto">
          <a:xfrm>
            <a:off x="1258888" y="1412875"/>
            <a:ext cx="64373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048125" y="6257925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2066659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971600" y="781050"/>
            <a:ext cx="3906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dirty="0"/>
              <a:t>Management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NSAID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 err="1"/>
              <a:t>Glucocorticoids</a:t>
            </a:r>
            <a:endParaRPr lang="cs-CZ" altLang="cs-CZ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 err="1"/>
              <a:t>DMARDs</a:t>
            </a:r>
            <a:r>
              <a:rPr lang="cs-CZ" altLang="cs-CZ" sz="2800" dirty="0"/>
              <a:t>  </a:t>
            </a:r>
            <a:r>
              <a:rPr lang="cs-CZ" altLang="cs-CZ" sz="2800" dirty="0" err="1"/>
              <a:t>syntetic</a:t>
            </a:r>
            <a:endParaRPr lang="cs-CZ" altLang="cs-CZ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                   </a:t>
            </a:r>
            <a:r>
              <a:rPr lang="cs-CZ" altLang="cs-CZ" sz="2800" dirty="0" err="1"/>
              <a:t>biologic</a:t>
            </a:r>
            <a:endParaRPr lang="cs-CZ" altLang="cs-CZ" sz="2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 err="1"/>
              <a:t>Physical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therapy</a:t>
            </a:r>
            <a:endParaRPr lang="cs-CZ" altLang="cs-CZ" sz="2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 err="1"/>
              <a:t>Surgery</a:t>
            </a:r>
            <a:r>
              <a:rPr lang="cs-CZ" altLang="cs-CZ" sz="2800" dirty="0"/>
              <a:t>: </a:t>
            </a:r>
            <a:r>
              <a:rPr lang="cs-CZ" altLang="cs-CZ" sz="2800" dirty="0" err="1"/>
              <a:t>replacement</a:t>
            </a:r>
            <a:endParaRPr lang="cs-CZ" altLang="cs-CZ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               </a:t>
            </a:r>
            <a:r>
              <a:rPr lang="cs-CZ" altLang="cs-CZ" sz="2800" dirty="0" err="1"/>
              <a:t>surgery</a:t>
            </a:r>
            <a:r>
              <a:rPr lang="cs-CZ" altLang="cs-CZ" sz="2800" dirty="0"/>
              <a:t> in spine </a:t>
            </a:r>
          </a:p>
        </p:txBody>
      </p:sp>
    </p:spTree>
    <p:extLst>
      <p:ext uri="{BB962C8B-B14F-4D97-AF65-F5344CB8AC3E}">
        <p14:creationId xmlns:p14="http://schemas.microsoft.com/office/powerpoint/2010/main" val="387912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131840" y="476672"/>
            <a:ext cx="328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Rheumatoid</a:t>
            </a:r>
            <a:r>
              <a:rPr lang="cs-CZ" sz="2800" dirty="0"/>
              <a:t>  arthritis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1700808"/>
            <a:ext cx="459382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Chronic</a:t>
            </a:r>
            <a:r>
              <a:rPr lang="cs-CZ" sz="2400" dirty="0"/>
              <a:t> </a:t>
            </a:r>
            <a:r>
              <a:rPr lang="cs-CZ" sz="2400" dirty="0" err="1"/>
              <a:t>autoimmune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Chronic</a:t>
            </a:r>
            <a:r>
              <a:rPr lang="cs-CZ" sz="2400" dirty="0"/>
              <a:t>  </a:t>
            </a:r>
            <a:r>
              <a:rPr lang="cs-CZ" sz="2400" dirty="0" err="1"/>
              <a:t>polyarthritis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Bone </a:t>
            </a:r>
            <a:r>
              <a:rPr lang="cs-CZ" sz="2400" dirty="0" err="1"/>
              <a:t>errosions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Destruction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joints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Disability- </a:t>
            </a:r>
            <a:r>
              <a:rPr lang="cs-CZ" sz="2400" dirty="0" err="1"/>
              <a:t>low</a:t>
            </a:r>
            <a:r>
              <a:rPr lang="cs-CZ" sz="2400" dirty="0"/>
              <a:t> </a:t>
            </a:r>
            <a:r>
              <a:rPr lang="cs-CZ" sz="2400" dirty="0" err="1"/>
              <a:t>physical</a:t>
            </a:r>
            <a:r>
              <a:rPr lang="cs-CZ" sz="2400" dirty="0"/>
              <a:t> </a:t>
            </a:r>
            <a:r>
              <a:rPr lang="cs-CZ" sz="2400" dirty="0" err="1"/>
              <a:t>activity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Extraarticular</a:t>
            </a:r>
            <a:r>
              <a:rPr lang="cs-CZ" sz="2400" dirty="0"/>
              <a:t>  </a:t>
            </a:r>
            <a:r>
              <a:rPr lang="cs-CZ" sz="2400" dirty="0" err="1"/>
              <a:t>symptoms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Comorbidities</a:t>
            </a:r>
            <a:r>
              <a:rPr lang="cs-CZ" sz="2400" dirty="0"/>
              <a:t>, </a:t>
            </a:r>
            <a:r>
              <a:rPr lang="cs-CZ" sz="2400" dirty="0" err="1"/>
              <a:t>higher</a:t>
            </a:r>
            <a:r>
              <a:rPr lang="cs-CZ" sz="2400" dirty="0"/>
              <a:t>  mortality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1%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population</a:t>
            </a:r>
            <a:r>
              <a:rPr lang="cs-CZ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cs-CZ" sz="2400" dirty="0" err="1"/>
              <a:t>Female</a:t>
            </a:r>
            <a:r>
              <a:rPr lang="cs-CZ" sz="2400" dirty="0"/>
              <a:t> 4 </a:t>
            </a:r>
            <a:r>
              <a:rPr lang="cs-CZ" sz="2400" dirty="0" err="1"/>
              <a:t>times</a:t>
            </a:r>
            <a:r>
              <a:rPr lang="cs-CZ" sz="2400" dirty="0"/>
              <a:t> more  </a:t>
            </a:r>
            <a:r>
              <a:rPr lang="cs-CZ" sz="2400" dirty="0" err="1"/>
              <a:t>affected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Onset</a:t>
            </a:r>
            <a:r>
              <a:rPr lang="cs-CZ" sz="2400" dirty="0"/>
              <a:t> in 4. and 5. </a:t>
            </a:r>
            <a:r>
              <a:rPr lang="cs-CZ" sz="2400" dirty="0" err="1"/>
              <a:t>decade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509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2061" y="439750"/>
            <a:ext cx="78384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Basic </a:t>
            </a:r>
            <a:r>
              <a:rPr lang="cs-CZ" sz="2400" dirty="0" err="1"/>
              <a:t>feature</a:t>
            </a:r>
            <a:r>
              <a:rPr lang="cs-CZ" sz="2400" dirty="0"/>
              <a:t>: </a:t>
            </a:r>
            <a:r>
              <a:rPr lang="cs-CZ" sz="2400" dirty="0" err="1"/>
              <a:t>hypervascularisation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 – </a:t>
            </a:r>
            <a:r>
              <a:rPr lang="cs-CZ" sz="2400" dirty="0" err="1"/>
              <a:t>pannus</a:t>
            </a:r>
            <a:r>
              <a:rPr lang="cs-CZ" sz="2400" dirty="0"/>
              <a:t> </a:t>
            </a:r>
            <a:r>
              <a:rPr lang="cs-CZ" sz="2400" dirty="0" err="1"/>
              <a:t>formation</a:t>
            </a:r>
            <a:endParaRPr lang="cs-CZ" sz="2400" dirty="0"/>
          </a:p>
          <a:p>
            <a:r>
              <a:rPr lang="cs-CZ" sz="2400" dirty="0"/>
              <a:t>in a joint</a:t>
            </a:r>
          </a:p>
          <a:p>
            <a:r>
              <a:rPr lang="cs-CZ" sz="2400" dirty="0" err="1"/>
              <a:t>leading</a:t>
            </a:r>
            <a:r>
              <a:rPr lang="cs-CZ" sz="2400" dirty="0"/>
              <a:t> to </a:t>
            </a:r>
            <a:r>
              <a:rPr lang="cs-CZ" sz="2400" dirty="0" err="1"/>
              <a:t>damage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hyaline</a:t>
            </a:r>
            <a:r>
              <a:rPr lang="cs-CZ" sz="2400" dirty="0"/>
              <a:t> </a:t>
            </a:r>
            <a:r>
              <a:rPr lang="cs-CZ" sz="2400" dirty="0" err="1"/>
              <a:t>cartilage</a:t>
            </a:r>
            <a:r>
              <a:rPr lang="cs-CZ" sz="2400" dirty="0"/>
              <a:t>, </a:t>
            </a:r>
            <a:r>
              <a:rPr lang="cs-CZ" sz="2400" dirty="0" err="1"/>
              <a:t>decalcination</a:t>
            </a:r>
            <a:r>
              <a:rPr lang="cs-CZ" sz="2400" dirty="0"/>
              <a:t> </a:t>
            </a:r>
          </a:p>
          <a:p>
            <a:r>
              <a:rPr lang="cs-CZ" sz="2400" dirty="0"/>
              <a:t>and bone </a:t>
            </a:r>
            <a:r>
              <a:rPr lang="cs-CZ" sz="2400" dirty="0" err="1"/>
              <a:t>errosions</a:t>
            </a:r>
            <a:endParaRPr lang="cs-CZ" sz="2400" dirty="0"/>
          </a:p>
        </p:txBody>
      </p:sp>
      <p:pic>
        <p:nvPicPr>
          <p:cNvPr id="3" name="Picture 4" descr="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3518" r="5054" b="1366"/>
          <a:stretch>
            <a:fillRect/>
          </a:stretch>
        </p:blipFill>
        <p:spPr bwMode="auto">
          <a:xfrm>
            <a:off x="1619672" y="2194985"/>
            <a:ext cx="568327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57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53581" y="461700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Hand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1556791"/>
            <a:ext cx="40110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Oedema</a:t>
            </a:r>
            <a:endParaRPr lang="cs-CZ" sz="2000" dirty="0"/>
          </a:p>
          <a:p>
            <a:r>
              <a:rPr lang="cs-CZ" sz="2000" dirty="0" err="1"/>
              <a:t>Rheumatoid</a:t>
            </a:r>
            <a:r>
              <a:rPr lang="cs-CZ" sz="2000" dirty="0"/>
              <a:t> </a:t>
            </a:r>
            <a:r>
              <a:rPr lang="cs-CZ" sz="2000" dirty="0" err="1"/>
              <a:t>nodes</a:t>
            </a:r>
            <a:endParaRPr lang="cs-CZ" sz="2000" dirty="0"/>
          </a:p>
          <a:p>
            <a:r>
              <a:rPr lang="cs-CZ" sz="2000" dirty="0" err="1"/>
              <a:t>Synovitis</a:t>
            </a:r>
            <a:r>
              <a:rPr lang="cs-CZ" sz="2000" dirty="0"/>
              <a:t>, </a:t>
            </a:r>
            <a:r>
              <a:rPr lang="cs-CZ" sz="2000" dirty="0" err="1"/>
              <a:t>synovial</a:t>
            </a:r>
            <a:r>
              <a:rPr lang="cs-CZ" sz="2000" dirty="0"/>
              <a:t> </a:t>
            </a:r>
            <a:r>
              <a:rPr lang="cs-CZ" sz="2000" dirty="0" err="1"/>
              <a:t>hyperplasia</a:t>
            </a:r>
            <a:endParaRPr lang="cs-CZ" sz="2000" dirty="0"/>
          </a:p>
          <a:p>
            <a:r>
              <a:rPr lang="cs-CZ" sz="2000" dirty="0" err="1"/>
              <a:t>Ulnar</a:t>
            </a:r>
            <a:r>
              <a:rPr lang="cs-CZ" sz="2000" dirty="0"/>
              <a:t> </a:t>
            </a:r>
            <a:r>
              <a:rPr lang="cs-CZ" sz="2000" dirty="0" err="1"/>
              <a:t>deviations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fingers</a:t>
            </a:r>
            <a:endParaRPr lang="cs-CZ" sz="2000" dirty="0"/>
          </a:p>
          <a:p>
            <a:r>
              <a:rPr lang="cs-CZ" sz="2000" dirty="0"/>
              <a:t>Z deformity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thumb</a:t>
            </a:r>
            <a:endParaRPr lang="cs-CZ" sz="2000" dirty="0"/>
          </a:p>
          <a:p>
            <a:r>
              <a:rPr lang="cs-CZ" sz="2000" dirty="0" err="1"/>
              <a:t>Swan</a:t>
            </a:r>
            <a:r>
              <a:rPr lang="cs-CZ" sz="2000" dirty="0"/>
              <a:t> </a:t>
            </a:r>
            <a:r>
              <a:rPr lang="cs-CZ" sz="2000" dirty="0" err="1"/>
              <a:t>neck</a:t>
            </a:r>
            <a:r>
              <a:rPr lang="cs-CZ" sz="2000" dirty="0"/>
              <a:t> deformity</a:t>
            </a:r>
          </a:p>
          <a:p>
            <a:r>
              <a:rPr lang="cs-CZ" sz="2000" dirty="0" err="1"/>
              <a:t>Button</a:t>
            </a:r>
            <a:r>
              <a:rPr lang="cs-CZ" sz="2000" dirty="0"/>
              <a:t> hole  deformity</a:t>
            </a:r>
          </a:p>
          <a:p>
            <a:r>
              <a:rPr lang="cs-CZ" sz="2000" dirty="0"/>
              <a:t>Volar </a:t>
            </a:r>
            <a:r>
              <a:rPr lang="cs-CZ" sz="2000" dirty="0" err="1"/>
              <a:t>subluxation</a:t>
            </a:r>
            <a:r>
              <a:rPr lang="cs-CZ" sz="2000" dirty="0"/>
              <a:t> 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wrist</a:t>
            </a:r>
            <a:r>
              <a:rPr lang="cs-CZ" sz="2000" dirty="0"/>
              <a:t>  joint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98" y="1124744"/>
            <a:ext cx="4811504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60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915400" cy="1371600"/>
          </a:xfrm>
        </p:spPr>
        <p:txBody>
          <a:bodyPr/>
          <a:lstStyle/>
          <a:p>
            <a:r>
              <a:rPr lang="cs-CZ" altLang="cs-CZ" sz="3600" b="0" dirty="0" err="1">
                <a:latin typeface="Verdana" pitchFamily="34" charset="0"/>
              </a:rPr>
              <a:t>Deformities</a:t>
            </a:r>
            <a:r>
              <a:rPr lang="cs-CZ" altLang="cs-CZ" sz="3600" b="0" dirty="0">
                <a:latin typeface="Verdana" pitchFamily="34" charset="0"/>
              </a:rPr>
              <a:t> in </a:t>
            </a:r>
            <a:r>
              <a:rPr lang="cs-CZ" altLang="cs-CZ" sz="3600" b="0" dirty="0" err="1">
                <a:latin typeface="Verdana" pitchFamily="34" charset="0"/>
              </a:rPr>
              <a:t>the</a:t>
            </a:r>
            <a:r>
              <a:rPr lang="cs-CZ" altLang="cs-CZ" sz="3600" b="0" dirty="0">
                <a:latin typeface="Verdana" pitchFamily="34" charset="0"/>
              </a:rPr>
              <a:t> hand</a:t>
            </a:r>
            <a:endParaRPr lang="cs-CZ" altLang="cs-CZ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100" y="-5443538"/>
            <a:ext cx="324961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-85407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cs-CZ" altLang="cs-CZ" sz="2400" b="1">
              <a:latin typeface="Times New Roman" pitchFamily="18" charset="-18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560" y="1916832"/>
            <a:ext cx="4536504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altLang="cs-CZ" sz="2400" dirty="0" err="1">
                <a:latin typeface="Times New Roman" pitchFamily="18" charset="-18"/>
              </a:rPr>
              <a:t>Swan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neck</a:t>
            </a:r>
            <a:r>
              <a:rPr lang="cs-CZ" altLang="cs-CZ" sz="2400" dirty="0">
                <a:latin typeface="Times New Roman" pitchFamily="18" charset="-18"/>
              </a:rPr>
              <a:t> deformity</a:t>
            </a:r>
          </a:p>
          <a:p>
            <a:pPr eaLnBrk="0" hangingPunct="0"/>
            <a:r>
              <a:rPr lang="cs-CZ" altLang="cs-CZ" sz="2400" dirty="0">
                <a:latin typeface="Times New Roman" pitchFamily="18" charset="-18"/>
              </a:rPr>
              <a:t>Z deformity </a:t>
            </a:r>
            <a:r>
              <a:rPr lang="cs-CZ" altLang="cs-CZ" sz="2400" dirty="0" err="1">
                <a:latin typeface="Times New Roman" pitchFamily="18" charset="-18"/>
              </a:rPr>
              <a:t>of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the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thumb</a:t>
            </a:r>
            <a:endParaRPr lang="cs-CZ" altLang="cs-CZ" sz="2400" dirty="0">
              <a:latin typeface="Times New Roman" pitchFamily="18" charset="-18"/>
            </a:endParaRPr>
          </a:p>
          <a:p>
            <a:pPr eaLnBrk="0" hangingPunct="0"/>
            <a:r>
              <a:rPr lang="cs-CZ" altLang="cs-CZ" sz="2400" dirty="0" err="1">
                <a:latin typeface="Times New Roman" pitchFamily="18" charset="-18"/>
              </a:rPr>
              <a:t>Ulnar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deviation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of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fingers</a:t>
            </a:r>
            <a:endParaRPr lang="cs-CZ" altLang="cs-CZ" sz="2400" dirty="0">
              <a:latin typeface="Times New Roman" pitchFamily="18" charset="-18"/>
            </a:endParaRPr>
          </a:p>
          <a:p>
            <a:pPr eaLnBrk="0" hangingPunct="0"/>
            <a:r>
              <a:rPr lang="cs-CZ" altLang="cs-CZ" sz="2400" dirty="0" err="1">
                <a:latin typeface="Times New Roman" pitchFamily="18" charset="-18"/>
              </a:rPr>
              <a:t>Synovitis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of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MCPh</a:t>
            </a:r>
            <a:r>
              <a:rPr lang="cs-CZ" altLang="cs-CZ" sz="2400" dirty="0">
                <a:latin typeface="Times New Roman" pitchFamily="18" charset="-18"/>
              </a:rPr>
              <a:t>, DIP </a:t>
            </a:r>
            <a:r>
              <a:rPr lang="cs-CZ" altLang="cs-CZ" sz="2400" dirty="0" err="1">
                <a:latin typeface="Times New Roman" pitchFamily="18" charset="-18"/>
              </a:rPr>
              <a:t>joints</a:t>
            </a:r>
            <a:r>
              <a:rPr lang="cs-CZ" altLang="cs-CZ" sz="2400" dirty="0">
                <a:latin typeface="Times New Roman" pitchFamily="18" charset="-18"/>
              </a:rPr>
              <a:t> </a:t>
            </a:r>
          </a:p>
          <a:p>
            <a:pPr eaLnBrk="0" hangingPunct="0"/>
            <a:r>
              <a:rPr lang="cs-CZ" altLang="cs-CZ" sz="2400" dirty="0" err="1">
                <a:latin typeface="Times New Roman" pitchFamily="18" charset="-18"/>
              </a:rPr>
              <a:t>Digiti</a:t>
            </a:r>
            <a:r>
              <a:rPr lang="cs-CZ" altLang="cs-CZ" sz="2400" dirty="0">
                <a:latin typeface="Times New Roman" pitchFamily="18" charset="-18"/>
              </a:rPr>
              <a:t> </a:t>
            </a:r>
            <a:r>
              <a:rPr lang="cs-CZ" altLang="cs-CZ" sz="2400" dirty="0" err="1">
                <a:latin typeface="Times New Roman" pitchFamily="18" charset="-18"/>
              </a:rPr>
              <a:t>telescopici</a:t>
            </a:r>
            <a:endParaRPr lang="cs-CZ" altLang="cs-CZ" sz="2400" dirty="0">
              <a:latin typeface="Times New Roman" pitchFamily="18" charset="-18"/>
            </a:endParaRPr>
          </a:p>
          <a:p>
            <a:pPr eaLnBrk="0" hangingPunct="0"/>
            <a:r>
              <a:rPr lang="cs-CZ" altLang="cs-CZ" sz="2400" dirty="0" err="1">
                <a:latin typeface="Times New Roman" pitchFamily="18" charset="-18"/>
              </a:rPr>
              <a:t>Button</a:t>
            </a:r>
            <a:r>
              <a:rPr lang="cs-CZ" altLang="cs-CZ" sz="2400" dirty="0">
                <a:latin typeface="Times New Roman" pitchFamily="18" charset="-18"/>
              </a:rPr>
              <a:t> hole deformity</a:t>
            </a:r>
          </a:p>
          <a:p>
            <a:pPr eaLnBrk="0" hangingPunct="0"/>
            <a:endParaRPr lang="cs-CZ" altLang="cs-CZ" sz="2400" dirty="0">
              <a:latin typeface="Times New Roman" pitchFamily="18" charset="-18"/>
            </a:endParaRPr>
          </a:p>
          <a:p>
            <a:pPr eaLnBrk="0" hangingPunct="0"/>
            <a:endParaRPr lang="cs-CZ" altLang="cs-CZ" sz="2400" dirty="0">
              <a:latin typeface="Times New Roman" pitchFamily="18" charset="-18"/>
            </a:endParaRPr>
          </a:p>
        </p:txBody>
      </p:sp>
      <p:pic>
        <p:nvPicPr>
          <p:cNvPr id="7" name="Picture 2" descr="Ruka- revmatická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160240" cy="51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0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Ruka-revmatická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990600"/>
            <a:ext cx="348456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0" y="2133600"/>
            <a:ext cx="513153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000" dirty="0" err="1">
                <a:latin typeface="Verdana" pitchFamily="34" charset="0"/>
              </a:rPr>
              <a:t>Radial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deviation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of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the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wrist</a:t>
            </a:r>
            <a:r>
              <a:rPr lang="cs-CZ" altLang="cs-CZ" sz="2000" dirty="0">
                <a:latin typeface="Verdana" pitchFamily="34" charset="0"/>
              </a:rPr>
              <a:t>  joint</a:t>
            </a:r>
          </a:p>
          <a:p>
            <a:pPr eaLnBrk="0" hangingPunct="0"/>
            <a:endParaRPr lang="cs-CZ" altLang="cs-CZ" sz="2000" dirty="0">
              <a:latin typeface="Verdana" pitchFamily="34" charset="0"/>
            </a:endParaRPr>
          </a:p>
          <a:p>
            <a:pPr eaLnBrk="0" hangingPunct="0"/>
            <a:r>
              <a:rPr lang="cs-CZ" altLang="cs-CZ" sz="2000" dirty="0">
                <a:latin typeface="Verdana" pitchFamily="34" charset="0"/>
              </a:rPr>
              <a:t>Volar </a:t>
            </a:r>
            <a:r>
              <a:rPr lang="cs-CZ" altLang="cs-CZ" sz="2000" dirty="0" err="1">
                <a:latin typeface="Verdana" pitchFamily="34" charset="0"/>
              </a:rPr>
              <a:t>subluxation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of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the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wrist</a:t>
            </a:r>
            <a:endParaRPr lang="cs-CZ" altLang="cs-CZ" sz="2000" dirty="0">
              <a:latin typeface="Verdana" pitchFamily="34" charset="0"/>
            </a:endParaRPr>
          </a:p>
          <a:p>
            <a:pPr eaLnBrk="0" hangingPunct="0"/>
            <a:endParaRPr lang="cs-CZ" altLang="cs-CZ" sz="2000" dirty="0">
              <a:latin typeface="Verdana" pitchFamily="34" charset="0"/>
            </a:endParaRPr>
          </a:p>
          <a:p>
            <a:pPr eaLnBrk="0" hangingPunct="0"/>
            <a:r>
              <a:rPr lang="cs-CZ" altLang="cs-CZ" sz="2000" dirty="0" err="1">
                <a:latin typeface="Verdana" pitchFamily="34" charset="0"/>
              </a:rPr>
              <a:t>Dorsal</a:t>
            </a:r>
            <a:r>
              <a:rPr lang="cs-CZ" altLang="cs-CZ" sz="2000" dirty="0">
                <a:latin typeface="Verdana" pitchFamily="34" charset="0"/>
              </a:rPr>
              <a:t> prominence </a:t>
            </a:r>
            <a:r>
              <a:rPr lang="cs-CZ" altLang="cs-CZ" sz="2000" dirty="0" err="1">
                <a:latin typeface="Verdana" pitchFamily="34" charset="0"/>
              </a:rPr>
              <a:t>of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the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head</a:t>
            </a:r>
            <a:r>
              <a:rPr lang="cs-CZ" altLang="cs-CZ" sz="2000" dirty="0">
                <a:latin typeface="Verdana" pitchFamily="34" charset="0"/>
              </a:rPr>
              <a:t> </a:t>
            </a:r>
            <a:r>
              <a:rPr lang="cs-CZ" altLang="cs-CZ" sz="2000" dirty="0" err="1">
                <a:latin typeface="Verdana" pitchFamily="34" charset="0"/>
              </a:rPr>
              <a:t>of</a:t>
            </a:r>
            <a:r>
              <a:rPr lang="cs-CZ" altLang="cs-CZ" sz="2000" dirty="0">
                <a:latin typeface="Verdana" pitchFamily="34" charset="0"/>
              </a:rPr>
              <a:t> ulna</a:t>
            </a:r>
            <a:endParaRPr lang="cs-CZ" altLang="cs-CZ" sz="2000" b="1" dirty="0">
              <a:latin typeface="Times New Roman" pitchFamily="18" charset="-18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660525" y="260350"/>
            <a:ext cx="30492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600" b="1" dirty="0">
                <a:latin typeface="Verdana" pitchFamily="34" charset="0"/>
              </a:rPr>
              <a:t>Hand in RA</a:t>
            </a:r>
            <a:endParaRPr lang="cs-CZ" altLang="cs-CZ" sz="2400" b="1" dirty="0"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3442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0" dirty="0">
                <a:latin typeface="Verdana" pitchFamily="34" charset="0"/>
              </a:rPr>
              <a:t>X </a:t>
            </a:r>
            <a:r>
              <a:rPr lang="cs-CZ" altLang="cs-CZ" sz="3600" b="0" dirty="0" err="1">
                <a:latin typeface="Verdana" pitchFamily="34" charset="0"/>
              </a:rPr>
              <a:t>ray</a:t>
            </a:r>
            <a:endParaRPr lang="cs-CZ" altLang="cs-CZ" dirty="0"/>
          </a:p>
        </p:txBody>
      </p:sp>
      <p:pic>
        <p:nvPicPr>
          <p:cNvPr id="47107" name="Picture 3"/>
          <p:cNvPicPr>
            <a:picLocks noGrp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315200" cy="50292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220200" y="1981200"/>
            <a:ext cx="3810000" cy="4114800"/>
          </a:xfrm>
        </p:spPr>
        <p:txBody>
          <a:bodyPr/>
          <a:lstStyle/>
          <a:p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28636263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724</Words>
  <Application>Microsoft Office PowerPoint</Application>
  <PresentationFormat>Předvádění na obrazovce (4:3)</PresentationFormat>
  <Paragraphs>213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Wingdings</vt:lpstr>
      <vt:lpstr>Motiv systému Office</vt:lpstr>
      <vt:lpstr>Rheumatoid diseases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Deformities in the hand</vt:lpstr>
      <vt:lpstr>Prezentace aplikace PowerPoint</vt:lpstr>
      <vt:lpstr>X ray</vt:lpstr>
      <vt:lpstr>X ray</vt:lpstr>
      <vt:lpstr>Prezentace aplikace PowerPoint</vt:lpstr>
      <vt:lpstr>Prezentace aplikace PowerPoint</vt:lpstr>
      <vt:lpstr>Prezentace aplikace PowerPoint</vt:lpstr>
      <vt:lpstr>Prezentace aplikace PowerPoint</vt:lpstr>
      <vt:lpstr>Therapy of rheumatoid arthritis</vt:lpstr>
      <vt:lpstr>Prezentace aplikace PowerPoint</vt:lpstr>
      <vt:lpstr>Surgery</vt:lpstr>
      <vt:lpstr>Prezentace aplikace PowerPoint</vt:lpstr>
      <vt:lpstr>Silastik - replacement</vt:lpstr>
      <vt:lpstr>Prezentace aplikace PowerPoint</vt:lpstr>
      <vt:lpstr>Silastik - replacement</vt:lpstr>
      <vt:lpstr>Silastik – replacement</vt:lpstr>
      <vt:lpstr>Prezentace aplikace PowerPoint</vt:lpstr>
      <vt:lpstr>Wrist fusion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Revmatické choroby</dc:title>
  <dc:creator>PC</dc:creator>
  <cp:lastModifiedBy>ucitel</cp:lastModifiedBy>
  <cp:revision>24</cp:revision>
  <dcterms:created xsi:type="dcterms:W3CDTF">2020-03-04T17:58:03Z</dcterms:created>
  <dcterms:modified xsi:type="dcterms:W3CDTF">2021-04-12T05:48:19Z</dcterms:modified>
</cp:coreProperties>
</file>