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theme/themeOverride7.xml" ContentType="application/vnd.openxmlformats-officedocument.themeOverride+xml"/>
  <Override PartName="/ppt/theme/themeOverride12.xml" ContentType="application/vnd.openxmlformats-officedocument.themeOverr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Override5.xml" ContentType="application/vnd.openxmlformats-officedocument.themeOverride+xml"/>
  <Override PartName="/ppt/theme/themeOverride10.xml" ContentType="application/vnd.openxmlformats-officedocument.themeOverr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theme/themeOverride3.xml" ContentType="application/vnd.openxmlformats-officedocument.themeOverrid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theme/themeOverride19.xml" ContentType="application/vnd.openxmlformats-officedocument.themeOverride+xml"/>
  <Override PartName="/ppt/slideLayouts/slideLayout10.xml" ContentType="application/vnd.openxmlformats-officedocument.presentationml.slideLayout+xml"/>
  <Override PartName="/ppt/theme/themeOverride17.xml" ContentType="application/vnd.openxmlformats-officedocument.themeOverride+xml"/>
  <Override PartName="/ppt/theme/themeOverride18.xml" ContentType="application/vnd.openxmlformats-officedocument.themeOverride+xml"/>
  <Override PartName="/ppt/theme/themeOverride15.xml" ContentType="application/vnd.openxmlformats-officedocument.themeOverride+xml"/>
  <Override PartName="/ppt/theme/themeOverride16.xml" ContentType="application/vnd.openxmlformats-officedocument.themeOverr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Override9.xml" ContentType="application/vnd.openxmlformats-officedocument.themeOverride+xml"/>
  <Override PartName="/ppt/theme/themeOverride13.xml" ContentType="application/vnd.openxmlformats-officedocument.themeOverride+xml"/>
  <Override PartName="/ppt/theme/themeOverride14.xml" ContentType="application/vnd.openxmlformats-officedocument.themeOverr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Override8.xml" ContentType="application/vnd.openxmlformats-officedocument.themeOverride+xml"/>
  <Override PartName="/ppt/theme/themeOverride11.xml" ContentType="application/vnd.openxmlformats-officedocument.themeOverride+xml"/>
  <Override PartName="/ppt/theme/themeOverride20.xml" ContentType="application/vnd.openxmlformats-officedocument.themeOverr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Override6.xml" ContentType="application/vnd.openxmlformats-officedocument.themeOverr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theme/themeOverride4.xml" ContentType="application/vnd.openxmlformats-officedocument.themeOverride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7" r:id="rId4"/>
    <p:sldId id="258" r:id="rId5"/>
    <p:sldId id="260" r:id="rId6"/>
    <p:sldId id="274" r:id="rId7"/>
    <p:sldId id="261" r:id="rId8"/>
    <p:sldId id="259" r:id="rId9"/>
    <p:sldId id="273" r:id="rId10"/>
    <p:sldId id="272" r:id="rId11"/>
    <p:sldId id="263" r:id="rId12"/>
    <p:sldId id="265" r:id="rId13"/>
    <p:sldId id="267" r:id="rId14"/>
    <p:sldId id="264" r:id="rId15"/>
    <p:sldId id="266" r:id="rId16"/>
    <p:sldId id="276" r:id="rId17"/>
    <p:sldId id="275" r:id="rId18"/>
    <p:sldId id="270" r:id="rId19"/>
    <p:sldId id="271" r:id="rId20"/>
    <p:sldId id="269" r:id="rId21"/>
    <p:sldId id="268" r:id="rId2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95" d="100"/>
          <a:sy n="95" d="100"/>
        </p:scale>
        <p:origin x="-102" y="-33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461628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36038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29763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563687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7326100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576094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5803090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827873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30039920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1402126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5016553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D3D1D5-33C3-4555-96CC-91B5DFC6B4DA}" type="datetimeFigureOut">
              <a:rPr lang="cs-CZ" smtClean="0"/>
              <a:pPr/>
              <a:t>9.4.2021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863AAE-4049-4DEB-BCB1-8B69E4F06C5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1259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9.xml"/><Relationship Id="rId4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V. Žampachová</a:t>
            </a:r>
          </a:p>
          <a:p>
            <a:r>
              <a:rPr lang="cs-CZ" dirty="0" smtClean="0"/>
              <a:t>I. </a:t>
            </a:r>
            <a:r>
              <a:rPr lang="cs-CZ" dirty="0" smtClean="0"/>
              <a:t>ÚP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89825570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Opportunistic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infections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Risk </a:t>
            </a:r>
            <a:r>
              <a:rPr lang="cs-CZ" dirty="0" err="1" smtClean="0"/>
              <a:t>due</a:t>
            </a:r>
            <a:r>
              <a:rPr lang="cs-CZ" dirty="0" smtClean="0"/>
              <a:t> to </a:t>
            </a:r>
            <a:r>
              <a:rPr lang="cs-CZ" dirty="0" err="1" smtClean="0"/>
              <a:t>acquired</a:t>
            </a:r>
            <a:r>
              <a:rPr lang="cs-CZ" dirty="0" smtClean="0"/>
              <a:t> </a:t>
            </a:r>
            <a:r>
              <a:rPr lang="cs-CZ" dirty="0" err="1" smtClean="0"/>
              <a:t>immunodeficiency</a:t>
            </a:r>
            <a:endParaRPr lang="cs-CZ" dirty="0" smtClean="0"/>
          </a:p>
          <a:p>
            <a:endParaRPr lang="cs-CZ" dirty="0"/>
          </a:p>
          <a:p>
            <a:r>
              <a:rPr lang="cs-CZ" dirty="0" err="1" smtClean="0"/>
              <a:t>Viral</a:t>
            </a:r>
            <a:r>
              <a:rPr lang="cs-CZ" dirty="0" smtClean="0"/>
              <a:t> – </a:t>
            </a:r>
            <a:r>
              <a:rPr lang="cs-CZ" dirty="0" err="1" smtClean="0"/>
              <a:t>activation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opportunistic</a:t>
            </a:r>
            <a:r>
              <a:rPr lang="cs-CZ" dirty="0" smtClean="0"/>
              <a:t> </a:t>
            </a:r>
            <a:r>
              <a:rPr lang="cs-CZ" dirty="0" err="1" smtClean="0"/>
              <a:t>microorganisms</a:t>
            </a:r>
            <a:r>
              <a:rPr lang="cs-CZ" dirty="0" smtClean="0"/>
              <a:t> – </a:t>
            </a:r>
            <a:r>
              <a:rPr lang="cs-CZ" dirty="0" err="1" smtClean="0"/>
              <a:t>cytomegalovirus</a:t>
            </a:r>
            <a:r>
              <a:rPr lang="cs-CZ" dirty="0" smtClean="0"/>
              <a:t> CMV, </a:t>
            </a:r>
            <a:r>
              <a:rPr lang="cs-CZ" dirty="0" err="1" smtClean="0"/>
              <a:t>Ebstein</a:t>
            </a:r>
            <a:r>
              <a:rPr lang="cs-CZ" dirty="0" smtClean="0"/>
              <a:t>-</a:t>
            </a:r>
            <a:r>
              <a:rPr lang="cs-CZ" dirty="0" err="1" smtClean="0"/>
              <a:t>Barr</a:t>
            </a:r>
            <a:r>
              <a:rPr lang="cs-CZ" dirty="0" smtClean="0"/>
              <a:t> virus EBV</a:t>
            </a:r>
          </a:p>
          <a:p>
            <a:r>
              <a:rPr lang="cs-CZ" dirty="0" err="1" smtClean="0"/>
              <a:t>Mycotic</a:t>
            </a:r>
            <a:r>
              <a:rPr lang="cs-CZ" dirty="0" smtClean="0"/>
              <a:t> – </a:t>
            </a:r>
            <a:r>
              <a:rPr lang="cs-CZ" dirty="0" err="1" smtClean="0"/>
              <a:t>ubiquitous</a:t>
            </a:r>
            <a:r>
              <a:rPr lang="cs-CZ" dirty="0" smtClean="0"/>
              <a:t> </a:t>
            </a:r>
            <a:r>
              <a:rPr lang="cs-CZ" dirty="0" err="1" smtClean="0"/>
              <a:t>fungi</a:t>
            </a:r>
            <a:r>
              <a:rPr lang="cs-CZ" dirty="0" smtClean="0"/>
              <a:t> (</a:t>
            </a:r>
            <a:r>
              <a:rPr lang="cs-CZ" dirty="0" err="1" smtClean="0"/>
              <a:t>aspergillus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Bacterial</a:t>
            </a:r>
            <a:r>
              <a:rPr lang="cs-CZ" dirty="0" smtClean="0"/>
              <a:t> – TB, </a:t>
            </a:r>
            <a:r>
              <a:rPr lang="cs-CZ" dirty="0" err="1" smtClean="0"/>
              <a:t>common</a:t>
            </a:r>
            <a:r>
              <a:rPr lang="cs-CZ" dirty="0" smtClean="0"/>
              <a:t> </a:t>
            </a:r>
            <a:r>
              <a:rPr lang="cs-CZ" dirty="0" err="1" smtClean="0"/>
              <a:t>bacteria</a:t>
            </a:r>
            <a:endParaRPr lang="cs-CZ" dirty="0" smtClean="0"/>
          </a:p>
          <a:p>
            <a:r>
              <a:rPr lang="cs-CZ" dirty="0" err="1" smtClean="0"/>
              <a:t>Parasitic</a:t>
            </a:r>
            <a:r>
              <a:rPr lang="cs-CZ" dirty="0" smtClean="0"/>
              <a:t> - </a:t>
            </a:r>
            <a:r>
              <a:rPr lang="cs-CZ" dirty="0" err="1" smtClean="0"/>
              <a:t>toxoplasma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123451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Postoperatively</a:t>
            </a:r>
            <a:r>
              <a:rPr lang="cs-CZ" dirty="0" smtClean="0"/>
              <a:t>:</a:t>
            </a:r>
          </a:p>
          <a:p>
            <a:pPr lvl="1"/>
            <a:r>
              <a:rPr lang="cs-CZ" dirty="0" smtClean="0"/>
              <a:t>Long </a:t>
            </a:r>
            <a:r>
              <a:rPr lang="cs-CZ" dirty="0" err="1" smtClean="0"/>
              <a:t>recovery</a:t>
            </a:r>
            <a:r>
              <a:rPr lang="cs-CZ" dirty="0" smtClean="0"/>
              <a:t> period</a:t>
            </a:r>
          </a:p>
          <a:p>
            <a:pPr lvl="1"/>
            <a:r>
              <a:rPr lang="cs-CZ" dirty="0" err="1" smtClean="0"/>
              <a:t>Side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long-term </a:t>
            </a:r>
            <a:r>
              <a:rPr lang="cs-CZ" dirty="0" err="1" smtClean="0"/>
              <a:t>immunosuppression</a:t>
            </a:r>
            <a:endParaRPr lang="cs-CZ" dirty="0" smtClean="0"/>
          </a:p>
          <a:p>
            <a:pPr lvl="2"/>
            <a:r>
              <a:rPr lang="cs-CZ" dirty="0" smtClean="0"/>
              <a:t>Diabetes </a:t>
            </a:r>
            <a:r>
              <a:rPr lang="cs-CZ" dirty="0" err="1" smtClean="0"/>
              <a:t>mellitus</a:t>
            </a:r>
            <a:r>
              <a:rPr lang="cs-CZ" dirty="0" smtClean="0"/>
              <a:t>, </a:t>
            </a:r>
            <a:r>
              <a:rPr lang="cs-CZ" dirty="0" err="1" smtClean="0"/>
              <a:t>accelerated</a:t>
            </a:r>
            <a:r>
              <a:rPr lang="cs-CZ" dirty="0" smtClean="0"/>
              <a:t> </a:t>
            </a:r>
            <a:r>
              <a:rPr lang="cs-CZ" dirty="0" err="1" smtClean="0"/>
              <a:t>hyperlipidemia</a:t>
            </a:r>
            <a:endParaRPr lang="cs-CZ" dirty="0" smtClean="0"/>
          </a:p>
          <a:p>
            <a:pPr lvl="1"/>
            <a:r>
              <a:rPr lang="cs-CZ" dirty="0" err="1" smtClean="0"/>
              <a:t>Lifelong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r>
              <a:rPr lang="cs-CZ" dirty="0" smtClean="0"/>
              <a:t> – </a:t>
            </a:r>
            <a:r>
              <a:rPr lang="cs-CZ" dirty="0" err="1" smtClean="0"/>
              <a:t>drug</a:t>
            </a:r>
            <a:r>
              <a:rPr lang="cs-CZ" dirty="0" smtClean="0"/>
              <a:t> </a:t>
            </a:r>
            <a:r>
              <a:rPr lang="cs-CZ" dirty="0" err="1" smtClean="0"/>
              <a:t>compliance</a:t>
            </a:r>
            <a:r>
              <a:rPr lang="cs-CZ" dirty="0" smtClean="0"/>
              <a:t>, diet </a:t>
            </a:r>
            <a:r>
              <a:rPr lang="cs-CZ" dirty="0" err="1" smtClean="0"/>
              <a:t>changes</a:t>
            </a:r>
            <a:r>
              <a:rPr lang="cs-CZ" dirty="0" smtClean="0"/>
              <a:t>, …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30710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transplantation</a:t>
            </a:r>
            <a:r>
              <a:rPr lang="cs-CZ" dirty="0" smtClean="0"/>
              <a:t>: long term </a:t>
            </a:r>
            <a:r>
              <a:rPr lang="cs-CZ" dirty="0" err="1" smtClean="0"/>
              <a:t>poor</a:t>
            </a:r>
            <a:r>
              <a:rPr lang="cs-CZ" dirty="0" smtClean="0"/>
              <a:t> </a:t>
            </a:r>
            <a:r>
              <a:rPr lang="cs-CZ" dirty="0" err="1" smtClean="0"/>
              <a:t>health</a:t>
            </a:r>
            <a:r>
              <a:rPr lang="cs-CZ" dirty="0" smtClean="0"/>
              <a:t>, severe </a:t>
            </a:r>
            <a:r>
              <a:rPr lang="cs-CZ" dirty="0" err="1" smtClean="0"/>
              <a:t>deconditioning</a:t>
            </a:r>
            <a:r>
              <a:rPr lang="cs-CZ" dirty="0" smtClean="0"/>
              <a:t>, </a:t>
            </a:r>
            <a:r>
              <a:rPr lang="cs-CZ" dirty="0" err="1" smtClean="0"/>
              <a:t>exercise</a:t>
            </a:r>
            <a:r>
              <a:rPr lang="cs-CZ" dirty="0" smtClean="0"/>
              <a:t> intolerance</a:t>
            </a:r>
          </a:p>
          <a:p>
            <a:r>
              <a:rPr lang="cs-CZ" dirty="0" err="1" smtClean="0"/>
              <a:t>Pretransplantation</a:t>
            </a:r>
            <a:r>
              <a:rPr lang="cs-CZ" dirty="0" smtClean="0"/>
              <a:t> </a:t>
            </a:r>
            <a:r>
              <a:rPr lang="cs-CZ" dirty="0" err="1" smtClean="0"/>
              <a:t>activity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r>
              <a:rPr lang="cs-CZ" dirty="0" smtClean="0"/>
              <a:t> to </a:t>
            </a:r>
            <a:r>
              <a:rPr lang="cs-CZ" dirty="0" err="1" smtClean="0"/>
              <a:t>maintain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endParaRPr lang="cs-CZ" dirty="0" smtClean="0"/>
          </a:p>
          <a:p>
            <a:r>
              <a:rPr lang="cs-CZ" dirty="0" err="1" smtClean="0"/>
              <a:t>Training</a:t>
            </a:r>
            <a:r>
              <a:rPr lang="cs-CZ" dirty="0" smtClean="0"/>
              <a:t> to </a:t>
            </a:r>
            <a:r>
              <a:rPr lang="cs-CZ" dirty="0" err="1" smtClean="0"/>
              <a:t>maintain</a:t>
            </a:r>
            <a:r>
              <a:rPr lang="cs-CZ" dirty="0" smtClean="0"/>
              <a:t>/</a:t>
            </a:r>
            <a:r>
              <a:rPr lang="cs-CZ" dirty="0" err="1" smtClean="0"/>
              <a:t>increase</a:t>
            </a:r>
            <a:r>
              <a:rPr lang="cs-CZ" dirty="0" smtClean="0"/>
              <a:t>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strength</a:t>
            </a:r>
            <a:r>
              <a:rPr lang="cs-CZ" dirty="0" smtClean="0"/>
              <a:t> </a:t>
            </a:r>
            <a:r>
              <a:rPr lang="cs-CZ" dirty="0" err="1" smtClean="0"/>
              <a:t>before</a:t>
            </a:r>
            <a:r>
              <a:rPr lang="cs-CZ" dirty="0" smtClean="0"/>
              <a:t> </a:t>
            </a:r>
            <a:r>
              <a:rPr lang="cs-CZ" dirty="0" err="1" smtClean="0"/>
              <a:t>adverse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steroid </a:t>
            </a:r>
            <a:r>
              <a:rPr lang="cs-CZ" dirty="0" err="1" smtClean="0"/>
              <a:t>therapy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918840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/>
              <a:t>Immediate</a:t>
            </a:r>
            <a:r>
              <a:rPr lang="cs-CZ" dirty="0" smtClean="0"/>
              <a:t> start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physical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transplantation</a:t>
            </a:r>
            <a:r>
              <a:rPr lang="cs-CZ" dirty="0" smtClean="0"/>
              <a:t> </a:t>
            </a:r>
            <a:r>
              <a:rPr lang="cs-CZ" dirty="0" err="1" smtClean="0"/>
              <a:t>necessary</a:t>
            </a:r>
            <a:endParaRPr lang="cs-CZ" dirty="0" smtClean="0"/>
          </a:p>
          <a:p>
            <a:r>
              <a:rPr lang="cs-CZ" dirty="0" err="1" smtClean="0"/>
              <a:t>Various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r>
              <a:rPr lang="cs-CZ" dirty="0" smtClean="0"/>
              <a:t> </a:t>
            </a:r>
            <a:r>
              <a:rPr lang="cs-CZ" dirty="0" err="1" smtClean="0"/>
              <a:t>programs</a:t>
            </a:r>
            <a:r>
              <a:rPr lang="cs-CZ" dirty="0" smtClean="0"/>
              <a:t> – aerobic,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endurance</a:t>
            </a:r>
            <a:r>
              <a:rPr lang="cs-CZ" dirty="0" smtClean="0"/>
              <a:t>, </a:t>
            </a:r>
            <a:r>
              <a:rPr lang="cs-CZ" dirty="0" err="1" smtClean="0"/>
              <a:t>resistive</a:t>
            </a:r>
            <a:r>
              <a:rPr lang="cs-CZ" dirty="0" smtClean="0"/>
              <a:t> </a:t>
            </a:r>
            <a:r>
              <a:rPr lang="cs-CZ" dirty="0" err="1" smtClean="0"/>
              <a:t>training</a:t>
            </a:r>
            <a:endParaRPr lang="cs-CZ" dirty="0" smtClean="0"/>
          </a:p>
          <a:p>
            <a:r>
              <a:rPr lang="cs-CZ" dirty="0" err="1" smtClean="0"/>
              <a:t>Improved</a:t>
            </a:r>
            <a:r>
              <a:rPr lang="cs-CZ" dirty="0" smtClean="0"/>
              <a:t>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endParaRPr lang="cs-CZ" dirty="0" smtClean="0"/>
          </a:p>
          <a:p>
            <a:r>
              <a:rPr lang="cs-CZ" dirty="0" err="1" smtClean="0"/>
              <a:t>Persistent</a:t>
            </a:r>
            <a:r>
              <a:rPr lang="cs-CZ" dirty="0" smtClean="0"/>
              <a:t> </a:t>
            </a:r>
            <a:r>
              <a:rPr lang="cs-CZ" dirty="0" err="1" smtClean="0"/>
              <a:t>limitations</a:t>
            </a:r>
            <a:r>
              <a:rPr lang="cs-CZ" dirty="0" smtClean="0"/>
              <a:t> </a:t>
            </a:r>
            <a:r>
              <a:rPr lang="cs-CZ" dirty="0" err="1" smtClean="0"/>
              <a:t>common</a:t>
            </a:r>
            <a:r>
              <a:rPr lang="cs-CZ" dirty="0" smtClean="0"/>
              <a:t> (</a:t>
            </a:r>
            <a:r>
              <a:rPr lang="cs-CZ" dirty="0" err="1" smtClean="0"/>
              <a:t>decrease</a:t>
            </a:r>
            <a:r>
              <a:rPr lang="cs-CZ" dirty="0" smtClean="0"/>
              <a:t> in </a:t>
            </a:r>
            <a:r>
              <a:rPr lang="cs-CZ" dirty="0" err="1" smtClean="0"/>
              <a:t>workload</a:t>
            </a:r>
            <a:r>
              <a:rPr lang="cs-CZ" dirty="0" smtClean="0"/>
              <a:t>, </a:t>
            </a:r>
            <a:r>
              <a:rPr lang="cs-CZ" dirty="0" err="1" smtClean="0"/>
              <a:t>earlier</a:t>
            </a:r>
            <a:r>
              <a:rPr lang="cs-CZ" dirty="0" smtClean="0"/>
              <a:t> </a:t>
            </a:r>
            <a:r>
              <a:rPr lang="cs-CZ" dirty="0" err="1" smtClean="0"/>
              <a:t>onset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anaerobic</a:t>
            </a:r>
            <a:r>
              <a:rPr lang="cs-CZ" dirty="0" smtClean="0"/>
              <a:t> </a:t>
            </a:r>
            <a:r>
              <a:rPr lang="cs-CZ" dirty="0" err="1" smtClean="0"/>
              <a:t>threshold</a:t>
            </a:r>
            <a:r>
              <a:rPr lang="cs-CZ" dirty="0" smtClean="0"/>
              <a:t>,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exercise</a:t>
            </a:r>
            <a:r>
              <a:rPr lang="cs-CZ" dirty="0" smtClean="0"/>
              <a:t> </a:t>
            </a:r>
            <a:r>
              <a:rPr lang="cs-CZ" dirty="0" err="1" smtClean="0"/>
              <a:t>capacity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Denervation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transplanted</a:t>
            </a:r>
            <a:r>
              <a:rPr lang="cs-CZ" dirty="0" smtClean="0"/>
              <a:t> </a:t>
            </a:r>
            <a:r>
              <a:rPr lang="cs-CZ" dirty="0" err="1" smtClean="0"/>
              <a:t>organs</a:t>
            </a:r>
            <a:r>
              <a:rPr lang="cs-CZ" dirty="0" smtClean="0"/>
              <a:t> – </a:t>
            </a:r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autonomic</a:t>
            </a:r>
            <a:r>
              <a:rPr lang="cs-CZ" dirty="0" smtClean="0"/>
              <a:t> response (</a:t>
            </a:r>
            <a:r>
              <a:rPr lang="cs-CZ" dirty="0" err="1" smtClean="0"/>
              <a:t>heart</a:t>
            </a:r>
            <a:r>
              <a:rPr lang="cs-CZ" dirty="0" smtClean="0"/>
              <a:t>, </a:t>
            </a:r>
            <a:r>
              <a:rPr lang="cs-CZ" dirty="0" err="1" smtClean="0"/>
              <a:t>kidney</a:t>
            </a:r>
            <a:r>
              <a:rPr lang="cs-CZ" dirty="0" smtClean="0"/>
              <a:t>); no </a:t>
            </a:r>
            <a:r>
              <a:rPr lang="cs-CZ" dirty="0" err="1" smtClean="0"/>
              <a:t>problems</a:t>
            </a:r>
            <a:r>
              <a:rPr lang="cs-CZ" dirty="0" smtClean="0"/>
              <a:t> in liver</a:t>
            </a:r>
          </a:p>
          <a:p>
            <a:r>
              <a:rPr lang="cs-CZ" dirty="0" err="1" smtClean="0"/>
              <a:t>Lungs</a:t>
            </a:r>
            <a:r>
              <a:rPr lang="cs-CZ" dirty="0" smtClean="0"/>
              <a:t> – </a:t>
            </a:r>
            <a:r>
              <a:rPr lang="cs-CZ" dirty="0" err="1" smtClean="0"/>
              <a:t>delay</a:t>
            </a:r>
            <a:r>
              <a:rPr lang="cs-CZ" dirty="0" smtClean="0"/>
              <a:t> in </a:t>
            </a:r>
            <a:r>
              <a:rPr lang="cs-CZ" dirty="0" err="1" smtClean="0"/>
              <a:t>bronchodilatation</a:t>
            </a:r>
            <a:r>
              <a:rPr lang="cs-CZ" dirty="0" smtClean="0"/>
              <a:t> – </a:t>
            </a:r>
            <a:r>
              <a:rPr lang="cs-CZ" dirty="0" err="1" smtClean="0"/>
              <a:t>longer</a:t>
            </a:r>
            <a:r>
              <a:rPr lang="cs-CZ" dirty="0" smtClean="0"/>
              <a:t> </a:t>
            </a:r>
            <a:r>
              <a:rPr lang="cs-CZ" dirty="0" err="1" smtClean="0"/>
              <a:t>warm</a:t>
            </a:r>
            <a:r>
              <a:rPr lang="cs-CZ" dirty="0" smtClean="0"/>
              <a:t>-up period </a:t>
            </a:r>
            <a:r>
              <a:rPr lang="cs-CZ" dirty="0" err="1" smtClean="0"/>
              <a:t>necessary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27757475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and </a:t>
            </a:r>
            <a:r>
              <a:rPr lang="cs-CZ" dirty="0" err="1" smtClean="0">
                <a:solidFill>
                  <a:srgbClr val="FF0000"/>
                </a:solidFill>
              </a:rPr>
              <a:t>exercise</a:t>
            </a:r>
            <a:r>
              <a:rPr lang="cs-CZ" dirty="0" smtClean="0">
                <a:solidFill>
                  <a:srgbClr val="FF0000"/>
                </a:solidFill>
              </a:rPr>
              <a:t>, </a:t>
            </a:r>
            <a:r>
              <a:rPr lang="cs-CZ" dirty="0" err="1" smtClean="0">
                <a:solidFill>
                  <a:srgbClr val="FF0000"/>
                </a:solidFill>
              </a:rPr>
              <a:t>activity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Musculoskeletal</a:t>
            </a:r>
            <a:r>
              <a:rPr lang="cs-CZ" dirty="0" smtClean="0"/>
              <a:t> </a:t>
            </a:r>
            <a:r>
              <a:rPr lang="cs-CZ" dirty="0" err="1" smtClean="0"/>
              <a:t>effects</a:t>
            </a:r>
            <a:r>
              <a:rPr lang="cs-CZ" dirty="0" smtClean="0"/>
              <a:t>: </a:t>
            </a:r>
            <a:r>
              <a:rPr lang="cs-CZ" dirty="0" err="1" smtClean="0"/>
              <a:t>osteoporosis</a:t>
            </a:r>
            <a:r>
              <a:rPr lang="cs-CZ" dirty="0" smtClean="0"/>
              <a:t>, </a:t>
            </a:r>
            <a:r>
              <a:rPr lang="cs-CZ" dirty="0" err="1" smtClean="0"/>
              <a:t>vertebral</a:t>
            </a:r>
            <a:r>
              <a:rPr lang="cs-CZ" dirty="0" smtClean="0"/>
              <a:t> </a:t>
            </a:r>
            <a:r>
              <a:rPr lang="cs-CZ" dirty="0" err="1" smtClean="0"/>
              <a:t>fractures</a:t>
            </a:r>
            <a:r>
              <a:rPr lang="cs-CZ" dirty="0" smtClean="0"/>
              <a:t>, </a:t>
            </a:r>
            <a:r>
              <a:rPr lang="cs-CZ" dirty="0" err="1" smtClean="0"/>
              <a:t>myopathies</a:t>
            </a:r>
            <a:endParaRPr lang="cs-CZ" dirty="0" smtClean="0"/>
          </a:p>
          <a:p>
            <a:r>
              <a:rPr lang="cs-CZ" dirty="0" err="1" smtClean="0"/>
              <a:t>Neurotoxic</a:t>
            </a:r>
            <a:r>
              <a:rPr lang="cs-CZ" dirty="0" smtClean="0"/>
              <a:t> </a:t>
            </a:r>
            <a:r>
              <a:rPr lang="cs-CZ" dirty="0" err="1" smtClean="0"/>
              <a:t>reactions</a:t>
            </a:r>
            <a:r>
              <a:rPr lang="cs-CZ" dirty="0" smtClean="0"/>
              <a:t>: tremor, </a:t>
            </a:r>
            <a:r>
              <a:rPr lang="cs-CZ" dirty="0" err="1" smtClean="0"/>
              <a:t>paresthesia</a:t>
            </a:r>
            <a:endParaRPr lang="cs-CZ" dirty="0" smtClean="0"/>
          </a:p>
          <a:p>
            <a:r>
              <a:rPr lang="cs-CZ" dirty="0" smtClean="0"/>
              <a:t>GIT </a:t>
            </a:r>
            <a:r>
              <a:rPr lang="cs-CZ" dirty="0" err="1" smtClean="0"/>
              <a:t>problems</a:t>
            </a:r>
            <a:endParaRPr lang="cs-CZ" dirty="0" smtClean="0"/>
          </a:p>
          <a:p>
            <a:r>
              <a:rPr lang="cs-CZ" dirty="0" err="1" smtClean="0"/>
              <a:t>Decreased</a:t>
            </a:r>
            <a:r>
              <a:rPr lang="cs-CZ" dirty="0" smtClean="0"/>
              <a:t> </a:t>
            </a:r>
            <a:r>
              <a:rPr lang="cs-CZ" dirty="0" err="1" smtClean="0"/>
              <a:t>wound</a:t>
            </a:r>
            <a:r>
              <a:rPr lang="cs-CZ" dirty="0" smtClean="0"/>
              <a:t> </a:t>
            </a:r>
            <a:r>
              <a:rPr lang="cs-CZ" dirty="0" err="1" smtClean="0"/>
              <a:t>healing</a:t>
            </a:r>
            <a:endParaRPr lang="cs-CZ" dirty="0" smtClean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55412467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Hematopoietic</a:t>
            </a:r>
            <a:r>
              <a:rPr lang="cs-CZ" dirty="0" smtClean="0">
                <a:solidFill>
                  <a:srgbClr val="FF0000"/>
                </a:solidFill>
              </a:rPr>
              <a:t> cell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Treatment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hematologic</a:t>
            </a:r>
            <a:r>
              <a:rPr lang="cs-CZ" dirty="0" smtClean="0"/>
              <a:t> </a:t>
            </a:r>
            <a:r>
              <a:rPr lang="cs-CZ" dirty="0" err="1" smtClean="0"/>
              <a:t>neoplasias</a:t>
            </a:r>
            <a:r>
              <a:rPr lang="cs-CZ" dirty="0" smtClean="0"/>
              <a:t> (</a:t>
            </a:r>
            <a:r>
              <a:rPr lang="cs-CZ" dirty="0" err="1" smtClean="0"/>
              <a:t>leukemia</a:t>
            </a:r>
            <a:r>
              <a:rPr lang="cs-CZ" dirty="0" smtClean="0"/>
              <a:t>, </a:t>
            </a:r>
            <a:r>
              <a:rPr lang="cs-CZ" dirty="0" err="1" smtClean="0"/>
              <a:t>lymphoma</a:t>
            </a:r>
            <a:r>
              <a:rPr lang="cs-CZ" dirty="0" smtClean="0"/>
              <a:t>, </a:t>
            </a:r>
            <a:r>
              <a:rPr lang="cs-CZ" dirty="0" err="1" smtClean="0"/>
              <a:t>myeloma</a:t>
            </a:r>
            <a:r>
              <a:rPr lang="cs-CZ" dirty="0" smtClean="0"/>
              <a:t>)</a:t>
            </a:r>
          </a:p>
          <a:p>
            <a:r>
              <a:rPr lang="cs-CZ" dirty="0" smtClean="0"/>
              <a:t>Non-</a:t>
            </a:r>
            <a:r>
              <a:rPr lang="cs-CZ" dirty="0" err="1" smtClean="0"/>
              <a:t>neoplastic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disorders</a:t>
            </a:r>
            <a:r>
              <a:rPr lang="cs-CZ" dirty="0" smtClean="0"/>
              <a:t> (bone </a:t>
            </a:r>
            <a:r>
              <a:rPr lang="cs-CZ" dirty="0" err="1" smtClean="0"/>
              <a:t>marrow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r>
              <a:rPr lang="cs-CZ" dirty="0" smtClean="0"/>
              <a:t> – </a:t>
            </a:r>
            <a:r>
              <a:rPr lang="cs-CZ" dirty="0" err="1" smtClean="0"/>
              <a:t>aplastic</a:t>
            </a:r>
            <a:r>
              <a:rPr lang="cs-CZ" dirty="0" smtClean="0"/>
              <a:t> </a:t>
            </a:r>
            <a:r>
              <a:rPr lang="cs-CZ" dirty="0" err="1" smtClean="0"/>
              <a:t>anemia</a:t>
            </a:r>
            <a:r>
              <a:rPr lang="cs-CZ" dirty="0" smtClean="0"/>
              <a:t>, </a:t>
            </a:r>
            <a:r>
              <a:rPr lang="cs-CZ" dirty="0" err="1" smtClean="0"/>
              <a:t>inborn</a:t>
            </a:r>
            <a:r>
              <a:rPr lang="cs-CZ" dirty="0" smtClean="0"/>
              <a:t> severe </a:t>
            </a:r>
            <a:r>
              <a:rPr lang="cs-CZ" dirty="0" err="1" smtClean="0"/>
              <a:t>combined</a:t>
            </a:r>
            <a:r>
              <a:rPr lang="cs-CZ" dirty="0" smtClean="0"/>
              <a:t> </a:t>
            </a:r>
            <a:r>
              <a:rPr lang="cs-CZ" dirty="0" err="1" smtClean="0"/>
              <a:t>immunodeficiency</a:t>
            </a:r>
            <a:r>
              <a:rPr lang="cs-CZ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xmlns="" val="7782522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299024"/>
            <a:ext cx="10515600" cy="1325563"/>
          </a:xfrm>
        </p:spPr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Hematopoietic</a:t>
            </a:r>
            <a:r>
              <a:rPr lang="cs-CZ" dirty="0" smtClean="0">
                <a:solidFill>
                  <a:srgbClr val="FF0000"/>
                </a:solidFill>
              </a:rPr>
              <a:t> cell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Short</a:t>
            </a:r>
            <a:r>
              <a:rPr lang="cs-CZ" dirty="0" smtClean="0"/>
              <a:t> and/</a:t>
            </a:r>
            <a:r>
              <a:rPr lang="cs-CZ" dirty="0" err="1" smtClean="0"/>
              <a:t>or</a:t>
            </a:r>
            <a:r>
              <a:rPr lang="cs-CZ" dirty="0" smtClean="0"/>
              <a:t> long-term </a:t>
            </a:r>
            <a:r>
              <a:rPr lang="cs-CZ" dirty="0" err="1" smtClean="0"/>
              <a:t>complications</a:t>
            </a:r>
            <a:r>
              <a:rPr lang="cs-CZ" dirty="0" smtClean="0"/>
              <a:t> – 30%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life</a:t>
            </a:r>
            <a:r>
              <a:rPr lang="cs-CZ" dirty="0" smtClean="0"/>
              <a:t> </a:t>
            </a:r>
            <a:r>
              <a:rPr lang="cs-CZ" dirty="0" err="1" smtClean="0"/>
              <a:t>expectancy</a:t>
            </a:r>
            <a:endParaRPr lang="cs-CZ" dirty="0" smtClean="0"/>
          </a:p>
          <a:p>
            <a:r>
              <a:rPr lang="cs-CZ" dirty="0" err="1" smtClean="0"/>
              <a:t>Immunodeficiency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Loss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immune</a:t>
            </a:r>
            <a:r>
              <a:rPr lang="cs-CZ" dirty="0" smtClean="0"/>
              <a:t> </a:t>
            </a:r>
            <a:r>
              <a:rPr lang="cs-CZ" dirty="0" err="1" smtClean="0"/>
              <a:t>memory</a:t>
            </a:r>
            <a:r>
              <a:rPr lang="cs-CZ" dirty="0" smtClean="0"/>
              <a:t> (</a:t>
            </a:r>
            <a:r>
              <a:rPr lang="cs-CZ" dirty="0" err="1" smtClean="0"/>
              <a:t>vaccines</a:t>
            </a:r>
            <a:r>
              <a:rPr lang="cs-CZ" dirty="0" smtClean="0"/>
              <a:t>, </a:t>
            </a:r>
            <a:r>
              <a:rPr lang="cs-CZ" dirty="0" err="1" smtClean="0"/>
              <a:t>after</a:t>
            </a:r>
            <a:r>
              <a:rPr lang="cs-CZ" dirty="0" smtClean="0"/>
              <a:t> </a:t>
            </a:r>
            <a:r>
              <a:rPr lang="cs-CZ" dirty="0" err="1" smtClean="0"/>
              <a:t>infections</a:t>
            </a:r>
            <a:r>
              <a:rPr lang="cs-CZ" dirty="0" smtClean="0"/>
              <a:t>, …)</a:t>
            </a:r>
          </a:p>
          <a:p>
            <a:r>
              <a:rPr lang="cs-CZ" dirty="0" smtClean="0"/>
              <a:t>Bone </a:t>
            </a:r>
            <a:r>
              <a:rPr lang="cs-CZ" dirty="0" err="1" smtClean="0"/>
              <a:t>marrow</a:t>
            </a:r>
            <a:r>
              <a:rPr lang="cs-CZ" dirty="0" smtClean="0"/>
              <a:t> </a:t>
            </a:r>
            <a:r>
              <a:rPr lang="cs-CZ" dirty="0" err="1" smtClean="0"/>
              <a:t>failure</a:t>
            </a:r>
            <a:endParaRPr lang="cs-CZ" dirty="0" smtClean="0"/>
          </a:p>
          <a:p>
            <a:r>
              <a:rPr lang="cs-CZ" dirty="0" smtClean="0"/>
              <a:t>Sterility</a:t>
            </a:r>
          </a:p>
          <a:p>
            <a:r>
              <a:rPr lang="cs-CZ" dirty="0" err="1" smtClean="0"/>
              <a:t>Neurocognitive</a:t>
            </a:r>
            <a:r>
              <a:rPr lang="cs-CZ" dirty="0" smtClean="0"/>
              <a:t> </a:t>
            </a:r>
            <a:r>
              <a:rPr lang="cs-CZ" dirty="0" err="1" smtClean="0"/>
              <a:t>impairment</a:t>
            </a:r>
            <a:endParaRPr lang="cs-CZ" dirty="0" smtClean="0"/>
          </a:p>
          <a:p>
            <a:r>
              <a:rPr lang="cs-CZ" dirty="0" err="1" smtClean="0"/>
              <a:t>Cardiopulmonary</a:t>
            </a:r>
            <a:r>
              <a:rPr lang="cs-CZ" dirty="0" smtClean="0"/>
              <a:t> toxicity</a:t>
            </a:r>
          </a:p>
          <a:p>
            <a:r>
              <a:rPr lang="cs-CZ" dirty="0" err="1" smtClean="0"/>
              <a:t>Graft</a:t>
            </a:r>
            <a:r>
              <a:rPr lang="cs-CZ" dirty="0" smtClean="0"/>
              <a:t>-versus-host </a:t>
            </a:r>
            <a:r>
              <a:rPr lang="cs-CZ" dirty="0" err="1" smtClean="0"/>
              <a:t>disease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0560001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Hematopoietic</a:t>
            </a:r>
            <a:r>
              <a:rPr lang="cs-CZ" dirty="0" smtClean="0">
                <a:solidFill>
                  <a:srgbClr val="FF0000"/>
                </a:solidFill>
              </a:rPr>
              <a:t> cell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–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past </a:t>
            </a:r>
            <a:r>
              <a:rPr lang="cs-CZ" dirty="0" err="1" smtClean="0"/>
              <a:t>life</a:t>
            </a:r>
            <a:r>
              <a:rPr lang="cs-CZ" dirty="0" smtClean="0"/>
              <a:t>/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history</a:t>
            </a:r>
            <a:r>
              <a:rPr lang="cs-CZ" dirty="0" smtClean="0"/>
              <a:t>, </a:t>
            </a:r>
          </a:p>
          <a:p>
            <a:r>
              <a:rPr lang="cs-CZ" dirty="0" smtClean="0"/>
              <a:t>Prior </a:t>
            </a:r>
            <a:r>
              <a:rPr lang="cs-CZ" dirty="0" err="1" smtClean="0"/>
              <a:t>level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function</a:t>
            </a:r>
            <a:r>
              <a:rPr lang="cs-CZ" dirty="0" smtClean="0"/>
              <a:t>/</a:t>
            </a:r>
            <a:r>
              <a:rPr lang="cs-CZ" dirty="0" err="1" smtClean="0"/>
              <a:t>exercise</a:t>
            </a:r>
            <a:r>
              <a:rPr lang="cs-CZ" dirty="0" smtClean="0"/>
              <a:t>/</a:t>
            </a:r>
            <a:r>
              <a:rPr lang="cs-CZ" dirty="0" err="1" smtClean="0"/>
              <a:t>activities</a:t>
            </a:r>
            <a:endParaRPr lang="cs-CZ" dirty="0" smtClean="0"/>
          </a:p>
          <a:p>
            <a:r>
              <a:rPr lang="cs-CZ" dirty="0" err="1" smtClean="0"/>
              <a:t>Assessment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general</a:t>
            </a:r>
            <a:r>
              <a:rPr lang="cs-CZ" dirty="0" smtClean="0"/>
              <a:t>/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condition</a:t>
            </a:r>
            <a:endParaRPr lang="cs-CZ" dirty="0" smtClean="0"/>
          </a:p>
          <a:p>
            <a:r>
              <a:rPr lang="cs-CZ" dirty="0" err="1" smtClean="0"/>
              <a:t>Knowledge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specific</a:t>
            </a:r>
            <a:r>
              <a:rPr lang="cs-CZ" dirty="0" smtClean="0"/>
              <a:t> </a:t>
            </a:r>
            <a:r>
              <a:rPr lang="cs-CZ" dirty="0" err="1" smtClean="0"/>
              <a:t>medical</a:t>
            </a:r>
            <a:r>
              <a:rPr lang="cs-CZ" dirty="0" smtClean="0"/>
              <a:t> </a:t>
            </a:r>
            <a:r>
              <a:rPr lang="cs-CZ" dirty="0" err="1" smtClean="0"/>
              <a:t>regimen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Risk </a:t>
            </a:r>
            <a:r>
              <a:rPr lang="cs-CZ" dirty="0" err="1" smtClean="0"/>
              <a:t>for</a:t>
            </a:r>
            <a:r>
              <a:rPr lang="cs-CZ" dirty="0" smtClean="0"/>
              <a:t> imobility, </a:t>
            </a:r>
            <a:r>
              <a:rPr lang="cs-CZ" dirty="0" err="1" smtClean="0"/>
              <a:t>pneumonia</a:t>
            </a:r>
            <a:r>
              <a:rPr lang="cs-CZ" dirty="0" smtClean="0"/>
              <a:t>, </a:t>
            </a:r>
            <a:r>
              <a:rPr lang="cs-CZ" dirty="0" err="1" smtClean="0"/>
              <a:t>pressure</a:t>
            </a:r>
            <a:r>
              <a:rPr lang="cs-CZ" dirty="0" smtClean="0"/>
              <a:t> </a:t>
            </a:r>
            <a:r>
              <a:rPr lang="cs-CZ" dirty="0" err="1" smtClean="0"/>
              <a:t>ulcers</a:t>
            </a:r>
            <a:r>
              <a:rPr lang="cs-CZ" dirty="0" smtClean="0"/>
              <a:t>, </a:t>
            </a:r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weakness</a:t>
            </a:r>
            <a:endParaRPr lang="cs-CZ" dirty="0" smtClean="0"/>
          </a:p>
          <a:p>
            <a:r>
              <a:rPr lang="cs-CZ" dirty="0" smtClean="0"/>
              <a:t>Skin care</a:t>
            </a:r>
          </a:p>
          <a:p>
            <a:r>
              <a:rPr lang="cs-CZ" dirty="0" smtClean="0"/>
              <a:t>Oral </a:t>
            </a:r>
            <a:r>
              <a:rPr lang="cs-CZ" dirty="0" err="1" smtClean="0"/>
              <a:t>mucositis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1313507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GVHD, </a:t>
            </a:r>
            <a:r>
              <a:rPr lang="cs-CZ" dirty="0" err="1" smtClean="0">
                <a:solidFill>
                  <a:srgbClr val="FF0000"/>
                </a:solidFill>
              </a:rPr>
              <a:t>implications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for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therapist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smtClean="0">
                <a:effectLst/>
              </a:rPr>
              <a:t>GVH </a:t>
            </a:r>
            <a:r>
              <a:rPr lang="cs-CZ" altLang="cs-CZ" dirty="0" err="1" smtClean="0">
                <a:effectLst/>
              </a:rPr>
              <a:t>disease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occurs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any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situation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which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immunologically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competent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cells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or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their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precursors</a:t>
            </a:r>
            <a:r>
              <a:rPr lang="cs-CZ" altLang="cs-CZ" dirty="0" smtClean="0">
                <a:effectLst/>
              </a:rPr>
              <a:t> are </a:t>
            </a:r>
            <a:r>
              <a:rPr lang="cs-CZ" altLang="cs-CZ" dirty="0" err="1" smtClean="0">
                <a:effectLst/>
              </a:rPr>
              <a:t>transplanted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into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immunologically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crippled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recipients</a:t>
            </a:r>
            <a:r>
              <a:rPr lang="cs-CZ" altLang="cs-CZ" dirty="0" smtClean="0">
                <a:effectLst/>
              </a:rPr>
              <a:t>, and </a:t>
            </a:r>
            <a:r>
              <a:rPr lang="cs-CZ" altLang="cs-CZ" dirty="0" err="1" smtClean="0">
                <a:effectLst/>
              </a:rPr>
              <a:t>the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transferred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cells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recognize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alloantigens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the</a:t>
            </a:r>
            <a:r>
              <a:rPr lang="cs-CZ" altLang="cs-CZ" dirty="0" smtClean="0">
                <a:effectLst/>
              </a:rPr>
              <a:t> host </a:t>
            </a:r>
          </a:p>
          <a:p>
            <a:r>
              <a:rPr lang="cs-CZ" altLang="cs-CZ" dirty="0" smtClean="0"/>
              <a:t>May </a:t>
            </a:r>
            <a:r>
              <a:rPr lang="cs-CZ" altLang="cs-CZ" dirty="0" err="1" smtClean="0"/>
              <a:t>be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fatal</a:t>
            </a:r>
            <a:endParaRPr lang="cs-CZ" altLang="cs-CZ" dirty="0" smtClean="0"/>
          </a:p>
          <a:p>
            <a:r>
              <a:rPr lang="cs-CZ" altLang="cs-CZ" dirty="0" smtClean="0">
                <a:effectLst/>
              </a:rPr>
              <a:t>Most </a:t>
            </a:r>
            <a:r>
              <a:rPr lang="cs-CZ" altLang="cs-CZ" dirty="0" err="1" smtClean="0">
                <a:effectLst/>
              </a:rPr>
              <a:t>important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complication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of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hematopoietic</a:t>
            </a:r>
            <a:r>
              <a:rPr lang="cs-CZ" altLang="cs-CZ" dirty="0" smtClean="0">
                <a:effectLst/>
              </a:rPr>
              <a:t> cell </a:t>
            </a:r>
            <a:r>
              <a:rPr lang="cs-CZ" altLang="cs-CZ" dirty="0" err="1" smtClean="0">
                <a:effectLst/>
              </a:rPr>
              <a:t>transplantation</a:t>
            </a:r>
            <a:endParaRPr lang="cs-CZ" alt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9205971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Graft</a:t>
            </a:r>
            <a:r>
              <a:rPr lang="cs-CZ" altLang="cs-CZ" dirty="0" smtClean="0">
                <a:solidFill>
                  <a:srgbClr val="CC0000"/>
                </a:solidFill>
                <a:effectLst/>
              </a:rPr>
              <a:t>-versus-host </a:t>
            </a:r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disease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altLang="cs-CZ" dirty="0" smtClean="0">
                <a:effectLst/>
              </a:rPr>
              <a:t>In most </a:t>
            </a:r>
            <a:r>
              <a:rPr lang="cs-CZ" altLang="cs-CZ" dirty="0" err="1" smtClean="0">
                <a:effectLst/>
              </a:rPr>
              <a:t>patient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with</a:t>
            </a:r>
            <a:r>
              <a:rPr lang="cs-CZ" altLang="cs-CZ" dirty="0" smtClean="0">
                <a:effectLst/>
              </a:rPr>
              <a:t> bone </a:t>
            </a:r>
            <a:r>
              <a:rPr lang="cs-CZ" altLang="cs-CZ" dirty="0" err="1" smtClean="0">
                <a:effectLst/>
              </a:rPr>
              <a:t>marrow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transplantation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possible</a:t>
            </a:r>
            <a:r>
              <a:rPr lang="cs-CZ" altLang="cs-CZ" dirty="0" smtClean="0">
                <a:effectLst/>
              </a:rPr>
              <a:t> in </a:t>
            </a:r>
            <a:r>
              <a:rPr lang="cs-CZ" altLang="cs-CZ" dirty="0" err="1" smtClean="0">
                <a:effectLst/>
              </a:rPr>
              <a:t>organs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with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higher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amount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of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lymph</a:t>
            </a:r>
            <a:r>
              <a:rPr lang="cs-CZ" altLang="cs-CZ" dirty="0" smtClean="0">
                <a:effectLst/>
              </a:rPr>
              <a:t>. </a:t>
            </a:r>
            <a:r>
              <a:rPr lang="cs-CZ" altLang="cs-CZ" dirty="0" err="1" smtClean="0">
                <a:effectLst/>
              </a:rPr>
              <a:t>tissue</a:t>
            </a:r>
            <a:r>
              <a:rPr lang="cs-CZ" altLang="cs-CZ" dirty="0" smtClean="0">
                <a:effectLst/>
              </a:rPr>
              <a:t> – </a:t>
            </a:r>
            <a:r>
              <a:rPr lang="cs-CZ" altLang="cs-CZ" dirty="0" err="1" smtClean="0">
                <a:effectLst/>
              </a:rPr>
              <a:t>intestine</a:t>
            </a:r>
            <a:r>
              <a:rPr lang="cs-CZ" altLang="cs-CZ" dirty="0" smtClean="0">
                <a:effectLst/>
              </a:rPr>
              <a:t>, liver (</a:t>
            </a:r>
            <a:r>
              <a:rPr lang="cs-CZ" altLang="cs-CZ" dirty="0" err="1" smtClean="0">
                <a:effectLst/>
              </a:rPr>
              <a:t>immunologic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competent</a:t>
            </a:r>
            <a:r>
              <a:rPr lang="cs-CZ" altLang="cs-CZ" dirty="0" smtClean="0">
                <a:effectLst/>
              </a:rPr>
              <a:t> T </a:t>
            </a:r>
            <a:r>
              <a:rPr lang="cs-CZ" altLang="cs-CZ" dirty="0" err="1" smtClean="0">
                <a:effectLst/>
              </a:rPr>
              <a:t>cells</a:t>
            </a:r>
            <a:r>
              <a:rPr lang="cs-CZ" altLang="cs-CZ" dirty="0" smtClean="0">
                <a:effectLst/>
              </a:rPr>
              <a:t> + </a:t>
            </a:r>
            <a:r>
              <a:rPr lang="cs-CZ" altLang="cs-CZ" dirty="0" err="1" smtClean="0">
                <a:effectLst/>
              </a:rPr>
              <a:t>precursors</a:t>
            </a:r>
            <a:r>
              <a:rPr lang="cs-CZ" altLang="cs-CZ" dirty="0" smtClean="0">
                <a:effectLst/>
              </a:rPr>
              <a:t>  → in </a:t>
            </a:r>
            <a:r>
              <a:rPr lang="cs-CZ" altLang="cs-CZ" dirty="0" err="1" smtClean="0">
                <a:effectLst/>
              </a:rPr>
              <a:t>immunodeficient</a:t>
            </a:r>
            <a:r>
              <a:rPr lang="cs-CZ" altLang="cs-CZ" dirty="0" smtClean="0">
                <a:effectLst/>
              </a:rPr>
              <a:t> host) </a:t>
            </a:r>
          </a:p>
          <a:p>
            <a:r>
              <a:rPr lang="cs-CZ" altLang="cs-CZ" dirty="0" smtClean="0">
                <a:effectLst/>
              </a:rPr>
              <a:t>HLA </a:t>
            </a:r>
            <a:r>
              <a:rPr lang="cs-CZ" altLang="cs-CZ" dirty="0" err="1" smtClean="0">
                <a:effectLst/>
              </a:rPr>
              <a:t>typization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necessary</a:t>
            </a:r>
            <a:endParaRPr lang="cs-CZ" altLang="cs-CZ" dirty="0" smtClean="0">
              <a:effectLst/>
            </a:endParaRPr>
          </a:p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hyperacute</a:t>
            </a:r>
            <a:r>
              <a:rPr lang="cs-CZ" altLang="cs-CZ" dirty="0" smtClean="0">
                <a:solidFill>
                  <a:srgbClr val="CC00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7-14 d., </a:t>
            </a:r>
            <a:r>
              <a:rPr lang="cs-CZ" altLang="cs-CZ" dirty="0" err="1" smtClean="0">
                <a:effectLst/>
              </a:rPr>
              <a:t>fever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generalized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erythrodermia</a:t>
            </a:r>
            <a:endParaRPr lang="cs-CZ" altLang="cs-CZ" dirty="0" smtClean="0">
              <a:effectLst/>
            </a:endParaRPr>
          </a:p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acute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–skin </a:t>
            </a:r>
            <a:r>
              <a:rPr lang="cs-CZ" altLang="cs-CZ" dirty="0" err="1" smtClean="0">
                <a:effectLst/>
              </a:rPr>
              <a:t>rash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mucosal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ulceration</a:t>
            </a:r>
            <a:r>
              <a:rPr lang="cs-CZ" altLang="cs-CZ" dirty="0" smtClean="0">
                <a:effectLst/>
              </a:rPr>
              <a:t>, liver </a:t>
            </a:r>
            <a:r>
              <a:rPr lang="cs-CZ" altLang="cs-CZ" dirty="0" err="1" smtClean="0">
                <a:effectLst/>
              </a:rPr>
              <a:t>cholestatic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lesions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thrombocytopenia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anaemia</a:t>
            </a:r>
            <a:endParaRPr lang="cs-CZ" altLang="cs-CZ" dirty="0" smtClean="0">
              <a:effectLst/>
            </a:endParaRPr>
          </a:p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chronic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– </a:t>
            </a:r>
            <a:r>
              <a:rPr lang="cs-CZ" altLang="cs-CZ" dirty="0" err="1" smtClean="0">
                <a:effectLst/>
              </a:rPr>
              <a:t>chron</a:t>
            </a:r>
            <a:r>
              <a:rPr lang="cs-CZ" altLang="cs-CZ" dirty="0" smtClean="0">
                <a:effectLst/>
              </a:rPr>
              <a:t>. </a:t>
            </a:r>
            <a:r>
              <a:rPr lang="cs-CZ" altLang="cs-CZ" dirty="0" err="1" smtClean="0">
                <a:effectLst/>
              </a:rPr>
              <a:t>lichenoid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lesions</a:t>
            </a:r>
            <a:r>
              <a:rPr lang="cs-CZ" altLang="cs-CZ" dirty="0" smtClean="0">
                <a:effectLst/>
              </a:rPr>
              <a:t> + </a:t>
            </a:r>
            <a:r>
              <a:rPr lang="cs-CZ" altLang="cs-CZ" dirty="0" err="1" smtClean="0">
                <a:effectLst/>
              </a:rPr>
              <a:t>atrophy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of</a:t>
            </a:r>
            <a:r>
              <a:rPr lang="cs-CZ" altLang="cs-CZ" dirty="0" smtClean="0">
                <a:effectLst/>
              </a:rPr>
              <a:t> skin, </a:t>
            </a:r>
            <a:r>
              <a:rPr lang="cs-CZ" altLang="cs-CZ" dirty="0" err="1" smtClean="0">
                <a:effectLst/>
              </a:rPr>
              <a:t>mucosa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bronchiolitis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obliterans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chron</a:t>
            </a:r>
            <a:r>
              <a:rPr lang="cs-CZ" altLang="cs-CZ" dirty="0" smtClean="0">
                <a:effectLst/>
              </a:rPr>
              <a:t>. hepatitis,…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85216104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Transfer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living</a:t>
            </a:r>
            <a:r>
              <a:rPr lang="cs-CZ" dirty="0" smtClean="0"/>
              <a:t> </a:t>
            </a:r>
            <a:r>
              <a:rPr lang="cs-CZ" dirty="0" err="1" smtClean="0"/>
              <a:t>tissue</a:t>
            </a:r>
            <a:r>
              <a:rPr lang="cs-CZ" dirty="0" smtClean="0"/>
              <a:t> </a:t>
            </a:r>
          </a:p>
          <a:p>
            <a:r>
              <a:rPr lang="cs-CZ" dirty="0" err="1" smtClean="0"/>
              <a:t>Cells</a:t>
            </a:r>
            <a:r>
              <a:rPr lang="cs-CZ" dirty="0" smtClean="0"/>
              <a:t>: stem </a:t>
            </a:r>
            <a:r>
              <a:rPr lang="cs-CZ" dirty="0" err="1" smtClean="0"/>
              <a:t>cells</a:t>
            </a:r>
            <a:r>
              <a:rPr lang="cs-CZ" dirty="0" smtClean="0"/>
              <a:t>,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cells</a:t>
            </a:r>
            <a:r>
              <a:rPr lang="cs-CZ" dirty="0" smtClean="0"/>
              <a:t> – </a:t>
            </a:r>
            <a:r>
              <a:rPr lang="cs-CZ" dirty="0" err="1" smtClean="0"/>
              <a:t>platelets</a:t>
            </a:r>
            <a:r>
              <a:rPr lang="cs-CZ" dirty="0" smtClean="0"/>
              <a:t>, …</a:t>
            </a:r>
          </a:p>
          <a:p>
            <a:r>
              <a:rPr lang="cs-CZ" dirty="0" err="1" smtClean="0"/>
              <a:t>Tissue</a:t>
            </a:r>
            <a:r>
              <a:rPr lang="cs-CZ" dirty="0" smtClean="0"/>
              <a:t>: </a:t>
            </a:r>
            <a:r>
              <a:rPr lang="cs-CZ" dirty="0" err="1" smtClean="0"/>
              <a:t>blood</a:t>
            </a:r>
            <a:r>
              <a:rPr lang="cs-CZ" dirty="0" smtClean="0"/>
              <a:t>, bone </a:t>
            </a:r>
            <a:r>
              <a:rPr lang="cs-CZ" dirty="0" err="1" smtClean="0"/>
              <a:t>marrow</a:t>
            </a:r>
            <a:r>
              <a:rPr lang="cs-CZ" dirty="0" smtClean="0"/>
              <a:t>, skin, bone, </a:t>
            </a:r>
            <a:r>
              <a:rPr lang="cs-CZ" dirty="0" err="1" smtClean="0"/>
              <a:t>cartilage</a:t>
            </a:r>
            <a:r>
              <a:rPr lang="cs-CZ" dirty="0" smtClean="0"/>
              <a:t>, </a:t>
            </a:r>
            <a:r>
              <a:rPr lang="cs-CZ" dirty="0" err="1" smtClean="0"/>
              <a:t>cornea</a:t>
            </a:r>
            <a:r>
              <a:rPr lang="cs-CZ" dirty="0" smtClean="0"/>
              <a:t>, </a:t>
            </a:r>
            <a:r>
              <a:rPr lang="cs-CZ" dirty="0" err="1" smtClean="0"/>
              <a:t>vessel</a:t>
            </a:r>
            <a:r>
              <a:rPr lang="cs-CZ" dirty="0" smtClean="0"/>
              <a:t>, </a:t>
            </a:r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valve</a:t>
            </a:r>
            <a:r>
              <a:rPr lang="cs-CZ" dirty="0" smtClean="0"/>
              <a:t>, fat </a:t>
            </a:r>
            <a:r>
              <a:rPr lang="cs-CZ" dirty="0" err="1" smtClean="0"/>
              <a:t>tissue</a:t>
            </a:r>
            <a:endParaRPr lang="cs-CZ" dirty="0" smtClean="0"/>
          </a:p>
          <a:p>
            <a:r>
              <a:rPr lang="cs-CZ" dirty="0" smtClean="0"/>
              <a:t>Organ: </a:t>
            </a:r>
            <a:r>
              <a:rPr lang="cs-CZ" dirty="0" err="1" smtClean="0"/>
              <a:t>kidney</a:t>
            </a:r>
            <a:r>
              <a:rPr lang="cs-CZ" dirty="0" smtClean="0"/>
              <a:t>, </a:t>
            </a:r>
            <a:r>
              <a:rPr lang="cs-CZ" dirty="0" err="1" smtClean="0"/>
              <a:t>heart</a:t>
            </a:r>
            <a:r>
              <a:rPr lang="cs-CZ" dirty="0" smtClean="0"/>
              <a:t>, </a:t>
            </a:r>
            <a:r>
              <a:rPr lang="cs-CZ" dirty="0" err="1" smtClean="0"/>
              <a:t>lung</a:t>
            </a:r>
            <a:r>
              <a:rPr lang="cs-CZ" dirty="0" smtClean="0"/>
              <a:t>, liver, </a:t>
            </a:r>
            <a:r>
              <a:rPr lang="cs-CZ" dirty="0" err="1" smtClean="0"/>
              <a:t>pancreas</a:t>
            </a:r>
            <a:r>
              <a:rPr lang="cs-CZ" dirty="0" smtClean="0"/>
              <a:t>, </a:t>
            </a:r>
            <a:r>
              <a:rPr lang="cs-CZ" dirty="0" err="1" smtClean="0"/>
              <a:t>small</a:t>
            </a:r>
            <a:r>
              <a:rPr lang="cs-CZ" dirty="0" smtClean="0"/>
              <a:t> </a:t>
            </a:r>
            <a:r>
              <a:rPr lang="cs-CZ" dirty="0" err="1" smtClean="0"/>
              <a:t>intestine</a:t>
            </a:r>
            <a:r>
              <a:rPr lang="cs-CZ" dirty="0" smtClean="0"/>
              <a:t>, uterus, spleen, ovary</a:t>
            </a:r>
          </a:p>
          <a:p>
            <a:r>
              <a:rPr lang="cs-CZ" dirty="0" smtClean="0"/>
              <a:t>Body </a:t>
            </a:r>
            <a:r>
              <a:rPr lang="cs-CZ" dirty="0" err="1" smtClean="0"/>
              <a:t>parts</a:t>
            </a:r>
            <a:r>
              <a:rPr lang="cs-CZ" dirty="0" smtClean="0"/>
              <a:t>: hand/</a:t>
            </a:r>
            <a:r>
              <a:rPr lang="cs-CZ" dirty="0" err="1" smtClean="0"/>
              <a:t>upper</a:t>
            </a:r>
            <a:r>
              <a:rPr lang="cs-CZ" dirty="0" smtClean="0"/>
              <a:t> limb, face</a:t>
            </a:r>
          </a:p>
          <a:p>
            <a:pPr marL="0" indent="0">
              <a:buNone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418627383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smtClean="0">
                <a:solidFill>
                  <a:srgbClr val="CC0000"/>
                </a:solidFill>
                <a:effectLst/>
              </a:rPr>
              <a:t>GVHD</a:t>
            </a:r>
            <a:endParaRPr lang="cs-CZ" dirty="0"/>
          </a:p>
        </p:txBody>
      </p:sp>
      <p:pic>
        <p:nvPicPr>
          <p:cNvPr id="4" name="Picture 3" descr="GVHD-skin-ma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13926" y="2236763"/>
            <a:ext cx="4258849" cy="3108960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pic>
        <p:nvPicPr>
          <p:cNvPr id="5" name="Picture 4" descr="GVHDchr-oral-ma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6457267" y="2569661"/>
            <a:ext cx="4196935" cy="28745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9868703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Graft</a:t>
            </a:r>
            <a:r>
              <a:rPr lang="cs-CZ" altLang="cs-CZ" dirty="0" smtClean="0">
                <a:solidFill>
                  <a:srgbClr val="CC0000"/>
                </a:solidFill>
                <a:effectLst/>
              </a:rPr>
              <a:t>-versus-host </a:t>
            </a:r>
            <a:r>
              <a:rPr lang="cs-CZ" altLang="cs-CZ" dirty="0" err="1" smtClean="0">
                <a:solidFill>
                  <a:srgbClr val="CC0000"/>
                </a:solidFill>
                <a:effectLst/>
              </a:rPr>
              <a:t>disease</a:t>
            </a:r>
            <a:r>
              <a:rPr lang="cs-CZ" altLang="cs-CZ" dirty="0" smtClean="0">
                <a:solidFill>
                  <a:srgbClr val="FFCC00"/>
                </a:solidFill>
                <a:effectLst/>
              </a:rPr>
              <a:t>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signs</a:t>
            </a:r>
            <a:r>
              <a:rPr lang="cs-CZ" dirty="0" smtClean="0"/>
              <a:t> </a:t>
            </a:r>
            <a:r>
              <a:rPr lang="cs-CZ" dirty="0" err="1" smtClean="0"/>
              <a:t>observed</a:t>
            </a:r>
            <a:r>
              <a:rPr lang="cs-CZ" dirty="0" smtClean="0"/>
              <a:t> by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therapist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Progressive</a:t>
            </a:r>
            <a:r>
              <a:rPr lang="cs-CZ" dirty="0" smtClean="0"/>
              <a:t> </a:t>
            </a:r>
            <a:r>
              <a:rPr lang="cs-CZ" dirty="0" err="1" smtClean="0"/>
              <a:t>dyspnea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</a:t>
            </a:r>
            <a:r>
              <a:rPr lang="cs-CZ" dirty="0" err="1" smtClean="0"/>
              <a:t>palpitations</a:t>
            </a:r>
            <a:endParaRPr lang="cs-CZ" dirty="0" smtClean="0"/>
          </a:p>
          <a:p>
            <a:pPr lvl="1"/>
            <a:r>
              <a:rPr lang="cs-CZ" dirty="0" err="1" smtClean="0"/>
              <a:t>Chest</a:t>
            </a:r>
            <a:r>
              <a:rPr lang="cs-CZ" dirty="0" smtClean="0"/>
              <a:t> </a:t>
            </a:r>
            <a:r>
              <a:rPr lang="cs-CZ" dirty="0" err="1" smtClean="0"/>
              <a:t>pain</a:t>
            </a:r>
            <a:endParaRPr lang="cs-CZ" dirty="0" smtClean="0"/>
          </a:p>
          <a:p>
            <a:pPr lvl="1"/>
            <a:r>
              <a:rPr lang="cs-CZ" dirty="0" err="1" smtClean="0"/>
              <a:t>Increasing</a:t>
            </a:r>
            <a:r>
              <a:rPr lang="cs-CZ" dirty="0" smtClean="0"/>
              <a:t> </a:t>
            </a:r>
            <a:r>
              <a:rPr lang="cs-CZ" dirty="0" err="1" smtClean="0"/>
              <a:t>fatigue</a:t>
            </a:r>
            <a:endParaRPr lang="cs-CZ" dirty="0" smtClean="0"/>
          </a:p>
          <a:p>
            <a:r>
              <a:rPr lang="cs-CZ" dirty="0" err="1" smtClean="0"/>
              <a:t>Neuromusculoskeletal</a:t>
            </a:r>
            <a:r>
              <a:rPr lang="cs-CZ" dirty="0" smtClean="0"/>
              <a:t> </a:t>
            </a:r>
            <a:r>
              <a:rPr lang="cs-CZ" dirty="0" err="1" smtClean="0"/>
              <a:t>problems</a:t>
            </a:r>
            <a:endParaRPr lang="cs-CZ" dirty="0" smtClean="0"/>
          </a:p>
          <a:p>
            <a:pPr lvl="1"/>
            <a:r>
              <a:rPr lang="cs-CZ" dirty="0" err="1" smtClean="0"/>
              <a:t>Generalized</a:t>
            </a:r>
            <a:r>
              <a:rPr lang="cs-CZ" dirty="0" smtClean="0"/>
              <a:t> </a:t>
            </a:r>
            <a:r>
              <a:rPr lang="cs-CZ" dirty="0" err="1" smtClean="0"/>
              <a:t>polyneuropathy</a:t>
            </a:r>
            <a:endParaRPr lang="cs-CZ" dirty="0" smtClean="0"/>
          </a:p>
          <a:p>
            <a:pPr lvl="1"/>
            <a:r>
              <a:rPr lang="cs-CZ" dirty="0" err="1" smtClean="0"/>
              <a:t>Muscle</a:t>
            </a:r>
            <a:r>
              <a:rPr lang="cs-CZ" dirty="0" smtClean="0"/>
              <a:t> </a:t>
            </a:r>
            <a:r>
              <a:rPr lang="cs-CZ" dirty="0" err="1" smtClean="0"/>
              <a:t>wasting</a:t>
            </a:r>
            <a:endParaRPr lang="cs-CZ" dirty="0" smtClean="0"/>
          </a:p>
          <a:p>
            <a:pPr lvl="1"/>
            <a:r>
              <a:rPr lang="cs-CZ" dirty="0" smtClean="0"/>
              <a:t>Joint </a:t>
            </a:r>
            <a:r>
              <a:rPr lang="cs-CZ" dirty="0" err="1" smtClean="0"/>
              <a:t>pain</a:t>
            </a:r>
            <a:r>
              <a:rPr lang="cs-CZ" dirty="0" smtClean="0"/>
              <a:t> + </a:t>
            </a:r>
            <a:r>
              <a:rPr lang="cs-CZ" dirty="0" err="1" smtClean="0"/>
              <a:t>stiffness</a:t>
            </a:r>
            <a:r>
              <a:rPr lang="cs-CZ" dirty="0" smtClean="0"/>
              <a:t>, </a:t>
            </a:r>
            <a:r>
              <a:rPr lang="cs-CZ" dirty="0" err="1" smtClean="0"/>
              <a:t>contractures</a:t>
            </a:r>
            <a:r>
              <a:rPr lang="cs-CZ" dirty="0" smtClean="0"/>
              <a:t> (in </a:t>
            </a:r>
            <a:r>
              <a:rPr lang="cs-CZ" dirty="0" err="1" smtClean="0"/>
              <a:t>chronic</a:t>
            </a:r>
            <a:r>
              <a:rPr lang="cs-CZ" dirty="0" smtClean="0"/>
              <a:t> GVHD)</a:t>
            </a:r>
          </a:p>
          <a:p>
            <a:pPr lvl="1"/>
            <a:r>
              <a:rPr lang="cs-CZ" dirty="0" err="1" smtClean="0"/>
              <a:t>Deep</a:t>
            </a:r>
            <a:r>
              <a:rPr lang="cs-CZ" dirty="0" smtClean="0"/>
              <a:t> </a:t>
            </a:r>
            <a:r>
              <a:rPr lang="cs-CZ" dirty="0" err="1" smtClean="0"/>
              <a:t>tendon</a:t>
            </a:r>
            <a:r>
              <a:rPr lang="cs-CZ" dirty="0" smtClean="0"/>
              <a:t> </a:t>
            </a:r>
            <a:r>
              <a:rPr lang="cs-CZ" dirty="0" err="1" smtClean="0"/>
              <a:t>reflexes</a:t>
            </a:r>
            <a:r>
              <a:rPr lang="cs-CZ" dirty="0" smtClean="0"/>
              <a:t> </a:t>
            </a:r>
            <a:r>
              <a:rPr lang="cs-CZ" dirty="0" err="1" smtClean="0"/>
              <a:t>changes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339240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Types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transplantations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cs-CZ" dirty="0" smtClean="0">
                <a:effectLst/>
              </a:rPr>
              <a:t>The four major types of grafts are:</a:t>
            </a:r>
          </a:p>
          <a:p>
            <a:pPr lvl="1"/>
            <a:r>
              <a:rPr lang="en-US" altLang="cs-CZ" dirty="0" smtClean="0">
                <a:solidFill>
                  <a:schemeClr val="tx2"/>
                </a:solidFill>
                <a:effectLst/>
              </a:rPr>
              <a:t>Autografts</a:t>
            </a:r>
            <a:r>
              <a:rPr lang="en-US" altLang="cs-CZ" dirty="0" smtClean="0">
                <a:effectLst/>
              </a:rPr>
              <a:t> – graft transplanted from one site on the body to another in the same person</a:t>
            </a:r>
            <a:r>
              <a:rPr lang="cs-CZ" altLang="cs-CZ" dirty="0" smtClean="0">
                <a:effectLst/>
              </a:rPr>
              <a:t> (skin, </a:t>
            </a:r>
            <a:r>
              <a:rPr lang="cs-CZ" altLang="cs-CZ" dirty="0" err="1" smtClean="0">
                <a:effectLst/>
              </a:rPr>
              <a:t>vessel</a:t>
            </a:r>
            <a:r>
              <a:rPr lang="cs-CZ" altLang="cs-CZ" dirty="0" smtClean="0">
                <a:effectLst/>
              </a:rPr>
              <a:t>, </a:t>
            </a:r>
            <a:r>
              <a:rPr lang="cs-CZ" altLang="cs-CZ" dirty="0" err="1" smtClean="0">
                <a:effectLst/>
              </a:rPr>
              <a:t>blood</a:t>
            </a:r>
            <a:r>
              <a:rPr lang="cs-CZ" altLang="cs-CZ" dirty="0" smtClean="0">
                <a:effectLst/>
              </a:rPr>
              <a:t>, ovary, </a:t>
            </a:r>
            <a:r>
              <a:rPr lang="cs-CZ" altLang="cs-CZ" dirty="0" err="1" smtClean="0">
                <a:effectLst/>
              </a:rPr>
              <a:t>heart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valve</a:t>
            </a:r>
            <a:r>
              <a:rPr lang="cs-CZ" altLang="cs-CZ" dirty="0" smtClean="0">
                <a:effectLst/>
              </a:rPr>
              <a:t>)</a:t>
            </a:r>
            <a:endParaRPr lang="en-US" altLang="cs-CZ" dirty="0" smtClean="0">
              <a:effectLst/>
            </a:endParaRPr>
          </a:p>
          <a:p>
            <a:pPr lvl="1"/>
            <a:r>
              <a:rPr lang="en-US" altLang="cs-CZ" dirty="0" err="1" smtClean="0">
                <a:solidFill>
                  <a:srgbClr val="FF0000"/>
                </a:solidFill>
                <a:effectLst/>
              </a:rPr>
              <a:t>Isografts</a:t>
            </a:r>
            <a:r>
              <a:rPr lang="en-US" altLang="cs-CZ" dirty="0" smtClean="0">
                <a:solidFill>
                  <a:srgbClr val="FF0000"/>
                </a:solidFill>
                <a:effectLst/>
              </a:rPr>
              <a:t> – grafts between identical twins</a:t>
            </a:r>
            <a:r>
              <a:rPr lang="cs-CZ" altLang="cs-CZ" dirty="0" smtClean="0">
                <a:solidFill>
                  <a:srgbClr val="FF0000"/>
                </a:solidFill>
                <a:effectLst/>
              </a:rPr>
              <a:t> </a:t>
            </a:r>
            <a:r>
              <a:rPr lang="cs-CZ" altLang="cs-CZ" dirty="0" smtClean="0">
                <a:effectLst/>
              </a:rPr>
              <a:t>(1. </a:t>
            </a:r>
            <a:r>
              <a:rPr lang="cs-CZ" altLang="cs-CZ" dirty="0" err="1" smtClean="0">
                <a:effectLst/>
              </a:rPr>
              <a:t>successfull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transplantation</a:t>
            </a:r>
            <a:r>
              <a:rPr lang="cs-CZ" altLang="cs-CZ" dirty="0" smtClean="0">
                <a:effectLst/>
              </a:rPr>
              <a:t> – </a:t>
            </a:r>
            <a:r>
              <a:rPr lang="cs-CZ" altLang="cs-CZ" dirty="0" err="1" smtClean="0">
                <a:effectLst/>
              </a:rPr>
              <a:t>kidney</a:t>
            </a:r>
            <a:r>
              <a:rPr lang="cs-CZ" altLang="cs-CZ" dirty="0" smtClean="0">
                <a:effectLst/>
              </a:rPr>
              <a:t> 1954)</a:t>
            </a:r>
            <a:endParaRPr lang="en-US" altLang="cs-CZ" dirty="0" smtClean="0">
              <a:solidFill>
                <a:srgbClr val="FF0000"/>
              </a:solidFill>
              <a:effectLst/>
            </a:endParaRPr>
          </a:p>
          <a:p>
            <a:pPr lvl="1"/>
            <a:r>
              <a:rPr lang="en-US" altLang="cs-CZ" dirty="0" smtClean="0">
                <a:solidFill>
                  <a:schemeClr val="tx2"/>
                </a:solidFill>
                <a:effectLst/>
              </a:rPr>
              <a:t>Allografts</a:t>
            </a:r>
            <a:r>
              <a:rPr lang="en-US" altLang="cs-CZ" dirty="0" smtClean="0">
                <a:effectLst/>
              </a:rPr>
              <a:t> – transplants between individuals that are not identical twins, but belong to same species</a:t>
            </a:r>
            <a:r>
              <a:rPr lang="cs-CZ" altLang="cs-CZ" dirty="0" smtClean="0">
                <a:effectLst/>
              </a:rPr>
              <a:t> (</a:t>
            </a:r>
            <a:r>
              <a:rPr lang="cs-CZ" altLang="cs-CZ" dirty="0" err="1" smtClean="0">
                <a:effectLst/>
              </a:rPr>
              <a:t>human-human</a:t>
            </a:r>
            <a:r>
              <a:rPr lang="cs-CZ" altLang="cs-CZ" dirty="0" smtClean="0">
                <a:effectLst/>
              </a:rPr>
              <a:t>), most </a:t>
            </a:r>
            <a:r>
              <a:rPr lang="cs-CZ" altLang="cs-CZ" dirty="0" err="1" smtClean="0">
                <a:effectLst/>
              </a:rPr>
              <a:t>common</a:t>
            </a:r>
            <a:endParaRPr lang="en-US" altLang="cs-CZ" dirty="0" smtClean="0">
              <a:effectLst/>
            </a:endParaRPr>
          </a:p>
          <a:p>
            <a:pPr lvl="1"/>
            <a:r>
              <a:rPr lang="en-US" altLang="cs-CZ" dirty="0" smtClean="0">
                <a:solidFill>
                  <a:schemeClr val="tx2"/>
                </a:solidFill>
                <a:effectLst/>
              </a:rPr>
              <a:t>Xenografts</a:t>
            </a:r>
            <a:r>
              <a:rPr lang="en-US" altLang="cs-CZ" dirty="0" smtClean="0">
                <a:effectLst/>
              </a:rPr>
              <a:t> – grafts taken from another animal species</a:t>
            </a:r>
            <a:r>
              <a:rPr lang="cs-CZ" altLang="cs-CZ" dirty="0" smtClean="0">
                <a:effectLst/>
              </a:rPr>
              <a:t> (skin, </a:t>
            </a:r>
            <a:r>
              <a:rPr lang="cs-CZ" altLang="cs-CZ" dirty="0" err="1" smtClean="0">
                <a:effectLst/>
              </a:rPr>
              <a:t>heart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valves</a:t>
            </a:r>
            <a:r>
              <a:rPr lang="cs-CZ" altLang="cs-CZ" dirty="0" smtClean="0">
                <a:effectLst/>
              </a:rPr>
              <a:t>; </a:t>
            </a:r>
            <a:r>
              <a:rPr lang="cs-CZ" altLang="cs-CZ" dirty="0" err="1" smtClean="0">
                <a:effectLst/>
              </a:rPr>
              <a:t>pig-human</a:t>
            </a:r>
            <a:r>
              <a:rPr lang="cs-CZ" altLang="cs-CZ" dirty="0" smtClean="0">
                <a:effectLst/>
              </a:rPr>
              <a:t>)</a:t>
            </a:r>
            <a:endParaRPr lang="en-US" altLang="cs-CZ" dirty="0" smtClean="0">
              <a:effectLst/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76852294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Types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transplantations</a:t>
            </a:r>
            <a:r>
              <a:rPr lang="cs-CZ" dirty="0" smtClean="0">
                <a:solidFill>
                  <a:srgbClr val="FF0000"/>
                </a:solidFill>
              </a:rPr>
              <a:t> - </a:t>
            </a:r>
            <a:r>
              <a:rPr lang="cs-CZ" dirty="0" err="1" smtClean="0">
                <a:solidFill>
                  <a:srgbClr val="FF0000"/>
                </a:solidFill>
              </a:rPr>
              <a:t>localization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Heterotopic</a:t>
            </a:r>
            <a:r>
              <a:rPr lang="cs-CZ" dirty="0" smtClean="0">
                <a:solidFill>
                  <a:srgbClr val="FF0000"/>
                </a:solidFill>
              </a:rPr>
              <a:t>: </a:t>
            </a:r>
            <a:r>
              <a:rPr lang="cs-CZ" dirty="0" smtClean="0"/>
              <a:t>to a </a:t>
            </a:r>
            <a:r>
              <a:rPr lang="cs-CZ" dirty="0" err="1" smtClean="0"/>
              <a:t>different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r>
              <a:rPr lang="cs-CZ" dirty="0" smtClean="0"/>
              <a:t> (</a:t>
            </a:r>
            <a:r>
              <a:rPr lang="cs-CZ" dirty="0" err="1" smtClean="0"/>
              <a:t>kidney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pelvic</a:t>
            </a:r>
            <a:r>
              <a:rPr lang="cs-CZ" dirty="0" smtClean="0"/>
              <a:t> region, </a:t>
            </a:r>
            <a:r>
              <a:rPr lang="cs-CZ" dirty="0" err="1" smtClean="0"/>
              <a:t>pancreatic</a:t>
            </a:r>
            <a:r>
              <a:rPr lang="cs-CZ" dirty="0" smtClean="0"/>
              <a:t> </a:t>
            </a:r>
            <a:r>
              <a:rPr lang="cs-CZ" dirty="0" err="1" smtClean="0"/>
              <a:t>islets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mesenterium),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recipient‘s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organ </a:t>
            </a:r>
            <a:r>
              <a:rPr lang="cs-CZ" dirty="0" err="1" smtClean="0"/>
              <a:t>remains</a:t>
            </a:r>
            <a:r>
              <a:rPr lang="cs-CZ" dirty="0" smtClean="0"/>
              <a:t> in </a:t>
            </a:r>
            <a:r>
              <a:rPr lang="cs-CZ" dirty="0" err="1" smtClean="0"/>
              <a:t>its</a:t>
            </a:r>
            <a:r>
              <a:rPr lang="cs-CZ" dirty="0" smtClean="0"/>
              <a:t> place</a:t>
            </a:r>
            <a:endParaRPr lang="cs-CZ" dirty="0" smtClean="0">
              <a:solidFill>
                <a:srgbClr val="FF0000"/>
              </a:solidFill>
            </a:endParaRPr>
          </a:p>
          <a:p>
            <a:r>
              <a:rPr lang="cs-CZ" dirty="0" err="1" smtClean="0">
                <a:solidFill>
                  <a:srgbClr val="FF0000"/>
                </a:solidFill>
              </a:rPr>
              <a:t>Orthotopic</a:t>
            </a:r>
            <a:r>
              <a:rPr lang="cs-CZ" dirty="0" smtClean="0">
                <a:solidFill>
                  <a:srgbClr val="FF0000"/>
                </a:solidFill>
              </a:rPr>
              <a:t>:</a:t>
            </a:r>
            <a:r>
              <a:rPr lang="cs-CZ" dirty="0" smtClean="0"/>
              <a:t> to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same</a:t>
            </a:r>
            <a:r>
              <a:rPr lang="cs-CZ" dirty="0" smtClean="0"/>
              <a:t> </a:t>
            </a:r>
            <a:r>
              <a:rPr lang="cs-CZ" dirty="0" err="1" smtClean="0"/>
              <a:t>anatomic</a:t>
            </a:r>
            <a:r>
              <a:rPr lang="cs-CZ" dirty="0" smtClean="0"/>
              <a:t> </a:t>
            </a:r>
            <a:r>
              <a:rPr lang="cs-CZ" dirty="0" err="1" smtClean="0"/>
              <a:t>position</a:t>
            </a:r>
            <a:endParaRPr lang="cs-CZ" dirty="0" smtClean="0"/>
          </a:p>
          <a:p>
            <a:pPr lvl="1"/>
            <a:r>
              <a:rPr lang="cs-CZ" dirty="0" err="1" smtClean="0"/>
              <a:t>Necessity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prior </a:t>
            </a:r>
            <a:r>
              <a:rPr lang="cs-CZ" dirty="0" err="1" smtClean="0"/>
              <a:t>removal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recipient‘s</a:t>
            </a:r>
            <a:r>
              <a:rPr lang="cs-CZ" dirty="0" smtClean="0"/>
              <a:t> </a:t>
            </a:r>
            <a:r>
              <a:rPr lang="cs-CZ" dirty="0" err="1" smtClean="0"/>
              <a:t>own</a:t>
            </a:r>
            <a:r>
              <a:rPr lang="cs-CZ" dirty="0" smtClean="0"/>
              <a:t> organ (</a:t>
            </a:r>
            <a:r>
              <a:rPr lang="cs-CZ" dirty="0" err="1" smtClean="0"/>
              <a:t>heart</a:t>
            </a:r>
            <a:r>
              <a:rPr lang="cs-CZ" dirty="0" smtClean="0"/>
              <a:t>, </a:t>
            </a:r>
            <a:r>
              <a:rPr lang="cs-CZ" dirty="0" err="1" smtClean="0"/>
              <a:t>lung</a:t>
            </a:r>
            <a:r>
              <a:rPr lang="cs-CZ" dirty="0" smtClean="0"/>
              <a:t>, liver) – </a:t>
            </a:r>
            <a:r>
              <a:rPr lang="cs-CZ" dirty="0" err="1" smtClean="0"/>
              <a:t>explantation</a:t>
            </a:r>
            <a:endParaRPr lang="cs-CZ" dirty="0" smtClean="0"/>
          </a:p>
          <a:p>
            <a:pPr lvl="1"/>
            <a:r>
              <a:rPr lang="cs-CZ" dirty="0" err="1" smtClean="0"/>
              <a:t>Implantation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donor organ (</a:t>
            </a:r>
            <a:r>
              <a:rPr lang="cs-CZ" dirty="0" err="1" smtClean="0"/>
              <a:t>graft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1093819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Types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of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transplantations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Combined</a:t>
            </a:r>
            <a:r>
              <a:rPr lang="cs-CZ" dirty="0" smtClean="0"/>
              <a:t> organ </a:t>
            </a:r>
            <a:r>
              <a:rPr lang="cs-CZ" dirty="0" err="1" smtClean="0"/>
              <a:t>transplantations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, many </a:t>
            </a:r>
            <a:r>
              <a:rPr lang="cs-CZ" dirty="0" err="1" smtClean="0"/>
              <a:t>combinations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+ </a:t>
            </a:r>
            <a:r>
              <a:rPr lang="cs-CZ" dirty="0" err="1" smtClean="0"/>
              <a:t>kidney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+ </a:t>
            </a:r>
            <a:r>
              <a:rPr lang="cs-CZ" dirty="0" err="1" smtClean="0"/>
              <a:t>lungs</a:t>
            </a:r>
            <a:endParaRPr lang="cs-CZ" dirty="0" smtClean="0"/>
          </a:p>
          <a:p>
            <a:pPr lvl="1"/>
            <a:r>
              <a:rPr lang="cs-CZ" dirty="0" err="1" smtClean="0"/>
              <a:t>Heart</a:t>
            </a:r>
            <a:r>
              <a:rPr lang="cs-CZ" dirty="0" smtClean="0"/>
              <a:t> + liver + </a:t>
            </a:r>
            <a:r>
              <a:rPr lang="cs-CZ" dirty="0" err="1" smtClean="0"/>
              <a:t>kidney</a:t>
            </a:r>
            <a:endParaRPr lang="cs-CZ" dirty="0" smtClean="0"/>
          </a:p>
          <a:p>
            <a:pPr lvl="1"/>
            <a:r>
              <a:rPr lang="cs-CZ" dirty="0" smtClean="0"/>
              <a:t>Liver + </a:t>
            </a:r>
            <a:r>
              <a:rPr lang="cs-CZ" dirty="0" err="1" smtClean="0"/>
              <a:t>kidney</a:t>
            </a:r>
            <a:r>
              <a:rPr lang="cs-CZ" dirty="0" smtClean="0"/>
              <a:t> + </a:t>
            </a:r>
            <a:r>
              <a:rPr lang="cs-CZ" dirty="0" err="1" smtClean="0"/>
              <a:t>pancreas</a:t>
            </a:r>
            <a:r>
              <a:rPr lang="cs-CZ" dirty="0" smtClean="0"/>
              <a:t> + </a:t>
            </a:r>
            <a:r>
              <a:rPr lang="cs-CZ" dirty="0" err="1" smtClean="0"/>
              <a:t>intestine</a:t>
            </a:r>
            <a:r>
              <a:rPr lang="cs-CZ" dirty="0" smtClean="0"/>
              <a:t> + spleen</a:t>
            </a:r>
          </a:p>
          <a:p>
            <a:pPr lvl="1"/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64502643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r>
              <a:rPr lang="cs-CZ" altLang="cs-CZ" sz="3200" dirty="0" err="1" smtClean="0">
                <a:effectLst/>
              </a:rPr>
              <a:t>Treatment</a:t>
            </a:r>
            <a:r>
              <a:rPr lang="cs-CZ" altLang="cs-CZ" sz="3200" dirty="0" smtClean="0">
                <a:effectLst/>
              </a:rPr>
              <a:t> </a:t>
            </a:r>
            <a:r>
              <a:rPr lang="cs-CZ" altLang="cs-CZ" sz="3200" dirty="0" err="1" smtClean="0">
                <a:effectLst/>
              </a:rPr>
              <a:t>of</a:t>
            </a:r>
            <a:r>
              <a:rPr lang="cs-CZ" altLang="cs-CZ" sz="3200" dirty="0" smtClean="0">
                <a:effectLst/>
              </a:rPr>
              <a:t> end-</a:t>
            </a:r>
            <a:r>
              <a:rPr lang="cs-CZ" altLang="cs-CZ" sz="3200" dirty="0" err="1" smtClean="0">
                <a:effectLst/>
              </a:rPr>
              <a:t>stage</a:t>
            </a:r>
            <a:r>
              <a:rPr lang="cs-CZ" altLang="cs-CZ" sz="3200" dirty="0" smtClean="0">
                <a:effectLst/>
              </a:rPr>
              <a:t> organ </a:t>
            </a:r>
            <a:r>
              <a:rPr lang="cs-CZ" altLang="cs-CZ" sz="3200" dirty="0" err="1" smtClean="0">
                <a:effectLst/>
              </a:rPr>
              <a:t>failure</a:t>
            </a:r>
            <a:endParaRPr lang="cs-CZ" altLang="cs-CZ" sz="3200" dirty="0" smtClean="0">
              <a:effectLst/>
            </a:endParaRPr>
          </a:p>
          <a:p>
            <a:pPr lvl="1"/>
            <a:r>
              <a:rPr lang="cs-CZ" altLang="cs-CZ" sz="3200" dirty="0" err="1" smtClean="0"/>
              <a:t>Temporary</a:t>
            </a:r>
            <a:r>
              <a:rPr lang="cs-CZ" altLang="cs-CZ" sz="3200" dirty="0" smtClean="0"/>
              <a:t>/</a:t>
            </a:r>
            <a:r>
              <a:rPr lang="cs-CZ" altLang="cs-CZ" sz="3200" dirty="0" err="1" smtClean="0"/>
              <a:t>auxiliar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functional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replacement</a:t>
            </a:r>
            <a:r>
              <a:rPr lang="cs-CZ" altLang="cs-CZ" sz="3200" dirty="0" smtClean="0"/>
              <a:t> (uterus, liver)</a:t>
            </a:r>
            <a:endParaRPr lang="cs-CZ" altLang="cs-CZ" sz="3200" dirty="0" smtClean="0">
              <a:effectLst/>
            </a:endParaRPr>
          </a:p>
          <a:p>
            <a:pPr lvl="1"/>
            <a:r>
              <a:rPr lang="cs-CZ" altLang="cs-CZ" sz="3200" dirty="0" err="1" smtClean="0"/>
              <a:t>Waiting</a:t>
            </a:r>
            <a:r>
              <a:rPr lang="cs-CZ" altLang="cs-CZ" sz="3200" dirty="0" smtClean="0"/>
              <a:t> list </a:t>
            </a:r>
            <a:r>
              <a:rPr lang="cs-CZ" altLang="cs-CZ" sz="3200" dirty="0" err="1" smtClean="0"/>
              <a:t>normal</a:t>
            </a:r>
            <a:r>
              <a:rPr lang="cs-CZ" altLang="cs-CZ" sz="3200" dirty="0" smtClean="0"/>
              <a:t> /urgent</a:t>
            </a:r>
          </a:p>
          <a:p>
            <a:pPr lvl="1"/>
            <a:r>
              <a:rPr lang="cs-CZ" altLang="cs-CZ" sz="3200" dirty="0" err="1" smtClean="0">
                <a:effectLst/>
              </a:rPr>
              <a:t>Cadaver</a:t>
            </a:r>
            <a:r>
              <a:rPr lang="cs-CZ" altLang="cs-CZ" sz="3200" dirty="0" smtClean="0">
                <a:effectLst/>
              </a:rPr>
              <a:t> donor most </a:t>
            </a:r>
            <a:r>
              <a:rPr lang="cs-CZ" altLang="cs-CZ" sz="3200" dirty="0" err="1" smtClean="0">
                <a:effectLst/>
              </a:rPr>
              <a:t>common</a:t>
            </a:r>
            <a:endParaRPr lang="cs-CZ" altLang="cs-CZ" sz="3200" dirty="0" smtClean="0">
              <a:effectLst/>
            </a:endParaRPr>
          </a:p>
          <a:p>
            <a:pPr lvl="1"/>
            <a:r>
              <a:rPr lang="cs-CZ" altLang="cs-CZ" sz="3200" dirty="0" err="1" smtClean="0"/>
              <a:t>Living</a:t>
            </a:r>
            <a:r>
              <a:rPr lang="cs-CZ" altLang="cs-CZ" sz="3200" dirty="0" smtClean="0"/>
              <a:t> donor </a:t>
            </a:r>
            <a:r>
              <a:rPr lang="cs-CZ" altLang="cs-CZ" sz="3200" dirty="0" err="1" smtClean="0"/>
              <a:t>for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kidney</a:t>
            </a:r>
            <a:r>
              <a:rPr lang="cs-CZ" altLang="cs-CZ" sz="3200" dirty="0" smtClean="0"/>
              <a:t>, part </a:t>
            </a:r>
            <a:r>
              <a:rPr lang="cs-CZ" altLang="cs-CZ" sz="3200" dirty="0" err="1" smtClean="0"/>
              <a:t>of</a:t>
            </a:r>
            <a:r>
              <a:rPr lang="cs-CZ" altLang="cs-CZ" sz="3200" dirty="0" smtClean="0"/>
              <a:t> </a:t>
            </a:r>
            <a:r>
              <a:rPr lang="cs-CZ" altLang="cs-CZ" sz="3200" dirty="0" err="1" smtClean="0"/>
              <a:t>the</a:t>
            </a:r>
            <a:r>
              <a:rPr lang="cs-CZ" altLang="cs-CZ" sz="3200" dirty="0" smtClean="0"/>
              <a:t> liver, skin, …</a:t>
            </a:r>
          </a:p>
          <a:p>
            <a:pPr lvl="1"/>
            <a:r>
              <a:rPr lang="cs-CZ" altLang="cs-CZ" sz="3200" dirty="0" err="1" smtClean="0">
                <a:effectLst/>
              </a:rPr>
              <a:t>Selection</a:t>
            </a:r>
            <a:r>
              <a:rPr lang="cs-CZ" altLang="cs-CZ" sz="3200" dirty="0" smtClean="0">
                <a:effectLst/>
              </a:rPr>
              <a:t> </a:t>
            </a:r>
            <a:r>
              <a:rPr lang="cs-CZ" altLang="cs-CZ" sz="3200" dirty="0" err="1" smtClean="0">
                <a:effectLst/>
              </a:rPr>
              <a:t>of</a:t>
            </a:r>
            <a:r>
              <a:rPr lang="cs-CZ" altLang="cs-CZ" sz="3200" dirty="0" smtClean="0">
                <a:effectLst/>
              </a:rPr>
              <a:t> most </a:t>
            </a:r>
            <a:r>
              <a:rPr lang="cs-CZ" altLang="cs-CZ" sz="3200" dirty="0" err="1" smtClean="0">
                <a:effectLst/>
              </a:rPr>
              <a:t>suitable</a:t>
            </a:r>
            <a:r>
              <a:rPr lang="cs-CZ" altLang="cs-CZ" sz="3200" dirty="0" smtClean="0">
                <a:effectLst/>
              </a:rPr>
              <a:t> donor and recipient - </a:t>
            </a:r>
            <a:r>
              <a:rPr lang="cs-CZ" altLang="cs-CZ" sz="3200" u="sng" dirty="0" smtClean="0">
                <a:effectLst/>
              </a:rPr>
              <a:t>AB0-system most </a:t>
            </a:r>
            <a:r>
              <a:rPr lang="cs-CZ" altLang="cs-CZ" sz="3200" u="sng" dirty="0" err="1" smtClean="0">
                <a:effectLst/>
              </a:rPr>
              <a:t>important</a:t>
            </a:r>
            <a:endParaRPr lang="cs-CZ" altLang="cs-CZ" sz="3200" dirty="0" smtClean="0">
              <a:effectLst/>
            </a:endParaRPr>
          </a:p>
          <a:p>
            <a:pPr lvl="1"/>
            <a:endParaRPr lang="cs-CZ" altLang="cs-CZ" sz="3200" dirty="0" smtClean="0">
              <a:effectLst/>
            </a:endParaRPr>
          </a:p>
          <a:p>
            <a:r>
              <a:rPr lang="cs-CZ" altLang="cs-CZ" dirty="0" err="1" smtClean="0">
                <a:effectLst/>
              </a:rPr>
              <a:t>Ultimate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goal</a:t>
            </a:r>
            <a:r>
              <a:rPr lang="cs-CZ" altLang="cs-CZ" dirty="0" smtClean="0">
                <a:effectLst/>
              </a:rPr>
              <a:t>: most </a:t>
            </a:r>
            <a:r>
              <a:rPr lang="cs-CZ" altLang="cs-CZ" dirty="0" err="1" smtClean="0">
                <a:effectLst/>
              </a:rPr>
              <a:t>possible</a:t>
            </a:r>
            <a:r>
              <a:rPr lang="cs-CZ" altLang="cs-CZ" dirty="0" smtClean="0">
                <a:effectLst/>
              </a:rPr>
              <a:t> </a:t>
            </a:r>
            <a:r>
              <a:rPr lang="cs-CZ" altLang="cs-CZ" dirty="0" err="1" smtClean="0">
                <a:effectLst/>
              </a:rPr>
              <a:t>immunologic</a:t>
            </a:r>
            <a:r>
              <a:rPr lang="cs-CZ" altLang="cs-CZ" dirty="0" smtClean="0">
                <a:effectLst/>
              </a:rPr>
              <a:t> tolerance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710181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problems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Shortage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available</a:t>
            </a:r>
            <a:r>
              <a:rPr lang="cs-CZ" dirty="0" smtClean="0"/>
              <a:t> and </a:t>
            </a:r>
            <a:r>
              <a:rPr lang="cs-CZ" dirty="0" err="1" smtClean="0"/>
              <a:t>suitable</a:t>
            </a:r>
            <a:r>
              <a:rPr lang="cs-CZ" dirty="0" smtClean="0"/>
              <a:t> </a:t>
            </a:r>
            <a:r>
              <a:rPr lang="cs-CZ" dirty="0" err="1" smtClean="0"/>
              <a:t>organs</a:t>
            </a:r>
            <a:endParaRPr lang="cs-CZ" dirty="0" smtClean="0"/>
          </a:p>
          <a:p>
            <a:r>
              <a:rPr lang="cs-CZ" dirty="0" err="1" smtClean="0"/>
              <a:t>Preservation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donor </a:t>
            </a:r>
            <a:r>
              <a:rPr lang="cs-CZ" dirty="0" err="1" smtClean="0"/>
              <a:t>organs</a:t>
            </a:r>
            <a:r>
              <a:rPr lang="cs-CZ" dirty="0" smtClean="0"/>
              <a:t> (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outside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blood</a:t>
            </a:r>
            <a:r>
              <a:rPr lang="cs-CZ" dirty="0" smtClean="0"/>
              <a:t> </a:t>
            </a:r>
            <a:r>
              <a:rPr lang="cs-CZ" dirty="0" err="1" smtClean="0"/>
              <a:t>circulation</a:t>
            </a:r>
            <a:r>
              <a:rPr lang="cs-CZ" dirty="0" smtClean="0"/>
              <a:t>)</a:t>
            </a:r>
          </a:p>
          <a:p>
            <a:r>
              <a:rPr lang="cs-CZ" dirty="0" err="1" smtClean="0"/>
              <a:t>Surgical</a:t>
            </a:r>
            <a:r>
              <a:rPr lang="cs-CZ" dirty="0" smtClean="0"/>
              <a:t> </a:t>
            </a:r>
            <a:r>
              <a:rPr lang="cs-CZ" dirty="0" err="1" smtClean="0"/>
              <a:t>techniques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transplantation</a:t>
            </a:r>
            <a:endParaRPr lang="cs-CZ" dirty="0" smtClean="0"/>
          </a:p>
          <a:p>
            <a:r>
              <a:rPr lang="cs-CZ" dirty="0" err="1" smtClean="0"/>
              <a:t>Immunosuppression</a:t>
            </a:r>
            <a:r>
              <a:rPr lang="cs-CZ" dirty="0" smtClean="0"/>
              <a:t> </a:t>
            </a:r>
            <a:r>
              <a:rPr lang="cs-CZ" dirty="0" err="1" smtClean="0"/>
              <a:t>therapy</a:t>
            </a:r>
            <a:r>
              <a:rPr lang="cs-CZ" dirty="0" smtClean="0"/>
              <a:t> to </a:t>
            </a:r>
            <a:r>
              <a:rPr lang="cs-CZ" dirty="0" err="1" smtClean="0"/>
              <a:t>prevent</a:t>
            </a:r>
            <a:r>
              <a:rPr lang="cs-CZ" dirty="0" smtClean="0"/>
              <a:t> </a:t>
            </a:r>
            <a:r>
              <a:rPr lang="cs-CZ" dirty="0" err="1" smtClean="0"/>
              <a:t>rejection</a:t>
            </a:r>
            <a:endParaRPr lang="cs-CZ" dirty="0" smtClean="0"/>
          </a:p>
          <a:p>
            <a:r>
              <a:rPr lang="cs-CZ" dirty="0" err="1" smtClean="0"/>
              <a:t>Diagnosis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r>
              <a:rPr lang="cs-CZ" dirty="0" smtClean="0"/>
              <a:t> </a:t>
            </a:r>
            <a:r>
              <a:rPr lang="cs-CZ" dirty="0" err="1" smtClean="0"/>
              <a:t>rejection</a:t>
            </a:r>
            <a:r>
              <a:rPr lang="cs-CZ" dirty="0" smtClean="0"/>
              <a:t>, </a:t>
            </a:r>
            <a:r>
              <a:rPr lang="cs-CZ" dirty="0" err="1" smtClean="0"/>
              <a:t>infections</a:t>
            </a:r>
            <a:r>
              <a:rPr lang="cs-CZ" dirty="0" smtClean="0"/>
              <a:t>, </a:t>
            </a:r>
            <a:r>
              <a:rPr lang="cs-CZ" dirty="0" err="1" smtClean="0"/>
              <a:t>surgical</a:t>
            </a:r>
            <a:r>
              <a:rPr lang="cs-CZ" dirty="0" smtClean="0"/>
              <a:t> </a:t>
            </a:r>
            <a:r>
              <a:rPr lang="cs-CZ" dirty="0" err="1" smtClean="0"/>
              <a:t>complications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684094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>
                <a:solidFill>
                  <a:srgbClr val="FF0000"/>
                </a:solidFill>
              </a:rPr>
              <a:t>Posttransplantational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complications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 dirty="0" err="1" smtClean="0"/>
              <a:t>Ischemic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injury</a:t>
            </a:r>
            <a:r>
              <a:rPr lang="cs-CZ" altLang="cs-CZ" dirty="0" smtClean="0"/>
              <a:t> (stop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blood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flow</a:t>
            </a:r>
            <a:r>
              <a:rPr lang="cs-CZ" altLang="cs-CZ" dirty="0" smtClean="0"/>
              <a:t>), </a:t>
            </a:r>
            <a:r>
              <a:rPr lang="cs-CZ" altLang="cs-CZ" dirty="0" err="1" smtClean="0"/>
              <a:t>reperfusion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injury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after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implantation</a:t>
            </a:r>
            <a:r>
              <a:rPr lang="cs-CZ" altLang="cs-CZ" dirty="0" smtClean="0"/>
              <a:t>)</a:t>
            </a:r>
          </a:p>
          <a:p>
            <a:r>
              <a:rPr lang="cs-CZ" altLang="cs-CZ" dirty="0" err="1" smtClean="0"/>
              <a:t>Rejection</a:t>
            </a:r>
            <a:r>
              <a:rPr lang="cs-CZ" altLang="cs-CZ" dirty="0" smtClean="0"/>
              <a:t>, GVHD – </a:t>
            </a:r>
            <a:r>
              <a:rPr lang="cs-CZ" altLang="cs-CZ" dirty="0" err="1" smtClean="0"/>
              <a:t>graft</a:t>
            </a:r>
            <a:r>
              <a:rPr lang="cs-CZ" altLang="cs-CZ" dirty="0" smtClean="0"/>
              <a:t>-versus-host-</a:t>
            </a:r>
            <a:r>
              <a:rPr lang="cs-CZ" altLang="cs-CZ" dirty="0" err="1" smtClean="0"/>
              <a:t>disease</a:t>
            </a:r>
            <a:r>
              <a:rPr lang="cs-CZ" altLang="cs-CZ" dirty="0" smtClean="0"/>
              <a:t> (bone </a:t>
            </a:r>
            <a:r>
              <a:rPr lang="cs-CZ" altLang="cs-CZ" dirty="0" err="1" smtClean="0"/>
              <a:t>marrow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transpl</a:t>
            </a:r>
            <a:r>
              <a:rPr lang="cs-CZ" altLang="cs-CZ" dirty="0" smtClean="0"/>
              <a:t>.)</a:t>
            </a:r>
          </a:p>
          <a:p>
            <a:r>
              <a:rPr lang="cs-CZ" altLang="cs-CZ" dirty="0" err="1" smtClean="0"/>
              <a:t>Immunosuppression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complications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opportunistic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infections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neoplasia</a:t>
            </a:r>
            <a:r>
              <a:rPr lang="cs-CZ" altLang="cs-CZ" dirty="0" smtClean="0"/>
              <a:t> – 100x </a:t>
            </a:r>
            <a:r>
              <a:rPr lang="cs-CZ" altLang="cs-CZ" dirty="0" err="1" smtClean="0"/>
              <a:t>increased</a:t>
            </a:r>
            <a:r>
              <a:rPr lang="cs-CZ" altLang="cs-CZ" dirty="0" smtClean="0"/>
              <a:t> incidence; </a:t>
            </a:r>
            <a:r>
              <a:rPr lang="cs-CZ" altLang="cs-CZ" dirty="0" err="1" smtClean="0"/>
              <a:t>drug</a:t>
            </a:r>
            <a:r>
              <a:rPr lang="cs-CZ" altLang="cs-CZ" dirty="0" smtClean="0"/>
              <a:t> cytotoxicity) </a:t>
            </a:r>
          </a:p>
          <a:p>
            <a:r>
              <a:rPr lang="cs-CZ" altLang="cs-CZ" dirty="0" err="1" smtClean="0"/>
              <a:t>Other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complications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surgical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original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disease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recurrence</a:t>
            </a:r>
            <a:r>
              <a:rPr lang="cs-CZ" altLang="cs-CZ" dirty="0" smtClean="0"/>
              <a:t>)</a:t>
            </a:r>
          </a:p>
          <a:p>
            <a:r>
              <a:rPr lang="cs-CZ" dirty="0" smtClean="0"/>
              <a:t>Organ </a:t>
            </a:r>
            <a:r>
              <a:rPr lang="cs-CZ" dirty="0" err="1" smtClean="0"/>
              <a:t>retransplantation</a:t>
            </a:r>
            <a:r>
              <a:rPr lang="cs-CZ" dirty="0" smtClean="0"/>
              <a:t> </a:t>
            </a:r>
            <a:r>
              <a:rPr lang="cs-CZ" dirty="0" err="1" smtClean="0"/>
              <a:t>sometimes</a:t>
            </a:r>
            <a:r>
              <a:rPr lang="cs-CZ" dirty="0" smtClean="0"/>
              <a:t> </a:t>
            </a:r>
            <a:r>
              <a:rPr lang="cs-CZ" dirty="0" err="1" smtClean="0"/>
              <a:t>possible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925688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rgbClr val="FF0000"/>
                </a:solidFill>
              </a:rPr>
              <a:t>Organ </a:t>
            </a:r>
            <a:r>
              <a:rPr lang="cs-CZ" dirty="0" err="1" smtClean="0">
                <a:solidFill>
                  <a:srgbClr val="FF0000"/>
                </a:solidFill>
              </a:rPr>
              <a:t>transplantation</a:t>
            </a:r>
            <a:r>
              <a:rPr lang="cs-CZ" dirty="0" smtClean="0">
                <a:solidFill>
                  <a:srgbClr val="FF0000"/>
                </a:solidFill>
              </a:rPr>
              <a:t> </a:t>
            </a:r>
            <a:r>
              <a:rPr lang="cs-CZ" dirty="0" err="1" smtClean="0">
                <a:solidFill>
                  <a:srgbClr val="FF0000"/>
                </a:solidFill>
              </a:rPr>
              <a:t>problems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cs-CZ" altLang="cs-CZ" dirty="0" err="1" smtClean="0">
                <a:solidFill>
                  <a:srgbClr val="FF0000"/>
                </a:solidFill>
              </a:rPr>
              <a:t>Rejection</a:t>
            </a:r>
            <a:r>
              <a:rPr lang="cs-CZ" altLang="cs-CZ" dirty="0" smtClean="0">
                <a:solidFill>
                  <a:srgbClr val="FF0000"/>
                </a:solidFill>
              </a:rPr>
              <a:t>: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complex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immunologic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process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cellular</a:t>
            </a:r>
            <a:r>
              <a:rPr lang="cs-CZ" altLang="cs-CZ" dirty="0" smtClean="0"/>
              <a:t> and </a:t>
            </a:r>
            <a:r>
              <a:rPr lang="cs-CZ" altLang="cs-CZ" dirty="0" err="1" smtClean="0"/>
              <a:t>humoral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reaction</a:t>
            </a:r>
            <a:endParaRPr lang="cs-CZ" altLang="cs-CZ" dirty="0" smtClean="0"/>
          </a:p>
          <a:p>
            <a:pPr lvl="1"/>
            <a:r>
              <a:rPr lang="cs-CZ" altLang="cs-CZ" b="1" dirty="0" err="1" smtClean="0"/>
              <a:t>Factors</a:t>
            </a:r>
            <a:r>
              <a:rPr lang="cs-CZ" altLang="cs-CZ" dirty="0" smtClean="0"/>
              <a:t> – </a:t>
            </a:r>
            <a:r>
              <a:rPr lang="cs-CZ" altLang="cs-CZ" dirty="0" err="1" smtClean="0"/>
              <a:t>genetic</a:t>
            </a:r>
            <a:r>
              <a:rPr lang="cs-CZ" altLang="cs-CZ" dirty="0" smtClean="0"/>
              <a:t> diversity, type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tissue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vascularisation</a:t>
            </a:r>
            <a:r>
              <a:rPr lang="cs-CZ" altLang="cs-CZ" dirty="0" smtClean="0"/>
              <a:t>, </a:t>
            </a:r>
            <a:r>
              <a:rPr lang="cs-CZ" altLang="cs-CZ" dirty="0" err="1" smtClean="0"/>
              <a:t>number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antigen </a:t>
            </a:r>
            <a:r>
              <a:rPr lang="cs-CZ" altLang="cs-CZ" dirty="0" err="1" smtClean="0"/>
              <a:t>presenting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cells</a:t>
            </a:r>
            <a:r>
              <a:rPr lang="cs-CZ" altLang="cs-CZ" dirty="0" smtClean="0"/>
              <a:t>), host </a:t>
            </a:r>
            <a:r>
              <a:rPr lang="cs-CZ" altLang="cs-CZ" dirty="0" err="1" smtClean="0"/>
              <a:t>immune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system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activity</a:t>
            </a:r>
            <a:r>
              <a:rPr lang="cs-CZ" altLang="cs-CZ" dirty="0" smtClean="0"/>
              <a:t> (</a:t>
            </a:r>
            <a:r>
              <a:rPr lang="cs-CZ" altLang="cs-CZ" dirty="0" err="1" smtClean="0"/>
              <a:t>immunosuppression</a:t>
            </a:r>
            <a:r>
              <a:rPr lang="cs-CZ" altLang="cs-CZ" dirty="0" smtClean="0"/>
              <a:t>), </a:t>
            </a:r>
            <a:r>
              <a:rPr lang="cs-CZ" altLang="cs-CZ" dirty="0" err="1" smtClean="0"/>
              <a:t>graft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condition</a:t>
            </a:r>
            <a:endParaRPr lang="cs-CZ" altLang="cs-CZ" b="1" dirty="0" smtClean="0"/>
          </a:p>
          <a:p>
            <a:pPr lvl="1"/>
            <a:r>
              <a:rPr lang="cs-CZ" altLang="cs-CZ" dirty="0" err="1" smtClean="0"/>
              <a:t>Rejection</a:t>
            </a:r>
            <a:r>
              <a:rPr lang="cs-CZ" altLang="cs-CZ" dirty="0" smtClean="0"/>
              <a:t> in </a:t>
            </a:r>
            <a:r>
              <a:rPr lang="cs-CZ" altLang="cs-CZ" dirty="0" err="1" smtClean="0"/>
              <a:t>reaction</a:t>
            </a:r>
            <a:r>
              <a:rPr lang="cs-CZ" altLang="cs-CZ" dirty="0" smtClean="0"/>
              <a:t> on presence (+ </a:t>
            </a:r>
            <a:r>
              <a:rPr lang="cs-CZ" altLang="cs-CZ" dirty="0" err="1" smtClean="0"/>
              <a:t>demasking</a:t>
            </a:r>
            <a:r>
              <a:rPr lang="cs-CZ" altLang="cs-CZ" dirty="0" smtClean="0"/>
              <a:t> grade) </a:t>
            </a:r>
            <a:r>
              <a:rPr lang="cs-CZ" altLang="cs-CZ" dirty="0" err="1" smtClean="0"/>
              <a:t>of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foreign</a:t>
            </a:r>
            <a:r>
              <a:rPr lang="cs-CZ" altLang="cs-CZ" dirty="0" smtClean="0"/>
              <a:t> </a:t>
            </a:r>
            <a:r>
              <a:rPr lang="cs-CZ" altLang="cs-CZ" dirty="0" err="1" smtClean="0"/>
              <a:t>antigenes</a:t>
            </a:r>
            <a:endParaRPr lang="cs-CZ" altLang="cs-CZ" dirty="0" smtClean="0"/>
          </a:p>
          <a:p>
            <a:pPr lvl="1"/>
            <a:r>
              <a:rPr lang="cs-CZ" dirty="0" err="1" smtClean="0"/>
              <a:t>Hyperacute</a:t>
            </a:r>
            <a:r>
              <a:rPr lang="cs-CZ" dirty="0" smtClean="0"/>
              <a:t>, </a:t>
            </a:r>
            <a:r>
              <a:rPr lang="cs-CZ" dirty="0" err="1" smtClean="0"/>
              <a:t>acute</a:t>
            </a:r>
            <a:r>
              <a:rPr lang="cs-CZ" dirty="0" smtClean="0"/>
              <a:t>, </a:t>
            </a:r>
            <a:r>
              <a:rPr lang="cs-CZ" dirty="0" err="1" smtClean="0"/>
              <a:t>chronic</a:t>
            </a:r>
            <a:r>
              <a:rPr lang="cs-CZ" dirty="0" smtClean="0"/>
              <a:t> </a:t>
            </a:r>
            <a:r>
              <a:rPr lang="cs-CZ" dirty="0" err="1" smtClean="0"/>
              <a:t>rejection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6889390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0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Kancelář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201</TotalTime>
  <Words>948</Words>
  <Application>Microsoft Office PowerPoint</Application>
  <PresentationFormat>Vlastní</PresentationFormat>
  <Paragraphs>124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Motiv Office</vt:lpstr>
      <vt:lpstr>Transplantation</vt:lpstr>
      <vt:lpstr>Transplantation</vt:lpstr>
      <vt:lpstr>Types of transplantations</vt:lpstr>
      <vt:lpstr>Types of transplantations - localization</vt:lpstr>
      <vt:lpstr>Types of transplantations</vt:lpstr>
      <vt:lpstr>Organ transplantation</vt:lpstr>
      <vt:lpstr>Organ transplantation problems</vt:lpstr>
      <vt:lpstr>Posttransplantational complications</vt:lpstr>
      <vt:lpstr>Organ transplantation problems</vt:lpstr>
      <vt:lpstr>Opportunistic infections</vt:lpstr>
      <vt:lpstr>Organ transplantation and exercise, activity</vt:lpstr>
      <vt:lpstr>Organ transplantation and exercise, activity</vt:lpstr>
      <vt:lpstr>Organ transplantation and exercise, activity</vt:lpstr>
      <vt:lpstr>Organ transplantation and exercise, activity</vt:lpstr>
      <vt:lpstr>Hematopoietic cell transplantation – implications for the therapist</vt:lpstr>
      <vt:lpstr>Hematopoietic cell transplantation – implications for the therapist</vt:lpstr>
      <vt:lpstr>Hematopoietic cell transplantation – implications for the therapist</vt:lpstr>
      <vt:lpstr>GVHD, implications for the therapist </vt:lpstr>
      <vt:lpstr>Graft-versus-host disease </vt:lpstr>
      <vt:lpstr>GVHD</vt:lpstr>
      <vt:lpstr>Graft-versus-host disease </vt:lpstr>
    </vt:vector>
  </TitlesOfParts>
  <Company>Masarykova univerzita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Transplantation</dc:title>
  <dc:creator>Víta Žampachová</dc:creator>
  <cp:lastModifiedBy>admin</cp:lastModifiedBy>
  <cp:revision>20</cp:revision>
  <dcterms:created xsi:type="dcterms:W3CDTF">2016-04-21T16:25:13Z</dcterms:created>
  <dcterms:modified xsi:type="dcterms:W3CDTF">2021-04-09T11:17:48Z</dcterms:modified>
</cp:coreProperties>
</file>