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8" r:id="rId3"/>
    <p:sldId id="299" r:id="rId4"/>
    <p:sldId id="300" r:id="rId5"/>
    <p:sldId id="301" r:id="rId6"/>
    <p:sldId id="304" r:id="rId7"/>
    <p:sldId id="302" r:id="rId8"/>
    <p:sldId id="303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297" r:id="rId28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7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Vyskočil" initials="RV" lastIdx="1" clrIdx="0">
    <p:extLst>
      <p:ext uri="{19B8F6BF-5375-455C-9EA6-DF929625EA0E}">
        <p15:presenceInfo xmlns:p15="http://schemas.microsoft.com/office/powerpoint/2012/main" userId="b99b0533ab3e78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65"/>
    <p:restoredTop sz="94665"/>
  </p:normalViewPr>
  <p:slideViewPr>
    <p:cSldViewPr snapToGrid="0">
      <p:cViewPr varScale="1">
        <p:scale>
          <a:sx n="148" d="100"/>
          <a:sy n="148" d="100"/>
        </p:scale>
        <p:origin x="132" y="294"/>
      </p:cViewPr>
      <p:guideLst>
        <p:guide orient="horz" pos="1620"/>
        <p:guide pos="2880"/>
        <p:guide orient="horz" pos="17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5FD8A-7E10-A241-8286-707223EA7A21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5D1C7-B8F8-B441-A3CD-7E07CDDF4A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3426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5D1C7-B8F8-B441-A3CD-7E07CDDF4A4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39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PwP_prezentacni_final.jpg" descr="PwP_prezentacni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389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Obdélník 7"/>
          <p:cNvSpPr/>
          <p:nvPr userDrawn="1"/>
        </p:nvSpPr>
        <p:spPr>
          <a:xfrm>
            <a:off x="0" y="4443958"/>
            <a:ext cx="3779912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72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51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53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99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5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46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7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56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659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06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460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6A96A-9C39-4C22-9399-32A7E73C2D85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488F6-0B03-4E2B-9EF9-CEBB4DE0FBF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PwP_prezentacni_final.jpg" descr="PwP_prezentacni_final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5389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Obdélník 7"/>
          <p:cNvSpPr/>
          <p:nvPr userDrawn="1"/>
        </p:nvSpPr>
        <p:spPr>
          <a:xfrm>
            <a:off x="0" y="4443958"/>
            <a:ext cx="3779912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zápatí 4"/>
          <p:cNvSpPr txBox="1">
            <a:spLocks/>
          </p:cNvSpPr>
          <p:nvPr userDrawn="1"/>
        </p:nvSpPr>
        <p:spPr>
          <a:xfrm>
            <a:off x="-5868" y="4836120"/>
            <a:ext cx="9148752" cy="273844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i="1" spc="300" dirty="0">
                <a:solidFill>
                  <a:schemeClr val="accent5">
                    <a:lumMod val="75000"/>
                  </a:schemeClr>
                </a:solidFill>
              </a:rPr>
              <a:t>www.fnbrno.cz 			  		      Ortopedická klinika LF MU a FN Brno	</a:t>
            </a:r>
          </a:p>
        </p:txBody>
      </p:sp>
    </p:spTree>
    <p:extLst>
      <p:ext uri="{BB962C8B-B14F-4D97-AF65-F5344CB8AC3E}">
        <p14:creationId xmlns:p14="http://schemas.microsoft.com/office/powerpoint/2010/main" val="65314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1923" y="123478"/>
            <a:ext cx="8892480" cy="1490508"/>
          </a:xfrm>
        </p:spPr>
        <p:txBody>
          <a:bodyPr>
            <a:normAutofit/>
          </a:bodyPr>
          <a:lstStyle/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Biomechanics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Gait</a:t>
            </a:r>
            <a:br>
              <a:rPr lang="cs-CZ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22104" y="3843994"/>
            <a:ext cx="6400800" cy="1205660"/>
          </a:xfrm>
        </p:spPr>
        <p:txBody>
          <a:bodyPr>
            <a:normAutofit/>
          </a:bodyPr>
          <a:lstStyle/>
          <a:p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Odb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As. MUDr. Robert Vyskočil</a:t>
            </a:r>
          </a:p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Ortopedická klinika LF MU a FN Brno</a:t>
            </a:r>
          </a:p>
          <a:p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Přednosta: Prof. MUDr. Martin </a:t>
            </a:r>
            <a:r>
              <a:rPr lang="cs-CZ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Repko</a:t>
            </a: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4" y="4227934"/>
            <a:ext cx="1080120" cy="3821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6" y="4740994"/>
            <a:ext cx="841024" cy="251466"/>
          </a:xfrm>
          <a:prstGeom prst="rect">
            <a:avLst/>
          </a:prstGeom>
        </p:spPr>
      </p:pic>
      <p:pic>
        <p:nvPicPr>
          <p:cNvPr id="1026" name="Picture 2" descr="Biomechanics &amp; Gait Analysis">
            <a:extLst>
              <a:ext uri="{FF2B5EF4-FFF2-40B4-BE49-F238E27FC236}">
                <a16:creationId xmlns:a16="http://schemas.microsoft.com/office/drawing/2014/main" id="{4B51E277-CECB-EF40-B710-10F40FD5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59" y="1117469"/>
            <a:ext cx="3921881" cy="26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9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5A954-3FEC-A246-ABC1-A10D32AD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0"/>
            <a:ext cx="8229600" cy="857250"/>
          </a:xfrm>
        </p:spPr>
        <p:txBody>
          <a:bodyPr/>
          <a:lstStyle/>
          <a:p>
            <a:r>
              <a:rPr lang="cs-CZ" dirty="0"/>
              <a:t>1. Stojná fáze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ABBD9E-3884-6642-BC11-A2E646C82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541FD9-C291-E34D-B0A7-BD6AB3227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71" y="781427"/>
            <a:ext cx="7853082" cy="43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50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44232B-3F11-424C-AEF3-4B3EA5EA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0F3009-A268-4D41-B953-B3797261C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7CBC68-7FEA-2C4F-8F13-12C5FB93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2" y="0"/>
            <a:ext cx="90988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99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D121F-9B10-BA4C-AC63-EBDDC8364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6086BF-5ECE-A540-A9D0-8B78CBE1C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656A5D-6965-A84B-A6D8-60CADE1EC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4"/>
            <a:ext cx="9144000" cy="51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37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3199B-BCF3-8C46-A3C4-F7E05C5E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E25A23-DEFC-AF42-B2C6-DA2B4D0F5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87D1ED-9B55-5740-B959-2E6BB9B81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" y="0"/>
            <a:ext cx="91422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A5992-2452-534F-8309-C07F817D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818B57-B999-D748-B5B0-41E1CE024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1D1547-247E-5344-943B-0387754AD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" y="0"/>
            <a:ext cx="91422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86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703375-48A7-8D43-BEFE-EA89069F3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54F528-B004-A84A-A5A0-1D0E67BA3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073CAA-2E01-B242-8482-67C4C8FC7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86"/>
            <a:ext cx="9144000" cy="48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15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0699F-8AD8-6642-ABF4-E6C1DD6C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3" y="134260"/>
            <a:ext cx="8229600" cy="857250"/>
          </a:xfrm>
        </p:spPr>
        <p:txBody>
          <a:bodyPr/>
          <a:lstStyle/>
          <a:p>
            <a:r>
              <a:rPr lang="cs-CZ" dirty="0"/>
              <a:t>2. Fáze švihová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B6EF6A7-DA97-2B41-9DBD-EB9B4D6E6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5" y="932953"/>
            <a:ext cx="7765078" cy="4210547"/>
          </a:xfrm>
        </p:spPr>
      </p:pic>
    </p:spTree>
    <p:extLst>
      <p:ext uri="{BB962C8B-B14F-4D97-AF65-F5344CB8AC3E}">
        <p14:creationId xmlns:p14="http://schemas.microsoft.com/office/powerpoint/2010/main" val="1373331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1980A-94A2-F643-84FD-24F408BE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34AC7B-8B81-A042-B33B-92088911B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EB313A-4CD5-4E42-8ADE-1538F3737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851"/>
            <a:ext cx="9144000" cy="47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1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C31FD-241A-7D48-AEFD-CAE43E9D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3095E55-5A4F-5B49-AEB8-47C02A9C4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1" y="88478"/>
            <a:ext cx="8453930" cy="4568501"/>
          </a:xfrm>
        </p:spPr>
      </p:pic>
    </p:spTree>
    <p:extLst>
      <p:ext uri="{BB962C8B-B14F-4D97-AF65-F5344CB8AC3E}">
        <p14:creationId xmlns:p14="http://schemas.microsoft.com/office/powerpoint/2010/main" val="641141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3E557B-C0C3-E946-87BE-5ED696D1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4" y="0"/>
            <a:ext cx="8229600" cy="857250"/>
          </a:xfrm>
        </p:spPr>
        <p:txBody>
          <a:bodyPr/>
          <a:lstStyle/>
          <a:p>
            <a:r>
              <a:rPr lang="cs-CZ" dirty="0"/>
              <a:t>Kinematické parametry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BAF9AB-DAF6-6A47-AF48-2953C2BA3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5B6A24-6237-B04C-93A3-88C4B497C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81"/>
          <a:stretch/>
        </p:blipFill>
        <p:spPr>
          <a:xfrm>
            <a:off x="0" y="834390"/>
            <a:ext cx="9144000" cy="4225066"/>
          </a:xfrm>
          <a:prstGeom prst="rect">
            <a:avLst/>
          </a:prstGeom>
        </p:spPr>
      </p:pic>
      <p:pic>
        <p:nvPicPr>
          <p:cNvPr id="1026" name="Picture 2" descr="Schematic diagram of foot progression angle (A) and hallux valgus angle...  | Download Scientific Diagram">
            <a:extLst>
              <a:ext uri="{FF2B5EF4-FFF2-40B4-BE49-F238E27FC236}">
                <a16:creationId xmlns:a16="http://schemas.microsoft.com/office/drawing/2014/main" id="{5FEA303D-EEA8-A948-B660-1585E5DD7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11024" r="50411" b="8923"/>
          <a:stretch/>
        </p:blipFill>
        <p:spPr bwMode="auto">
          <a:xfrm>
            <a:off x="6501007" y="1164920"/>
            <a:ext cx="2252759" cy="209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57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827A39-125E-224A-BD1D-848F915E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7" y="120252"/>
            <a:ext cx="8229600" cy="857250"/>
          </a:xfrm>
        </p:spPr>
        <p:txBody>
          <a:bodyPr>
            <a:normAutofit fontScale="90000"/>
          </a:bodyPr>
          <a:lstStyle/>
          <a:p>
            <a:b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Převzato -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/>
              <a:t>Dr. </a:t>
            </a:r>
            <a:r>
              <a:rPr lang="cs-CZ" sz="1400" dirty="0" err="1"/>
              <a:t>Abdel-Rahman</a:t>
            </a:r>
            <a:r>
              <a:rPr lang="cs-CZ" sz="1400" dirty="0"/>
              <a:t> </a:t>
            </a:r>
            <a:r>
              <a:rPr lang="cs-CZ" sz="1400" dirty="0" err="1"/>
              <a:t>Akl</a:t>
            </a:r>
            <a:r>
              <a:rPr lang="cs-CZ" sz="1400" dirty="0"/>
              <a:t>  </a:t>
            </a:r>
            <a:r>
              <a:rPr lang="cs-CZ" sz="1100" dirty="0"/>
              <a:t>Ph.D.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Biomechanics</a:t>
            </a:r>
            <a:r>
              <a:rPr lang="cs-CZ" sz="1100" dirty="0"/>
              <a:t>, </a:t>
            </a:r>
            <a:r>
              <a:rPr lang="cs-CZ" sz="1100" dirty="0" err="1"/>
              <a:t>faculty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physical</a:t>
            </a:r>
            <a:r>
              <a:rPr lang="cs-CZ" sz="1100" dirty="0"/>
              <a:t> </a:t>
            </a:r>
            <a:r>
              <a:rPr lang="cs-CZ" sz="1100" dirty="0" err="1"/>
              <a:t>education</a:t>
            </a:r>
            <a:r>
              <a:rPr lang="cs-CZ" sz="1100" dirty="0"/>
              <a:t>, Alexandria university</a:t>
            </a:r>
            <a:br>
              <a:rPr lang="cs-CZ" dirty="0"/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BF2103C-D2E4-2D4B-908D-51D97F54A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86" y="843558"/>
            <a:ext cx="7134428" cy="3822675"/>
          </a:xfrm>
        </p:spPr>
      </p:pic>
    </p:spTree>
    <p:extLst>
      <p:ext uri="{BB962C8B-B14F-4D97-AF65-F5344CB8AC3E}">
        <p14:creationId xmlns:p14="http://schemas.microsoft.com/office/powerpoint/2010/main" val="500425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69D42-7E66-0442-A7F5-0FDC4E23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4F1472-810E-2146-AF67-6B05DF0D5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A79CA8-D706-7F44-9491-5458C62D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04"/>
            <a:ext cx="9144000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43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77709-762F-EB4A-BEA7-01DA7E2C6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EC6448-C338-CB4D-B407-859249FB0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FA5F3F-805B-9B47-9973-27439B463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106"/>
            <a:ext cx="9144000" cy="4843288"/>
          </a:xfrm>
          <a:prstGeom prst="rect">
            <a:avLst/>
          </a:prstGeom>
        </p:spPr>
      </p:pic>
      <p:sp>
        <p:nvSpPr>
          <p:cNvPr id="6" name="Rámeček 5">
            <a:extLst>
              <a:ext uri="{FF2B5EF4-FFF2-40B4-BE49-F238E27FC236}">
                <a16:creationId xmlns:a16="http://schemas.microsoft.com/office/drawing/2014/main" id="{7C2BD53F-A6A2-6846-B4A6-0E031A2DE2AE}"/>
              </a:ext>
            </a:extLst>
          </p:cNvPr>
          <p:cNvSpPr/>
          <p:nvPr/>
        </p:nvSpPr>
        <p:spPr>
          <a:xfrm>
            <a:off x="860612" y="2052918"/>
            <a:ext cx="3370729" cy="977153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92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F8BA09-F06D-AC4B-ABAF-9D084FD4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172450" cy="388382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Normal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parametres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D172AB-619D-DC42-A85B-EE48A26D4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22EE6D-D48C-6240-A05E-9095DEBF4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06"/>
          <a:stretch/>
        </p:blipFill>
        <p:spPr>
          <a:xfrm>
            <a:off x="0" y="651510"/>
            <a:ext cx="9144000" cy="448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50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5B9BD-1F6F-924C-9CB8-295743CC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503C4-34FE-FE4E-9E39-01775159A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727C72-3714-DA45-9819-DD841D25C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81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1DF162-E7D1-4343-B1A5-ED4BB8191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" y="179294"/>
            <a:ext cx="8229600" cy="4369609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„</a:t>
            </a:r>
            <a:r>
              <a:rPr lang="cs-CZ" dirty="0" err="1">
                <a:solidFill>
                  <a:srgbClr val="FF0000"/>
                </a:solidFill>
              </a:rPr>
              <a:t>Orthopaedic</a:t>
            </a:r>
            <a:r>
              <a:rPr lang="cs-CZ" dirty="0">
                <a:solidFill>
                  <a:srgbClr val="FF0000"/>
                </a:solidFill>
              </a:rPr>
              <a:t> point“ </a:t>
            </a:r>
            <a:r>
              <a:rPr lang="cs-CZ" dirty="0"/>
              <a:t>– 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Limping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painful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</a:p>
          <a:p>
            <a:pPr>
              <a:buFontTx/>
              <a:buChar char="-"/>
            </a:pPr>
            <a:r>
              <a:rPr lang="cs-C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 joint </a:t>
            </a:r>
          </a:p>
          <a:p>
            <a:pPr>
              <a:buFontTx/>
              <a:buChar char="-"/>
            </a:pPr>
            <a:r>
              <a:rPr lang="cs-C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trochanteric</a:t>
            </a:r>
            <a:r>
              <a:rPr lang="cs-C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bursa</a:t>
            </a:r>
            <a:r>
              <a:rPr lang="cs-C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cs-C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joint </a:t>
            </a:r>
          </a:p>
          <a:p>
            <a:pPr>
              <a:buFontTx/>
              <a:buChar char="-"/>
            </a:pPr>
            <a:r>
              <a:rPr lang="cs-C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lumbar</a:t>
            </a:r>
            <a:r>
              <a:rPr lang="cs-C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spine </a:t>
            </a:r>
            <a:r>
              <a:rPr lang="cs-C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  <a:endParaRPr lang="cs-CZ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Shortening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stance </a:t>
            </a:r>
            <a:r>
              <a:rPr lang="cs-C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cs-C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gait</a:t>
            </a:r>
            <a:endParaRPr lang="cs-CZ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026" name="Picture 2" descr="Hip Pinning | Johns Hopkins Medicine">
            <a:extLst>
              <a:ext uri="{FF2B5EF4-FFF2-40B4-BE49-F238E27FC236}">
                <a16:creationId xmlns:a16="http://schemas.microsoft.com/office/drawing/2014/main" id="{528429FC-CDD2-DA4C-AB58-C370F1C69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 r="17053"/>
          <a:stretch/>
        </p:blipFill>
        <p:spPr bwMode="auto">
          <a:xfrm>
            <a:off x="5288441" y="762033"/>
            <a:ext cx="3655003" cy="354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832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638956-A05F-2E4E-B403-C1755FEF3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0050"/>
            <a:ext cx="8229600" cy="419457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„</a:t>
            </a:r>
            <a:r>
              <a:rPr lang="cs-CZ" dirty="0" err="1">
                <a:solidFill>
                  <a:srgbClr val="FF0000"/>
                </a:solidFill>
              </a:rPr>
              <a:t>Orthopaedic</a:t>
            </a:r>
            <a:r>
              <a:rPr lang="cs-CZ" dirty="0">
                <a:solidFill>
                  <a:srgbClr val="FF0000"/>
                </a:solidFill>
              </a:rPr>
              <a:t> point“ -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Trendelenburg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limping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07CE17FA-1B60-274F-81B9-113368A41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568360" y="2286000"/>
            <a:ext cx="8451197" cy="2777490"/>
          </a:xfrm>
          <a:prstGeom prst="rect">
            <a:avLst/>
          </a:prstGeom>
        </p:spPr>
      </p:pic>
      <p:pic>
        <p:nvPicPr>
          <p:cNvPr id="2050" name="Picture 2" descr="A young man suffers a... - Usmle Step 1 Review Notes | Facebook">
            <a:extLst>
              <a:ext uri="{FF2B5EF4-FFF2-40B4-BE49-F238E27FC236}">
                <a16:creationId xmlns:a16="http://schemas.microsoft.com/office/drawing/2014/main" id="{9DE5ADA3-30EF-4A42-913A-7D5F76A22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9" b="6049"/>
          <a:stretch/>
        </p:blipFill>
        <p:spPr bwMode="auto">
          <a:xfrm>
            <a:off x="6217920" y="137160"/>
            <a:ext cx="2110740" cy="244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583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7C2EBF-EE3D-BA4E-8062-6E127A194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9" y="161365"/>
            <a:ext cx="8229600" cy="4894730"/>
          </a:xfrm>
        </p:spPr>
        <p:txBody>
          <a:bodyPr>
            <a:norm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Trendelenburg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limping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Weakness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abductors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m.gluteus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minimus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medius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Paresis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cs-CZ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gluteus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superior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radiculopathy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L5 nerve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8B405A-EFA6-3047-AE5B-9E47308AA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81" y="121919"/>
            <a:ext cx="3051454" cy="488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01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7056784" cy="47104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8" y="123478"/>
            <a:ext cx="7056784" cy="857250"/>
          </a:xfrm>
        </p:spPr>
        <p:txBody>
          <a:bodyPr>
            <a:normAutofit/>
          </a:bodyPr>
          <a:lstStyle/>
          <a:p>
            <a:pPr algn="l"/>
            <a:r>
              <a:rPr lang="cs-CZ" sz="3200" i="1" spc="3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  </a:t>
            </a:r>
            <a:r>
              <a:rPr lang="cs-CZ" sz="3200" i="1" spc="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r>
              <a:rPr lang="cs-CZ" sz="3200" i="1" spc="3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.</a:t>
            </a:r>
            <a:endParaRPr lang="en-GB" sz="3200" i="1" spc="3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9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7CC77-AAFB-2B46-9C52-6DD9FDBD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4827068C-6302-014D-A26E-04195892A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0874"/>
            <a:ext cx="8229600" cy="1232627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52A2ED9-E0DB-CE46-A24F-A88AE8D13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17" y="0"/>
            <a:ext cx="8424936" cy="4543786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1DE28B61-F9B6-DC45-841F-DF94392F5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1" y="3772695"/>
            <a:ext cx="86487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86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90CF5-17C9-E44F-98CD-9F7D882C6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DC0163-1ED0-A949-BC12-CFB53969C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5A06E4-B4DC-2C4F-964B-B1DDD0FF0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94"/>
            <a:ext cx="9144000" cy="49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42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73CCEF-438F-3F4B-8CF0-8ECEA562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FC8414-B9C3-B144-9D71-480C0CB7E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1CCDC7-4E26-254C-B772-47CB6FB4D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88"/>
            <a:ext cx="9144000" cy="500572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92873A9-C905-A64B-84B6-8F83B2E7E826}"/>
              </a:ext>
            </a:extLst>
          </p:cNvPr>
          <p:cNvSpPr/>
          <p:nvPr/>
        </p:nvSpPr>
        <p:spPr>
          <a:xfrm>
            <a:off x="663388" y="2259106"/>
            <a:ext cx="3774141" cy="762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28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FCC6F-B497-4D49-AA9F-889A0D92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7250"/>
          </a:xfrm>
        </p:spPr>
        <p:txBody>
          <a:bodyPr/>
          <a:lstStyle/>
          <a:p>
            <a:r>
              <a:rPr lang="cs-CZ" dirty="0" err="1"/>
              <a:t>Stride</a:t>
            </a:r>
            <a:r>
              <a:rPr lang="cs-CZ" dirty="0"/>
              <a:t> </a:t>
            </a:r>
            <a:r>
              <a:rPr lang="cs-CZ" dirty="0" err="1"/>
              <a:t>x</a:t>
            </a:r>
            <a:r>
              <a:rPr lang="cs-CZ" dirty="0"/>
              <a:t> Step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E8E1F96-C850-824B-81EC-2F357FBB4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66770"/>
            <a:ext cx="3890516" cy="1450701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FB13AC1-1C12-814E-AD2A-F4066C3AB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78" y="2318118"/>
            <a:ext cx="4466580" cy="252096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DB3A5F3-DAC5-EE4E-B6E3-3528FCF8E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386" y="2835550"/>
            <a:ext cx="371475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84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9E42F86-78BA-434D-B912-5FB223B6D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06" y="0"/>
            <a:ext cx="70059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58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8D21F-0D71-454F-922E-0E5E13362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68" y="705568"/>
            <a:ext cx="8003232" cy="423968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60%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rgbClr val="FF0000"/>
                </a:solidFill>
              </a:rPr>
              <a:t>Stance </a:t>
            </a:r>
            <a:r>
              <a:rPr lang="cs-CZ" sz="2800" dirty="0" err="1">
                <a:solidFill>
                  <a:srgbClr val="FF0000"/>
                </a:solidFill>
              </a:rPr>
              <a:t>phase</a:t>
            </a:r>
            <a:r>
              <a:rPr lang="cs-CZ" sz="2800" dirty="0">
                <a:solidFill>
                  <a:schemeClr val="tx1"/>
                </a:solidFill>
              </a:rPr>
              <a:t>, </a:t>
            </a:r>
            <a:r>
              <a:rPr lang="cs-CZ" sz="2800" dirty="0">
                <a:solidFill>
                  <a:srgbClr val="7030A0"/>
                </a:solidFill>
              </a:rPr>
              <a:t>40%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rgbClr val="FF0000"/>
                </a:solidFill>
              </a:rPr>
              <a:t>Swing </a:t>
            </a:r>
            <a:r>
              <a:rPr lang="cs-CZ" sz="2800" dirty="0" err="1">
                <a:solidFill>
                  <a:srgbClr val="FF0000"/>
                </a:solidFill>
              </a:rPr>
              <a:t>phase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5C25BB-53B4-4145-B3E6-1D7A8254E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82"/>
          <a:stretch/>
        </p:blipFill>
        <p:spPr>
          <a:xfrm>
            <a:off x="683568" y="1203598"/>
            <a:ext cx="7373159" cy="3424595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D2C467D8-0530-F24F-8238-3AB0E99D5D60}"/>
              </a:ext>
            </a:extLst>
          </p:cNvPr>
          <p:cNvSpPr txBox="1">
            <a:spLocks/>
          </p:cNvSpPr>
          <p:nvPr/>
        </p:nvSpPr>
        <p:spPr>
          <a:xfrm>
            <a:off x="243426" y="149757"/>
            <a:ext cx="8003232" cy="423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Gait</a:t>
            </a:r>
            <a:r>
              <a:rPr lang="cs-CZ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endParaRPr lang="cs-CZ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723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A1661-B2CF-3446-BD44-585CF649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90EF35-F042-3944-88BF-1605CEFCF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5B44B0-451C-A244-B269-B8B3F7CAC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" y="0"/>
            <a:ext cx="9136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697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4140</TotalTime>
  <Words>156</Words>
  <Application>Microsoft Office PowerPoint</Application>
  <PresentationFormat>Předvádění na obrazovce (16:9)</PresentationFormat>
  <Paragraphs>36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Motiv systému Office</vt:lpstr>
      <vt:lpstr>Biomechanics of Gait </vt:lpstr>
      <vt:lpstr> Převzato - Dr. Abdel-Rahman Akl  Ph.D. of Biomechanics, faculty of physical education, Alexandria university </vt:lpstr>
      <vt:lpstr>Prezentace aplikace PowerPoint</vt:lpstr>
      <vt:lpstr>Prezentace aplikace PowerPoint</vt:lpstr>
      <vt:lpstr>Prezentace aplikace PowerPoint</vt:lpstr>
      <vt:lpstr>Stride x Step</vt:lpstr>
      <vt:lpstr>Prezentace aplikace PowerPoint</vt:lpstr>
      <vt:lpstr>60% Stance phase, 40% Swing phase</vt:lpstr>
      <vt:lpstr>Prezentace aplikace PowerPoint</vt:lpstr>
      <vt:lpstr>1. Stojná fáze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2. Fáze švihová</vt:lpstr>
      <vt:lpstr>Prezentace aplikace PowerPoint</vt:lpstr>
      <vt:lpstr>Prezentace aplikace PowerPoint</vt:lpstr>
      <vt:lpstr>Kinematické parametry</vt:lpstr>
      <vt:lpstr>Prezentace aplikace PowerPoint</vt:lpstr>
      <vt:lpstr>Prezentace aplikace PowerPoint</vt:lpstr>
      <vt:lpstr>Normal range of parametres</vt:lpstr>
      <vt:lpstr>Prezentace aplikace PowerPoint</vt:lpstr>
      <vt:lpstr>Prezentace aplikace PowerPoint</vt:lpstr>
      <vt:lpstr>Prezentace aplikace PowerPoint</vt:lpstr>
      <vt:lpstr>Prezentace aplikace PowerPoint</vt:lpstr>
      <vt:lpstr>    Děkuji za pozornost.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</dc:title>
  <dc:creator>Marta</dc:creator>
  <cp:lastModifiedBy>Pavel Vank</cp:lastModifiedBy>
  <cp:revision>96</cp:revision>
  <dcterms:created xsi:type="dcterms:W3CDTF">2019-03-06T12:51:14Z</dcterms:created>
  <dcterms:modified xsi:type="dcterms:W3CDTF">2021-04-15T13:44:55Z</dcterms:modified>
</cp:coreProperties>
</file>