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81" r:id="rId3"/>
    <p:sldId id="271" r:id="rId4"/>
    <p:sldId id="274" r:id="rId5"/>
    <p:sldId id="273" r:id="rId6"/>
    <p:sldId id="289" r:id="rId7"/>
    <p:sldId id="278" r:id="rId8"/>
    <p:sldId id="277" r:id="rId9"/>
    <p:sldId id="297" r:id="rId10"/>
    <p:sldId id="300" r:id="rId11"/>
    <p:sldId id="276" r:id="rId12"/>
    <p:sldId id="295" r:id="rId13"/>
    <p:sldId id="265" r:id="rId14"/>
    <p:sldId id="266" r:id="rId15"/>
    <p:sldId id="303" r:id="rId16"/>
    <p:sldId id="296" r:id="rId17"/>
    <p:sldId id="306" r:id="rId18"/>
    <p:sldId id="272" r:id="rId19"/>
    <p:sldId id="284" r:id="rId20"/>
    <p:sldId id="304" r:id="rId21"/>
    <p:sldId id="287" r:id="rId22"/>
    <p:sldId id="305" r:id="rId23"/>
    <p:sldId id="293" r:id="rId24"/>
    <p:sldId id="280" r:id="rId25"/>
    <p:sldId id="291" r:id="rId26"/>
    <p:sldId id="298" r:id="rId27"/>
    <p:sldId id="299" r:id="rId28"/>
    <p:sldId id="279" r:id="rId29"/>
    <p:sldId id="292" r:id="rId30"/>
    <p:sldId id="290" r:id="rId31"/>
    <p:sldId id="301" r:id="rId32"/>
    <p:sldId id="302" r:id="rId33"/>
    <p:sldId id="260" r:id="rId34"/>
    <p:sldId id="264" r:id="rId35"/>
    <p:sldId id="282" r:id="rId36"/>
    <p:sldId id="283" r:id="rId37"/>
    <p:sldId id="267" r:id="rId38"/>
    <p:sldId id="259" r:id="rId39"/>
    <p:sldId id="268" r:id="rId4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65"/>
  </p:normalViewPr>
  <p:slideViewPr>
    <p:cSldViewPr>
      <p:cViewPr varScale="1">
        <p:scale>
          <a:sx n="107" d="100"/>
          <a:sy n="107" d="100"/>
        </p:scale>
        <p:origin x="1760"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List_Microsoft_Excelu.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Therapy of the flat</a:t>
            </a:r>
            <a:r>
              <a:rPr lang="en-US" baseline="0" dirty="0"/>
              <a:t> foot</a:t>
            </a:r>
            <a:endParaRPr lang="en-US" dirty="0"/>
          </a:p>
        </c:rich>
      </c:tx>
      <c:layout>
        <c:manualLayout>
          <c:xMode val="edge"/>
          <c:yMode val="edge"/>
          <c:x val="0.31017705599300088"/>
          <c:y val="7.9629629629629634E-2"/>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0"/>
          <c:y val="4.8792650918635168E-2"/>
          <c:w val="0.95277777777777772"/>
          <c:h val="0.95120734908136484"/>
        </c:manualLayout>
      </c:layout>
      <c:pie3DChart>
        <c:varyColors val="1"/>
        <c:ser>
          <c:idx val="0"/>
          <c:order val="0"/>
          <c:tx>
            <c:strRef>
              <c:f>List1!$B$1</c:f>
              <c:strCache>
                <c:ptCount val="1"/>
                <c:pt idx="0">
                  <c:v>Terapie</c:v>
                </c:pt>
              </c:strCache>
            </c:strRef>
          </c:tx>
          <c:dPt>
            <c:idx val="0"/>
            <c:bubble3D val="0"/>
            <c:explosion val="31"/>
            <c:extLst>
              <c:ext xmlns:c16="http://schemas.microsoft.com/office/drawing/2014/chart" uri="{C3380CC4-5D6E-409C-BE32-E72D297353CC}">
                <c16:uniqueId val="{00000000-4D63-E74B-9C3D-9DF1895B8085}"/>
              </c:ext>
            </c:extLst>
          </c:dPt>
          <c:dLbls>
            <c:dLbl>
              <c:idx val="0"/>
              <c:tx>
                <c:rich>
                  <a:bodyPr/>
                  <a:lstStyle/>
                  <a:p>
                    <a:r>
                      <a:rPr lang="en-US"/>
                      <a:t>Conservative</a:t>
                    </a:r>
                    <a:r>
                      <a:rPr lang="en-US" baseline="0" dirty="0"/>
                      <a:t>
</a:t>
                    </a:r>
                    <a:fld id="{8D4715C7-3D58-5149-8572-C24421851B18}" type="PERCENTAGE">
                      <a:rPr lang="en-US" baseline="0"/>
                      <a:pPr/>
                      <a:t>[PROCENTO]</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D63-E74B-9C3D-9DF1895B8085}"/>
                </c:ext>
              </c:extLst>
            </c:dLbl>
            <c:dLbl>
              <c:idx val="1"/>
              <c:layout>
                <c:manualLayout>
                  <c:x val="9.4673447069116415E-2"/>
                  <c:y val="0.10758982210557014"/>
                </c:manualLayout>
              </c:layout>
              <c:tx>
                <c:rich>
                  <a:bodyPr/>
                  <a:lstStyle/>
                  <a:p>
                    <a:r>
                      <a:rPr lang="en-US" dirty="0"/>
                      <a:t>Surgery</a:t>
                    </a:r>
                    <a:r>
                      <a:rPr lang="en-US" baseline="0" dirty="0"/>
                      <a:t>
</a:t>
                    </a:r>
                    <a:fld id="{9BBD2E07-E1CB-9047-A381-4B9980B62570}" type="PERCENTAGE">
                      <a:rPr lang="en-US" baseline="0"/>
                      <a:pPr/>
                      <a:t>[PROCENTO]</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D63-E74B-9C3D-9DF1895B8085}"/>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List1!$A$2:$A$3</c:f>
              <c:strCache>
                <c:ptCount val="2"/>
                <c:pt idx="0">
                  <c:v>Konzervativní</c:v>
                </c:pt>
                <c:pt idx="1">
                  <c:v>Operační</c:v>
                </c:pt>
              </c:strCache>
            </c:strRef>
          </c:cat>
          <c:val>
            <c:numRef>
              <c:f>List1!$B$2:$B$3</c:f>
              <c:numCache>
                <c:formatCode>General</c:formatCode>
                <c:ptCount val="2"/>
                <c:pt idx="0">
                  <c:v>9</c:v>
                </c:pt>
                <c:pt idx="1">
                  <c:v>1</c:v>
                </c:pt>
              </c:numCache>
            </c:numRef>
          </c:val>
          <c:extLst>
            <c:ext xmlns:c16="http://schemas.microsoft.com/office/drawing/2014/chart" uri="{C3380CC4-5D6E-409C-BE32-E72D297353CC}">
              <c16:uniqueId val="{00000002-4D63-E74B-9C3D-9DF1895B8085}"/>
            </c:ext>
          </c:extLst>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800"/>
      </a:pPr>
      <a:endParaRPr lang="cs-CZ"/>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8B43E1DE-7A59-4B25-AAD3-88D2E76CE6F7}" type="datetimeFigureOut">
              <a:rPr lang="cs-CZ" smtClean="0"/>
              <a:t>13.04.21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CBDE9EF-9626-4CB1-AFF7-7D0BC9365255}" type="slidenum">
              <a:rPr lang="cs-CZ" smtClean="0"/>
              <a:t>‹#›</a:t>
            </a:fld>
            <a:endParaRPr lang="cs-CZ"/>
          </a:p>
        </p:txBody>
      </p:sp>
    </p:spTree>
    <p:extLst>
      <p:ext uri="{BB962C8B-B14F-4D97-AF65-F5344CB8AC3E}">
        <p14:creationId xmlns:p14="http://schemas.microsoft.com/office/powerpoint/2010/main" val="3115346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B43E1DE-7A59-4B25-AAD3-88D2E76CE6F7}" type="datetimeFigureOut">
              <a:rPr lang="cs-CZ" smtClean="0"/>
              <a:t>13.04.21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CBDE9EF-9626-4CB1-AFF7-7D0BC9365255}" type="slidenum">
              <a:rPr lang="cs-CZ" smtClean="0"/>
              <a:t>‹#›</a:t>
            </a:fld>
            <a:endParaRPr lang="cs-CZ"/>
          </a:p>
        </p:txBody>
      </p:sp>
    </p:spTree>
    <p:extLst>
      <p:ext uri="{BB962C8B-B14F-4D97-AF65-F5344CB8AC3E}">
        <p14:creationId xmlns:p14="http://schemas.microsoft.com/office/powerpoint/2010/main" val="2654865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B43E1DE-7A59-4B25-AAD3-88D2E76CE6F7}" type="datetimeFigureOut">
              <a:rPr lang="cs-CZ" smtClean="0"/>
              <a:t>13.04.21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CBDE9EF-9626-4CB1-AFF7-7D0BC9365255}" type="slidenum">
              <a:rPr lang="cs-CZ" smtClean="0"/>
              <a:t>‹#›</a:t>
            </a:fld>
            <a:endParaRPr lang="cs-CZ"/>
          </a:p>
        </p:txBody>
      </p:sp>
    </p:spTree>
    <p:extLst>
      <p:ext uri="{BB962C8B-B14F-4D97-AF65-F5344CB8AC3E}">
        <p14:creationId xmlns:p14="http://schemas.microsoft.com/office/powerpoint/2010/main" val="934857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B43E1DE-7A59-4B25-AAD3-88D2E76CE6F7}" type="datetimeFigureOut">
              <a:rPr lang="cs-CZ" smtClean="0"/>
              <a:t>13.04.21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CBDE9EF-9626-4CB1-AFF7-7D0BC9365255}" type="slidenum">
              <a:rPr lang="cs-CZ" smtClean="0"/>
              <a:t>‹#›</a:t>
            </a:fld>
            <a:endParaRPr lang="cs-CZ"/>
          </a:p>
        </p:txBody>
      </p:sp>
    </p:spTree>
    <p:extLst>
      <p:ext uri="{BB962C8B-B14F-4D97-AF65-F5344CB8AC3E}">
        <p14:creationId xmlns:p14="http://schemas.microsoft.com/office/powerpoint/2010/main" val="35059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8B43E1DE-7A59-4B25-AAD3-88D2E76CE6F7}" type="datetimeFigureOut">
              <a:rPr lang="cs-CZ" smtClean="0"/>
              <a:t>13.04.21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CBDE9EF-9626-4CB1-AFF7-7D0BC9365255}" type="slidenum">
              <a:rPr lang="cs-CZ" smtClean="0"/>
              <a:t>‹#›</a:t>
            </a:fld>
            <a:endParaRPr lang="cs-CZ"/>
          </a:p>
        </p:txBody>
      </p:sp>
    </p:spTree>
    <p:extLst>
      <p:ext uri="{BB962C8B-B14F-4D97-AF65-F5344CB8AC3E}">
        <p14:creationId xmlns:p14="http://schemas.microsoft.com/office/powerpoint/2010/main" val="3914075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8B43E1DE-7A59-4B25-AAD3-88D2E76CE6F7}" type="datetimeFigureOut">
              <a:rPr lang="cs-CZ" smtClean="0"/>
              <a:t>13.04.21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CBDE9EF-9626-4CB1-AFF7-7D0BC9365255}" type="slidenum">
              <a:rPr lang="cs-CZ" smtClean="0"/>
              <a:t>‹#›</a:t>
            </a:fld>
            <a:endParaRPr lang="cs-CZ"/>
          </a:p>
        </p:txBody>
      </p:sp>
    </p:spTree>
    <p:extLst>
      <p:ext uri="{BB962C8B-B14F-4D97-AF65-F5344CB8AC3E}">
        <p14:creationId xmlns:p14="http://schemas.microsoft.com/office/powerpoint/2010/main" val="2342007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8B43E1DE-7A59-4B25-AAD3-88D2E76CE6F7}" type="datetimeFigureOut">
              <a:rPr lang="cs-CZ" smtClean="0"/>
              <a:t>13.04.21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BCBDE9EF-9626-4CB1-AFF7-7D0BC9365255}" type="slidenum">
              <a:rPr lang="cs-CZ" smtClean="0"/>
              <a:t>‹#›</a:t>
            </a:fld>
            <a:endParaRPr lang="cs-CZ"/>
          </a:p>
        </p:txBody>
      </p:sp>
    </p:spTree>
    <p:extLst>
      <p:ext uri="{BB962C8B-B14F-4D97-AF65-F5344CB8AC3E}">
        <p14:creationId xmlns:p14="http://schemas.microsoft.com/office/powerpoint/2010/main" val="1088653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8B43E1DE-7A59-4B25-AAD3-88D2E76CE6F7}" type="datetimeFigureOut">
              <a:rPr lang="cs-CZ" smtClean="0"/>
              <a:t>13.04.21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BCBDE9EF-9626-4CB1-AFF7-7D0BC9365255}" type="slidenum">
              <a:rPr lang="cs-CZ" smtClean="0"/>
              <a:t>‹#›</a:t>
            </a:fld>
            <a:endParaRPr lang="cs-CZ"/>
          </a:p>
        </p:txBody>
      </p:sp>
    </p:spTree>
    <p:extLst>
      <p:ext uri="{BB962C8B-B14F-4D97-AF65-F5344CB8AC3E}">
        <p14:creationId xmlns:p14="http://schemas.microsoft.com/office/powerpoint/2010/main" val="2453260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B43E1DE-7A59-4B25-AAD3-88D2E76CE6F7}" type="datetimeFigureOut">
              <a:rPr lang="cs-CZ" smtClean="0"/>
              <a:t>13.04.21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BCBDE9EF-9626-4CB1-AFF7-7D0BC9365255}" type="slidenum">
              <a:rPr lang="cs-CZ" smtClean="0"/>
              <a:t>‹#›</a:t>
            </a:fld>
            <a:endParaRPr lang="cs-CZ"/>
          </a:p>
        </p:txBody>
      </p:sp>
    </p:spTree>
    <p:extLst>
      <p:ext uri="{BB962C8B-B14F-4D97-AF65-F5344CB8AC3E}">
        <p14:creationId xmlns:p14="http://schemas.microsoft.com/office/powerpoint/2010/main" val="915209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8B43E1DE-7A59-4B25-AAD3-88D2E76CE6F7}" type="datetimeFigureOut">
              <a:rPr lang="cs-CZ" smtClean="0"/>
              <a:t>13.04.21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CBDE9EF-9626-4CB1-AFF7-7D0BC9365255}" type="slidenum">
              <a:rPr lang="cs-CZ" smtClean="0"/>
              <a:t>‹#›</a:t>
            </a:fld>
            <a:endParaRPr lang="cs-CZ"/>
          </a:p>
        </p:txBody>
      </p:sp>
    </p:spTree>
    <p:extLst>
      <p:ext uri="{BB962C8B-B14F-4D97-AF65-F5344CB8AC3E}">
        <p14:creationId xmlns:p14="http://schemas.microsoft.com/office/powerpoint/2010/main" val="2740417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8B43E1DE-7A59-4B25-AAD3-88D2E76CE6F7}" type="datetimeFigureOut">
              <a:rPr lang="cs-CZ" smtClean="0"/>
              <a:t>13.04.21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CBDE9EF-9626-4CB1-AFF7-7D0BC9365255}" type="slidenum">
              <a:rPr lang="cs-CZ" smtClean="0"/>
              <a:t>‹#›</a:t>
            </a:fld>
            <a:endParaRPr lang="cs-CZ"/>
          </a:p>
        </p:txBody>
      </p:sp>
    </p:spTree>
    <p:extLst>
      <p:ext uri="{BB962C8B-B14F-4D97-AF65-F5344CB8AC3E}">
        <p14:creationId xmlns:p14="http://schemas.microsoft.com/office/powerpoint/2010/main" val="2681656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3E1DE-7A59-4B25-AAD3-88D2E76CE6F7}" type="datetimeFigureOut">
              <a:rPr lang="cs-CZ" smtClean="0"/>
              <a:t>13.04.21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DE9EF-9626-4CB1-AFF7-7D0BC9365255}" type="slidenum">
              <a:rPr lang="cs-CZ" smtClean="0"/>
              <a:t>‹#›</a:t>
            </a:fld>
            <a:endParaRPr lang="cs-CZ"/>
          </a:p>
        </p:txBody>
      </p:sp>
    </p:spTree>
    <p:extLst>
      <p:ext uri="{BB962C8B-B14F-4D97-AF65-F5344CB8AC3E}">
        <p14:creationId xmlns:p14="http://schemas.microsoft.com/office/powerpoint/2010/main" val="3375367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tmp"/><Relationship Id="rId1" Type="http://schemas.openxmlformats.org/officeDocument/2006/relationships/slideLayout" Target="../slideLayouts/slideLayout2.xml"/><Relationship Id="rId5" Type="http://schemas.openxmlformats.org/officeDocument/2006/relationships/image" Target="../media/image4.tmp"/><Relationship Id="rId4" Type="http://schemas.openxmlformats.org/officeDocument/2006/relationships/image" Target="../media/image3.tmp"/></Relationships>
</file>

<file path=ppt/slides/_rels/slide10.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tmp"/><Relationship Id="rId2" Type="http://schemas.openxmlformats.org/officeDocument/2006/relationships/image" Target="../media/image13.tmp"/><Relationship Id="rId1" Type="http://schemas.openxmlformats.org/officeDocument/2006/relationships/slideLayout" Target="../slideLayouts/slideLayout7.xml"/><Relationship Id="rId6" Type="http://schemas.openxmlformats.org/officeDocument/2006/relationships/image" Target="../media/image17.tmp"/><Relationship Id="rId5" Type="http://schemas.openxmlformats.org/officeDocument/2006/relationships/image" Target="../media/image16.tmp"/><Relationship Id="rId4" Type="http://schemas.openxmlformats.org/officeDocument/2006/relationships/image" Target="../media/image15.tmp"/></Relationships>
</file>

<file path=ppt/slides/_rels/slide14.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tmp"/><Relationship Id="rId1" Type="http://schemas.openxmlformats.org/officeDocument/2006/relationships/slideLayout" Target="../slideLayouts/slideLayout2.xml"/><Relationship Id="rId4" Type="http://schemas.openxmlformats.org/officeDocument/2006/relationships/image" Target="../media/image24.tmp"/></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tmp"/><Relationship Id="rId1" Type="http://schemas.openxmlformats.org/officeDocument/2006/relationships/slideLayout" Target="../slideLayouts/slideLayout2.xml"/><Relationship Id="rId4" Type="http://schemas.openxmlformats.org/officeDocument/2006/relationships/image" Target="../media/image28.tmp"/></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2.xml"/><Relationship Id="rId4" Type="http://schemas.openxmlformats.org/officeDocument/2006/relationships/image" Target="../media/image35.tmp"/></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mp"/><Relationship Id="rId1" Type="http://schemas.openxmlformats.org/officeDocument/2006/relationships/slideLayout" Target="../slideLayouts/slideLayout2.xml"/><Relationship Id="rId4" Type="http://schemas.openxmlformats.org/officeDocument/2006/relationships/image" Target="../media/image38.tm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tmp"/><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tmp"/><Relationship Id="rId1" Type="http://schemas.openxmlformats.org/officeDocument/2006/relationships/slideLayout" Target="../slideLayouts/slideLayout2.xml"/><Relationship Id="rId5" Type="http://schemas.openxmlformats.org/officeDocument/2006/relationships/image" Target="../media/image45.tmp"/><Relationship Id="rId4" Type="http://schemas.openxmlformats.org/officeDocument/2006/relationships/image" Target="../media/image44.tmp"/></Relationships>
</file>

<file path=ppt/slides/_rels/slide32.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tmp"/><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48.tmp"/><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tmp"/><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tmp"/></Relationships>
</file>

<file path=ppt/slides/_rels/slide35.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foothyperbook.com/elective/metatarsalgia/metatarsalgiaSurg.html" TargetMode="External"/><Relationship Id="rId2" Type="http://schemas.openxmlformats.org/officeDocument/2006/relationships/hyperlink" Target="http://www.uloz.to/xcM3dfo/4hd-weilova-osteotomie-mp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20016" y="1"/>
            <a:ext cx="2509143" cy="4228006"/>
          </a:xfrm>
        </p:spPr>
      </p:pic>
      <p:pic>
        <p:nvPicPr>
          <p:cNvPr id="5" name="Obrázek 4" descr="Výřez obrazovk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9879" y="-4119"/>
            <a:ext cx="2106097" cy="4232125"/>
          </a:xfrm>
          <a:prstGeom prst="rect">
            <a:avLst/>
          </a:prstGeom>
        </p:spPr>
      </p:pic>
      <p:pic>
        <p:nvPicPr>
          <p:cNvPr id="6" name="Obrázek 5" descr="Výřez obrazov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7122" y="0"/>
            <a:ext cx="2401300" cy="4232126"/>
          </a:xfrm>
          <a:prstGeom prst="rect">
            <a:avLst/>
          </a:prstGeom>
        </p:spPr>
      </p:pic>
      <p:pic>
        <p:nvPicPr>
          <p:cNvPr id="7" name="Obrázek 6" descr="Výřez obrazovk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17" y="-4119"/>
            <a:ext cx="2263743" cy="4236245"/>
          </a:xfrm>
          <a:prstGeom prst="rect">
            <a:avLst/>
          </a:prstGeom>
        </p:spPr>
      </p:pic>
      <p:sp>
        <p:nvSpPr>
          <p:cNvPr id="8" name="TextovéPole 7"/>
          <p:cNvSpPr txBox="1"/>
          <p:nvPr/>
        </p:nvSpPr>
        <p:spPr>
          <a:xfrm>
            <a:off x="647850" y="4653136"/>
            <a:ext cx="8024376" cy="1077218"/>
          </a:xfrm>
          <a:prstGeom prst="rect">
            <a:avLst/>
          </a:prstGeom>
          <a:noFill/>
        </p:spPr>
        <p:txBody>
          <a:bodyPr wrap="none" rtlCol="0">
            <a:spAutoFit/>
          </a:bodyPr>
          <a:lstStyle/>
          <a:p>
            <a:r>
              <a:rPr lang="cs-CZ" sz="3200" b="1" dirty="0" err="1"/>
              <a:t>Transverse</a:t>
            </a:r>
            <a:r>
              <a:rPr lang="cs-CZ" sz="3200" b="1" dirty="0"/>
              <a:t> </a:t>
            </a:r>
            <a:r>
              <a:rPr lang="cs-CZ" sz="3200" b="1" dirty="0" err="1"/>
              <a:t>flatfoot</a:t>
            </a:r>
            <a:r>
              <a:rPr lang="cs-CZ" sz="3200" b="1" dirty="0"/>
              <a:t> – </a:t>
            </a:r>
            <a:r>
              <a:rPr lang="cs-CZ" sz="3200" b="1" dirty="0" err="1"/>
              <a:t>examination</a:t>
            </a:r>
            <a:r>
              <a:rPr lang="cs-CZ" sz="3200" b="1" dirty="0"/>
              <a:t> and </a:t>
            </a:r>
            <a:r>
              <a:rPr lang="cs-CZ" sz="3200" b="1" dirty="0" err="1"/>
              <a:t>therapy</a:t>
            </a:r>
            <a:r>
              <a:rPr lang="cs-CZ" sz="3200" b="1" dirty="0"/>
              <a:t>
</a:t>
            </a:r>
          </a:p>
        </p:txBody>
      </p:sp>
      <p:sp>
        <p:nvSpPr>
          <p:cNvPr id="10" name="TextovéPole 9"/>
          <p:cNvSpPr txBox="1"/>
          <p:nvPr/>
        </p:nvSpPr>
        <p:spPr>
          <a:xfrm>
            <a:off x="3203848" y="5877272"/>
            <a:ext cx="2893100" cy="646331"/>
          </a:xfrm>
          <a:prstGeom prst="rect">
            <a:avLst/>
          </a:prstGeom>
          <a:noFill/>
        </p:spPr>
        <p:txBody>
          <a:bodyPr wrap="none" rtlCol="0">
            <a:spAutoFit/>
          </a:bodyPr>
          <a:lstStyle/>
          <a:p>
            <a:pPr algn="ctr"/>
            <a:r>
              <a:rPr lang="cs-CZ" dirty="0"/>
              <a:t>R. Zítka, M. Maršálek </a:t>
            </a:r>
          </a:p>
          <a:p>
            <a:pPr algn="ctr"/>
            <a:r>
              <a:rPr lang="cs-CZ" dirty="0"/>
              <a:t>FN Brno ORTK 22. října 2014 </a:t>
            </a:r>
          </a:p>
        </p:txBody>
      </p:sp>
    </p:spTree>
    <p:extLst>
      <p:ext uri="{BB962C8B-B14F-4D97-AF65-F5344CB8AC3E}">
        <p14:creationId xmlns:p14="http://schemas.microsoft.com/office/powerpoint/2010/main" val="4056836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4" y="476672"/>
            <a:ext cx="5400600" cy="5796457"/>
          </a:xfrm>
        </p:spPr>
      </p:pic>
      <p:sp>
        <p:nvSpPr>
          <p:cNvPr id="3" name="TextovéPole 2"/>
          <p:cNvSpPr txBox="1"/>
          <p:nvPr/>
        </p:nvSpPr>
        <p:spPr>
          <a:xfrm>
            <a:off x="5148064" y="5939988"/>
            <a:ext cx="601447" cy="338554"/>
          </a:xfrm>
          <a:prstGeom prst="rect">
            <a:avLst/>
          </a:prstGeom>
          <a:noFill/>
        </p:spPr>
        <p:txBody>
          <a:bodyPr wrap="none" rtlCol="0">
            <a:spAutoFit/>
          </a:bodyPr>
          <a:lstStyle/>
          <a:p>
            <a:r>
              <a:rPr lang="cs-CZ" sz="1600" dirty="0"/>
              <a:t>1995</a:t>
            </a:r>
          </a:p>
        </p:txBody>
      </p:sp>
    </p:spTree>
    <p:extLst>
      <p:ext uri="{BB962C8B-B14F-4D97-AF65-F5344CB8AC3E}">
        <p14:creationId xmlns:p14="http://schemas.microsoft.com/office/powerpoint/2010/main" val="1124921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052736"/>
            <a:ext cx="7687481" cy="4525963"/>
          </a:xfrm>
        </p:spPr>
      </p:pic>
      <p:sp>
        <p:nvSpPr>
          <p:cNvPr id="3" name="TextovéPole 2"/>
          <p:cNvSpPr txBox="1"/>
          <p:nvPr/>
        </p:nvSpPr>
        <p:spPr>
          <a:xfrm>
            <a:off x="683618" y="3749000"/>
            <a:ext cx="3600666" cy="461665"/>
          </a:xfrm>
          <a:prstGeom prst="rect">
            <a:avLst/>
          </a:prstGeom>
          <a:noFill/>
        </p:spPr>
        <p:txBody>
          <a:bodyPr wrap="none" rtlCol="0">
            <a:spAutoFit/>
          </a:bodyPr>
          <a:lstStyle/>
          <a:p>
            <a:r>
              <a:rPr lang="cs-CZ" sz="2400" dirty="0">
                <a:latin typeface="Times New Roman" panose="02020603050405020304" pitchFamily="18" charset="0"/>
                <a:cs typeface="Times New Roman" panose="02020603050405020304" pitchFamily="18" charset="0"/>
              </a:rPr>
              <a:t>Kladívkové deformity prstů</a:t>
            </a:r>
          </a:p>
        </p:txBody>
      </p:sp>
      <p:pic>
        <p:nvPicPr>
          <p:cNvPr id="5" name="Obrázek 4" descr="Výřez obrazovk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4284" y="2348880"/>
            <a:ext cx="4049177" cy="3073409"/>
          </a:xfrm>
          <a:prstGeom prst="rect">
            <a:avLst/>
          </a:prstGeom>
        </p:spPr>
      </p:pic>
    </p:spTree>
    <p:extLst>
      <p:ext uri="{BB962C8B-B14F-4D97-AF65-F5344CB8AC3E}">
        <p14:creationId xmlns:p14="http://schemas.microsoft.com/office/powerpoint/2010/main" val="2871451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562074"/>
          </a:xfrm>
        </p:spPr>
        <p:txBody>
          <a:bodyPr>
            <a:noAutofit/>
          </a:bodyPr>
          <a:lstStyle/>
          <a:p>
            <a:r>
              <a:rPr lang="cs-CZ" dirty="0" err="1">
                <a:solidFill>
                  <a:srgbClr val="FF0000"/>
                </a:solidFill>
              </a:rPr>
              <a:t>Possible</a:t>
            </a:r>
            <a:r>
              <a:rPr lang="cs-CZ" dirty="0">
                <a:solidFill>
                  <a:srgbClr val="FF0000"/>
                </a:solidFill>
              </a:rPr>
              <a:t> </a:t>
            </a:r>
            <a:r>
              <a:rPr lang="cs-CZ" dirty="0" err="1">
                <a:solidFill>
                  <a:srgbClr val="FF0000"/>
                </a:solidFill>
              </a:rPr>
              <a:t>causes</a:t>
            </a:r>
            <a:r>
              <a:rPr lang="cs-CZ" dirty="0">
                <a:solidFill>
                  <a:srgbClr val="FF0000"/>
                </a:solidFill>
              </a:rPr>
              <a:t>
</a:t>
            </a:r>
          </a:p>
        </p:txBody>
      </p:sp>
      <p:sp>
        <p:nvSpPr>
          <p:cNvPr id="3" name="Zástupný symbol pro obsah 2"/>
          <p:cNvSpPr>
            <a:spLocks noGrp="1"/>
          </p:cNvSpPr>
          <p:nvPr>
            <p:ph idx="1"/>
          </p:nvPr>
        </p:nvSpPr>
        <p:spPr>
          <a:xfrm>
            <a:off x="467544" y="1340768"/>
            <a:ext cx="8229600" cy="5145435"/>
          </a:xfrm>
        </p:spPr>
        <p:txBody>
          <a:bodyPr>
            <a:normAutofit/>
          </a:bodyPr>
          <a:lstStyle/>
          <a:p>
            <a:r>
              <a:rPr lang="cs-CZ" sz="2000" dirty="0" err="1"/>
              <a:t>Fractures</a:t>
            </a:r>
            <a:r>
              <a:rPr lang="cs-CZ" sz="2000" dirty="0"/>
              <a:t> </a:t>
            </a:r>
            <a:r>
              <a:rPr lang="cs-CZ" sz="2000" dirty="0" err="1"/>
              <a:t>from</a:t>
            </a:r>
            <a:r>
              <a:rPr lang="cs-CZ" sz="2000" dirty="0"/>
              <a:t> </a:t>
            </a:r>
            <a:r>
              <a:rPr lang="cs-CZ" sz="2000" dirty="0" err="1"/>
              <a:t>overload</a:t>
            </a:r>
            <a:r>
              <a:rPr lang="cs-CZ" sz="2000" dirty="0"/>
              <a:t> (no. II and III MTT)
</a:t>
            </a:r>
            <a:r>
              <a:rPr lang="cs-CZ" sz="2000" dirty="0" err="1"/>
              <a:t>Congenital</a:t>
            </a:r>
            <a:r>
              <a:rPr lang="cs-CZ" sz="2000" dirty="0"/>
              <a:t> </a:t>
            </a:r>
            <a:r>
              <a:rPr lang="cs-CZ" sz="2000" dirty="0" err="1"/>
              <a:t>short</a:t>
            </a:r>
            <a:r>
              <a:rPr lang="cs-CZ" sz="2000" dirty="0"/>
              <a:t>/long MTT, MTT </a:t>
            </a:r>
            <a:r>
              <a:rPr lang="cs-CZ" sz="2000" dirty="0" err="1"/>
              <a:t>hypoplasia</a:t>
            </a:r>
            <a:r>
              <a:rPr lang="cs-CZ" sz="2000" dirty="0"/>
              <a:t>
</a:t>
            </a:r>
            <a:r>
              <a:rPr lang="cs-CZ" sz="2000" dirty="0" err="1"/>
              <a:t>Freiberg</a:t>
            </a:r>
            <a:r>
              <a:rPr lang="cs-CZ" sz="2000" dirty="0"/>
              <a:t> - Köhler </a:t>
            </a:r>
            <a:r>
              <a:rPr lang="cs-CZ" sz="2000" dirty="0" err="1"/>
              <a:t>disease</a:t>
            </a:r>
            <a:r>
              <a:rPr lang="cs-CZ" sz="2000" dirty="0"/>
              <a:t> (</a:t>
            </a:r>
            <a:r>
              <a:rPr lang="cs-CZ" sz="2000" dirty="0" err="1"/>
              <a:t>Kölher</a:t>
            </a:r>
            <a:r>
              <a:rPr lang="cs-CZ" sz="2000" dirty="0"/>
              <a:t> II)
</a:t>
            </a:r>
            <a:r>
              <a:rPr lang="cs-CZ" sz="2000" dirty="0" err="1"/>
              <a:t>Morton</a:t>
            </a:r>
            <a:r>
              <a:rPr lang="cs-CZ" sz="2000" dirty="0"/>
              <a:t> </a:t>
            </a:r>
            <a:r>
              <a:rPr lang="cs-CZ" sz="2000" dirty="0" err="1"/>
              <a:t>neuralgia</a:t>
            </a:r>
            <a:r>
              <a:rPr lang="cs-CZ" sz="2000" dirty="0"/>
              <a:t>, </a:t>
            </a:r>
            <a:r>
              <a:rPr lang="cs-CZ" sz="2000" dirty="0" err="1"/>
              <a:t>tarsal</a:t>
            </a:r>
            <a:r>
              <a:rPr lang="cs-CZ" sz="2000" dirty="0"/>
              <a:t> </a:t>
            </a:r>
            <a:r>
              <a:rPr lang="cs-CZ" sz="2000" dirty="0" err="1"/>
              <a:t>tunnel</a:t>
            </a:r>
            <a:r>
              <a:rPr lang="cs-CZ" sz="2000" dirty="0"/>
              <a:t> syndrome
</a:t>
            </a:r>
            <a:r>
              <a:rPr lang="cs-CZ" sz="2000" dirty="0" err="1"/>
              <a:t>Plantar</a:t>
            </a:r>
            <a:r>
              <a:rPr lang="cs-CZ" sz="2000" dirty="0"/>
              <a:t> </a:t>
            </a:r>
            <a:r>
              <a:rPr lang="cs-CZ" sz="2000" dirty="0" err="1"/>
              <a:t>fibromatosa</a:t>
            </a:r>
            <a:r>
              <a:rPr lang="cs-CZ" sz="2000" dirty="0"/>
              <a:t>
Post-stress </a:t>
            </a:r>
            <a:r>
              <a:rPr lang="cs-CZ" sz="2000" dirty="0" err="1"/>
              <a:t>state</a:t>
            </a:r>
            <a:r>
              <a:rPr lang="cs-CZ" sz="2000" dirty="0"/>
              <a:t>, </a:t>
            </a:r>
            <a:r>
              <a:rPr lang="cs-CZ" sz="2000" dirty="0" err="1"/>
              <a:t>scars</a:t>
            </a:r>
            <a:r>
              <a:rPr lang="cs-CZ" sz="2000" dirty="0"/>
              <a:t>, </a:t>
            </a:r>
            <a:r>
              <a:rPr lang="cs-CZ" sz="2000" dirty="0" err="1"/>
              <a:t>contractures</a:t>
            </a:r>
            <a:r>
              <a:rPr lang="cs-CZ" sz="2000" dirty="0"/>
              <a:t> (</a:t>
            </a:r>
            <a:r>
              <a:rPr lang="cs-CZ" sz="2000" dirty="0" err="1"/>
              <a:t>peroneal</a:t>
            </a:r>
            <a:r>
              <a:rPr lang="cs-CZ" sz="2000" dirty="0"/>
              <a:t>, m. triceps </a:t>
            </a:r>
            <a:r>
              <a:rPr lang="cs-CZ" sz="2000" dirty="0" err="1"/>
              <a:t>surae</a:t>
            </a:r>
            <a:r>
              <a:rPr lang="cs-CZ" sz="2000" dirty="0"/>
              <a:t>)
</a:t>
            </a:r>
            <a:r>
              <a:rPr lang="cs-CZ" sz="2000" dirty="0" err="1"/>
              <a:t>Tumors</a:t>
            </a:r>
            <a:r>
              <a:rPr lang="cs-CZ" sz="2000" dirty="0"/>
              <a:t>
</a:t>
            </a:r>
            <a:r>
              <a:rPr lang="cs-CZ" sz="2000" dirty="0" err="1"/>
              <a:t>Systemic</a:t>
            </a:r>
            <a:r>
              <a:rPr lang="cs-CZ" sz="2000" dirty="0"/>
              <a:t> </a:t>
            </a:r>
            <a:r>
              <a:rPr lang="cs-CZ" sz="2000" dirty="0" err="1"/>
              <a:t>diseases</a:t>
            </a:r>
            <a:r>
              <a:rPr lang="cs-CZ" sz="2000" dirty="0"/>
              <a:t> – RA, </a:t>
            </a:r>
            <a:r>
              <a:rPr lang="cs-CZ" sz="2000" dirty="0" err="1"/>
              <a:t>collagenosis</a:t>
            </a:r>
            <a:r>
              <a:rPr lang="cs-CZ" sz="2000" dirty="0"/>
              <a:t>, psoriasis, on. </a:t>
            </a:r>
            <a:r>
              <a:rPr lang="cs-CZ" sz="2000" dirty="0" err="1"/>
              <a:t>blood</a:t>
            </a:r>
            <a:r>
              <a:rPr lang="cs-CZ" sz="2000" dirty="0"/>
              <a:t> </a:t>
            </a:r>
            <a:r>
              <a:rPr lang="cs-CZ" sz="2000" dirty="0" err="1"/>
              <a:t>vessels</a:t>
            </a:r>
            <a:r>
              <a:rPr lang="cs-CZ" sz="2000" dirty="0"/>
              <a:t>, DM
</a:t>
            </a:r>
            <a:r>
              <a:rPr lang="cs-CZ" sz="2000" dirty="0" err="1"/>
              <a:t>Spinal</a:t>
            </a:r>
            <a:r>
              <a:rPr lang="cs-CZ" sz="2000" dirty="0"/>
              <a:t> </a:t>
            </a:r>
            <a:r>
              <a:rPr lang="cs-CZ" sz="2000" dirty="0" err="1"/>
              <a:t>root</a:t>
            </a:r>
            <a:r>
              <a:rPr lang="cs-CZ" sz="2000" dirty="0"/>
              <a:t> </a:t>
            </a:r>
            <a:r>
              <a:rPr lang="cs-CZ" sz="2000" dirty="0" err="1"/>
              <a:t>afectation</a:t>
            </a:r>
            <a:r>
              <a:rPr lang="cs-CZ" sz="2000" dirty="0"/>
              <a:t> </a:t>
            </a:r>
            <a:r>
              <a:rPr lang="cs-CZ" sz="2000" dirty="0" err="1"/>
              <a:t>during</a:t>
            </a:r>
            <a:r>
              <a:rPr lang="cs-CZ" sz="2000" dirty="0"/>
              <a:t> </a:t>
            </a:r>
            <a:r>
              <a:rPr lang="cs-CZ" sz="2000" dirty="0" err="1"/>
              <a:t>intervertebral</a:t>
            </a:r>
            <a:r>
              <a:rPr lang="cs-CZ" sz="2000" dirty="0"/>
              <a:t> </a:t>
            </a:r>
            <a:r>
              <a:rPr lang="cs-CZ" sz="2000" dirty="0" err="1"/>
              <a:t>disc</a:t>
            </a:r>
            <a:r>
              <a:rPr lang="cs-CZ" sz="2000" dirty="0"/>
              <a:t> </a:t>
            </a:r>
            <a:r>
              <a:rPr lang="cs-CZ" sz="2000" dirty="0" err="1"/>
              <a:t>protrusion</a:t>
            </a:r>
            <a:r>
              <a:rPr lang="cs-CZ" sz="2000" dirty="0"/>
              <a:t>
Nerve </a:t>
            </a:r>
            <a:r>
              <a:rPr lang="cs-CZ" sz="2000" dirty="0" err="1"/>
              <a:t>diseases</a:t>
            </a:r>
            <a:r>
              <a:rPr lang="cs-CZ" sz="2000" dirty="0"/>
              <a:t> – DMO, </a:t>
            </a:r>
            <a:r>
              <a:rPr lang="cs-CZ" sz="2000" dirty="0" err="1"/>
              <a:t>paresis</a:t>
            </a:r>
            <a:r>
              <a:rPr lang="cs-CZ" sz="2000" dirty="0"/>
              <a:t>, </a:t>
            </a:r>
            <a:r>
              <a:rPr lang="cs-CZ" sz="2000" dirty="0" err="1"/>
              <a:t>myopathy</a:t>
            </a:r>
            <a:r>
              <a:rPr lang="cs-CZ" sz="2000" dirty="0"/>
              <a:t>
</a:t>
            </a:r>
            <a:r>
              <a:rPr lang="cs-CZ" sz="2000" dirty="0" err="1"/>
              <a:t>Diseases</a:t>
            </a:r>
            <a:r>
              <a:rPr lang="cs-CZ" sz="2000" dirty="0"/>
              <a:t> </a:t>
            </a:r>
            <a:r>
              <a:rPr lang="cs-CZ" sz="2000" dirty="0" err="1"/>
              <a:t>of</a:t>
            </a:r>
            <a:r>
              <a:rPr lang="cs-CZ" sz="2000" dirty="0"/>
              <a:t> </a:t>
            </a:r>
            <a:r>
              <a:rPr lang="cs-CZ" sz="2000" dirty="0" err="1"/>
              <a:t>the</a:t>
            </a:r>
            <a:r>
              <a:rPr lang="cs-CZ" sz="2000" dirty="0"/>
              <a:t> </a:t>
            </a:r>
            <a:r>
              <a:rPr lang="cs-CZ" sz="2000" dirty="0" err="1"/>
              <a:t>connective</a:t>
            </a:r>
            <a:r>
              <a:rPr lang="cs-CZ" sz="2000" dirty="0"/>
              <a:t> </a:t>
            </a:r>
            <a:r>
              <a:rPr lang="cs-CZ" sz="2000" dirty="0" err="1"/>
              <a:t>system</a:t>
            </a:r>
            <a:r>
              <a:rPr lang="cs-CZ" sz="2000" dirty="0"/>
              <a:t> - </a:t>
            </a:r>
            <a:r>
              <a:rPr lang="cs-CZ" sz="2000" dirty="0" err="1"/>
              <a:t>Marfan's</a:t>
            </a:r>
            <a:r>
              <a:rPr lang="cs-CZ" sz="2000" dirty="0"/>
              <a:t> </a:t>
            </a:r>
            <a:r>
              <a:rPr lang="cs-CZ" sz="2000" dirty="0" err="1"/>
              <a:t>sy</a:t>
            </a:r>
            <a:r>
              <a:rPr lang="cs-CZ" sz="2000" dirty="0"/>
              <a:t>, </a:t>
            </a:r>
            <a:r>
              <a:rPr lang="cs-CZ" sz="2000" dirty="0" err="1"/>
              <a:t>Ehlera-Danlos</a:t>
            </a:r>
            <a:r>
              <a:rPr lang="cs-CZ" sz="2000" dirty="0"/>
              <a:t> </a:t>
            </a:r>
            <a:r>
              <a:rPr lang="cs-CZ" sz="2000" dirty="0" err="1"/>
              <a:t>sy</a:t>
            </a:r>
            <a:r>
              <a:rPr lang="cs-CZ" sz="2000" dirty="0"/>
              <a:t>, Down </a:t>
            </a:r>
            <a:r>
              <a:rPr lang="cs-CZ" sz="2000" dirty="0" err="1"/>
              <a:t>sy</a:t>
            </a:r>
            <a:r>
              <a:rPr lang="cs-CZ" sz="2000" dirty="0"/>
              <a:t>.
</a:t>
            </a:r>
            <a:r>
              <a:rPr lang="cs-CZ" sz="2000" dirty="0" err="1"/>
              <a:t>Iatrogeny</a:t>
            </a:r>
            <a:r>
              <a:rPr lang="cs-CZ" sz="2000" dirty="0"/>
              <a:t> – </a:t>
            </a:r>
            <a:r>
              <a:rPr lang="cs-CZ" sz="2000" dirty="0" err="1"/>
              <a:t>after</a:t>
            </a:r>
            <a:r>
              <a:rPr lang="cs-CZ" sz="2000" dirty="0"/>
              <a:t> </a:t>
            </a:r>
            <a:r>
              <a:rPr lang="cs-CZ" sz="2000" dirty="0" err="1"/>
              <a:t>surgery</a:t>
            </a:r>
            <a:r>
              <a:rPr lang="cs-CZ" sz="2000" dirty="0"/>
              <a:t> </a:t>
            </a:r>
            <a:r>
              <a:rPr lang="cs-CZ" sz="2000" dirty="0" err="1"/>
              <a:t>at</a:t>
            </a:r>
            <a:r>
              <a:rPr lang="cs-CZ" sz="2000" dirty="0"/>
              <a:t> I. MTT (</a:t>
            </a:r>
            <a:r>
              <a:rPr lang="cs-CZ" sz="2000" dirty="0" err="1"/>
              <a:t>shortening</a:t>
            </a:r>
            <a:r>
              <a:rPr lang="cs-CZ" sz="2000" dirty="0"/>
              <a:t>), </a:t>
            </a:r>
          </a:p>
          <a:p>
            <a:endParaRPr lang="cs-CZ" sz="2000" dirty="0"/>
          </a:p>
        </p:txBody>
      </p:sp>
    </p:spTree>
    <p:extLst>
      <p:ext uri="{BB962C8B-B14F-4D97-AF65-F5344CB8AC3E}">
        <p14:creationId xmlns:p14="http://schemas.microsoft.com/office/powerpoint/2010/main" val="2476195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descr="Výřez obrazovk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2559924"/>
            <a:ext cx="4832975" cy="18669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7729"/>
            <a:ext cx="4379688" cy="2368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Obrázek 4" descr="Výřez obrazov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4" y="0"/>
            <a:ext cx="4498331" cy="2373152"/>
          </a:xfrm>
          <a:prstGeom prst="rect">
            <a:avLst/>
          </a:prstGeom>
        </p:spPr>
      </p:pic>
      <p:pic>
        <p:nvPicPr>
          <p:cNvPr id="6" name="Obrázek 5" descr="Výřez obrazovk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 y="4365996"/>
            <a:ext cx="4575835" cy="2492004"/>
          </a:xfrm>
          <a:prstGeom prst="rect">
            <a:avLst/>
          </a:prstGeom>
        </p:spPr>
      </p:pic>
      <p:pic>
        <p:nvPicPr>
          <p:cNvPr id="7" name="Obrázek 6" descr="Výřez obrazovk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4942" y="4365996"/>
            <a:ext cx="4572001" cy="2486653"/>
          </a:xfrm>
          <a:prstGeom prst="rect">
            <a:avLst/>
          </a:prstGeom>
        </p:spPr>
      </p:pic>
      <p:pic>
        <p:nvPicPr>
          <p:cNvPr id="8" name="Obrázek 7" descr="Výřez obrazovk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9688" y="-1"/>
            <a:ext cx="4737255" cy="2572501"/>
          </a:xfrm>
          <a:prstGeom prst="rect">
            <a:avLst/>
          </a:prstGeom>
        </p:spPr>
      </p:pic>
      <p:sp>
        <p:nvSpPr>
          <p:cNvPr id="3" name="TextovéPole 2"/>
          <p:cNvSpPr txBox="1"/>
          <p:nvPr/>
        </p:nvSpPr>
        <p:spPr>
          <a:xfrm>
            <a:off x="4570169" y="2869527"/>
            <a:ext cx="4467441" cy="646331"/>
          </a:xfrm>
          <a:prstGeom prst="rect">
            <a:avLst/>
          </a:prstGeom>
          <a:noFill/>
        </p:spPr>
        <p:txBody>
          <a:bodyPr wrap="none" rtlCol="0">
            <a:spAutoFit/>
          </a:bodyPr>
          <a:lstStyle/>
          <a:p>
            <a:r>
              <a:rPr lang="cs-CZ" dirty="0">
                <a:solidFill>
                  <a:schemeClr val="bg1"/>
                </a:solidFill>
              </a:rPr>
              <a:t>Útlak III. digitálního nervu předním okrajem </a:t>
            </a:r>
          </a:p>
          <a:p>
            <a:r>
              <a:rPr lang="cs-CZ" dirty="0">
                <a:solidFill>
                  <a:schemeClr val="bg1"/>
                </a:solidFill>
              </a:rPr>
              <a:t>plantární fascie</a:t>
            </a:r>
          </a:p>
        </p:txBody>
      </p:sp>
    </p:spTree>
    <p:extLst>
      <p:ext uri="{BB962C8B-B14F-4D97-AF65-F5344CB8AC3E}">
        <p14:creationId xmlns:p14="http://schemas.microsoft.com/office/powerpoint/2010/main" val="3928362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260648"/>
            <a:ext cx="8352929" cy="6351137"/>
          </a:xfrm>
        </p:spPr>
      </p:pic>
    </p:spTree>
    <p:extLst>
      <p:ext uri="{BB962C8B-B14F-4D97-AF65-F5344CB8AC3E}">
        <p14:creationId xmlns:p14="http://schemas.microsoft.com/office/powerpoint/2010/main" val="588856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D937956-9303-164F-913F-E660428AF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6632"/>
            <a:ext cx="3600400" cy="6341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0F45B086-EDC7-284B-9C3D-C1ED4D530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16632"/>
            <a:ext cx="3744416" cy="6307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904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solidFill>
                  <a:srgbClr val="FF0000"/>
                </a:solidFill>
                <a:latin typeface="Times New Roman" panose="02020603050405020304" pitchFamily="18" charset="0"/>
                <a:cs typeface="Times New Roman" panose="02020603050405020304" pitchFamily="18" charset="0"/>
              </a:rPr>
              <a:t>Examination</a:t>
            </a:r>
            <a:r>
              <a:rPr lang="cs-CZ" dirty="0">
                <a:solidFill>
                  <a:srgbClr val="FF0000"/>
                </a:solidFill>
                <a:latin typeface="Times New Roman" panose="02020603050405020304" pitchFamily="18" charset="0"/>
                <a:cs typeface="Times New Roman" panose="02020603050405020304" pitchFamily="18" charset="0"/>
              </a:rPr>
              <a:t>
</a:t>
            </a:r>
          </a:p>
        </p:txBody>
      </p:sp>
      <p:sp>
        <p:nvSpPr>
          <p:cNvPr id="3" name="Zástupný symbol pro obsah 2"/>
          <p:cNvSpPr>
            <a:spLocks noGrp="1"/>
          </p:cNvSpPr>
          <p:nvPr>
            <p:ph idx="1"/>
          </p:nvPr>
        </p:nvSpPr>
        <p:spPr>
          <a:xfrm>
            <a:off x="457200" y="1196752"/>
            <a:ext cx="8291264" cy="4929411"/>
          </a:xfrm>
        </p:spPr>
        <p:txBody>
          <a:bodyPr/>
          <a:lstStyle/>
          <a:p>
            <a:r>
              <a:rPr lang="cs-CZ" dirty="0" err="1">
                <a:latin typeface="Times New Roman" panose="02020603050405020304" pitchFamily="18" charset="0"/>
                <a:cs typeface="Times New Roman" panose="02020603050405020304" pitchFamily="18" charset="0"/>
              </a:rPr>
              <a:t>Clinical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medical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history</a:t>
            </a:r>
            <a:r>
              <a:rPr lang="cs-CZ" dirty="0">
                <a:latin typeface="Times New Roman" panose="02020603050405020304" pitchFamily="18" charset="0"/>
                <a:cs typeface="Times New Roman" panose="02020603050405020304" pitchFamily="18" charset="0"/>
              </a:rPr>
              <a:t>
X-</a:t>
            </a:r>
            <a:r>
              <a:rPr lang="cs-CZ" dirty="0" err="1">
                <a:latin typeface="Times New Roman" panose="02020603050405020304" pitchFamily="18" charset="0"/>
                <a:cs typeface="Times New Roman" panose="02020603050405020304" pitchFamily="18" charset="0"/>
              </a:rPr>
              <a:t>ray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legs</a:t>
            </a:r>
            <a:r>
              <a:rPr lang="cs-CZ" dirty="0">
                <a:latin typeface="Times New Roman" panose="02020603050405020304" pitchFamily="18" charset="0"/>
                <a:cs typeface="Times New Roman" panose="02020603050405020304" pitchFamily="18" charset="0"/>
              </a:rPr>
              <a:t> AP image in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load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oblique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lateral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projection</a:t>
            </a:r>
            <a:r>
              <a:rPr lang="cs-CZ" dirty="0">
                <a:latin typeface="Times New Roman" panose="02020603050405020304" pitchFamily="18" charset="0"/>
                <a:cs typeface="Times New Roman" panose="02020603050405020304" pitchFamily="18" charset="0"/>
              </a:rPr>
              <a:t> in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load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Podoscopy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pedogram</a:t>
            </a:r>
            <a:endParaRPr lang="cs-CZ" dirty="0">
              <a:latin typeface="Times New Roman" panose="02020603050405020304" pitchFamily="18" charset="0"/>
              <a:cs typeface="Times New Roman" panose="02020603050405020304" pitchFamily="18" charset="0"/>
            </a:endParaRPr>
          </a:p>
        </p:txBody>
      </p:sp>
      <p:pic>
        <p:nvPicPr>
          <p:cNvPr id="4" name="Obrázek 3" descr="Výřez obrazovk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861048"/>
            <a:ext cx="2952328" cy="2060211"/>
          </a:xfrm>
          <a:prstGeom prst="rect">
            <a:avLst/>
          </a:prstGeom>
        </p:spPr>
      </p:pic>
      <p:pic>
        <p:nvPicPr>
          <p:cNvPr id="5" name="Obrázek 4" descr="Výřez obrazovky"/>
          <p:cNvPicPr>
            <a:picLocks noChangeAspect="1"/>
          </p:cNvPicPr>
          <p:nvPr/>
        </p:nvPicPr>
        <p:blipFill rotWithShape="1">
          <a:blip r:embed="rId3">
            <a:extLst>
              <a:ext uri="{28A0092B-C50C-407E-A947-70E740481C1C}">
                <a14:useLocalDpi xmlns:a14="http://schemas.microsoft.com/office/drawing/2010/main" val="0"/>
              </a:ext>
            </a:extLst>
          </a:blip>
          <a:srcRect b="3369"/>
          <a:stretch/>
        </p:blipFill>
        <p:spPr>
          <a:xfrm>
            <a:off x="6174806" y="2875244"/>
            <a:ext cx="2605189" cy="3383052"/>
          </a:xfrm>
          <a:prstGeom prst="rect">
            <a:avLst/>
          </a:prstGeom>
        </p:spPr>
      </p:pic>
      <p:pic>
        <p:nvPicPr>
          <p:cNvPr id="6" name="Obrázek 5" descr="Výřez obrazov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880" y="3861048"/>
            <a:ext cx="2754934" cy="2060211"/>
          </a:xfrm>
          <a:prstGeom prst="rect">
            <a:avLst/>
          </a:prstGeom>
        </p:spPr>
      </p:pic>
    </p:spTree>
    <p:extLst>
      <p:ext uri="{BB962C8B-B14F-4D97-AF65-F5344CB8AC3E}">
        <p14:creationId xmlns:p14="http://schemas.microsoft.com/office/powerpoint/2010/main" val="1794129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748975C-3C03-7E4D-86F1-C8E954DBFA93}"/>
              </a:ext>
            </a:extLst>
          </p:cNvPr>
          <p:cNvSpPr>
            <a:spLocks noGrp="1"/>
          </p:cNvSpPr>
          <p:nvPr>
            <p:ph idx="1"/>
          </p:nvPr>
        </p:nvSpPr>
        <p:spPr>
          <a:xfrm>
            <a:off x="539552" y="260648"/>
            <a:ext cx="8229600" cy="5505475"/>
          </a:xfrm>
        </p:spPr>
        <p:txBody>
          <a:bodyPr/>
          <a:lstStyle/>
          <a:p>
            <a:r>
              <a:rPr lang="cs-CZ" dirty="0" err="1">
                <a:latin typeface="Times New Roman" panose="02020603050405020304" pitchFamily="18" charset="0"/>
                <a:cs typeface="Times New Roman" panose="02020603050405020304" pitchFamily="18" charset="0"/>
              </a:rPr>
              <a:t>Podoscopy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pedogram</a:t>
            </a:r>
            <a:endParaRPr lang="cs-CZ" dirty="0">
              <a:latin typeface="Times New Roman" panose="02020603050405020304" pitchFamily="18" charset="0"/>
              <a:cs typeface="Times New Roman" panose="02020603050405020304" pitchFamily="18" charset="0"/>
            </a:endParaRPr>
          </a:p>
          <a:p>
            <a:endParaRPr lang="cs-CZ" sz="1800" dirty="0">
              <a:latin typeface="Times New Roman" panose="02020603050405020304" pitchFamily="18" charset="0"/>
              <a:cs typeface="Times New Roman" panose="02020603050405020304" pitchFamily="18" charset="0"/>
            </a:endParaRPr>
          </a:p>
          <a:p>
            <a:pPr marL="0" indent="0">
              <a:buNone/>
            </a:pP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Classification</a:t>
            </a:r>
            <a:r>
              <a:rPr lang="cs-CZ" dirty="0">
                <a:latin typeface="Times New Roman" panose="02020603050405020304" pitchFamily="18" charset="0"/>
                <a:cs typeface="Times New Roman" panose="02020603050405020304" pitchFamily="18" charset="0"/>
              </a:rPr>
              <a:t> </a:t>
            </a:r>
            <a:r>
              <a:rPr lang="cs-CZ" dirty="0">
                <a:solidFill>
                  <a:srgbClr val="00B0F0"/>
                </a:solidFill>
                <a:latin typeface="Times New Roman" panose="02020603050405020304" pitchFamily="18" charset="0"/>
                <a:cs typeface="Times New Roman" panose="02020603050405020304" pitchFamily="18" charset="0"/>
              </a:rPr>
              <a:t>B1, B2, B3</a:t>
            </a:r>
            <a:endParaRPr lang="cs-CZ" dirty="0">
              <a:solidFill>
                <a:srgbClr val="00B0F0"/>
              </a:solidFill>
            </a:endParaRPr>
          </a:p>
        </p:txBody>
      </p:sp>
      <p:pic>
        <p:nvPicPr>
          <p:cNvPr id="1026" name="Picture 2" descr="Vliv senzomotorické stimulace na plochonoží u dětí - PDF Stažení zdarma">
            <a:extLst>
              <a:ext uri="{FF2B5EF4-FFF2-40B4-BE49-F238E27FC236}">
                <a16:creationId xmlns:a16="http://schemas.microsoft.com/office/drawing/2014/main" id="{B3454490-6A28-204F-B1A7-B87378B11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988840"/>
            <a:ext cx="4406477" cy="465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99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af 7"/>
          <p:cNvGraphicFramePr/>
          <p:nvPr>
            <p:extLst>
              <p:ext uri="{D42A27DB-BD31-4B8C-83A1-F6EECF244321}">
                <p14:modId xmlns:p14="http://schemas.microsoft.com/office/powerpoint/2010/main" val="1690379781"/>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8580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332656"/>
            <a:ext cx="8229600" cy="1143000"/>
          </a:xfrm>
        </p:spPr>
        <p:txBody>
          <a:bodyPr>
            <a:normAutofit fontScale="90000"/>
          </a:bodyPr>
          <a:lstStyle/>
          <a:p>
            <a:r>
              <a:rPr lang="cs-CZ" dirty="0" err="1">
                <a:solidFill>
                  <a:srgbClr val="FF0000"/>
                </a:solidFill>
                <a:latin typeface="Times New Roman" panose="02020603050405020304" pitchFamily="18" charset="0"/>
                <a:cs typeface="Times New Roman" panose="02020603050405020304" pitchFamily="18" charset="0"/>
              </a:rPr>
              <a:t>Conservative</a:t>
            </a:r>
            <a:r>
              <a:rPr lang="cs-CZ" dirty="0">
                <a:solidFill>
                  <a:srgbClr val="FF0000"/>
                </a:solidFill>
                <a:latin typeface="Times New Roman" panose="02020603050405020304" pitchFamily="18" charset="0"/>
                <a:cs typeface="Times New Roman" panose="02020603050405020304" pitchFamily="18" charset="0"/>
              </a:rPr>
              <a:t> </a:t>
            </a:r>
            <a:r>
              <a:rPr lang="cs-CZ" dirty="0" err="1">
                <a:solidFill>
                  <a:srgbClr val="FF0000"/>
                </a:solidFill>
                <a:latin typeface="Times New Roman" panose="02020603050405020304" pitchFamily="18" charset="0"/>
                <a:cs typeface="Times New Roman" panose="02020603050405020304" pitchFamily="18" charset="0"/>
              </a:rPr>
              <a:t>therapy</a:t>
            </a:r>
            <a:r>
              <a:rPr lang="cs-CZ" dirty="0">
                <a:solidFill>
                  <a:srgbClr val="FF0000"/>
                </a:solidFill>
                <a:latin typeface="Times New Roman" panose="02020603050405020304" pitchFamily="18" charset="0"/>
                <a:cs typeface="Times New Roman" panose="02020603050405020304" pitchFamily="18" charset="0"/>
              </a:rPr>
              <a:t> </a:t>
            </a:r>
            <a:br>
              <a:rPr lang="cs-CZ" dirty="0"/>
            </a:br>
            <a:endParaRPr lang="cs-CZ" dirty="0"/>
          </a:p>
        </p:txBody>
      </p:sp>
      <p:sp>
        <p:nvSpPr>
          <p:cNvPr id="3" name="Zástupný symbol pro obsah 2"/>
          <p:cNvSpPr>
            <a:spLocks noGrp="1"/>
          </p:cNvSpPr>
          <p:nvPr>
            <p:ph idx="1"/>
          </p:nvPr>
        </p:nvSpPr>
        <p:spPr>
          <a:xfrm>
            <a:off x="395536" y="1052736"/>
            <a:ext cx="8496944" cy="5040560"/>
          </a:xfrm>
        </p:spPr>
        <p:txBody>
          <a:bodyPr>
            <a:noAutofit/>
          </a:bodyPr>
          <a:lstStyle/>
          <a:p>
            <a:pPr marL="0" lvl="0" indent="0">
              <a:buNone/>
            </a:pPr>
            <a:r>
              <a:rPr lang="cs-CZ" sz="2800" dirty="0">
                <a:latin typeface="Times New Roman" panose="02020603050405020304" pitchFamily="18" charset="0"/>
                <a:cs typeface="Times New Roman" panose="02020603050405020304" pitchFamily="18" charset="0"/>
              </a:rPr>
              <a:t>- </a:t>
            </a:r>
            <a:r>
              <a:rPr lang="cs-CZ" sz="2800" b="1" dirty="0" err="1">
                <a:latin typeface="Times New Roman" panose="02020603050405020304" pitchFamily="18" charset="0"/>
                <a:cs typeface="Times New Roman" panose="02020603050405020304" pitchFamily="18" charset="0"/>
              </a:rPr>
              <a:t>Wearing</a:t>
            </a:r>
            <a:r>
              <a:rPr lang="cs-CZ" sz="2800" b="1" dirty="0">
                <a:latin typeface="Times New Roman" panose="02020603050405020304" pitchFamily="18" charset="0"/>
                <a:cs typeface="Times New Roman" panose="02020603050405020304" pitchFamily="18" charset="0"/>
              </a:rPr>
              <a:t> </a:t>
            </a:r>
            <a:r>
              <a:rPr lang="cs-CZ" sz="2800" b="1" dirty="0" err="1">
                <a:latin typeface="Times New Roman" panose="02020603050405020304" pitchFamily="18" charset="0"/>
                <a:cs typeface="Times New Roman" panose="02020603050405020304" pitchFamily="18" charset="0"/>
              </a:rPr>
              <a:t>high-quality</a:t>
            </a:r>
            <a:r>
              <a:rPr lang="cs-CZ" sz="2800" b="1" dirty="0">
                <a:latin typeface="Times New Roman" panose="02020603050405020304" pitchFamily="18" charset="0"/>
                <a:cs typeface="Times New Roman" panose="02020603050405020304" pitchFamily="18" charset="0"/>
              </a:rPr>
              <a:t> </a:t>
            </a:r>
            <a:r>
              <a:rPr lang="cs-CZ" sz="2800" b="1" dirty="0" err="1">
                <a:latin typeface="Times New Roman" panose="02020603050405020304" pitchFamily="18" charset="0"/>
                <a:cs typeface="Times New Roman" panose="02020603050405020304" pitchFamily="18" charset="0"/>
              </a:rPr>
              <a:t>footwear</a:t>
            </a:r>
            <a:r>
              <a:rPr lang="cs-CZ" sz="2800" b="1"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with</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longitudinal</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vault</a:t>
            </a:r>
            <a:r>
              <a:rPr lang="cs-CZ" sz="2800" dirty="0">
                <a:latin typeface="Times New Roman" panose="02020603050405020304" pitchFamily="18" charset="0"/>
                <a:cs typeface="Times New Roman" panose="02020603050405020304" pitchFamily="18" charset="0"/>
              </a:rPr>
              <a:t> support and </a:t>
            </a:r>
            <a:r>
              <a:rPr lang="cs-CZ" sz="2800" dirty="0" err="1">
                <a:latin typeface="Times New Roman" panose="02020603050405020304" pitchFamily="18" charset="0"/>
                <a:cs typeface="Times New Roman" panose="02020603050405020304" pitchFamily="18" charset="0"/>
              </a:rPr>
              <a:t>heel</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guide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fixed</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heel</a:t>
            </a:r>
            <a:r>
              <a:rPr lang="cs-CZ" sz="2800" dirty="0">
                <a:latin typeface="Times New Roman" panose="02020603050405020304" pitchFamily="18" charset="0"/>
                <a:cs typeface="Times New Roman" panose="02020603050405020304" pitchFamily="18" charset="0"/>
              </a:rPr>
              <a:t>)</a:t>
            </a:r>
          </a:p>
          <a:p>
            <a:pPr marL="0" indent="0">
              <a:buNone/>
            </a:pPr>
            <a:r>
              <a:rPr lang="cs-CZ" sz="2800" dirty="0">
                <a:latin typeface="Times New Roman" panose="02020603050405020304" pitchFamily="18" charset="0"/>
                <a:cs typeface="Times New Roman" panose="02020603050405020304" pitchFamily="18" charset="0"/>
              </a:rPr>
              <a:t>
- </a:t>
            </a:r>
            <a:r>
              <a:rPr lang="cs-CZ" sz="2800" b="1" dirty="0" err="1">
                <a:latin typeface="Times New Roman" panose="02020603050405020304" pitchFamily="18" charset="0"/>
                <a:cs typeface="Times New Roman" panose="02020603050405020304" pitchFamily="18" charset="0"/>
              </a:rPr>
              <a:t>Load</a:t>
            </a:r>
            <a:r>
              <a:rPr lang="cs-CZ" sz="2800" b="1" dirty="0">
                <a:latin typeface="Times New Roman" panose="02020603050405020304" pitchFamily="18" charset="0"/>
                <a:cs typeface="Times New Roman" panose="02020603050405020304" pitchFamily="18" charset="0"/>
              </a:rPr>
              <a:t> </a:t>
            </a:r>
            <a:r>
              <a:rPr lang="cs-CZ" sz="2800" b="1" dirty="0" err="1">
                <a:latin typeface="Times New Roman" panose="02020603050405020304" pitchFamily="18" charset="0"/>
                <a:cs typeface="Times New Roman" panose="02020603050405020304" pitchFamily="18" charset="0"/>
              </a:rPr>
              <a:t>reduction</a:t>
            </a:r>
            <a:r>
              <a:rPr lang="cs-CZ" sz="2800" b="1" dirty="0">
                <a:latin typeface="Times New Roman" panose="02020603050405020304" pitchFamily="18" charset="0"/>
                <a:cs typeface="Times New Roman" panose="02020603050405020304" pitchFamily="18" charset="0"/>
              </a:rPr>
              <a:t>, </a:t>
            </a:r>
            <a:r>
              <a:rPr lang="cs-CZ" sz="2800" b="1" dirty="0" err="1">
                <a:latin typeface="Times New Roman" panose="02020603050405020304" pitchFamily="18" charset="0"/>
                <a:cs typeface="Times New Roman" panose="02020603050405020304" pitchFamily="18" charset="0"/>
              </a:rPr>
              <a:t>weight</a:t>
            </a:r>
            <a:r>
              <a:rPr lang="cs-CZ" sz="2800" b="1" dirty="0">
                <a:latin typeface="Times New Roman" panose="02020603050405020304" pitchFamily="18" charset="0"/>
                <a:cs typeface="Times New Roman" panose="02020603050405020304" pitchFamily="18" charset="0"/>
              </a:rPr>
              <a:t> </a:t>
            </a:r>
            <a:r>
              <a:rPr lang="cs-CZ" sz="2800" b="1" dirty="0" err="1">
                <a:latin typeface="Times New Roman" panose="02020603050405020304" pitchFamily="18" charset="0"/>
                <a:cs typeface="Times New Roman" panose="02020603050405020304" pitchFamily="18" charset="0"/>
              </a:rPr>
              <a:t>reduction</a:t>
            </a:r>
            <a:endParaRPr lang="cs-CZ" sz="2800" b="1" dirty="0">
              <a:latin typeface="Times New Roman" panose="02020603050405020304" pitchFamily="18" charset="0"/>
              <a:cs typeface="Times New Roman" panose="02020603050405020304" pitchFamily="18" charset="0"/>
            </a:endParaRPr>
          </a:p>
          <a:p>
            <a:pPr marL="0" indent="0">
              <a:buNone/>
            </a:pPr>
            <a:r>
              <a:rPr lang="cs-CZ" sz="2800" dirty="0">
                <a:latin typeface="Times New Roman" panose="02020603050405020304" pitchFamily="18" charset="0"/>
                <a:cs typeface="Times New Roman" panose="02020603050405020304" pitchFamily="18" charset="0"/>
              </a:rPr>
              <a:t>
- </a:t>
            </a:r>
            <a:r>
              <a:rPr lang="cs-CZ" sz="2800" dirty="0" err="1">
                <a:latin typeface="Times New Roman" panose="02020603050405020304" pitchFamily="18" charset="0"/>
                <a:cs typeface="Times New Roman" panose="02020603050405020304" pitchFamily="18" charset="0"/>
              </a:rPr>
              <a:t>Treatment</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of</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varicose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veins</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compensation</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of</a:t>
            </a:r>
            <a:r>
              <a:rPr lang="cs-CZ" sz="2800" dirty="0">
                <a:latin typeface="Times New Roman" panose="02020603050405020304" pitchFamily="18" charset="0"/>
                <a:cs typeface="Times New Roman" panose="02020603050405020304" pitchFamily="18" charset="0"/>
              </a:rPr>
              <a:t> DM</a:t>
            </a:r>
          </a:p>
          <a:p>
            <a:pPr marL="0" indent="0">
              <a:buNone/>
            </a:pPr>
            <a:r>
              <a:rPr lang="cs-CZ" sz="2800" dirty="0">
                <a:latin typeface="Times New Roman" panose="02020603050405020304" pitchFamily="18" charset="0"/>
                <a:cs typeface="Times New Roman" panose="02020603050405020304" pitchFamily="18" charset="0"/>
              </a:rPr>
              <a:t>
- </a:t>
            </a:r>
            <a:r>
              <a:rPr lang="cs-CZ" sz="2800" dirty="0" err="1">
                <a:latin typeface="Times New Roman" panose="02020603050405020304" pitchFamily="18" charset="0"/>
                <a:cs typeface="Times New Roman" panose="02020603050405020304" pitchFamily="18" charset="0"/>
              </a:rPr>
              <a:t>Stimulation</a:t>
            </a:r>
            <a:r>
              <a:rPr lang="cs-CZ" sz="2800" dirty="0">
                <a:latin typeface="Times New Roman" panose="02020603050405020304" pitchFamily="18" charset="0"/>
                <a:cs typeface="Times New Roman" panose="02020603050405020304" pitchFamily="18" charset="0"/>
              </a:rPr>
              <a:t> and </a:t>
            </a:r>
            <a:r>
              <a:rPr lang="cs-CZ" sz="2800" dirty="0" err="1">
                <a:latin typeface="Times New Roman" panose="02020603050405020304" pitchFamily="18" charset="0"/>
                <a:cs typeface="Times New Roman" panose="02020603050405020304" pitchFamily="18" charset="0"/>
              </a:rPr>
              <a:t>facilitation</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of</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the</a:t>
            </a:r>
            <a:r>
              <a:rPr lang="cs-CZ" sz="2800" dirty="0">
                <a:latin typeface="Times New Roman" panose="02020603050405020304" pitchFamily="18" charset="0"/>
                <a:cs typeface="Times New Roman" panose="02020603050405020304" pitchFamily="18" charset="0"/>
              </a:rPr>
              <a:t> face in </a:t>
            </a:r>
            <a:r>
              <a:rPr lang="cs-CZ" sz="2800" dirty="0" err="1">
                <a:latin typeface="Times New Roman" panose="02020603050405020304" pitchFamily="18" charset="0"/>
                <a:cs typeface="Times New Roman" panose="02020603050405020304" pitchFamily="18" charset="0"/>
              </a:rPr>
              <a:t>everyday</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life</a:t>
            </a:r>
            <a:r>
              <a:rPr lang="cs-CZ" sz="2800" dirty="0">
                <a:latin typeface="Times New Roman" panose="02020603050405020304" pitchFamily="18" charset="0"/>
                <a:cs typeface="Times New Roman" panose="02020603050405020304" pitchFamily="18" charset="0"/>
              </a:rPr>
              <a:t> – </a:t>
            </a:r>
            <a:r>
              <a:rPr lang="cs-CZ" sz="2800" dirty="0" err="1">
                <a:latin typeface="Times New Roman" panose="02020603050405020304" pitchFamily="18" charset="0"/>
                <a:cs typeface="Times New Roman" panose="02020603050405020304" pitchFamily="18" charset="0"/>
              </a:rPr>
              <a:t>walking</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barefoot</a:t>
            </a:r>
            <a:r>
              <a:rPr lang="cs-CZ" sz="2800" dirty="0">
                <a:latin typeface="Times New Roman" panose="02020603050405020304" pitchFamily="18" charset="0"/>
                <a:cs typeface="Times New Roman" panose="02020603050405020304" pitchFamily="18" charset="0"/>
              </a:rPr>
              <a:t> in soft </a:t>
            </a:r>
            <a:r>
              <a:rPr lang="cs-CZ" sz="2800" dirty="0" err="1">
                <a:latin typeface="Times New Roman" panose="02020603050405020304" pitchFamily="18" charset="0"/>
                <a:cs typeface="Times New Roman" panose="02020603050405020304" pitchFamily="18" charset="0"/>
              </a:rPr>
              <a:t>uneven</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terrain</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grass</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sand</a:t>
            </a:r>
            <a:r>
              <a:rPr lang="cs-CZ"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10550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04664"/>
            <a:ext cx="8229600" cy="1143000"/>
          </a:xfrm>
        </p:spPr>
        <p:txBody>
          <a:bodyPr>
            <a:normAutofit fontScale="90000"/>
          </a:bodyPr>
          <a:lstStyle/>
          <a:p>
            <a:r>
              <a:rPr lang="cs-CZ" dirty="0" err="1"/>
              <a:t>Metatarsalgia</a:t>
            </a:r>
            <a:r>
              <a:rPr lang="cs-CZ" dirty="0"/>
              <a:t>
</a:t>
            </a:r>
          </a:p>
        </p:txBody>
      </p:sp>
      <p:sp>
        <p:nvSpPr>
          <p:cNvPr id="3" name="Zástupný symbol pro obsah 2"/>
          <p:cNvSpPr>
            <a:spLocks noGrp="1"/>
          </p:cNvSpPr>
          <p:nvPr>
            <p:ph idx="1"/>
          </p:nvPr>
        </p:nvSpPr>
        <p:spPr/>
        <p:txBody>
          <a:bodyPr>
            <a:normAutofit fontScale="92500" lnSpcReduction="20000"/>
          </a:bodyPr>
          <a:lstStyle/>
          <a:p>
            <a:r>
              <a:rPr lang="cs-CZ" b="1" dirty="0" err="1"/>
              <a:t>Metatarsalgias</a:t>
            </a:r>
            <a:r>
              <a:rPr lang="cs-CZ" b="1" dirty="0"/>
              <a:t> </a:t>
            </a:r>
            <a:r>
              <a:rPr lang="cs-CZ" dirty="0"/>
              <a:t>are </a:t>
            </a:r>
            <a:r>
              <a:rPr lang="cs-CZ" dirty="0" err="1">
                <a:solidFill>
                  <a:srgbClr val="FF0000"/>
                </a:solidFill>
              </a:rPr>
              <a:t>forefoot</a:t>
            </a:r>
            <a:r>
              <a:rPr lang="cs-CZ" dirty="0">
                <a:solidFill>
                  <a:srgbClr val="FF0000"/>
                </a:solidFill>
              </a:rPr>
              <a:t> </a:t>
            </a:r>
            <a:r>
              <a:rPr lang="cs-CZ" dirty="0" err="1">
                <a:solidFill>
                  <a:srgbClr val="FF0000"/>
                </a:solidFill>
              </a:rPr>
              <a:t>pains</a:t>
            </a:r>
            <a:r>
              <a:rPr lang="cs-CZ" dirty="0">
                <a:solidFill>
                  <a:srgbClr val="FF0000"/>
                </a:solidFill>
              </a:rPr>
              <a:t> </a:t>
            </a:r>
            <a:r>
              <a:rPr lang="cs-CZ" dirty="0" err="1"/>
              <a:t>localized</a:t>
            </a:r>
            <a:r>
              <a:rPr lang="cs-CZ" dirty="0"/>
              <a:t> </a:t>
            </a:r>
            <a:r>
              <a:rPr lang="cs-CZ" dirty="0" err="1"/>
              <a:t>distally</a:t>
            </a:r>
            <a:r>
              <a:rPr lang="cs-CZ" dirty="0"/>
              <a:t> </a:t>
            </a:r>
            <a:r>
              <a:rPr lang="cs-CZ" dirty="0" err="1"/>
              <a:t>from</a:t>
            </a:r>
            <a:r>
              <a:rPr lang="cs-CZ" dirty="0"/>
              <a:t> </a:t>
            </a:r>
            <a:r>
              <a:rPr lang="cs-CZ" dirty="0" err="1"/>
              <a:t>Lisfrank‘s</a:t>
            </a:r>
            <a:r>
              <a:rPr lang="cs-CZ" dirty="0"/>
              <a:t> joint</a:t>
            </a:r>
            <a:endParaRPr lang="cs-CZ" b="1" dirty="0"/>
          </a:p>
          <a:p>
            <a:r>
              <a:rPr lang="cs-CZ" b="1" dirty="0" err="1"/>
              <a:t>The</a:t>
            </a:r>
            <a:r>
              <a:rPr lang="cs-CZ" b="1" dirty="0"/>
              <a:t> </a:t>
            </a:r>
            <a:r>
              <a:rPr lang="cs-CZ" b="1" dirty="0" err="1"/>
              <a:t>clinical</a:t>
            </a:r>
            <a:r>
              <a:rPr lang="cs-CZ" b="1" dirty="0"/>
              <a:t> </a:t>
            </a:r>
            <a:r>
              <a:rPr lang="cs-CZ" b="1" dirty="0" err="1"/>
              <a:t>manifestation</a:t>
            </a:r>
            <a:r>
              <a:rPr lang="cs-CZ" b="1" dirty="0"/>
              <a:t> </a:t>
            </a:r>
            <a:r>
              <a:rPr lang="cs-CZ" dirty="0" err="1"/>
              <a:t>is</a:t>
            </a:r>
            <a:r>
              <a:rPr lang="cs-CZ" dirty="0"/>
              <a:t> </a:t>
            </a:r>
            <a:r>
              <a:rPr lang="cs-CZ" dirty="0" err="1"/>
              <a:t>the</a:t>
            </a:r>
            <a:r>
              <a:rPr lang="cs-CZ" dirty="0"/>
              <a:t> </a:t>
            </a:r>
            <a:r>
              <a:rPr lang="cs-CZ" dirty="0" err="1"/>
              <a:t>transverse</a:t>
            </a:r>
            <a:r>
              <a:rPr lang="cs-CZ" dirty="0"/>
              <a:t> </a:t>
            </a:r>
            <a:r>
              <a:rPr lang="cs-CZ" dirty="0" err="1"/>
              <a:t>extension</a:t>
            </a:r>
            <a:r>
              <a:rPr lang="cs-CZ" dirty="0"/>
              <a:t> </a:t>
            </a:r>
            <a:r>
              <a:rPr lang="cs-CZ" dirty="0" err="1"/>
              <a:t>of</a:t>
            </a:r>
            <a:r>
              <a:rPr lang="cs-CZ" dirty="0"/>
              <a:t> </a:t>
            </a:r>
            <a:r>
              <a:rPr lang="cs-CZ" dirty="0" err="1"/>
              <a:t>the</a:t>
            </a:r>
            <a:r>
              <a:rPr lang="cs-CZ" dirty="0"/>
              <a:t> </a:t>
            </a:r>
            <a:r>
              <a:rPr lang="cs-CZ" dirty="0" err="1"/>
              <a:t>forefoot</a:t>
            </a:r>
            <a:r>
              <a:rPr lang="cs-CZ" dirty="0"/>
              <a:t> – </a:t>
            </a:r>
            <a:r>
              <a:rPr lang="cs-CZ" dirty="0" err="1"/>
              <a:t>transversely</a:t>
            </a:r>
            <a:r>
              <a:rPr lang="cs-CZ" dirty="0"/>
              <a:t> </a:t>
            </a:r>
            <a:r>
              <a:rPr lang="cs-CZ" dirty="0" err="1"/>
              <a:t>flat</a:t>
            </a:r>
            <a:r>
              <a:rPr lang="cs-CZ" dirty="0"/>
              <a:t> </a:t>
            </a:r>
            <a:r>
              <a:rPr lang="cs-CZ" dirty="0" err="1"/>
              <a:t>foot</a:t>
            </a:r>
            <a:endParaRPr lang="cs-CZ" b="1" dirty="0"/>
          </a:p>
          <a:p>
            <a:r>
              <a:rPr lang="cs-CZ" b="1" dirty="0" err="1"/>
              <a:t>This</a:t>
            </a:r>
            <a:r>
              <a:rPr lang="cs-CZ" b="1" dirty="0"/>
              <a:t> static deformity </a:t>
            </a:r>
            <a:r>
              <a:rPr lang="cs-CZ" dirty="0" err="1"/>
              <a:t>is</a:t>
            </a:r>
            <a:r>
              <a:rPr lang="cs-CZ" dirty="0"/>
              <a:t> </a:t>
            </a:r>
            <a:r>
              <a:rPr lang="cs-CZ" dirty="0" err="1"/>
              <a:t>defined</a:t>
            </a:r>
            <a:r>
              <a:rPr lang="cs-CZ" dirty="0"/>
              <a:t> by divergence </a:t>
            </a:r>
            <a:r>
              <a:rPr lang="cs-CZ" dirty="0" err="1"/>
              <a:t>of</a:t>
            </a:r>
            <a:r>
              <a:rPr lang="cs-CZ" dirty="0"/>
              <a:t> </a:t>
            </a:r>
            <a:r>
              <a:rPr lang="cs-CZ" dirty="0" err="1"/>
              <a:t>marginal</a:t>
            </a:r>
            <a:r>
              <a:rPr lang="cs-CZ" dirty="0"/>
              <a:t> MTT, big </a:t>
            </a:r>
            <a:r>
              <a:rPr lang="cs-CZ" dirty="0" err="1"/>
              <a:t>toe</a:t>
            </a:r>
            <a:r>
              <a:rPr lang="cs-CZ" dirty="0"/>
              <a:t> valgosity, MTT varosity</a:t>
            </a:r>
          </a:p>
          <a:p>
            <a:pPr marL="0" indent="0">
              <a:buNone/>
            </a:pPr>
            <a:endParaRPr lang="cs-CZ" dirty="0"/>
          </a:p>
          <a:p>
            <a:pPr marL="0" indent="0">
              <a:buNone/>
            </a:pPr>
            <a:r>
              <a:rPr lang="cs-CZ" dirty="0" err="1"/>
              <a:t>followed</a:t>
            </a:r>
            <a:r>
              <a:rPr lang="cs-CZ" dirty="0"/>
              <a:t> by </a:t>
            </a:r>
            <a:r>
              <a:rPr lang="cs-CZ" dirty="0">
                <a:solidFill>
                  <a:srgbClr val="FF0000"/>
                </a:solidFill>
              </a:rPr>
              <a:t>I. MTT and V. MTT </a:t>
            </a:r>
            <a:r>
              <a:rPr lang="cs-CZ" dirty="0" err="1">
                <a:solidFill>
                  <a:srgbClr val="FF0000"/>
                </a:solidFill>
              </a:rPr>
              <a:t>insufficiation</a:t>
            </a:r>
            <a:r>
              <a:rPr lang="cs-CZ" dirty="0">
                <a:solidFill>
                  <a:srgbClr val="FF0000"/>
                </a:solidFill>
              </a:rPr>
              <a:t> </a:t>
            </a:r>
            <a:r>
              <a:rPr lang="cs-CZ" dirty="0"/>
              <a:t>and      </a:t>
            </a:r>
            <a:r>
              <a:rPr lang="cs-CZ" dirty="0" err="1">
                <a:solidFill>
                  <a:srgbClr val="FF0000"/>
                </a:solidFill>
              </a:rPr>
              <a:t>overload</a:t>
            </a:r>
            <a:r>
              <a:rPr lang="cs-CZ" dirty="0">
                <a:solidFill>
                  <a:srgbClr val="FF0000"/>
                </a:solidFill>
              </a:rPr>
              <a:t> </a:t>
            </a:r>
            <a:r>
              <a:rPr lang="cs-CZ" dirty="0" err="1">
                <a:solidFill>
                  <a:srgbClr val="FF0000"/>
                </a:solidFill>
              </a:rPr>
              <a:t>of</a:t>
            </a:r>
            <a:r>
              <a:rPr lang="cs-CZ" dirty="0">
                <a:solidFill>
                  <a:srgbClr val="FF0000"/>
                </a:solidFill>
              </a:rPr>
              <a:t> II. -IV. MTT</a:t>
            </a:r>
            <a:r>
              <a:rPr lang="cs-CZ" b="1" dirty="0"/>
              <a:t>
</a:t>
            </a:r>
            <a:endParaRPr lang="cs-CZ" dirty="0"/>
          </a:p>
        </p:txBody>
      </p:sp>
    </p:spTree>
    <p:extLst>
      <p:ext uri="{BB962C8B-B14F-4D97-AF65-F5344CB8AC3E}">
        <p14:creationId xmlns:p14="http://schemas.microsoft.com/office/powerpoint/2010/main" val="1729477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645941D-4A66-3042-A9BF-E5D4D4AE01FD}"/>
              </a:ext>
            </a:extLst>
          </p:cNvPr>
          <p:cNvSpPr>
            <a:spLocks noGrp="1"/>
          </p:cNvSpPr>
          <p:nvPr>
            <p:ph idx="1"/>
          </p:nvPr>
        </p:nvSpPr>
        <p:spPr/>
        <p:txBody>
          <a:bodyPr/>
          <a:lstStyle/>
          <a:p>
            <a:pPr marL="0" indent="0">
              <a:buNone/>
            </a:pPr>
            <a:endParaRPr lang="cs-CZ" dirty="0"/>
          </a:p>
        </p:txBody>
      </p:sp>
      <p:sp>
        <p:nvSpPr>
          <p:cNvPr id="4" name="Nadpis 1">
            <a:extLst>
              <a:ext uri="{FF2B5EF4-FFF2-40B4-BE49-F238E27FC236}">
                <a16:creationId xmlns:a16="http://schemas.microsoft.com/office/drawing/2014/main" id="{FDE08BB5-7B44-AA49-835E-4D845A3E59E4}"/>
              </a:ext>
            </a:extLst>
          </p:cNvPr>
          <p:cNvSpPr>
            <a:spLocks noGrp="1"/>
          </p:cNvSpPr>
          <p:nvPr>
            <p:ph type="title"/>
          </p:nvPr>
        </p:nvSpPr>
        <p:spPr>
          <a:xfrm>
            <a:off x="323528" y="404664"/>
            <a:ext cx="8229600" cy="1143000"/>
          </a:xfrm>
        </p:spPr>
        <p:txBody>
          <a:bodyPr>
            <a:normAutofit fontScale="90000"/>
          </a:bodyPr>
          <a:lstStyle/>
          <a:p>
            <a:r>
              <a:rPr lang="cs-CZ" dirty="0" err="1">
                <a:solidFill>
                  <a:srgbClr val="FF0000"/>
                </a:solidFill>
                <a:latin typeface="Times New Roman" panose="02020603050405020304" pitchFamily="18" charset="0"/>
                <a:cs typeface="Times New Roman" panose="02020603050405020304" pitchFamily="18" charset="0"/>
              </a:rPr>
              <a:t>Conservative</a:t>
            </a:r>
            <a:r>
              <a:rPr lang="cs-CZ" dirty="0">
                <a:solidFill>
                  <a:srgbClr val="FF0000"/>
                </a:solidFill>
                <a:latin typeface="Times New Roman" panose="02020603050405020304" pitchFamily="18" charset="0"/>
                <a:cs typeface="Times New Roman" panose="02020603050405020304" pitchFamily="18" charset="0"/>
              </a:rPr>
              <a:t> </a:t>
            </a:r>
            <a:r>
              <a:rPr lang="cs-CZ" dirty="0" err="1">
                <a:solidFill>
                  <a:srgbClr val="FF0000"/>
                </a:solidFill>
                <a:latin typeface="Times New Roman" panose="02020603050405020304" pitchFamily="18" charset="0"/>
                <a:cs typeface="Times New Roman" panose="02020603050405020304" pitchFamily="18" charset="0"/>
              </a:rPr>
              <a:t>therapy</a:t>
            </a:r>
            <a:r>
              <a:rPr lang="cs-CZ" dirty="0">
                <a:solidFill>
                  <a:srgbClr val="FF0000"/>
                </a:solidFill>
                <a:latin typeface="Times New Roman" panose="02020603050405020304" pitchFamily="18" charset="0"/>
                <a:cs typeface="Times New Roman" panose="02020603050405020304" pitchFamily="18" charset="0"/>
              </a:rPr>
              <a:t> </a:t>
            </a:r>
            <a:br>
              <a:rPr lang="cs-CZ" dirty="0"/>
            </a:br>
            <a:endParaRPr lang="cs-CZ" dirty="0"/>
          </a:p>
        </p:txBody>
      </p:sp>
      <p:sp>
        <p:nvSpPr>
          <p:cNvPr id="5" name="Zástupný symbol pro obsah 2">
            <a:extLst>
              <a:ext uri="{FF2B5EF4-FFF2-40B4-BE49-F238E27FC236}">
                <a16:creationId xmlns:a16="http://schemas.microsoft.com/office/drawing/2014/main" id="{6EA96EE8-CF7A-EE46-BD0E-9B490D074BAB}"/>
              </a:ext>
            </a:extLst>
          </p:cNvPr>
          <p:cNvSpPr txBox="1">
            <a:spLocks/>
          </p:cNvSpPr>
          <p:nvPr/>
        </p:nvSpPr>
        <p:spPr>
          <a:xfrm>
            <a:off x="467544" y="620688"/>
            <a:ext cx="8496944" cy="50405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pPr>
              <a:buFontTx/>
              <a:buChar char="-"/>
            </a:pPr>
            <a:r>
              <a:rPr lang="cs-CZ" sz="2800" dirty="0" err="1">
                <a:latin typeface="Times New Roman" panose="02020603050405020304" pitchFamily="18" charset="0"/>
                <a:cs typeface="Times New Roman" panose="02020603050405020304" pitchFamily="18" charset="0"/>
              </a:rPr>
              <a:t>Passive</a:t>
            </a:r>
            <a:r>
              <a:rPr lang="cs-CZ" sz="2800" dirty="0">
                <a:latin typeface="Times New Roman" panose="02020603050405020304" pitchFamily="18" charset="0"/>
                <a:cs typeface="Times New Roman" panose="02020603050405020304" pitchFamily="18" charset="0"/>
              </a:rPr>
              <a:t> support – </a:t>
            </a:r>
            <a:r>
              <a:rPr lang="cs-CZ" sz="2800" b="1" dirty="0" err="1">
                <a:latin typeface="Times New Roman" panose="02020603050405020304" pitchFamily="18" charset="0"/>
                <a:cs typeface="Times New Roman" panose="02020603050405020304" pitchFamily="18" charset="0"/>
              </a:rPr>
              <a:t>orthopaedic</a:t>
            </a:r>
            <a:r>
              <a:rPr lang="cs-CZ" sz="2800" b="1" dirty="0">
                <a:latin typeface="Times New Roman" panose="02020603050405020304" pitchFamily="18" charset="0"/>
                <a:cs typeface="Times New Roman" panose="02020603050405020304" pitchFamily="18" charset="0"/>
              </a:rPr>
              <a:t> </a:t>
            </a:r>
            <a:r>
              <a:rPr lang="cs-CZ" sz="2800" b="1" dirty="0" err="1">
                <a:latin typeface="Times New Roman" panose="02020603050405020304" pitchFamily="18" charset="0"/>
                <a:cs typeface="Times New Roman" panose="02020603050405020304" pitchFamily="18" charset="0"/>
              </a:rPr>
              <a:t>inserts</a:t>
            </a:r>
            <a:r>
              <a:rPr lang="cs-CZ" sz="2800" b="1"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according</a:t>
            </a:r>
            <a:r>
              <a:rPr lang="cs-CZ" sz="2800" dirty="0">
                <a:latin typeface="Times New Roman" panose="02020603050405020304" pitchFamily="18" charset="0"/>
                <a:cs typeface="Times New Roman" panose="02020603050405020304" pitchFamily="18" charset="0"/>
              </a:rPr>
              <a:t> to </a:t>
            </a:r>
            <a:r>
              <a:rPr lang="cs-CZ" sz="2800" dirty="0" err="1">
                <a:latin typeface="Times New Roman" panose="02020603050405020304" pitchFamily="18" charset="0"/>
                <a:cs typeface="Times New Roman" panose="02020603050405020304" pitchFamily="18" charset="0"/>
              </a:rPr>
              <a:t>functional</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examination</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individually</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manufactured</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shoes</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according</a:t>
            </a:r>
            <a:r>
              <a:rPr lang="cs-CZ" sz="2800" dirty="0">
                <a:latin typeface="Times New Roman" panose="02020603050405020304" pitchFamily="18" charset="0"/>
                <a:cs typeface="Times New Roman" panose="02020603050405020304" pitchFamily="18" charset="0"/>
              </a:rPr>
              <a:t> to </a:t>
            </a:r>
            <a:r>
              <a:rPr lang="cs-CZ" sz="2800" dirty="0" err="1">
                <a:latin typeface="Times New Roman" panose="02020603050405020304" pitchFamily="18" charset="0"/>
                <a:cs typeface="Times New Roman" panose="02020603050405020304" pitchFamily="18" charset="0"/>
              </a:rPr>
              <a:t>the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podoscopy</a:t>
            </a:r>
            <a:endParaRPr lang="cs-CZ" sz="2800" dirty="0">
              <a:latin typeface="Times New Roman" panose="02020603050405020304" pitchFamily="18" charset="0"/>
              <a:cs typeface="Times New Roman" panose="02020603050405020304" pitchFamily="18" charset="0"/>
            </a:endParaRPr>
          </a:p>
          <a:p>
            <a:pPr>
              <a:buFontTx/>
              <a:buChar char="-"/>
            </a:pPr>
            <a:r>
              <a:rPr lang="cs-CZ" sz="2800" dirty="0">
                <a:latin typeface="Times New Roman" panose="02020603050405020304" pitchFamily="18" charset="0"/>
                <a:cs typeface="Times New Roman" panose="02020603050405020304" pitchFamily="18" charset="0"/>
              </a:rPr>
              <a:t> </a:t>
            </a:r>
            <a:r>
              <a:rPr lang="cs-CZ" sz="2800" b="1" dirty="0" err="1">
                <a:latin typeface="Times New Roman" panose="02020603050405020304" pitchFamily="18" charset="0"/>
                <a:cs typeface="Times New Roman" panose="02020603050405020304" pitchFamily="18" charset="0"/>
              </a:rPr>
              <a:t>retrocapital</a:t>
            </a:r>
            <a:r>
              <a:rPr lang="cs-CZ" sz="2800" b="1" dirty="0">
                <a:latin typeface="Times New Roman" panose="02020603050405020304" pitchFamily="18" charset="0"/>
                <a:cs typeface="Times New Roman" panose="02020603050405020304" pitchFamily="18" charset="0"/>
              </a:rPr>
              <a:t> pelota </a:t>
            </a:r>
            <a:r>
              <a:rPr lang="cs-CZ" sz="2800" dirty="0">
                <a:latin typeface="Times New Roman" panose="02020603050405020304" pitchFamily="18" charset="0"/>
                <a:cs typeface="Times New Roman" panose="02020603050405020304" pitchFamily="18" charset="0"/>
              </a:rPr>
              <a:t>(</a:t>
            </a:r>
            <a:r>
              <a:rPr lang="cs-CZ" sz="2800" dirty="0" err="1">
                <a:latin typeface="Times New Roman" panose="02020603050405020304" pitchFamily="18" charset="0"/>
                <a:cs typeface="Times New Roman" panose="02020603050405020304" pitchFamily="18" charset="0"/>
              </a:rPr>
              <a:t>hearts</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increase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of</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the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outer</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edge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of</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the</a:t>
            </a:r>
            <a:r>
              <a:rPr lang="cs-CZ" sz="2800" dirty="0">
                <a:latin typeface="Times New Roman" panose="02020603050405020304" pitchFamily="18" charset="0"/>
                <a:cs typeface="Times New Roman" panose="02020603050405020304" pitchFamily="18" charset="0"/>
              </a:rPr>
              <a:t> insert, </a:t>
            </a:r>
            <a:r>
              <a:rPr lang="cs-CZ" sz="2800" dirty="0" err="1">
                <a:latin typeface="Times New Roman" panose="02020603050405020304" pitchFamily="18" charset="0"/>
                <a:cs typeface="Times New Roman" panose="02020603050405020304" pitchFamily="18" charset="0"/>
              </a:rPr>
              <a:t>which</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ensures</a:t>
            </a:r>
            <a:r>
              <a:rPr lang="cs-CZ" sz="2800" dirty="0">
                <a:latin typeface="Times New Roman" panose="02020603050405020304" pitchFamily="18" charset="0"/>
                <a:cs typeface="Times New Roman" panose="02020603050405020304" pitchFamily="18" charset="0"/>
              </a:rPr>
              <a:t> proper </a:t>
            </a:r>
            <a:r>
              <a:rPr lang="cs-CZ" sz="2800" dirty="0" err="1">
                <a:latin typeface="Times New Roman" panose="02020603050405020304" pitchFamily="18" charset="0"/>
                <a:cs typeface="Times New Roman" panose="02020603050405020304" pitchFamily="18" charset="0"/>
              </a:rPr>
              <a:t>conduction</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of</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the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wall</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heel</a:t>
            </a:r>
            <a:r>
              <a:rPr lang="cs-CZ" sz="2800" dirty="0">
                <a:latin typeface="Times New Roman" panose="02020603050405020304" pitchFamily="18" charset="0"/>
                <a:cs typeface="Times New Roman" panose="02020603050405020304" pitchFamily="18" charset="0"/>
              </a:rPr>
              <a:t>.</a:t>
            </a:r>
          </a:p>
          <a:p>
            <a:pPr marL="0" indent="0">
              <a:buNone/>
            </a:pPr>
            <a:r>
              <a:rPr lang="cs-CZ" sz="2800" dirty="0">
                <a:latin typeface="Times New Roman" panose="02020603050405020304" pitchFamily="18" charset="0"/>
                <a:cs typeface="Times New Roman" panose="02020603050405020304" pitchFamily="18" charset="0"/>
              </a:rPr>
              <a:t>
- </a:t>
            </a:r>
            <a:r>
              <a:rPr lang="cs-CZ" sz="2800" dirty="0" err="1">
                <a:latin typeface="Times New Roman" panose="02020603050405020304" pitchFamily="18" charset="0"/>
                <a:cs typeface="Times New Roman" panose="02020603050405020304" pitchFamily="18" charset="0"/>
              </a:rPr>
              <a:t>Corticosteroid</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injection</a:t>
            </a:r>
            <a:endParaRPr lang="cs-CZ" sz="2800" dirty="0">
              <a:latin typeface="Times New Roman" panose="02020603050405020304" pitchFamily="18" charset="0"/>
              <a:cs typeface="Times New Roman" panose="02020603050405020304" pitchFamily="18" charset="0"/>
            </a:endParaRPr>
          </a:p>
          <a:p>
            <a:pPr marL="0" indent="0">
              <a:buNone/>
            </a:pPr>
            <a:r>
              <a:rPr lang="cs-CZ" sz="2800" dirty="0">
                <a:latin typeface="Times New Roman" panose="02020603050405020304" pitchFamily="18" charset="0"/>
                <a:cs typeface="Times New Roman" panose="02020603050405020304" pitchFamily="18" charset="0"/>
              </a:rPr>
              <a:t>
- </a:t>
            </a:r>
            <a:r>
              <a:rPr lang="cs-CZ" sz="2800" dirty="0" err="1">
                <a:latin typeface="Times New Roman" panose="02020603050405020304" pitchFamily="18" charset="0"/>
                <a:cs typeface="Times New Roman" panose="02020603050405020304" pitchFamily="18" charset="0"/>
              </a:rPr>
              <a:t>Active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therapy</a:t>
            </a:r>
            <a:r>
              <a:rPr lang="cs-CZ" sz="2800" dirty="0">
                <a:latin typeface="Times New Roman" panose="02020603050405020304" pitchFamily="18" charset="0"/>
                <a:cs typeface="Times New Roman" panose="02020603050405020304" pitchFamily="18" charset="0"/>
              </a:rPr>
              <a:t> – </a:t>
            </a:r>
            <a:r>
              <a:rPr lang="cs-CZ" sz="2800" dirty="0" err="1">
                <a:latin typeface="Times New Roman" panose="02020603050405020304" pitchFamily="18" charset="0"/>
                <a:cs typeface="Times New Roman" panose="02020603050405020304" pitchFamily="18" charset="0"/>
              </a:rPr>
              <a:t>physiotherapy</a:t>
            </a:r>
            <a:endParaRPr lang="cs-CZ"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3035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solidFill>
                  <a:srgbClr val="FF0000"/>
                </a:solidFill>
                <a:latin typeface="Times New Roman" panose="02020603050405020304" pitchFamily="18" charset="0"/>
                <a:cs typeface="Times New Roman" panose="02020603050405020304" pitchFamily="18" charset="0"/>
              </a:rPr>
              <a:t>Rehabilitation</a:t>
            </a:r>
            <a:r>
              <a:rPr lang="cs-CZ" dirty="0">
                <a:solidFill>
                  <a:srgbClr val="FF0000"/>
                </a:solidFill>
                <a:latin typeface="Times New Roman" panose="02020603050405020304" pitchFamily="18" charset="0"/>
                <a:cs typeface="Times New Roman" panose="02020603050405020304" pitchFamily="18" charset="0"/>
              </a:rPr>
              <a:t> / </a:t>
            </a:r>
            <a:r>
              <a:rPr lang="cs-CZ" dirty="0" err="1">
                <a:solidFill>
                  <a:srgbClr val="FF0000"/>
                </a:solidFill>
                <a:latin typeface="Times New Roman" panose="02020603050405020304" pitchFamily="18" charset="0"/>
                <a:cs typeface="Times New Roman" panose="02020603050405020304" pitchFamily="18" charset="0"/>
              </a:rPr>
              <a:t>physiotherapy</a:t>
            </a:r>
            <a:r>
              <a:rPr lang="cs-CZ" dirty="0">
                <a:solidFill>
                  <a:srgbClr val="FF0000"/>
                </a:solidFill>
                <a:latin typeface="Times New Roman" panose="02020603050405020304" pitchFamily="18" charset="0"/>
                <a:cs typeface="Times New Roman" panose="02020603050405020304" pitchFamily="18" charset="0"/>
              </a:rPr>
              <a:t> </a:t>
            </a:r>
            <a:br>
              <a:rPr lang="cs-CZ" dirty="0"/>
            </a:br>
            <a:endParaRPr lang="cs-CZ" dirty="0"/>
          </a:p>
        </p:txBody>
      </p:sp>
      <p:sp>
        <p:nvSpPr>
          <p:cNvPr id="3" name="Zástupný symbol pro obsah 2"/>
          <p:cNvSpPr>
            <a:spLocks noGrp="1"/>
          </p:cNvSpPr>
          <p:nvPr>
            <p:ph idx="1"/>
          </p:nvPr>
        </p:nvSpPr>
        <p:spPr>
          <a:xfrm>
            <a:off x="395536" y="1340768"/>
            <a:ext cx="8352928" cy="4896544"/>
          </a:xfrm>
        </p:spPr>
        <p:txBody>
          <a:bodyPr>
            <a:normAutofit fontScale="85000" lnSpcReduction="20000"/>
          </a:bodyPr>
          <a:lstStyle/>
          <a:p>
            <a:r>
              <a:rPr lang="cs-CZ" b="1" dirty="0" err="1">
                <a:latin typeface="Times New Roman" panose="02020603050405020304" pitchFamily="18" charset="0"/>
                <a:cs typeface="Times New Roman" panose="02020603050405020304" pitchFamily="18" charset="0"/>
              </a:rPr>
              <a:t>The</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basis</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of</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physiotherapy</a:t>
            </a:r>
            <a:r>
              <a:rPr lang="cs-CZ" b="1"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sensomotor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exercises</a:t>
            </a:r>
            <a:endParaRPr lang="cs-CZ" dirty="0">
              <a:latin typeface="Times New Roman" panose="02020603050405020304" pitchFamily="18" charset="0"/>
              <a:cs typeface="Times New Roman" panose="02020603050405020304" pitchFamily="18" charset="0"/>
            </a:endParaRPr>
          </a:p>
          <a:p>
            <a:pPr marL="0" indent="0">
              <a:buNone/>
            </a:pPr>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foot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facilitation</a:t>
            </a:r>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training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pressure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distribution</a:t>
            </a:r>
            <a:r>
              <a:rPr lang="cs-CZ" dirty="0">
                <a:latin typeface="Times New Roman" panose="02020603050405020304" pitchFamily="18" charset="0"/>
                <a:cs typeface="Times New Roman" panose="02020603050405020304" pitchFamily="18" charset="0"/>
              </a:rPr>
              <a:t> on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foot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training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support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three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points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small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legs</a:t>
            </a:r>
            <a:r>
              <a:rPr lang="cs-CZ" dirty="0">
                <a:latin typeface="Times New Roman" panose="02020603050405020304" pitchFamily="18" charset="0"/>
                <a:cs typeface="Times New Roman" panose="02020603050405020304" pitchFamily="18" charset="0"/>
              </a:rPr>
              <a:t> in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centered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position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joints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lower</a:t>
            </a:r>
            <a:r>
              <a:rPr lang="cs-CZ" dirty="0">
                <a:latin typeface="Times New Roman" panose="02020603050405020304" pitchFamily="18" charset="0"/>
                <a:cs typeface="Times New Roman" panose="02020603050405020304" pitchFamily="18" charset="0"/>
              </a:rPr>
              <a:t> limb</a:t>
            </a:r>
          </a:p>
          <a:p>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soft </a:t>
            </a:r>
            <a:r>
              <a:rPr lang="cs-CZ" dirty="0" err="1">
                <a:latin typeface="Times New Roman" panose="02020603050405020304" pitchFamily="18" charset="0"/>
                <a:cs typeface="Times New Roman" panose="02020603050405020304" pitchFamily="18" charset="0"/>
              </a:rPr>
              <a:t>tissue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techniques</a:t>
            </a:r>
            <a:r>
              <a:rPr lang="cs-CZ" dirty="0">
                <a:latin typeface="Times New Roman" panose="02020603050405020304" pitchFamily="18" charset="0"/>
                <a:cs typeface="Times New Roman" panose="02020603050405020304" pitchFamily="18" charset="0"/>
              </a:rPr>
              <a:t> are </a:t>
            </a:r>
            <a:r>
              <a:rPr lang="cs-CZ" dirty="0" err="1">
                <a:latin typeface="Times New Roman" panose="02020603050405020304" pitchFamily="18" charset="0"/>
                <a:cs typeface="Times New Roman" panose="02020603050405020304" pitchFamily="18" charset="0"/>
              </a:rPr>
              <a:t>used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mobilization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joints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foot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carried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out</a:t>
            </a:r>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r>
              <a:rPr lang="cs-CZ" dirty="0" err="1">
                <a:latin typeface="Times New Roman" panose="02020603050405020304" pitchFamily="18" charset="0"/>
                <a:cs typeface="Times New Roman" panose="02020603050405020304" pitchFamily="18" charset="0"/>
              </a:rPr>
              <a:t>relaxation</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stretching</a:t>
            </a:r>
            <a:r>
              <a:rPr lang="cs-CZ" dirty="0">
                <a:latin typeface="Times New Roman" panose="02020603050405020304" pitchFamily="18" charset="0"/>
                <a:cs typeface="Times New Roman" panose="02020603050405020304" pitchFamily="18" charset="0"/>
              </a:rPr>
              <a:t> in </a:t>
            </a:r>
            <a:r>
              <a:rPr lang="cs-CZ" dirty="0" err="1">
                <a:latin typeface="Times New Roman" panose="02020603050405020304" pitchFamily="18" charset="0"/>
                <a:cs typeface="Times New Roman" panose="02020603050405020304" pitchFamily="18" charset="0"/>
              </a:rPr>
              <a:t>hypertone</a:t>
            </a:r>
            <a:r>
              <a:rPr lang="cs-CZ" dirty="0">
                <a:latin typeface="Times New Roman" panose="02020603050405020304" pitchFamily="18" charset="0"/>
                <a:cs typeface="Times New Roman" panose="02020603050405020304" pitchFamily="18" charset="0"/>
              </a:rPr>
              <a:t> and in </a:t>
            </a:r>
            <a:r>
              <a:rPr lang="cs-CZ" dirty="0" err="1">
                <a:latin typeface="Times New Roman" panose="02020603050405020304" pitchFamily="18" charset="0"/>
                <a:cs typeface="Times New Roman" panose="02020603050405020304" pitchFamily="18" charset="0"/>
              </a:rPr>
              <a:t>shortening</a:t>
            </a:r>
            <a:endParaRPr lang="cs-CZ" dirty="0">
              <a:latin typeface="Times New Roman" panose="02020603050405020304" pitchFamily="18" charset="0"/>
              <a:cs typeface="Times New Roman" panose="02020603050405020304" pitchFamily="18" charset="0"/>
            </a:endParaRPr>
          </a:p>
          <a:p>
            <a:pPr marL="0" indent="0">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781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A64745E-3FF4-1E41-849F-B2D9F4B034A9}"/>
              </a:ext>
            </a:extLst>
          </p:cNvPr>
          <p:cNvSpPr>
            <a:spLocks noGrp="1"/>
          </p:cNvSpPr>
          <p:nvPr>
            <p:ph type="title"/>
          </p:nvPr>
        </p:nvSpPr>
        <p:spPr>
          <a:xfrm>
            <a:off x="395536" y="476672"/>
            <a:ext cx="8229600" cy="1143000"/>
          </a:xfrm>
        </p:spPr>
        <p:txBody>
          <a:bodyPr>
            <a:normAutofit fontScale="90000"/>
          </a:bodyPr>
          <a:lstStyle/>
          <a:p>
            <a:r>
              <a:rPr lang="cs-CZ" dirty="0" err="1">
                <a:solidFill>
                  <a:srgbClr val="FF0000"/>
                </a:solidFill>
                <a:latin typeface="Times New Roman" panose="02020603050405020304" pitchFamily="18" charset="0"/>
                <a:cs typeface="Times New Roman" panose="02020603050405020304" pitchFamily="18" charset="0"/>
              </a:rPr>
              <a:t>Rehabilitation</a:t>
            </a:r>
            <a:r>
              <a:rPr lang="cs-CZ" dirty="0">
                <a:solidFill>
                  <a:srgbClr val="FF0000"/>
                </a:solidFill>
                <a:latin typeface="Times New Roman" panose="02020603050405020304" pitchFamily="18" charset="0"/>
                <a:cs typeface="Times New Roman" panose="02020603050405020304" pitchFamily="18" charset="0"/>
              </a:rPr>
              <a:t> / </a:t>
            </a:r>
            <a:r>
              <a:rPr lang="cs-CZ" dirty="0" err="1">
                <a:solidFill>
                  <a:srgbClr val="FF0000"/>
                </a:solidFill>
                <a:latin typeface="Times New Roman" panose="02020603050405020304" pitchFamily="18" charset="0"/>
                <a:cs typeface="Times New Roman" panose="02020603050405020304" pitchFamily="18" charset="0"/>
              </a:rPr>
              <a:t>physiotherapy</a:t>
            </a:r>
            <a:r>
              <a:rPr lang="cs-CZ" dirty="0">
                <a:solidFill>
                  <a:srgbClr val="FF0000"/>
                </a:solidFill>
                <a:latin typeface="Times New Roman" panose="02020603050405020304" pitchFamily="18" charset="0"/>
                <a:cs typeface="Times New Roman" panose="02020603050405020304" pitchFamily="18" charset="0"/>
              </a:rPr>
              <a:t> </a:t>
            </a:r>
            <a:br>
              <a:rPr lang="cs-CZ" dirty="0"/>
            </a:br>
            <a:endParaRPr lang="cs-CZ" dirty="0"/>
          </a:p>
        </p:txBody>
      </p:sp>
      <p:sp>
        <p:nvSpPr>
          <p:cNvPr id="5" name="Zástupný symbol pro obsah 2">
            <a:extLst>
              <a:ext uri="{FF2B5EF4-FFF2-40B4-BE49-F238E27FC236}">
                <a16:creationId xmlns:a16="http://schemas.microsoft.com/office/drawing/2014/main" id="{53D4C8D6-E28F-9C42-A948-A9DE081AFA33}"/>
              </a:ext>
            </a:extLst>
          </p:cNvPr>
          <p:cNvSpPr>
            <a:spLocks noGrp="1"/>
          </p:cNvSpPr>
          <p:nvPr>
            <p:ph idx="1"/>
          </p:nvPr>
        </p:nvSpPr>
        <p:spPr/>
        <p:txBody>
          <a:bodyPr>
            <a:normAutofit fontScale="85000" lnSpcReduction="20000"/>
          </a:bodyPr>
          <a:lstStyle/>
          <a:p>
            <a:pPr marL="0" indent="0">
              <a:buNone/>
            </a:pPr>
            <a:endParaRPr lang="cs-CZ" dirty="0">
              <a:latin typeface="Times New Roman" panose="02020603050405020304" pitchFamily="18" charset="0"/>
              <a:cs typeface="Times New Roman" panose="02020603050405020304" pitchFamily="18" charset="0"/>
            </a:endParaRPr>
          </a:p>
          <a:p>
            <a:r>
              <a:rPr lang="cs-CZ" b="1" dirty="0" err="1">
                <a:latin typeface="Times New Roman" panose="02020603050405020304" pitchFamily="18" charset="0"/>
                <a:cs typeface="Times New Roman" panose="02020603050405020304" pitchFamily="18" charset="0"/>
              </a:rPr>
              <a:t>From</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physical</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therapy</a:t>
            </a:r>
            <a:r>
              <a:rPr lang="cs-CZ" b="1" dirty="0">
                <a:latin typeface="Times New Roman" panose="02020603050405020304" pitchFamily="18" charset="0"/>
                <a:cs typeface="Times New Roman" panose="02020603050405020304" pitchFamily="18" charset="0"/>
              </a:rPr>
              <a:t>:</a:t>
            </a:r>
          </a:p>
          <a:p>
            <a:pPr marL="0" indent="0">
              <a:buNone/>
            </a:pPr>
            <a:endParaRPr lang="cs-CZ" b="1" dirty="0">
              <a:latin typeface="Times New Roman" panose="02020603050405020304" pitchFamily="18" charset="0"/>
              <a:cs typeface="Times New Roman" panose="02020603050405020304" pitchFamily="18" charset="0"/>
            </a:endParaRPr>
          </a:p>
          <a:p>
            <a:r>
              <a:rPr lang="cs-CZ" dirty="0" err="1">
                <a:latin typeface="Times New Roman" panose="02020603050405020304" pitchFamily="18" charset="0"/>
                <a:cs typeface="Times New Roman" panose="02020603050405020304" pitchFamily="18" charset="0"/>
              </a:rPr>
              <a:t>antiedematous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procedures</a:t>
            </a:r>
            <a:r>
              <a:rPr lang="cs-CZ" dirty="0">
                <a:latin typeface="Times New Roman" panose="02020603050405020304" pitchFamily="18" charset="0"/>
                <a:cs typeface="Times New Roman" panose="02020603050405020304" pitchFamily="18" charset="0"/>
              </a:rPr>
              <a:t> – </a:t>
            </a:r>
            <a:r>
              <a:rPr lang="cs-CZ" dirty="0" err="1">
                <a:latin typeface="Times New Roman" panose="02020603050405020304" pitchFamily="18" charset="0"/>
                <a:cs typeface="Times New Roman" panose="02020603050405020304" pitchFamily="18" charset="0"/>
              </a:rPr>
              <a:t>manual</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instrumental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lymphatic</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drainage</a:t>
            </a:r>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r>
              <a:rPr lang="cs-CZ" dirty="0" err="1">
                <a:latin typeface="Times New Roman" panose="02020603050405020304" pitchFamily="18" charset="0"/>
                <a:cs typeface="Times New Roman" panose="02020603050405020304" pitchFamily="18" charset="0"/>
              </a:rPr>
              <a:t>water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treatment</a:t>
            </a:r>
            <a:r>
              <a:rPr lang="cs-CZ" dirty="0">
                <a:latin typeface="Times New Roman" panose="02020603050405020304" pitchFamily="18" charset="0"/>
                <a:cs typeface="Times New Roman" panose="02020603050405020304" pitchFamily="18" charset="0"/>
              </a:rPr>
              <a:t> – </a:t>
            </a:r>
            <a:r>
              <a:rPr lang="cs-CZ" dirty="0" err="1">
                <a:latin typeface="Times New Roman" panose="02020603050405020304" pitchFamily="18" charset="0"/>
                <a:cs typeface="Times New Roman" panose="02020603050405020304" pitchFamily="18" charset="0"/>
              </a:rPr>
              <a:t>alternating</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pedal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baths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cold</a:t>
            </a:r>
            <a:r>
              <a:rPr lang="cs-CZ" dirty="0">
                <a:latin typeface="Times New Roman" panose="02020603050405020304" pitchFamily="18" charset="0"/>
                <a:cs typeface="Times New Roman" panose="02020603050405020304" pitchFamily="18" charset="0"/>
              </a:rPr>
              <a:t> hot </a:t>
            </a:r>
            <a:r>
              <a:rPr lang="cs-CZ" dirty="0" err="1">
                <a:latin typeface="Times New Roman" panose="02020603050405020304" pitchFamily="18" charset="0"/>
                <a:cs typeface="Times New Roman" panose="02020603050405020304" pitchFamily="18" charset="0"/>
              </a:rPr>
              <a:t>tubs</a:t>
            </a:r>
            <a:r>
              <a:rPr lang="cs-CZ" dirty="0">
                <a:latin typeface="Times New Roman" panose="02020603050405020304" pitchFamily="18" charset="0"/>
                <a:cs typeface="Times New Roman" panose="02020603050405020304" pitchFamily="18" charset="0"/>
              </a:rPr>
              <a:t> are </a:t>
            </a:r>
            <a:r>
              <a:rPr lang="cs-CZ" dirty="0" err="1">
                <a:latin typeface="Times New Roman" panose="02020603050405020304" pitchFamily="18" charset="0"/>
                <a:cs typeface="Times New Roman" panose="02020603050405020304" pitchFamily="18" charset="0"/>
              </a:rPr>
              <a:t>indicated</a:t>
            </a:r>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muscle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relaxation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can</a:t>
            </a:r>
            <a:r>
              <a:rPr lang="cs-CZ" dirty="0">
                <a:latin typeface="Times New Roman" panose="02020603050405020304" pitchFamily="18" charset="0"/>
                <a:cs typeface="Times New Roman" panose="02020603050405020304" pitchFamily="18" charset="0"/>
              </a:rPr>
              <a:t> use </a:t>
            </a:r>
            <a:r>
              <a:rPr lang="cs-CZ" b="1" dirty="0" err="1">
                <a:latin typeface="Times New Roman" panose="02020603050405020304" pitchFamily="18" charset="0"/>
                <a:cs typeface="Times New Roman" panose="02020603050405020304" pitchFamily="18" charset="0"/>
              </a:rPr>
              <a:t>ultrasound</a:t>
            </a:r>
            <a:r>
              <a:rPr lang="cs-CZ"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electrotherapy</a:t>
            </a:r>
            <a:r>
              <a:rPr lang="cs-CZ" b="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a:t>
            </a:r>
            <a:r>
              <a:rPr lang="cs-CZ" dirty="0" err="1">
                <a:latin typeface="Times New Roman" panose="02020603050405020304" pitchFamily="18" charset="0"/>
                <a:cs typeface="Times New Roman" panose="02020603050405020304" pitchFamily="18" charset="0"/>
              </a:rPr>
              <a:t>diadynamic</a:t>
            </a:r>
            <a:r>
              <a:rPr lang="cs-CZ" dirty="0">
                <a:latin typeface="Times New Roman" panose="02020603050405020304" pitchFamily="18" charset="0"/>
                <a:cs typeface="Times New Roman" panose="02020603050405020304" pitchFamily="18" charset="0"/>
              </a:rPr>
              <a:t> DD </a:t>
            </a:r>
            <a:r>
              <a:rPr lang="cs-CZ" dirty="0" err="1">
                <a:latin typeface="Times New Roman" panose="02020603050405020304" pitchFamily="18" charset="0"/>
                <a:cs typeface="Times New Roman" panose="02020603050405020304" pitchFamily="18" charset="0"/>
              </a:rPr>
              <a:t>currents</a:t>
            </a:r>
            <a:r>
              <a:rPr lang="cs-CZ" dirty="0">
                <a:latin typeface="Times New Roman" panose="02020603050405020304" pitchFamily="18" charset="0"/>
                <a:cs typeface="Times New Roman" panose="02020603050405020304" pitchFamily="18" charset="0"/>
              </a:rPr>
              <a:t>, TENS – </a:t>
            </a:r>
            <a:r>
              <a:rPr lang="cs-CZ" dirty="0" err="1">
                <a:latin typeface="Times New Roman" panose="02020603050405020304" pitchFamily="18" charset="0"/>
                <a:cs typeface="Times New Roman" panose="02020603050405020304" pitchFamily="18" charset="0"/>
              </a:rPr>
              <a:t>transcutaneous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electrical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neurostimulation</a:t>
            </a:r>
            <a:r>
              <a:rPr lang="cs-CZ"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00966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3528" y="404664"/>
            <a:ext cx="8229600" cy="1143000"/>
          </a:xfrm>
        </p:spPr>
        <p:txBody>
          <a:bodyPr>
            <a:normAutofit fontScale="90000"/>
          </a:bodyPr>
          <a:lstStyle/>
          <a:p>
            <a:r>
              <a:rPr lang="cs-CZ" sz="3600" dirty="0" err="1">
                <a:solidFill>
                  <a:srgbClr val="FF0000"/>
                </a:solidFill>
                <a:latin typeface="Times New Roman" panose="02020603050405020304" pitchFamily="18" charset="0"/>
                <a:cs typeface="Times New Roman" panose="02020603050405020304" pitchFamily="18" charset="0"/>
              </a:rPr>
              <a:t>Surgical</a:t>
            </a:r>
            <a:r>
              <a:rPr lang="cs-CZ" sz="3600" dirty="0">
                <a:solidFill>
                  <a:srgbClr val="FF0000"/>
                </a:solidFill>
                <a:latin typeface="Times New Roman" panose="02020603050405020304" pitchFamily="18" charset="0"/>
                <a:cs typeface="Times New Roman" panose="02020603050405020304" pitchFamily="18" charset="0"/>
              </a:rPr>
              <a:t> </a:t>
            </a:r>
            <a:r>
              <a:rPr lang="cs-CZ" sz="3600" dirty="0" err="1">
                <a:solidFill>
                  <a:srgbClr val="FF0000"/>
                </a:solidFill>
                <a:latin typeface="Times New Roman" panose="02020603050405020304" pitchFamily="18" charset="0"/>
                <a:cs typeface="Times New Roman" panose="02020603050405020304" pitchFamily="18" charset="0"/>
              </a:rPr>
              <a:t>treatment</a:t>
            </a:r>
            <a:r>
              <a:rPr lang="cs-CZ" sz="3600" dirty="0">
                <a:solidFill>
                  <a:srgbClr val="FF0000"/>
                </a:solidFill>
                <a:latin typeface="Times New Roman" panose="02020603050405020304" pitchFamily="18" charset="0"/>
                <a:cs typeface="Times New Roman" panose="02020603050405020304" pitchFamily="18" charset="0"/>
              </a:rPr>
              <a:t>
</a:t>
            </a:r>
          </a:p>
        </p:txBody>
      </p:sp>
      <p:sp>
        <p:nvSpPr>
          <p:cNvPr id="7" name="Zástupný symbol pro obsah 6"/>
          <p:cNvSpPr>
            <a:spLocks noGrp="1"/>
          </p:cNvSpPr>
          <p:nvPr>
            <p:ph sz="half" idx="1"/>
          </p:nvPr>
        </p:nvSpPr>
        <p:spPr/>
        <p:txBody>
          <a:bodyPr>
            <a:normAutofit fontScale="92500" lnSpcReduction="20000"/>
          </a:bodyPr>
          <a:lstStyle/>
          <a:p>
            <a:r>
              <a:rPr lang="cs-CZ" dirty="0" err="1">
                <a:latin typeface="Times New Roman" panose="02020603050405020304" pitchFamily="18" charset="0"/>
                <a:cs typeface="Times New Roman" panose="02020603050405020304" pitchFamily="18" charset="0"/>
              </a:rPr>
              <a:t>Shortening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osteotomy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metatarses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Combination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with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hallux</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valgus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operations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Preoperative</a:t>
            </a:r>
            <a:r>
              <a:rPr lang="cs-CZ" dirty="0">
                <a:latin typeface="Times New Roman" panose="02020603050405020304" pitchFamily="18" charset="0"/>
                <a:cs typeface="Times New Roman" panose="02020603050405020304" pitchFamily="18" charset="0"/>
              </a:rPr>
              <a:t>, free </a:t>
            </a:r>
            <a:r>
              <a:rPr lang="cs-CZ" dirty="0" err="1">
                <a:latin typeface="Times New Roman" panose="02020603050405020304" pitchFamily="18" charset="0"/>
                <a:cs typeface="Times New Roman" panose="02020603050405020304" pitchFamily="18" charset="0"/>
              </a:rPr>
              <a:t>movement</a:t>
            </a:r>
            <a:r>
              <a:rPr lang="cs-CZ" dirty="0">
                <a:latin typeface="Times New Roman" panose="02020603050405020304" pitchFamily="18" charset="0"/>
                <a:cs typeface="Times New Roman" panose="02020603050405020304" pitchFamily="18" charset="0"/>
              </a:rPr>
              <a:t> in MTP </a:t>
            </a:r>
            <a:r>
              <a:rPr lang="cs-CZ" dirty="0" err="1">
                <a:latin typeface="Times New Roman" panose="02020603050405020304" pitchFamily="18" charset="0"/>
                <a:cs typeface="Times New Roman" panose="02020603050405020304" pitchFamily="18" charset="0"/>
              </a:rPr>
              <a:t>joints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must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be</a:t>
            </a:r>
            <a:r>
              <a:rPr lang="cs-CZ" dirty="0">
                <a:latin typeface="Times New Roman" panose="02020603050405020304" pitchFamily="18" charset="0"/>
                <a:cs typeface="Times New Roman" panose="02020603050405020304" pitchFamily="18" charset="0"/>
              </a:rPr>
              <a:t>
Hoffman 1912
</a:t>
            </a:r>
            <a:r>
              <a:rPr lang="cs-CZ" dirty="0" err="1">
                <a:latin typeface="Times New Roman" panose="02020603050405020304" pitchFamily="18" charset="0"/>
                <a:cs typeface="Times New Roman" panose="02020603050405020304" pitchFamily="18" charset="0"/>
              </a:rPr>
              <a:t>Mau</a:t>
            </a:r>
            <a:r>
              <a:rPr lang="cs-CZ" dirty="0">
                <a:latin typeface="Times New Roman" panose="02020603050405020304" pitchFamily="18" charset="0"/>
                <a:cs typeface="Times New Roman" panose="02020603050405020304" pitchFamily="18" charset="0"/>
              </a:rPr>
              <a:t> 1940
</a:t>
            </a:r>
            <a:r>
              <a:rPr lang="cs-CZ" dirty="0" err="1">
                <a:latin typeface="Times New Roman" panose="02020603050405020304" pitchFamily="18" charset="0"/>
                <a:cs typeface="Times New Roman" panose="02020603050405020304" pitchFamily="18" charset="0"/>
              </a:rPr>
              <a:t>Giannestras</a:t>
            </a:r>
            <a:r>
              <a:rPr lang="cs-CZ" dirty="0">
                <a:latin typeface="Times New Roman" panose="02020603050405020304" pitchFamily="18" charset="0"/>
                <a:cs typeface="Times New Roman" panose="02020603050405020304" pitchFamily="18" charset="0"/>
              </a:rPr>
              <a:t> 1945
Wolf 1973
</a:t>
            </a:r>
            <a:r>
              <a:rPr lang="cs-CZ" dirty="0" err="1">
                <a:latin typeface="Times New Roman" panose="02020603050405020304" pitchFamily="18" charset="0"/>
                <a:cs typeface="Times New Roman" panose="02020603050405020304" pitchFamily="18" charset="0"/>
              </a:rPr>
              <a:t>Helal</a:t>
            </a:r>
            <a:r>
              <a:rPr lang="cs-CZ" dirty="0">
                <a:latin typeface="Times New Roman" panose="02020603050405020304" pitchFamily="18" charset="0"/>
                <a:cs typeface="Times New Roman" panose="02020603050405020304" pitchFamily="18" charset="0"/>
              </a:rPr>
              <a:t> 1975</a:t>
            </a:r>
          </a:p>
        </p:txBody>
      </p:sp>
      <p:sp>
        <p:nvSpPr>
          <p:cNvPr id="5" name="Zástupný symbol pro obsah 4"/>
          <p:cNvSpPr>
            <a:spLocks noGrp="1"/>
          </p:cNvSpPr>
          <p:nvPr>
            <p:ph sz="half" idx="2"/>
          </p:nvPr>
        </p:nvSpPr>
        <p:spPr>
          <a:xfrm>
            <a:off x="4648200" y="1600200"/>
            <a:ext cx="4028256" cy="4349080"/>
          </a:xfrm>
        </p:spPr>
        <p:txBody>
          <a:bodyPr>
            <a:normAutofit fontScale="92500" lnSpcReduction="20000"/>
          </a:bodyPr>
          <a:lstStyle/>
          <a:p>
            <a:r>
              <a:rPr lang="cs-CZ" dirty="0" err="1">
                <a:latin typeface="Times New Roman" panose="02020603050405020304" pitchFamily="18" charset="0"/>
                <a:cs typeface="Times New Roman" panose="02020603050405020304" pitchFamily="18" charset="0"/>
              </a:rPr>
              <a:t>Weil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surgery</a:t>
            </a:r>
            <a:r>
              <a:rPr lang="cs-CZ" dirty="0">
                <a:latin typeface="Times New Roman" panose="02020603050405020304" pitchFamily="18" charset="0"/>
                <a:cs typeface="Times New Roman" panose="02020603050405020304" pitchFamily="18" charset="0"/>
              </a:rPr>
              <a:t> 1985 - in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treatment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metatarsalgia</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preferred</a:t>
            </a:r>
            <a:r>
              <a:rPr lang="cs-CZ" dirty="0">
                <a:latin typeface="Times New Roman" panose="02020603050405020304" pitchFamily="18" charset="0"/>
                <a:cs typeface="Times New Roman" panose="02020603050405020304" pitchFamily="18" charset="0"/>
              </a:rPr>
              <a:t> in </a:t>
            </a:r>
            <a:r>
              <a:rPr lang="cs-CZ" dirty="0" err="1">
                <a:latin typeface="Times New Roman" panose="02020603050405020304" pitchFamily="18" charset="0"/>
                <a:cs typeface="Times New Roman" panose="02020603050405020304" pitchFamily="18" charset="0"/>
              </a:rPr>
              <a:t>patients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with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restriction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movement</a:t>
            </a:r>
            <a:r>
              <a:rPr lang="cs-CZ" dirty="0">
                <a:latin typeface="Times New Roman" panose="02020603050405020304" pitchFamily="18" charset="0"/>
                <a:cs typeface="Times New Roman" panose="02020603050405020304" pitchFamily="18" charset="0"/>
              </a:rPr>
              <a:t>, in </a:t>
            </a:r>
            <a:r>
              <a:rPr lang="cs-CZ" dirty="0" err="1">
                <a:latin typeface="Times New Roman" panose="02020603050405020304" pitchFamily="18" charset="0"/>
                <a:cs typeface="Times New Roman" panose="02020603050405020304" pitchFamily="18" charset="0"/>
              </a:rPr>
              <a:t>subluxation</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luxation</a:t>
            </a:r>
            <a:r>
              <a:rPr lang="cs-CZ" dirty="0">
                <a:latin typeface="Times New Roman" panose="02020603050405020304" pitchFamily="18" charset="0"/>
                <a:cs typeface="Times New Roman" panose="02020603050405020304" pitchFamily="18" charset="0"/>
              </a:rPr>
              <a:t> in MTP </a:t>
            </a:r>
            <a:r>
              <a:rPr lang="cs-CZ" dirty="0" err="1">
                <a:latin typeface="Times New Roman" panose="02020603050405020304" pitchFamily="18" charset="0"/>
                <a:cs typeface="Times New Roman" panose="02020603050405020304" pitchFamily="18" charset="0"/>
              </a:rPr>
              <a:t>joints</a:t>
            </a:r>
            <a:r>
              <a:rPr lang="cs-CZ" dirty="0">
                <a:latin typeface="Times New Roman" panose="02020603050405020304" pitchFamily="18" charset="0"/>
                <a:cs typeface="Times New Roman" panose="02020603050405020304" pitchFamily="18" charset="0"/>
              </a:rPr>
              <a:t>
BRT </a:t>
            </a:r>
            <a:r>
              <a:rPr lang="cs-CZ" dirty="0" err="1">
                <a:latin typeface="Times New Roman" panose="02020603050405020304" pitchFamily="18" charset="0"/>
                <a:cs typeface="Times New Roman" panose="02020603050405020304" pitchFamily="18" charset="0"/>
              </a:rPr>
              <a:t>osteotomy</a:t>
            </a:r>
            <a:r>
              <a:rPr lang="cs-CZ" dirty="0">
                <a:latin typeface="Times New Roman" panose="02020603050405020304" pitchFamily="18" charset="0"/>
                <a:cs typeface="Times New Roman" panose="02020603050405020304" pitchFamily="18" charset="0"/>
              </a:rPr>
              <a:t> 1991
M. </a:t>
            </a:r>
            <a:r>
              <a:rPr lang="cs-CZ" dirty="0" err="1">
                <a:latin typeface="Times New Roman" panose="02020603050405020304" pitchFamily="18" charset="0"/>
                <a:cs typeface="Times New Roman" panose="02020603050405020304" pitchFamily="18" charset="0"/>
              </a:rPr>
              <a:t>Vitek</a:t>
            </a:r>
            <a:r>
              <a:rPr lang="cs-CZ" dirty="0">
                <a:latin typeface="Times New Roman" panose="02020603050405020304" pitchFamily="18" charset="0"/>
                <a:cs typeface="Times New Roman" panose="02020603050405020304" pitchFamily="18" charset="0"/>
              </a:rPr>
              <a:t>, V-TEK </a:t>
            </a:r>
            <a:r>
              <a:rPr lang="cs-CZ" dirty="0" err="1">
                <a:latin typeface="Times New Roman" panose="02020603050405020304" pitchFamily="18" charset="0"/>
                <a:cs typeface="Times New Roman" panose="02020603050405020304" pitchFamily="18" charset="0"/>
              </a:rPr>
              <a:t>system</a:t>
            </a:r>
            <a:r>
              <a:rPr lang="cs-CZ" dirty="0">
                <a:latin typeface="Times New Roman" panose="02020603050405020304" pitchFamily="18" charset="0"/>
                <a:cs typeface="Times New Roman" panose="02020603050405020304" pitchFamily="18" charset="0"/>
              </a:rPr>
              <a:t> 2009</a:t>
            </a:r>
          </a:p>
        </p:txBody>
      </p:sp>
    </p:spTree>
    <p:extLst>
      <p:ext uri="{BB962C8B-B14F-4D97-AF65-F5344CB8AC3E}">
        <p14:creationId xmlns:p14="http://schemas.microsoft.com/office/powerpoint/2010/main" val="2986583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6632"/>
            <a:ext cx="7954984" cy="4525963"/>
          </a:xfrm>
        </p:spPr>
      </p:pic>
      <p:pic>
        <p:nvPicPr>
          <p:cNvPr id="3" name="Obrázek 2" descr="Výřez obrazovk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4300328"/>
            <a:ext cx="6336704" cy="2557672"/>
          </a:xfrm>
          <a:prstGeom prst="rect">
            <a:avLst/>
          </a:prstGeom>
        </p:spPr>
      </p:pic>
      <p:sp>
        <p:nvSpPr>
          <p:cNvPr id="4" name="TextovéPole 3"/>
          <p:cNvSpPr txBox="1"/>
          <p:nvPr/>
        </p:nvSpPr>
        <p:spPr>
          <a:xfrm>
            <a:off x="5779490" y="364014"/>
            <a:ext cx="793807" cy="369332"/>
          </a:xfrm>
          <a:prstGeom prst="rect">
            <a:avLst/>
          </a:prstGeom>
          <a:noFill/>
        </p:spPr>
        <p:txBody>
          <a:bodyPr wrap="none" rtlCol="0">
            <a:spAutoFit/>
          </a:bodyPr>
          <a:lstStyle/>
          <a:p>
            <a:r>
              <a:rPr lang="cs-CZ" dirty="0"/>
              <a:t>(1912)</a:t>
            </a:r>
          </a:p>
        </p:txBody>
      </p:sp>
      <p:pic>
        <p:nvPicPr>
          <p:cNvPr id="7" name="Obrázek 6" descr="Výřez obrazov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277217"/>
            <a:ext cx="3240360" cy="575391"/>
          </a:xfrm>
          <a:prstGeom prst="rect">
            <a:avLst/>
          </a:prstGeom>
        </p:spPr>
      </p:pic>
    </p:spTree>
    <p:extLst>
      <p:ext uri="{BB962C8B-B14F-4D97-AF65-F5344CB8AC3E}">
        <p14:creationId xmlns:p14="http://schemas.microsoft.com/office/powerpoint/2010/main" val="4174390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34" y="1124744"/>
            <a:ext cx="8806722" cy="382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028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20" y="1052736"/>
            <a:ext cx="5125624" cy="4383248"/>
          </a:xfrm>
        </p:spPr>
      </p:pic>
      <p:pic>
        <p:nvPicPr>
          <p:cNvPr id="5" name="Obrázek 4" descr="Výřez obrazovk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1412776"/>
            <a:ext cx="3400029" cy="3910034"/>
          </a:xfrm>
          <a:prstGeom prst="rect">
            <a:avLst/>
          </a:prstGeom>
        </p:spPr>
      </p:pic>
      <p:sp>
        <p:nvSpPr>
          <p:cNvPr id="6" name="TextovéPole 5"/>
          <p:cNvSpPr txBox="1"/>
          <p:nvPr/>
        </p:nvSpPr>
        <p:spPr>
          <a:xfrm>
            <a:off x="1115616" y="5877272"/>
            <a:ext cx="1628138" cy="369332"/>
          </a:xfrm>
          <a:prstGeom prst="rect">
            <a:avLst/>
          </a:prstGeom>
          <a:noFill/>
        </p:spPr>
        <p:txBody>
          <a:bodyPr wrap="none" rtlCol="0">
            <a:spAutoFit/>
          </a:bodyPr>
          <a:lstStyle/>
          <a:p>
            <a:r>
              <a:rPr lang="cs-CZ" dirty="0" err="1"/>
              <a:t>Du</a:t>
            </a:r>
            <a:r>
              <a:rPr lang="cs-CZ" dirty="0"/>
              <a:t> </a:t>
            </a:r>
            <a:r>
              <a:rPr lang="cs-CZ" dirty="0" err="1"/>
              <a:t>Vries</a:t>
            </a:r>
            <a:r>
              <a:rPr lang="cs-CZ" dirty="0"/>
              <a:t> (1953)</a:t>
            </a:r>
          </a:p>
        </p:txBody>
      </p:sp>
      <p:sp>
        <p:nvSpPr>
          <p:cNvPr id="7" name="TextovéPole 6"/>
          <p:cNvSpPr txBox="1"/>
          <p:nvPr/>
        </p:nvSpPr>
        <p:spPr>
          <a:xfrm>
            <a:off x="5652120" y="5805264"/>
            <a:ext cx="1778051" cy="369332"/>
          </a:xfrm>
          <a:prstGeom prst="rect">
            <a:avLst/>
          </a:prstGeom>
          <a:noFill/>
        </p:spPr>
        <p:txBody>
          <a:bodyPr wrap="none" rtlCol="0">
            <a:spAutoFit/>
          </a:bodyPr>
          <a:lstStyle/>
          <a:p>
            <a:r>
              <a:rPr lang="cs-CZ" dirty="0"/>
              <a:t>Mann a </a:t>
            </a:r>
            <a:r>
              <a:rPr lang="cs-CZ" dirty="0" err="1"/>
              <a:t>Coughlin</a:t>
            </a:r>
            <a:endParaRPr lang="cs-CZ" dirty="0"/>
          </a:p>
        </p:txBody>
      </p:sp>
    </p:spTree>
    <p:extLst>
      <p:ext uri="{BB962C8B-B14F-4D97-AF65-F5344CB8AC3E}">
        <p14:creationId xmlns:p14="http://schemas.microsoft.com/office/powerpoint/2010/main" val="862212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620688"/>
            <a:ext cx="7935934" cy="4546848"/>
          </a:xfrm>
        </p:spPr>
      </p:pic>
      <p:sp>
        <p:nvSpPr>
          <p:cNvPr id="5" name="TextovéPole 4"/>
          <p:cNvSpPr txBox="1"/>
          <p:nvPr/>
        </p:nvSpPr>
        <p:spPr>
          <a:xfrm>
            <a:off x="1403648" y="5301208"/>
            <a:ext cx="4547783" cy="369332"/>
          </a:xfrm>
          <a:prstGeom prst="rect">
            <a:avLst/>
          </a:prstGeom>
          <a:noFill/>
        </p:spPr>
        <p:txBody>
          <a:bodyPr wrap="none" rtlCol="0">
            <a:spAutoFit/>
          </a:bodyPr>
          <a:lstStyle/>
          <a:p>
            <a:r>
              <a:rPr lang="cs-CZ" dirty="0" err="1"/>
              <a:t>Giannestras</a:t>
            </a:r>
            <a:r>
              <a:rPr lang="cs-CZ" dirty="0"/>
              <a:t> (1945), </a:t>
            </a:r>
            <a:r>
              <a:rPr lang="cs-CZ" dirty="0" err="1"/>
              <a:t>modified</a:t>
            </a:r>
            <a:r>
              <a:rPr lang="cs-CZ" dirty="0"/>
              <a:t> </a:t>
            </a:r>
            <a:r>
              <a:rPr lang="cs-CZ" dirty="0" err="1"/>
              <a:t>later</a:t>
            </a:r>
            <a:r>
              <a:rPr lang="cs-CZ" dirty="0"/>
              <a:t> by </a:t>
            </a:r>
            <a:r>
              <a:rPr lang="cs-CZ" dirty="0" err="1"/>
              <a:t>Coughlin</a:t>
            </a:r>
            <a:endParaRPr lang="cs-CZ" dirty="0"/>
          </a:p>
        </p:txBody>
      </p:sp>
    </p:spTree>
    <p:extLst>
      <p:ext uri="{BB962C8B-B14F-4D97-AF65-F5344CB8AC3E}">
        <p14:creationId xmlns:p14="http://schemas.microsoft.com/office/powerpoint/2010/main" val="4244418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692697"/>
            <a:ext cx="3965933" cy="4824536"/>
          </a:xfrm>
        </p:spPr>
      </p:pic>
      <p:pic>
        <p:nvPicPr>
          <p:cNvPr id="3" name="Obrázek 2" descr="Výřez obrazovk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1601385"/>
            <a:ext cx="4464496" cy="2307623"/>
          </a:xfrm>
          <a:prstGeom prst="rect">
            <a:avLst/>
          </a:prstGeom>
        </p:spPr>
      </p:pic>
      <p:pic>
        <p:nvPicPr>
          <p:cNvPr id="6" name="Obrázek 5" descr="Výřez obrazov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54" y="4812744"/>
            <a:ext cx="1809785" cy="408434"/>
          </a:xfrm>
          <a:prstGeom prst="rect">
            <a:avLst/>
          </a:prstGeom>
        </p:spPr>
      </p:pic>
    </p:spTree>
    <p:extLst>
      <p:ext uri="{BB962C8B-B14F-4D97-AF65-F5344CB8AC3E}">
        <p14:creationId xmlns:p14="http://schemas.microsoft.com/office/powerpoint/2010/main" val="1183005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7929" y="1484784"/>
            <a:ext cx="4383719" cy="2123364"/>
          </a:xfr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548680"/>
            <a:ext cx="3784170" cy="439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Obrázek 5" descr="Výřez obrazov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4437112"/>
            <a:ext cx="1476375" cy="304800"/>
          </a:xfrm>
          <a:prstGeom prst="rect">
            <a:avLst/>
          </a:prstGeom>
        </p:spPr>
      </p:pic>
      <p:sp>
        <p:nvSpPr>
          <p:cNvPr id="7" name="TextovéPole 6"/>
          <p:cNvSpPr txBox="1"/>
          <p:nvPr/>
        </p:nvSpPr>
        <p:spPr>
          <a:xfrm>
            <a:off x="4283968" y="5517232"/>
            <a:ext cx="5049844" cy="923330"/>
          </a:xfrm>
          <a:prstGeom prst="rect">
            <a:avLst/>
          </a:prstGeom>
          <a:noFill/>
        </p:spPr>
        <p:txBody>
          <a:bodyPr wrap="none" rtlCol="0">
            <a:spAutoFit/>
          </a:bodyPr>
          <a:lstStyle/>
          <a:p>
            <a:r>
              <a:rPr lang="cs-CZ" dirty="0">
                <a:solidFill>
                  <a:srgbClr val="FF0000"/>
                </a:solidFill>
              </a:rPr>
              <a:t>Turan and </a:t>
            </a:r>
            <a:r>
              <a:rPr lang="cs-CZ" dirty="0" err="1">
                <a:solidFill>
                  <a:srgbClr val="FF0000"/>
                </a:solidFill>
              </a:rPr>
              <a:t>Lindren</a:t>
            </a:r>
            <a:r>
              <a:rPr lang="cs-CZ" dirty="0">
                <a:solidFill>
                  <a:srgbClr val="FF0000"/>
                </a:solidFill>
              </a:rPr>
              <a:t> - </a:t>
            </a:r>
            <a:r>
              <a:rPr lang="cs-CZ" dirty="0" err="1">
                <a:solidFill>
                  <a:srgbClr val="FF0000"/>
                </a:solidFill>
              </a:rPr>
              <a:t>same</a:t>
            </a:r>
            <a:r>
              <a:rPr lang="cs-CZ" dirty="0">
                <a:solidFill>
                  <a:srgbClr val="FF0000"/>
                </a:solidFill>
              </a:rPr>
              <a:t> type </a:t>
            </a:r>
            <a:r>
              <a:rPr lang="cs-CZ" dirty="0" err="1">
                <a:solidFill>
                  <a:srgbClr val="FF0000"/>
                </a:solidFill>
              </a:rPr>
              <a:t>of</a:t>
            </a:r>
            <a:r>
              <a:rPr lang="cs-CZ" dirty="0">
                <a:solidFill>
                  <a:srgbClr val="FF0000"/>
                </a:solidFill>
              </a:rPr>
              <a:t> </a:t>
            </a:r>
            <a:r>
              <a:rPr lang="cs-CZ" dirty="0" err="1">
                <a:solidFill>
                  <a:srgbClr val="FF0000"/>
                </a:solidFill>
              </a:rPr>
              <a:t>fixation</a:t>
            </a:r>
            <a:r>
              <a:rPr lang="cs-CZ" dirty="0">
                <a:solidFill>
                  <a:srgbClr val="FF0000"/>
                </a:solidFill>
              </a:rPr>
              <a:t> </a:t>
            </a:r>
            <a:r>
              <a:rPr lang="cs-CZ" dirty="0" err="1">
                <a:solidFill>
                  <a:srgbClr val="FF0000"/>
                </a:solidFill>
              </a:rPr>
              <a:t>operation</a:t>
            </a:r>
            <a:r>
              <a:rPr lang="cs-CZ" dirty="0">
                <a:solidFill>
                  <a:srgbClr val="FF0000"/>
                </a:solidFill>
              </a:rPr>
              <a:t> 
</a:t>
            </a:r>
            <a:r>
              <a:rPr lang="cs-CZ" dirty="0" err="1">
                <a:solidFill>
                  <a:srgbClr val="FF0000"/>
                </a:solidFill>
              </a:rPr>
              <a:t>Screw</a:t>
            </a:r>
            <a:r>
              <a:rPr lang="cs-CZ" dirty="0"/>
              <a:t>
</a:t>
            </a:r>
          </a:p>
        </p:txBody>
      </p:sp>
      <p:sp>
        <p:nvSpPr>
          <p:cNvPr id="8" name="TextovéPole 7"/>
          <p:cNvSpPr txBox="1"/>
          <p:nvPr/>
        </p:nvSpPr>
        <p:spPr>
          <a:xfrm>
            <a:off x="4283968" y="4653136"/>
            <a:ext cx="1781513" cy="923330"/>
          </a:xfrm>
          <a:prstGeom prst="rect">
            <a:avLst/>
          </a:prstGeom>
          <a:noFill/>
        </p:spPr>
        <p:txBody>
          <a:bodyPr wrap="none" rtlCol="0">
            <a:spAutoFit/>
          </a:bodyPr>
          <a:lstStyle/>
          <a:p>
            <a:r>
              <a:rPr lang="cs-CZ" dirty="0" err="1">
                <a:solidFill>
                  <a:srgbClr val="FF0000"/>
                </a:solidFill>
              </a:rPr>
              <a:t>Success</a:t>
            </a:r>
            <a:r>
              <a:rPr lang="cs-CZ" dirty="0">
                <a:solidFill>
                  <a:srgbClr val="FF0000"/>
                </a:solidFill>
              </a:rPr>
              <a:t> </a:t>
            </a:r>
            <a:r>
              <a:rPr lang="cs-CZ" dirty="0" err="1">
                <a:solidFill>
                  <a:srgbClr val="FF0000"/>
                </a:solidFill>
              </a:rPr>
              <a:t>rate</a:t>
            </a:r>
            <a:r>
              <a:rPr lang="cs-CZ" dirty="0">
                <a:solidFill>
                  <a:srgbClr val="FF0000"/>
                </a:solidFill>
              </a:rPr>
              <a:t> 88%
Pakloub 15%</a:t>
            </a:r>
            <a:r>
              <a:rPr lang="cs-CZ" dirty="0"/>
              <a:t>
</a:t>
            </a:r>
          </a:p>
        </p:txBody>
      </p:sp>
    </p:spTree>
    <p:extLst>
      <p:ext uri="{BB962C8B-B14F-4D97-AF65-F5344CB8AC3E}">
        <p14:creationId xmlns:p14="http://schemas.microsoft.com/office/powerpoint/2010/main" val="343554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395536" y="692696"/>
            <a:ext cx="8229600" cy="5894115"/>
          </a:xfrm>
        </p:spPr>
        <p:txBody>
          <a:bodyPr>
            <a:normAutofit/>
          </a:bodyPr>
          <a:lstStyle/>
          <a:p>
            <a:r>
              <a:rPr lang="cs-CZ" dirty="0"/>
              <a:t>"</a:t>
            </a:r>
            <a:r>
              <a:rPr lang="cs-CZ" dirty="0" err="1"/>
              <a:t>The</a:t>
            </a:r>
            <a:r>
              <a:rPr lang="cs-CZ" dirty="0"/>
              <a:t> leg </a:t>
            </a:r>
            <a:r>
              <a:rPr lang="cs-CZ" dirty="0" err="1"/>
              <a:t>is</a:t>
            </a:r>
            <a:r>
              <a:rPr lang="cs-CZ" dirty="0"/>
              <a:t> </a:t>
            </a:r>
            <a:r>
              <a:rPr lang="cs-CZ" dirty="0" err="1"/>
              <a:t>an</a:t>
            </a:r>
            <a:r>
              <a:rPr lang="cs-CZ" dirty="0"/>
              <a:t> </a:t>
            </a:r>
            <a:r>
              <a:rPr lang="cs-CZ" dirty="0" err="1"/>
              <a:t>work</a:t>
            </a:r>
            <a:r>
              <a:rPr lang="cs-CZ" dirty="0"/>
              <a:t> </a:t>
            </a:r>
            <a:r>
              <a:rPr lang="cs-CZ" dirty="0" err="1"/>
              <a:t>of</a:t>
            </a:r>
            <a:r>
              <a:rPr lang="cs-CZ" dirty="0"/>
              <a:t> art </a:t>
            </a:r>
            <a:r>
              <a:rPr lang="cs-CZ" dirty="0" err="1"/>
              <a:t>composed</a:t>
            </a:r>
            <a:r>
              <a:rPr lang="cs-CZ" dirty="0"/>
              <a:t> </a:t>
            </a:r>
            <a:r>
              <a:rPr lang="cs-CZ" dirty="0" err="1"/>
              <a:t>of</a:t>
            </a:r>
            <a:r>
              <a:rPr lang="cs-CZ" dirty="0"/>
              <a:t> 26 </a:t>
            </a:r>
            <a:r>
              <a:rPr lang="cs-CZ" dirty="0" err="1"/>
              <a:t>bones</a:t>
            </a:r>
            <a:r>
              <a:rPr lang="cs-CZ" dirty="0"/>
              <a:t>, 107 </a:t>
            </a:r>
            <a:r>
              <a:rPr lang="cs-CZ" dirty="0" err="1"/>
              <a:t>ligaments</a:t>
            </a:r>
            <a:r>
              <a:rPr lang="cs-CZ" dirty="0"/>
              <a:t> and 19 </a:t>
            </a:r>
            <a:r>
              <a:rPr lang="cs-CZ" dirty="0" err="1"/>
              <a:t>muscles</a:t>
            </a:r>
            <a:r>
              <a:rPr lang="cs-CZ" dirty="0"/>
              <a:t>" - </a:t>
            </a:r>
            <a:r>
              <a:rPr lang="cs-CZ" sz="2000" dirty="0" err="1">
                <a:latin typeface="Times New Roman" panose="02020603050405020304" pitchFamily="18" charset="0"/>
                <a:cs typeface="Times New Roman" panose="02020603050405020304" pitchFamily="18" charset="0"/>
              </a:rPr>
              <a:t>once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written</a:t>
            </a:r>
            <a:r>
              <a:rPr lang="cs-CZ" sz="2000" dirty="0">
                <a:latin typeface="Times New Roman" panose="02020603050405020304" pitchFamily="18" charset="0"/>
                <a:cs typeface="Times New Roman" panose="02020603050405020304" pitchFamily="18" charset="0"/>
              </a:rPr>
              <a:t> by Leonardo da Vinci.</a:t>
            </a:r>
            <a:r>
              <a:rPr lang="cs-CZ" dirty="0"/>
              <a:t>
 </a:t>
            </a:r>
            <a:r>
              <a:rPr lang="cs-CZ" dirty="0" err="1"/>
              <a:t>The</a:t>
            </a:r>
            <a:r>
              <a:rPr lang="cs-CZ" dirty="0"/>
              <a:t> arch </a:t>
            </a:r>
            <a:r>
              <a:rPr lang="cs-CZ" dirty="0" err="1"/>
              <a:t>of</a:t>
            </a:r>
            <a:r>
              <a:rPr lang="cs-CZ" dirty="0"/>
              <a:t> </a:t>
            </a:r>
            <a:r>
              <a:rPr lang="cs-CZ" dirty="0" err="1"/>
              <a:t>the</a:t>
            </a:r>
            <a:r>
              <a:rPr lang="cs-CZ" dirty="0"/>
              <a:t> </a:t>
            </a:r>
            <a:r>
              <a:rPr lang="cs-CZ" dirty="0" err="1"/>
              <a:t>foot</a:t>
            </a:r>
            <a:r>
              <a:rPr lang="cs-CZ" dirty="0"/>
              <a:t> has </a:t>
            </a:r>
            <a:r>
              <a:rPr lang="cs-CZ" b="1" dirty="0" err="1">
                <a:latin typeface="Times New Roman" panose="02020603050405020304" pitchFamily="18" charset="0"/>
                <a:cs typeface="Times New Roman" panose="02020603050405020304" pitchFamily="18" charset="0"/>
              </a:rPr>
              <a:t>three</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components</a:t>
            </a:r>
            <a:r>
              <a:rPr lang="cs-CZ" b="1" dirty="0">
                <a:latin typeface="Times New Roman" panose="02020603050405020304" pitchFamily="18" charset="0"/>
                <a:cs typeface="Times New Roman" panose="02020603050405020304" pitchFamily="18" charset="0"/>
              </a:rPr>
              <a:t> </a:t>
            </a:r>
            <a:r>
              <a:rPr lang="cs-CZ" dirty="0"/>
              <a:t>on </a:t>
            </a:r>
            <a:r>
              <a:rPr lang="cs-CZ" dirty="0" err="1"/>
              <a:t>which</a:t>
            </a:r>
            <a:r>
              <a:rPr lang="cs-CZ" dirty="0"/>
              <a:t> </a:t>
            </a:r>
            <a:r>
              <a:rPr lang="cs-CZ" dirty="0" err="1"/>
              <a:t>it</a:t>
            </a:r>
            <a:r>
              <a:rPr lang="cs-CZ" dirty="0"/>
              <a:t> </a:t>
            </a:r>
            <a:r>
              <a:rPr lang="cs-CZ" dirty="0" err="1"/>
              <a:t>depends</a:t>
            </a:r>
            <a:r>
              <a:rPr lang="cs-CZ" dirty="0"/>
              <a:t> – </a:t>
            </a:r>
            <a:r>
              <a:rPr lang="cs-CZ" dirty="0" err="1">
                <a:solidFill>
                  <a:srgbClr val="FF0000"/>
                </a:solidFill>
              </a:rPr>
              <a:t>the</a:t>
            </a:r>
            <a:r>
              <a:rPr lang="cs-CZ" dirty="0">
                <a:solidFill>
                  <a:srgbClr val="FF0000"/>
                </a:solidFill>
              </a:rPr>
              <a:t> bone </a:t>
            </a:r>
            <a:r>
              <a:rPr lang="cs-CZ" dirty="0" err="1">
                <a:solidFill>
                  <a:srgbClr val="FF0000"/>
                </a:solidFill>
              </a:rPr>
              <a:t>component</a:t>
            </a:r>
            <a:r>
              <a:rPr lang="cs-CZ" dirty="0">
                <a:solidFill>
                  <a:srgbClr val="FF0000"/>
                </a:solidFill>
              </a:rPr>
              <a:t> </a:t>
            </a:r>
            <a:r>
              <a:rPr lang="cs-CZ" dirty="0" err="1"/>
              <a:t>consisting</a:t>
            </a:r>
            <a:r>
              <a:rPr lang="cs-CZ" dirty="0"/>
              <a:t> </a:t>
            </a:r>
            <a:r>
              <a:rPr lang="cs-CZ" dirty="0" err="1"/>
              <a:t>of</a:t>
            </a:r>
            <a:r>
              <a:rPr lang="cs-CZ" dirty="0"/>
              <a:t> </a:t>
            </a:r>
            <a:r>
              <a:rPr lang="cs-CZ" dirty="0" err="1"/>
              <a:t>the</a:t>
            </a:r>
            <a:r>
              <a:rPr lang="cs-CZ" dirty="0"/>
              <a:t> </a:t>
            </a:r>
            <a:r>
              <a:rPr lang="cs-CZ" dirty="0" err="1"/>
              <a:t>bones</a:t>
            </a:r>
            <a:r>
              <a:rPr lang="cs-CZ" dirty="0"/>
              <a:t> </a:t>
            </a:r>
            <a:r>
              <a:rPr lang="cs-CZ" dirty="0" err="1"/>
              <a:t>of</a:t>
            </a:r>
            <a:r>
              <a:rPr lang="cs-CZ" dirty="0"/>
              <a:t> </a:t>
            </a:r>
            <a:r>
              <a:rPr lang="cs-CZ" dirty="0" err="1"/>
              <a:t>the</a:t>
            </a:r>
            <a:r>
              <a:rPr lang="cs-CZ" dirty="0"/>
              <a:t> </a:t>
            </a:r>
            <a:r>
              <a:rPr lang="cs-CZ" dirty="0" err="1"/>
              <a:t>foot</a:t>
            </a:r>
            <a:r>
              <a:rPr lang="cs-CZ" dirty="0"/>
              <a:t>, </a:t>
            </a:r>
            <a:r>
              <a:rPr lang="cs-CZ" dirty="0" err="1"/>
              <a:t>their</a:t>
            </a:r>
            <a:r>
              <a:rPr lang="cs-CZ" dirty="0"/>
              <a:t> </a:t>
            </a:r>
            <a:r>
              <a:rPr lang="cs-CZ" dirty="0" err="1"/>
              <a:t>shape</a:t>
            </a:r>
            <a:r>
              <a:rPr lang="cs-CZ" dirty="0"/>
              <a:t>, </a:t>
            </a:r>
            <a:r>
              <a:rPr lang="cs-CZ" dirty="0" err="1"/>
              <a:t>the</a:t>
            </a:r>
            <a:r>
              <a:rPr lang="cs-CZ" dirty="0"/>
              <a:t> </a:t>
            </a:r>
            <a:r>
              <a:rPr lang="cs-CZ" dirty="0" err="1"/>
              <a:t>connective</a:t>
            </a:r>
            <a:r>
              <a:rPr lang="cs-CZ" dirty="0"/>
              <a:t> </a:t>
            </a:r>
            <a:r>
              <a:rPr lang="cs-CZ" dirty="0" err="1"/>
              <a:t>component</a:t>
            </a:r>
            <a:r>
              <a:rPr lang="cs-CZ" dirty="0"/>
              <a:t> </a:t>
            </a:r>
            <a:r>
              <a:rPr lang="cs-CZ" dirty="0" err="1"/>
              <a:t>formed</a:t>
            </a:r>
            <a:r>
              <a:rPr lang="cs-CZ" dirty="0"/>
              <a:t> by </a:t>
            </a:r>
            <a:r>
              <a:rPr lang="cs-CZ" dirty="0" err="1"/>
              <a:t>the</a:t>
            </a:r>
            <a:r>
              <a:rPr lang="cs-CZ" dirty="0"/>
              <a:t> </a:t>
            </a:r>
            <a:r>
              <a:rPr lang="cs-CZ" dirty="0" err="1">
                <a:solidFill>
                  <a:srgbClr val="FF0000"/>
                </a:solidFill>
              </a:rPr>
              <a:t>ligmentous</a:t>
            </a:r>
            <a:r>
              <a:rPr lang="cs-CZ" dirty="0">
                <a:solidFill>
                  <a:srgbClr val="FF0000"/>
                </a:solidFill>
              </a:rPr>
              <a:t> </a:t>
            </a:r>
            <a:r>
              <a:rPr lang="cs-CZ" dirty="0" err="1">
                <a:solidFill>
                  <a:srgbClr val="FF0000"/>
                </a:solidFill>
              </a:rPr>
              <a:t>apparatus</a:t>
            </a:r>
            <a:r>
              <a:rPr lang="cs-CZ" dirty="0">
                <a:solidFill>
                  <a:srgbClr val="FF0000"/>
                </a:solidFill>
              </a:rPr>
              <a:t> </a:t>
            </a:r>
            <a:r>
              <a:rPr lang="cs-CZ" dirty="0"/>
              <a:t>and </a:t>
            </a:r>
            <a:r>
              <a:rPr lang="cs-CZ" dirty="0" err="1"/>
              <a:t>the</a:t>
            </a:r>
            <a:r>
              <a:rPr lang="cs-CZ" dirty="0"/>
              <a:t> </a:t>
            </a:r>
            <a:r>
              <a:rPr lang="cs-CZ" dirty="0" err="1">
                <a:solidFill>
                  <a:srgbClr val="FF0000"/>
                </a:solidFill>
              </a:rPr>
              <a:t>muscular</a:t>
            </a:r>
            <a:r>
              <a:rPr lang="cs-CZ" dirty="0">
                <a:solidFill>
                  <a:srgbClr val="FF0000"/>
                </a:solidFill>
              </a:rPr>
              <a:t> </a:t>
            </a:r>
            <a:r>
              <a:rPr lang="cs-CZ" dirty="0" err="1">
                <a:solidFill>
                  <a:srgbClr val="FF0000"/>
                </a:solidFill>
              </a:rPr>
              <a:t>component</a:t>
            </a:r>
            <a:r>
              <a:rPr lang="cs-CZ" dirty="0"/>
              <a:t>, </a:t>
            </a:r>
            <a:r>
              <a:rPr lang="cs-CZ" dirty="0" err="1"/>
              <a:t>the</a:t>
            </a:r>
            <a:r>
              <a:rPr lang="cs-CZ" dirty="0"/>
              <a:t> role </a:t>
            </a:r>
            <a:r>
              <a:rPr lang="cs-CZ" dirty="0" err="1"/>
              <a:t>of</a:t>
            </a:r>
            <a:r>
              <a:rPr lang="cs-CZ" dirty="0"/>
              <a:t> </a:t>
            </a:r>
            <a:r>
              <a:rPr lang="cs-CZ" dirty="0" err="1"/>
              <a:t>which</a:t>
            </a:r>
            <a:r>
              <a:rPr lang="cs-CZ" dirty="0"/>
              <a:t> </a:t>
            </a:r>
            <a:r>
              <a:rPr lang="cs-CZ" dirty="0" err="1"/>
              <a:t>is</a:t>
            </a:r>
            <a:r>
              <a:rPr lang="cs-CZ" dirty="0"/>
              <a:t> </a:t>
            </a:r>
            <a:r>
              <a:rPr lang="cs-CZ" dirty="0" err="1"/>
              <a:t>especially</a:t>
            </a:r>
            <a:r>
              <a:rPr lang="cs-CZ" dirty="0"/>
              <a:t> in </a:t>
            </a:r>
            <a:r>
              <a:rPr lang="cs-CZ" dirty="0" err="1"/>
              <a:t>the</a:t>
            </a:r>
            <a:r>
              <a:rPr lang="cs-CZ" dirty="0"/>
              <a:t> </a:t>
            </a:r>
            <a:r>
              <a:rPr lang="cs-CZ" dirty="0" err="1"/>
              <a:t>dynamic</a:t>
            </a:r>
            <a:r>
              <a:rPr lang="cs-CZ" dirty="0"/>
              <a:t> </a:t>
            </a:r>
            <a:r>
              <a:rPr lang="cs-CZ" dirty="0" err="1"/>
              <a:t>load</a:t>
            </a:r>
            <a:r>
              <a:rPr lang="cs-CZ" dirty="0"/>
              <a:t> </a:t>
            </a:r>
            <a:r>
              <a:rPr lang="cs-CZ" dirty="0" err="1"/>
              <a:t>of</a:t>
            </a:r>
            <a:r>
              <a:rPr lang="cs-CZ" dirty="0"/>
              <a:t> </a:t>
            </a:r>
            <a:r>
              <a:rPr lang="cs-CZ" dirty="0" err="1"/>
              <a:t>the</a:t>
            </a:r>
            <a:r>
              <a:rPr lang="cs-CZ" dirty="0"/>
              <a:t> </a:t>
            </a:r>
            <a:r>
              <a:rPr lang="cs-CZ" dirty="0" err="1"/>
              <a:t>foot</a:t>
            </a:r>
            <a:endParaRPr lang="cs-CZ" dirty="0"/>
          </a:p>
          <a:p>
            <a:pPr marL="0" indent="0">
              <a:buNone/>
            </a:pPr>
            <a:endParaRPr lang="cs-CZ" dirty="0"/>
          </a:p>
        </p:txBody>
      </p:sp>
    </p:spTree>
    <p:extLst>
      <p:ext uri="{BB962C8B-B14F-4D97-AF65-F5344CB8AC3E}">
        <p14:creationId xmlns:p14="http://schemas.microsoft.com/office/powerpoint/2010/main" val="508220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88640"/>
            <a:ext cx="3570089" cy="6332213"/>
          </a:xfrm>
        </p:spPr>
      </p:pic>
      <p:pic>
        <p:nvPicPr>
          <p:cNvPr id="5" name="Obrázek 4" descr="Výřez obrazovk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4530" y="2674451"/>
            <a:ext cx="4359878" cy="2263568"/>
          </a:xfrm>
          <a:prstGeom prst="rect">
            <a:avLst/>
          </a:prstGeom>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6085" t="3715" r="-1" b="20627"/>
          <a:stretch/>
        </p:blipFill>
        <p:spPr bwMode="auto">
          <a:xfrm>
            <a:off x="3884531" y="92656"/>
            <a:ext cx="1862137"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p:cNvSpPr txBox="1"/>
          <p:nvPr/>
        </p:nvSpPr>
        <p:spPr>
          <a:xfrm>
            <a:off x="3884531" y="2267580"/>
            <a:ext cx="3789499" cy="369332"/>
          </a:xfrm>
          <a:prstGeom prst="rect">
            <a:avLst/>
          </a:prstGeom>
          <a:noFill/>
        </p:spPr>
        <p:txBody>
          <a:bodyPr wrap="none" rtlCol="0">
            <a:spAutoFit/>
          </a:bodyPr>
          <a:lstStyle/>
          <a:p>
            <a:r>
              <a:rPr lang="cs-CZ" dirty="0" err="1"/>
              <a:t>Lowel</a:t>
            </a:r>
            <a:r>
              <a:rPr lang="cs-CZ" dirty="0"/>
              <a:t> </a:t>
            </a:r>
            <a:r>
              <a:rPr lang="cs-CZ" dirty="0" err="1"/>
              <a:t>Scott</a:t>
            </a:r>
            <a:r>
              <a:rPr lang="cs-CZ" dirty="0"/>
              <a:t> </a:t>
            </a:r>
            <a:r>
              <a:rPr lang="cs-CZ" dirty="0" err="1"/>
              <a:t>Weil</a:t>
            </a:r>
            <a:r>
              <a:rPr lang="cs-CZ" dirty="0"/>
              <a:t> (Chicago, USA) 1985</a:t>
            </a:r>
          </a:p>
        </p:txBody>
      </p:sp>
      <p:sp>
        <p:nvSpPr>
          <p:cNvPr id="8" name="TextovéPole 7"/>
          <p:cNvSpPr txBox="1"/>
          <p:nvPr/>
        </p:nvSpPr>
        <p:spPr>
          <a:xfrm>
            <a:off x="3995936" y="5094126"/>
            <a:ext cx="2837187" cy="923330"/>
          </a:xfrm>
          <a:prstGeom prst="rect">
            <a:avLst/>
          </a:prstGeom>
          <a:noFill/>
        </p:spPr>
        <p:txBody>
          <a:bodyPr wrap="none" rtlCol="0">
            <a:spAutoFit/>
          </a:bodyPr>
          <a:lstStyle/>
          <a:p>
            <a:r>
              <a:rPr lang="cs-CZ" dirty="0" err="1">
                <a:solidFill>
                  <a:srgbClr val="FF0000"/>
                </a:solidFill>
              </a:rPr>
              <a:t>Osteotomy</a:t>
            </a:r>
            <a:r>
              <a:rPr lang="cs-CZ" dirty="0">
                <a:solidFill>
                  <a:srgbClr val="FF0000"/>
                </a:solidFill>
              </a:rPr>
              <a:t> </a:t>
            </a:r>
            <a:r>
              <a:rPr lang="cs-CZ" dirty="0" err="1">
                <a:solidFill>
                  <a:srgbClr val="FF0000"/>
                </a:solidFill>
              </a:rPr>
              <a:t>length</a:t>
            </a:r>
            <a:r>
              <a:rPr lang="cs-CZ" dirty="0">
                <a:solidFill>
                  <a:srgbClr val="FF0000"/>
                </a:solidFill>
              </a:rPr>
              <a:t> 2.5- 3cm
"Z" </a:t>
            </a:r>
            <a:r>
              <a:rPr lang="cs-CZ" dirty="0" err="1">
                <a:solidFill>
                  <a:srgbClr val="FF0000"/>
                </a:solidFill>
              </a:rPr>
              <a:t>sculpture</a:t>
            </a:r>
            <a:r>
              <a:rPr lang="cs-CZ" dirty="0">
                <a:solidFill>
                  <a:srgbClr val="FF0000"/>
                </a:solidFill>
              </a:rPr>
              <a:t> </a:t>
            </a:r>
            <a:r>
              <a:rPr lang="cs-CZ" dirty="0" err="1">
                <a:solidFill>
                  <a:srgbClr val="FF0000"/>
                </a:solidFill>
              </a:rPr>
              <a:t>of</a:t>
            </a:r>
            <a:r>
              <a:rPr lang="cs-CZ" dirty="0">
                <a:solidFill>
                  <a:srgbClr val="FF0000"/>
                </a:solidFill>
              </a:rPr>
              <a:t> </a:t>
            </a:r>
            <a:r>
              <a:rPr lang="cs-CZ" dirty="0" err="1">
                <a:solidFill>
                  <a:srgbClr val="FF0000"/>
                </a:solidFill>
              </a:rPr>
              <a:t>extensors</a:t>
            </a:r>
            <a:r>
              <a:rPr lang="cs-CZ" dirty="0">
                <a:solidFill>
                  <a:srgbClr val="FF0000"/>
                </a:solidFill>
              </a:rPr>
              <a:t>
</a:t>
            </a:r>
          </a:p>
        </p:txBody>
      </p:sp>
    </p:spTree>
    <p:extLst>
      <p:ext uri="{BB962C8B-B14F-4D97-AF65-F5344CB8AC3E}">
        <p14:creationId xmlns:p14="http://schemas.microsoft.com/office/powerpoint/2010/main" val="3749259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2996952"/>
            <a:ext cx="6058639" cy="3491880"/>
          </a:xfr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76672"/>
            <a:ext cx="5868376"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rázek 2" descr="Výřez obrazov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9260" y="260648"/>
            <a:ext cx="2343474" cy="2961134"/>
          </a:xfrm>
          <a:prstGeom prst="rect">
            <a:avLst/>
          </a:prstGeom>
        </p:spPr>
      </p:pic>
      <p:pic>
        <p:nvPicPr>
          <p:cNvPr id="5" name="Obrázek 4" descr="Výřez obrazovk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6572" y="3501008"/>
            <a:ext cx="2228850" cy="3038475"/>
          </a:xfrm>
          <a:prstGeom prst="rect">
            <a:avLst/>
          </a:prstGeom>
        </p:spPr>
      </p:pic>
    </p:spTree>
    <p:extLst>
      <p:ext uri="{BB962C8B-B14F-4D97-AF65-F5344CB8AC3E}">
        <p14:creationId xmlns:p14="http://schemas.microsoft.com/office/powerpoint/2010/main" val="2398532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Nadpis 11"/>
          <p:cNvSpPr>
            <a:spLocks noGrp="1"/>
          </p:cNvSpPr>
          <p:nvPr>
            <p:ph type="title"/>
          </p:nvPr>
        </p:nvSpPr>
        <p:spPr>
          <a:xfrm>
            <a:off x="467544" y="692696"/>
            <a:ext cx="3008313" cy="1162050"/>
          </a:xfrm>
        </p:spPr>
        <p:txBody>
          <a:bodyPr>
            <a:normAutofit fontScale="90000"/>
          </a:bodyPr>
          <a:lstStyle/>
          <a:p>
            <a:r>
              <a:rPr lang="cs-CZ" sz="4000" dirty="0" err="1">
                <a:solidFill>
                  <a:srgbClr val="FF0000"/>
                </a:solidFill>
                <a:latin typeface="Times New Roman" panose="02020603050405020304" pitchFamily="18" charset="0"/>
                <a:cs typeface="Times New Roman" panose="02020603050405020304" pitchFamily="18" charset="0"/>
              </a:rPr>
              <a:t>Postoperative</a:t>
            </a:r>
            <a:r>
              <a:rPr lang="cs-CZ" sz="4000" dirty="0">
                <a:solidFill>
                  <a:srgbClr val="FF0000"/>
                </a:solidFill>
                <a:latin typeface="Times New Roman" panose="02020603050405020304" pitchFamily="18" charset="0"/>
                <a:cs typeface="Times New Roman" panose="02020603050405020304" pitchFamily="18" charset="0"/>
              </a:rPr>
              <a:t> care</a:t>
            </a:r>
            <a:r>
              <a:rPr lang="cs-CZ" sz="3200" dirty="0">
                <a:solidFill>
                  <a:srgbClr val="FF0000"/>
                </a:solidFill>
                <a:latin typeface="Times New Roman" panose="02020603050405020304" pitchFamily="18" charset="0"/>
                <a:cs typeface="Times New Roman" panose="02020603050405020304" pitchFamily="18" charset="0"/>
              </a:rPr>
              <a:t>
</a:t>
            </a:r>
          </a:p>
        </p:txBody>
      </p:sp>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3888" y="188640"/>
            <a:ext cx="5111750" cy="3111500"/>
          </a:xfrm>
        </p:spPr>
      </p:pic>
      <p:sp>
        <p:nvSpPr>
          <p:cNvPr id="13" name="Zástupný symbol pro text 12"/>
          <p:cNvSpPr>
            <a:spLocks noGrp="1"/>
          </p:cNvSpPr>
          <p:nvPr>
            <p:ph type="body" sz="half" idx="2"/>
          </p:nvPr>
        </p:nvSpPr>
        <p:spPr>
          <a:xfrm>
            <a:off x="323528" y="1484784"/>
            <a:ext cx="3178696" cy="5090244"/>
          </a:xfrm>
        </p:spPr>
        <p:txBody>
          <a:bodyPr>
            <a:noAutofit/>
          </a:bodyPr>
          <a:lstStyle/>
          <a:p>
            <a:pPr marL="285750" indent="-285750">
              <a:buFont typeface="Arial" panose="020B0604020202020204" pitchFamily="34" charset="0"/>
              <a:buChar char="•"/>
            </a:pPr>
            <a:r>
              <a:rPr lang="cs-CZ" sz="2000" dirty="0"/>
              <a:t>Limb to </a:t>
            </a:r>
            <a:r>
              <a:rPr lang="cs-CZ" sz="2000" dirty="0" err="1"/>
              <a:t>an</a:t>
            </a:r>
            <a:r>
              <a:rPr lang="cs-CZ" sz="2000" dirty="0"/>
              <a:t> </a:t>
            </a:r>
            <a:r>
              <a:rPr lang="cs-CZ" sz="2000" dirty="0" err="1">
                <a:solidFill>
                  <a:srgbClr val="FF0000"/>
                </a:solidFill>
              </a:rPr>
              <a:t>elevated</a:t>
            </a:r>
            <a:r>
              <a:rPr lang="cs-CZ" sz="2000" dirty="0">
                <a:solidFill>
                  <a:srgbClr val="FF0000"/>
                </a:solidFill>
              </a:rPr>
              <a:t> </a:t>
            </a:r>
            <a:r>
              <a:rPr lang="cs-CZ" sz="2000" dirty="0" err="1">
                <a:solidFill>
                  <a:srgbClr val="FF0000"/>
                </a:solidFill>
              </a:rPr>
              <a:t>position</a:t>
            </a:r>
            <a:r>
              <a:rPr lang="cs-CZ" sz="2000" dirty="0">
                <a:solidFill>
                  <a:srgbClr val="FF0000"/>
                </a:solidFill>
              </a:rPr>
              <a:t> </a:t>
            </a:r>
            <a:r>
              <a:rPr lang="cs-CZ" sz="2000" dirty="0"/>
              <a:t>90% </a:t>
            </a:r>
            <a:r>
              <a:rPr lang="cs-CZ" sz="2000" dirty="0" err="1"/>
              <a:t>of</a:t>
            </a:r>
            <a:r>
              <a:rPr lang="cs-CZ" sz="2000" dirty="0"/>
              <a:t> </a:t>
            </a:r>
            <a:r>
              <a:rPr lang="cs-CZ" sz="2000" dirty="0" err="1"/>
              <a:t>the</a:t>
            </a:r>
            <a:r>
              <a:rPr lang="cs-CZ" sz="2000" dirty="0"/>
              <a:t> </a:t>
            </a:r>
            <a:r>
              <a:rPr lang="cs-CZ" sz="2000" dirty="0" err="1"/>
              <a:t>time</a:t>
            </a:r>
            <a:r>
              <a:rPr lang="cs-CZ" sz="2000" dirty="0"/>
              <a:t> in </a:t>
            </a:r>
            <a:r>
              <a:rPr lang="cs-CZ" sz="2000" dirty="0" err="1"/>
              <a:t>the</a:t>
            </a:r>
            <a:r>
              <a:rPr lang="cs-CZ" sz="2000" dirty="0"/>
              <a:t> </a:t>
            </a:r>
            <a:r>
              <a:rPr lang="cs-CZ" sz="2000" dirty="0" err="1"/>
              <a:t>first</a:t>
            </a:r>
            <a:r>
              <a:rPr lang="cs-CZ" sz="2000" dirty="0"/>
              <a:t> 10 </a:t>
            </a:r>
            <a:r>
              <a:rPr lang="cs-CZ" sz="2000" dirty="0" err="1"/>
              <a:t>poop</a:t>
            </a:r>
            <a:r>
              <a:rPr lang="cs-CZ" sz="2000" dirty="0"/>
              <a:t>. </a:t>
            </a:r>
            <a:r>
              <a:rPr lang="cs-CZ" sz="2000" dirty="0" err="1"/>
              <a:t>Days</a:t>
            </a:r>
            <a:r>
              <a:rPr lang="cs-CZ" sz="2000" dirty="0"/>
              <a:t>.
</a:t>
            </a:r>
            <a:r>
              <a:rPr lang="cs-CZ" sz="2000" dirty="0" err="1">
                <a:solidFill>
                  <a:srgbClr val="FF0000"/>
                </a:solidFill>
              </a:rPr>
              <a:t>Correction</a:t>
            </a:r>
            <a:r>
              <a:rPr lang="cs-CZ" sz="2000" dirty="0">
                <a:solidFill>
                  <a:srgbClr val="FF0000"/>
                </a:solidFill>
              </a:rPr>
              <a:t> </a:t>
            </a:r>
            <a:r>
              <a:rPr lang="cs-CZ" sz="2000" dirty="0" err="1">
                <a:solidFill>
                  <a:srgbClr val="FF0000"/>
                </a:solidFill>
              </a:rPr>
              <a:t>fixation</a:t>
            </a:r>
            <a:r>
              <a:rPr lang="cs-CZ" sz="2000" dirty="0">
                <a:solidFill>
                  <a:srgbClr val="FF0000"/>
                </a:solidFill>
              </a:rPr>
              <a:t> in </a:t>
            </a:r>
            <a:r>
              <a:rPr lang="cs-CZ" sz="2000" dirty="0" err="1">
                <a:solidFill>
                  <a:srgbClr val="FF0000"/>
                </a:solidFill>
              </a:rPr>
              <a:t>light</a:t>
            </a:r>
            <a:r>
              <a:rPr lang="cs-CZ" sz="2000" dirty="0">
                <a:solidFill>
                  <a:srgbClr val="FF0000"/>
                </a:solidFill>
              </a:rPr>
              <a:t> </a:t>
            </a:r>
            <a:r>
              <a:rPr lang="cs-CZ" sz="2000" dirty="0" err="1">
                <a:solidFill>
                  <a:srgbClr val="FF0000"/>
                </a:solidFill>
              </a:rPr>
              <a:t>plantar</a:t>
            </a:r>
            <a:r>
              <a:rPr lang="cs-CZ" sz="2000" dirty="0">
                <a:solidFill>
                  <a:srgbClr val="FF0000"/>
                </a:solidFill>
              </a:rPr>
              <a:t> </a:t>
            </a:r>
            <a:r>
              <a:rPr lang="cs-CZ" sz="2000" dirty="0" err="1">
                <a:solidFill>
                  <a:srgbClr val="FF0000"/>
                </a:solidFill>
              </a:rPr>
              <a:t>flexion</a:t>
            </a:r>
            <a:r>
              <a:rPr lang="cs-CZ" sz="2000" dirty="0"/>
              <a:t>
</a:t>
            </a:r>
            <a:r>
              <a:rPr lang="cs-CZ" sz="2000" dirty="0" err="1"/>
              <a:t>Passive</a:t>
            </a:r>
            <a:r>
              <a:rPr lang="cs-CZ" sz="2000" dirty="0"/>
              <a:t> </a:t>
            </a:r>
            <a:r>
              <a:rPr lang="cs-CZ" sz="2000" dirty="0" err="1"/>
              <a:t>finger</a:t>
            </a:r>
            <a:r>
              <a:rPr lang="cs-CZ" sz="2000" dirty="0"/>
              <a:t> </a:t>
            </a:r>
            <a:r>
              <a:rPr lang="cs-CZ" sz="2000" dirty="0" err="1"/>
              <a:t>flexion</a:t>
            </a:r>
            <a:r>
              <a:rPr lang="cs-CZ" sz="2000" dirty="0"/>
              <a:t> </a:t>
            </a:r>
            <a:r>
              <a:rPr lang="cs-CZ" sz="2000" dirty="0" err="1"/>
              <a:t>exercises</a:t>
            </a:r>
            <a:r>
              <a:rPr lang="cs-CZ" sz="2000" dirty="0"/>
              <a:t>
</a:t>
            </a:r>
            <a:r>
              <a:rPr lang="cs-CZ" sz="2000" dirty="0" err="1"/>
              <a:t>Removal</a:t>
            </a:r>
            <a:r>
              <a:rPr lang="cs-CZ" sz="2000" dirty="0"/>
              <a:t> </a:t>
            </a:r>
            <a:r>
              <a:rPr lang="cs-CZ" sz="2000" dirty="0" err="1"/>
              <a:t>of</a:t>
            </a:r>
            <a:r>
              <a:rPr lang="cs-CZ" sz="2000" dirty="0"/>
              <a:t> </a:t>
            </a:r>
            <a:r>
              <a:rPr lang="cs-CZ" sz="2000" dirty="0" err="1"/>
              <a:t>stitches</a:t>
            </a:r>
            <a:r>
              <a:rPr lang="cs-CZ" sz="2000" dirty="0"/>
              <a:t> </a:t>
            </a:r>
            <a:r>
              <a:rPr lang="cs-CZ" sz="2000" dirty="0">
                <a:solidFill>
                  <a:srgbClr val="FF0000"/>
                </a:solidFill>
              </a:rPr>
              <a:t>in 14 </a:t>
            </a:r>
            <a:r>
              <a:rPr lang="cs-CZ" sz="2000" dirty="0" err="1">
                <a:solidFill>
                  <a:srgbClr val="FF0000"/>
                </a:solidFill>
              </a:rPr>
              <a:t>days</a:t>
            </a:r>
            <a:r>
              <a:rPr lang="cs-CZ" sz="2000" dirty="0"/>
              <a:t>
</a:t>
            </a:r>
            <a:r>
              <a:rPr lang="cs-CZ" sz="2000" dirty="0" err="1"/>
              <a:t>Verticalization</a:t>
            </a:r>
            <a:r>
              <a:rPr lang="cs-CZ" sz="2000" dirty="0"/>
              <a:t> in a </a:t>
            </a:r>
            <a:r>
              <a:rPr lang="cs-CZ" sz="2000" dirty="0" err="1"/>
              <a:t>special</a:t>
            </a:r>
            <a:r>
              <a:rPr lang="cs-CZ" sz="2000" dirty="0"/>
              <a:t> </a:t>
            </a:r>
            <a:r>
              <a:rPr lang="cs-CZ" sz="2000" dirty="0" err="1"/>
              <a:t>postoperative</a:t>
            </a:r>
            <a:r>
              <a:rPr lang="cs-CZ" sz="2000" dirty="0"/>
              <a:t> </a:t>
            </a:r>
            <a:r>
              <a:rPr lang="cs-CZ" sz="2000" dirty="0" err="1"/>
              <a:t>shoe</a:t>
            </a:r>
            <a:r>
              <a:rPr lang="cs-CZ" sz="2000" dirty="0"/>
              <a:t> 4-6 </a:t>
            </a:r>
            <a:r>
              <a:rPr lang="cs-CZ" sz="2000" dirty="0" err="1"/>
              <a:t>weeks</a:t>
            </a:r>
            <a:r>
              <a:rPr lang="cs-CZ" sz="2000" dirty="0"/>
              <a:t>
X-</a:t>
            </a:r>
            <a:r>
              <a:rPr lang="cs-CZ" sz="2000" dirty="0" err="1"/>
              <a:t>ray</a:t>
            </a:r>
            <a:r>
              <a:rPr lang="cs-CZ" sz="2000" dirty="0"/>
              <a:t> </a:t>
            </a:r>
            <a:r>
              <a:rPr lang="cs-CZ" sz="2000" dirty="0" err="1"/>
              <a:t>feet</a:t>
            </a:r>
            <a:r>
              <a:rPr lang="cs-CZ" sz="2000" dirty="0"/>
              <a:t> AP </a:t>
            </a:r>
            <a:r>
              <a:rPr lang="cs-CZ" sz="2000" dirty="0" err="1"/>
              <a:t>under</a:t>
            </a:r>
            <a:r>
              <a:rPr lang="cs-CZ" sz="2000" dirty="0"/>
              <a:t> </a:t>
            </a:r>
            <a:r>
              <a:rPr lang="cs-CZ" sz="2000" dirty="0" err="1"/>
              <a:t>load</a:t>
            </a:r>
            <a:r>
              <a:rPr lang="cs-CZ" sz="2000" dirty="0"/>
              <a:t> and </a:t>
            </a:r>
            <a:r>
              <a:rPr lang="cs-CZ" sz="2000" dirty="0" err="1"/>
              <a:t>oblique</a:t>
            </a:r>
            <a:r>
              <a:rPr lang="cs-CZ" sz="2000" dirty="0"/>
              <a:t> </a:t>
            </a:r>
            <a:r>
              <a:rPr lang="cs-CZ" sz="2000" dirty="0" err="1"/>
              <a:t>scan</a:t>
            </a:r>
            <a:r>
              <a:rPr lang="cs-CZ" sz="2000" dirty="0"/>
              <a:t> 6 </a:t>
            </a:r>
            <a:r>
              <a:rPr lang="cs-CZ" sz="2000" dirty="0" err="1"/>
              <a:t>weeks</a:t>
            </a:r>
            <a:r>
              <a:rPr lang="cs-CZ" sz="2000" dirty="0"/>
              <a:t> </a:t>
            </a:r>
            <a:r>
              <a:rPr lang="cs-CZ" sz="2000" dirty="0" err="1"/>
              <a:t>after</a:t>
            </a:r>
            <a:r>
              <a:rPr lang="cs-CZ" sz="2000" dirty="0"/>
              <a:t> </a:t>
            </a:r>
            <a:r>
              <a:rPr lang="cs-CZ" sz="2000" dirty="0" err="1"/>
              <a:t>surgery</a:t>
            </a:r>
            <a:r>
              <a:rPr lang="cs-CZ" sz="2000" dirty="0"/>
              <a:t> </a:t>
            </a:r>
          </a:p>
        </p:txBody>
      </p:sp>
      <p:pic>
        <p:nvPicPr>
          <p:cNvPr id="2" name="Obrázek 1" descr="Výřez obrazovk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3356992"/>
            <a:ext cx="3330850" cy="3241551"/>
          </a:xfrm>
          <a:prstGeom prst="rect">
            <a:avLst/>
          </a:prstGeom>
        </p:spPr>
      </p:pic>
    </p:spTree>
    <p:extLst>
      <p:ext uri="{BB962C8B-B14F-4D97-AF65-F5344CB8AC3E}">
        <p14:creationId xmlns:p14="http://schemas.microsoft.com/office/powerpoint/2010/main" val="2737881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8224" y="9158"/>
            <a:ext cx="6605776" cy="5229200"/>
          </a:xfrm>
        </p:spPr>
      </p:pic>
      <p:pic>
        <p:nvPicPr>
          <p:cNvPr id="5" name="Obrázek 4" descr="Výřez obrazovk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19" y="188640"/>
            <a:ext cx="2860925" cy="4248472"/>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5229200"/>
            <a:ext cx="79311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611560" y="4509120"/>
            <a:ext cx="1366080" cy="307777"/>
          </a:xfrm>
          <a:prstGeom prst="rect">
            <a:avLst/>
          </a:prstGeom>
          <a:noFill/>
        </p:spPr>
        <p:txBody>
          <a:bodyPr wrap="none" rtlCol="0">
            <a:spAutoFit/>
          </a:bodyPr>
          <a:lstStyle/>
          <a:p>
            <a:r>
              <a:rPr lang="cs-CZ" sz="1400" dirty="0"/>
              <a:t>1991, 2nd. 2005</a:t>
            </a:r>
          </a:p>
        </p:txBody>
      </p:sp>
    </p:spTree>
    <p:extLst>
      <p:ext uri="{BB962C8B-B14F-4D97-AF65-F5344CB8AC3E}">
        <p14:creationId xmlns:p14="http://schemas.microsoft.com/office/powerpoint/2010/main" val="1003025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858" y="261612"/>
            <a:ext cx="4514158" cy="6299702"/>
          </a:xfrm>
        </p:spPr>
      </p:pic>
      <p:pic>
        <p:nvPicPr>
          <p:cNvPr id="3" name="Obrázek 2" descr="Výřez obrazovk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2932" y="71838"/>
            <a:ext cx="4176464" cy="2304425"/>
          </a:xfrm>
          <a:prstGeom prst="rect">
            <a:avLst/>
          </a:prstGeom>
        </p:spPr>
      </p:pic>
      <p:pic>
        <p:nvPicPr>
          <p:cNvPr id="5" name="Obrázek 4" descr="Výřez obrazov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2445681"/>
            <a:ext cx="3816424" cy="1153803"/>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1593" y="3861048"/>
            <a:ext cx="3900887" cy="270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9535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620688"/>
            <a:ext cx="5760640" cy="5536028"/>
          </a:xfrm>
        </p:spPr>
      </p:pic>
    </p:spTree>
    <p:extLst>
      <p:ext uri="{BB962C8B-B14F-4D97-AF65-F5344CB8AC3E}">
        <p14:creationId xmlns:p14="http://schemas.microsoft.com/office/powerpoint/2010/main" val="800612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143000"/>
          </a:xfrm>
        </p:spPr>
        <p:txBody>
          <a:bodyPr>
            <a:normAutofit fontScale="90000"/>
          </a:bodyPr>
          <a:lstStyle/>
          <a:p>
            <a:r>
              <a:rPr lang="cs-CZ" dirty="0">
                <a:solidFill>
                  <a:srgbClr val="FF0000"/>
                </a:solidFill>
                <a:latin typeface="Times New Roman" panose="02020603050405020304" pitchFamily="18" charset="0"/>
                <a:cs typeface="Times New Roman" panose="02020603050405020304" pitchFamily="18" charset="0"/>
              </a:rPr>
              <a:t>Hammer </a:t>
            </a:r>
            <a:r>
              <a:rPr lang="cs-CZ" dirty="0" err="1">
                <a:solidFill>
                  <a:srgbClr val="FF0000"/>
                </a:solidFill>
                <a:latin typeface="Times New Roman" panose="02020603050405020304" pitchFamily="18" charset="0"/>
                <a:cs typeface="Times New Roman" panose="02020603050405020304" pitchFamily="18" charset="0"/>
              </a:rPr>
              <a:t>toe</a:t>
            </a:r>
            <a:r>
              <a:rPr lang="cs-CZ" dirty="0">
                <a:solidFill>
                  <a:srgbClr val="FF0000"/>
                </a:solidFill>
                <a:latin typeface="Times New Roman" panose="02020603050405020304" pitchFamily="18" charset="0"/>
                <a:cs typeface="Times New Roman" panose="02020603050405020304" pitchFamily="18" charset="0"/>
              </a:rPr>
              <a:t> </a:t>
            </a:r>
            <a:r>
              <a:rPr lang="cs-CZ" dirty="0" err="1">
                <a:solidFill>
                  <a:srgbClr val="FF0000"/>
                </a:solidFill>
                <a:latin typeface="Times New Roman" panose="02020603050405020304" pitchFamily="18" charset="0"/>
                <a:cs typeface="Times New Roman" panose="02020603050405020304" pitchFamily="18" charset="0"/>
              </a:rPr>
              <a:t>surgery</a:t>
            </a:r>
            <a:r>
              <a:rPr lang="cs-CZ" dirty="0">
                <a:latin typeface="Times New Roman" panose="02020603050405020304" pitchFamily="18" charset="0"/>
                <a:cs typeface="Times New Roman" panose="02020603050405020304" pitchFamily="18" charset="0"/>
              </a:rPr>
              <a:t>
</a:t>
            </a:r>
          </a:p>
        </p:txBody>
      </p:sp>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268760"/>
            <a:ext cx="8469488" cy="5318051"/>
          </a:xfrm>
        </p:spPr>
      </p:pic>
      <p:sp>
        <p:nvSpPr>
          <p:cNvPr id="5" name="TextovéPole 4"/>
          <p:cNvSpPr txBox="1"/>
          <p:nvPr/>
        </p:nvSpPr>
        <p:spPr>
          <a:xfrm>
            <a:off x="1403648" y="1556792"/>
            <a:ext cx="1408847" cy="369332"/>
          </a:xfrm>
          <a:prstGeom prst="rect">
            <a:avLst/>
          </a:prstGeom>
          <a:noFill/>
        </p:spPr>
        <p:txBody>
          <a:bodyPr wrap="none" rtlCol="0">
            <a:spAutoFit/>
          </a:bodyPr>
          <a:lstStyle/>
          <a:p>
            <a:r>
              <a:rPr lang="cs-CZ" dirty="0" err="1"/>
              <a:t>Gocht</a:t>
            </a:r>
            <a:r>
              <a:rPr lang="cs-CZ" dirty="0"/>
              <a:t> (1925)</a:t>
            </a:r>
          </a:p>
        </p:txBody>
      </p:sp>
      <p:sp>
        <p:nvSpPr>
          <p:cNvPr id="6" name="TextovéPole 5"/>
          <p:cNvSpPr txBox="1"/>
          <p:nvPr/>
        </p:nvSpPr>
        <p:spPr>
          <a:xfrm>
            <a:off x="1115616" y="3356992"/>
            <a:ext cx="3567964" cy="338554"/>
          </a:xfrm>
          <a:prstGeom prst="rect">
            <a:avLst/>
          </a:prstGeom>
          <a:noFill/>
        </p:spPr>
        <p:txBody>
          <a:bodyPr wrap="none" rtlCol="0">
            <a:spAutoFit/>
          </a:bodyPr>
          <a:lstStyle/>
          <a:p>
            <a:r>
              <a:rPr lang="cs-CZ" sz="1600" dirty="0"/>
              <a:t>- při rigidní extenzní kontraktuře MTP kl.</a:t>
            </a:r>
          </a:p>
        </p:txBody>
      </p:sp>
      <p:sp>
        <p:nvSpPr>
          <p:cNvPr id="7" name="TextovéPole 6"/>
          <p:cNvSpPr txBox="1"/>
          <p:nvPr/>
        </p:nvSpPr>
        <p:spPr>
          <a:xfrm>
            <a:off x="5436096" y="1556792"/>
            <a:ext cx="1246688" cy="369332"/>
          </a:xfrm>
          <a:prstGeom prst="rect">
            <a:avLst/>
          </a:prstGeom>
          <a:noFill/>
        </p:spPr>
        <p:txBody>
          <a:bodyPr wrap="none" rtlCol="0">
            <a:spAutoFit/>
          </a:bodyPr>
          <a:lstStyle/>
          <a:p>
            <a:r>
              <a:rPr lang="cs-CZ" dirty="0"/>
              <a:t>Post (1882)</a:t>
            </a:r>
          </a:p>
        </p:txBody>
      </p:sp>
    </p:spTree>
    <p:extLst>
      <p:ext uri="{BB962C8B-B14F-4D97-AF65-F5344CB8AC3E}">
        <p14:creationId xmlns:p14="http://schemas.microsoft.com/office/powerpoint/2010/main" val="1158576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1412776"/>
            <a:ext cx="3015080" cy="4525963"/>
          </a:xfr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437320"/>
            <a:ext cx="3168352" cy="45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332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467544" y="1556792"/>
            <a:ext cx="8229600" cy="4525963"/>
          </a:xfrm>
        </p:spPr>
        <p:txBody>
          <a:bodyPr>
            <a:normAutofit/>
          </a:bodyPr>
          <a:lstStyle/>
          <a:p>
            <a:r>
              <a:rPr lang="cs-CZ" dirty="0">
                <a:hlinkClick r:id="rId2"/>
              </a:rPr>
              <a:t>http://www.uloz.to/xcM3dfo/4hd-weilova-osteotomie-mpg</a:t>
            </a:r>
            <a:endParaRPr lang="cs-CZ" dirty="0"/>
          </a:p>
          <a:p>
            <a:r>
              <a:rPr lang="cs-CZ" dirty="0">
                <a:hlinkClick r:id="rId3"/>
              </a:rPr>
              <a:t>http://www.foothyperbook.com/elective/metatarsalgia/metatarsalgiaSurg.html</a:t>
            </a:r>
            <a:endParaRPr lang="cs-CZ" dirty="0"/>
          </a:p>
          <a:p>
            <a:endParaRPr lang="cs-CZ" dirty="0"/>
          </a:p>
        </p:txBody>
      </p:sp>
    </p:spTree>
    <p:extLst>
      <p:ext uri="{BB962C8B-B14F-4D97-AF65-F5344CB8AC3E}">
        <p14:creationId xmlns:p14="http://schemas.microsoft.com/office/powerpoint/2010/main" val="1154006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cs-CZ" dirty="0"/>
          </a:p>
        </p:txBody>
      </p:sp>
      <p:pic>
        <p:nvPicPr>
          <p:cNvPr id="6" name="Zástupný symbol pro obsah 5"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4425" y="308769"/>
            <a:ext cx="4953000" cy="5781675"/>
          </a:xfrm>
        </p:spPr>
      </p:pic>
      <p:sp>
        <p:nvSpPr>
          <p:cNvPr id="4" name="Zástupný symbol pro text 3"/>
          <p:cNvSpPr>
            <a:spLocks noGrp="1"/>
          </p:cNvSpPr>
          <p:nvPr>
            <p:ph type="body" sz="half" idx="2"/>
          </p:nvPr>
        </p:nvSpPr>
        <p:spPr/>
        <p:txBody>
          <a:bodyPr>
            <a:normAutofit lnSpcReduction="10000"/>
          </a:bodyPr>
          <a:lstStyle/>
          <a:p>
            <a:r>
              <a:rPr lang="en-US" dirty="0"/>
              <a:t>In the reconstruction of the hip, knee, or any other joint, preoperative planning is necessary for avoiding mistakes during surgery. Since 1995, the authors have been doing this before forefoot surgery to increase the accuracy of the surgery. As much as possible, they try to correct only the lesion and to avoid preventive or extensive surgery on adjacent rays, except if the correction leads to a modified </a:t>
            </a:r>
            <a:r>
              <a:rPr lang="en-US" dirty="0" err="1"/>
              <a:t>dysharmonious</a:t>
            </a:r>
            <a:r>
              <a:rPr lang="en-US" dirty="0"/>
              <a:t> new </a:t>
            </a:r>
            <a:r>
              <a:rPr lang="en-US" dirty="0" err="1"/>
              <a:t>morphotype</a:t>
            </a:r>
            <a:r>
              <a:rPr lang="en-US" dirty="0"/>
              <a:t> with high risk of transfer lesion. The tolerance length seems to be 2 mm, particularly on the middle metatarsals (M2 and M3). This surgery should be performed only if the </a:t>
            </a:r>
            <a:r>
              <a:rPr lang="en-US" dirty="0" err="1"/>
              <a:t>midfoot</a:t>
            </a:r>
            <a:r>
              <a:rPr lang="en-US" dirty="0"/>
              <a:t> and </a:t>
            </a:r>
            <a:r>
              <a:rPr lang="en-US" dirty="0" err="1"/>
              <a:t>backfoot</a:t>
            </a:r>
            <a:r>
              <a:rPr lang="en-US" dirty="0"/>
              <a:t> are correct and if the gastrocnemius muscle has been checked on to eliminate a retraction needing stretching exercises before and generally after surgery. </a:t>
            </a:r>
            <a:endParaRPr lang="cs-CZ" dirty="0"/>
          </a:p>
        </p:txBody>
      </p:sp>
    </p:spTree>
    <p:extLst>
      <p:ext uri="{BB962C8B-B14F-4D97-AF65-F5344CB8AC3E}">
        <p14:creationId xmlns:p14="http://schemas.microsoft.com/office/powerpoint/2010/main" val="2474461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Výřez obrazovky"/>
          <p:cNvPicPr>
            <a:picLocks noGrp="1" noChangeAspect="1"/>
          </p:cNvPicPr>
          <p:nvPr>
            <p:ph idx="1"/>
          </p:nvPr>
        </p:nvPicPr>
        <p:blipFill rotWithShape="1">
          <a:blip r:embed="rId2">
            <a:extLst>
              <a:ext uri="{28A0092B-C50C-407E-A947-70E740481C1C}">
                <a14:useLocalDpi xmlns:a14="http://schemas.microsoft.com/office/drawing/2010/main" val="0"/>
              </a:ext>
            </a:extLst>
          </a:blip>
          <a:srcRect t="7792" r="7282"/>
          <a:stretch/>
        </p:blipFill>
        <p:spPr>
          <a:xfrm>
            <a:off x="251520" y="332656"/>
            <a:ext cx="8550990" cy="5909339"/>
          </a:xfrm>
        </p:spPr>
      </p:pic>
    </p:spTree>
    <p:extLst>
      <p:ext uri="{BB962C8B-B14F-4D97-AF65-F5344CB8AC3E}">
        <p14:creationId xmlns:p14="http://schemas.microsoft.com/office/powerpoint/2010/main" val="2504347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err="1">
                <a:solidFill>
                  <a:srgbClr val="FF0000"/>
                </a:solidFill>
                <a:latin typeface="Times New Roman" panose="02020603050405020304" pitchFamily="18" charset="0"/>
                <a:cs typeface="Times New Roman" panose="02020603050405020304" pitchFamily="18" charset="0"/>
              </a:rPr>
              <a:t>Inervation</a:t>
            </a:r>
            <a:r>
              <a:rPr lang="cs-CZ" dirty="0">
                <a:solidFill>
                  <a:srgbClr val="FF0000"/>
                </a:solidFill>
                <a:latin typeface="Times New Roman" panose="02020603050405020304" pitchFamily="18" charset="0"/>
                <a:cs typeface="Times New Roman" panose="02020603050405020304" pitchFamily="18" charset="0"/>
              </a:rPr>
              <a:t> </a:t>
            </a:r>
            <a:r>
              <a:rPr lang="cs-CZ" dirty="0" err="1">
                <a:solidFill>
                  <a:srgbClr val="FF0000"/>
                </a:solidFill>
                <a:latin typeface="Times New Roman" panose="02020603050405020304" pitchFamily="18" charset="0"/>
                <a:cs typeface="Times New Roman" panose="02020603050405020304" pitchFamily="18" charset="0"/>
              </a:rPr>
              <a:t>of</a:t>
            </a:r>
            <a:r>
              <a:rPr lang="cs-CZ" dirty="0">
                <a:solidFill>
                  <a:srgbClr val="FF0000"/>
                </a:solidFill>
                <a:latin typeface="Times New Roman" panose="02020603050405020304" pitchFamily="18" charset="0"/>
                <a:cs typeface="Times New Roman" panose="02020603050405020304" pitchFamily="18" charset="0"/>
              </a:rPr>
              <a:t> </a:t>
            </a:r>
            <a:r>
              <a:rPr lang="cs-CZ" dirty="0" err="1">
                <a:solidFill>
                  <a:srgbClr val="FF0000"/>
                </a:solidFill>
                <a:latin typeface="Times New Roman" panose="02020603050405020304" pitchFamily="18" charset="0"/>
                <a:cs typeface="Times New Roman" panose="02020603050405020304" pitchFamily="18" charset="0"/>
              </a:rPr>
              <a:t>the</a:t>
            </a:r>
            <a:r>
              <a:rPr lang="cs-CZ" dirty="0">
                <a:solidFill>
                  <a:srgbClr val="FF0000"/>
                </a:solidFill>
                <a:latin typeface="Times New Roman" panose="02020603050405020304" pitchFamily="18" charset="0"/>
                <a:cs typeface="Times New Roman" panose="02020603050405020304" pitchFamily="18" charset="0"/>
              </a:rPr>
              <a:t> </a:t>
            </a:r>
            <a:r>
              <a:rPr lang="cs-CZ" dirty="0" err="1">
                <a:solidFill>
                  <a:srgbClr val="FF0000"/>
                </a:solidFill>
                <a:latin typeface="Times New Roman" panose="02020603050405020304" pitchFamily="18" charset="0"/>
                <a:cs typeface="Times New Roman" panose="02020603050405020304" pitchFamily="18" charset="0"/>
              </a:rPr>
              <a:t>foot</a:t>
            </a:r>
            <a:endParaRPr lang="cs-CZ" dirty="0">
              <a:solidFill>
                <a:srgbClr val="FF0000"/>
              </a:solidFill>
              <a:latin typeface="Times New Roman" panose="02020603050405020304" pitchFamily="18" charset="0"/>
              <a:cs typeface="Times New Roman" panose="02020603050405020304" pitchFamily="18" charset="0"/>
            </a:endParaRPr>
          </a:p>
        </p:txBody>
      </p:sp>
      <p:pic>
        <p:nvPicPr>
          <p:cNvPr id="7" name="Zástupný symbol pro obsah 6" descr="Výřez obrazovky"/>
          <p:cNvPicPr>
            <a:picLocks noGrp="1" noChangeAspect="1"/>
          </p:cNvPicPr>
          <p:nvPr>
            <p:ph idx="1"/>
          </p:nvPr>
        </p:nvPicPr>
        <p:blipFill rotWithShape="1">
          <a:blip r:embed="rId2">
            <a:extLst>
              <a:ext uri="{28A0092B-C50C-407E-A947-70E740481C1C}">
                <a14:useLocalDpi xmlns:a14="http://schemas.microsoft.com/office/drawing/2010/main" val="0"/>
              </a:ext>
            </a:extLst>
          </a:blip>
          <a:srcRect t="15009"/>
          <a:stretch/>
        </p:blipFill>
        <p:spPr>
          <a:xfrm>
            <a:off x="8274" y="1556792"/>
            <a:ext cx="9135726" cy="4222822"/>
          </a:xfrm>
        </p:spPr>
      </p:pic>
    </p:spTree>
    <p:extLst>
      <p:ext uri="{BB962C8B-B14F-4D97-AF65-F5344CB8AC3E}">
        <p14:creationId xmlns:p14="http://schemas.microsoft.com/office/powerpoint/2010/main" val="3503496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260648"/>
            <a:ext cx="7243207" cy="4525963"/>
          </a:xfrm>
        </p:spPr>
      </p:pic>
      <p:sp>
        <p:nvSpPr>
          <p:cNvPr id="9" name="TextovéPole 8"/>
          <p:cNvSpPr txBox="1"/>
          <p:nvPr/>
        </p:nvSpPr>
        <p:spPr>
          <a:xfrm>
            <a:off x="24194" y="5301208"/>
            <a:ext cx="9119806" cy="1323439"/>
          </a:xfrm>
          <a:prstGeom prst="rect">
            <a:avLst/>
          </a:prstGeom>
          <a:noFill/>
        </p:spPr>
        <p:txBody>
          <a:bodyPr wrap="square" rtlCol="0">
            <a:spAutoFit/>
          </a:bodyPr>
          <a:lstStyle/>
          <a:p>
            <a:r>
              <a:rPr lang="cs-CZ" sz="2000" dirty="0" err="1"/>
              <a:t>Lake</a:t>
            </a:r>
            <a:r>
              <a:rPr lang="cs-CZ" sz="2000" dirty="0"/>
              <a:t> (1952) </a:t>
            </a:r>
            <a:r>
              <a:rPr lang="cs-CZ" sz="2000" dirty="0" err="1"/>
              <a:t>describes</a:t>
            </a:r>
            <a:r>
              <a:rPr lang="cs-CZ" sz="2000" dirty="0"/>
              <a:t> </a:t>
            </a:r>
            <a:r>
              <a:rPr lang="cs-CZ" sz="2000" dirty="0" err="1"/>
              <a:t>metatarses</a:t>
            </a:r>
            <a:r>
              <a:rPr lang="cs-CZ" sz="2000" dirty="0"/>
              <a:t> as a </a:t>
            </a:r>
            <a:r>
              <a:rPr lang="cs-CZ" sz="2000" dirty="0" err="1"/>
              <a:t>conical</a:t>
            </a:r>
            <a:r>
              <a:rPr lang="cs-CZ" sz="2000" dirty="0"/>
              <a:t> segment, </a:t>
            </a:r>
            <a:r>
              <a:rPr lang="cs-CZ" sz="2000" dirty="0" err="1"/>
              <a:t>slightly</a:t>
            </a:r>
            <a:r>
              <a:rPr lang="cs-CZ" sz="2000" dirty="0"/>
              <a:t> </a:t>
            </a:r>
            <a:r>
              <a:rPr lang="cs-CZ" sz="2000" dirty="0" err="1"/>
              <a:t>stretched</a:t>
            </a:r>
            <a:r>
              <a:rPr lang="cs-CZ" sz="2000" dirty="0"/>
              <a:t> by </a:t>
            </a:r>
            <a:r>
              <a:rPr lang="cs-CZ" sz="2000" dirty="0" err="1"/>
              <a:t>the</a:t>
            </a:r>
            <a:r>
              <a:rPr lang="cs-CZ" sz="2000" dirty="0"/>
              <a:t> ante-</a:t>
            </a:r>
            <a:r>
              <a:rPr lang="cs-CZ" sz="2000" dirty="0" err="1"/>
              <a:t>posterior</a:t>
            </a:r>
            <a:r>
              <a:rPr lang="cs-CZ" sz="2000" dirty="0"/>
              <a:t> </a:t>
            </a:r>
            <a:r>
              <a:rPr lang="cs-CZ" sz="2000" dirty="0" err="1"/>
              <a:t>direction</a:t>
            </a:r>
            <a:r>
              <a:rPr lang="cs-CZ" sz="2000" dirty="0"/>
              <a:t>, </a:t>
            </a:r>
            <a:r>
              <a:rPr lang="cs-CZ" sz="2000" dirty="0" err="1"/>
              <a:t>the</a:t>
            </a:r>
            <a:r>
              <a:rPr lang="cs-CZ" sz="2000" dirty="0"/>
              <a:t> </a:t>
            </a:r>
            <a:r>
              <a:rPr lang="cs-CZ" sz="2000" dirty="0" err="1"/>
              <a:t>individual</a:t>
            </a:r>
            <a:r>
              <a:rPr lang="cs-CZ" sz="2000" dirty="0"/>
              <a:t> </a:t>
            </a:r>
            <a:r>
              <a:rPr lang="cs-CZ" sz="2000" dirty="0" err="1"/>
              <a:t>heads</a:t>
            </a:r>
            <a:r>
              <a:rPr lang="cs-CZ" sz="2000" dirty="0"/>
              <a:t> </a:t>
            </a:r>
            <a:r>
              <a:rPr lang="cs-CZ" sz="2000" dirty="0" err="1"/>
              <a:t>touch</a:t>
            </a:r>
            <a:r>
              <a:rPr lang="cs-CZ" sz="2000" dirty="0"/>
              <a:t> </a:t>
            </a:r>
            <a:r>
              <a:rPr lang="cs-CZ" sz="2000" dirty="0" err="1"/>
              <a:t>the</a:t>
            </a:r>
            <a:r>
              <a:rPr lang="cs-CZ" sz="2000" dirty="0"/>
              <a:t> </a:t>
            </a:r>
            <a:r>
              <a:rPr lang="cs-CZ" sz="2000" dirty="0" err="1"/>
              <a:t>groung</a:t>
            </a:r>
            <a:r>
              <a:rPr lang="cs-CZ" sz="2000" dirty="0"/>
              <a:t> in </a:t>
            </a:r>
            <a:r>
              <a:rPr lang="cs-CZ" sz="2000" dirty="0" err="1"/>
              <a:t>the</a:t>
            </a:r>
            <a:r>
              <a:rPr lang="cs-CZ" sz="2000" dirty="0"/>
              <a:t> </a:t>
            </a:r>
            <a:r>
              <a:rPr lang="cs-CZ" sz="2000" dirty="0" err="1"/>
              <a:t>arc</a:t>
            </a:r>
            <a:r>
              <a:rPr lang="cs-CZ" sz="2000" dirty="0"/>
              <a:t>, </a:t>
            </a:r>
            <a:r>
              <a:rPr lang="cs-CZ" sz="2000" dirty="0" err="1"/>
              <a:t>with</a:t>
            </a:r>
            <a:r>
              <a:rPr lang="cs-CZ" sz="2000" dirty="0"/>
              <a:t> </a:t>
            </a:r>
            <a:r>
              <a:rPr lang="cs-CZ" sz="2000" dirty="0" err="1"/>
              <a:t>the</a:t>
            </a:r>
            <a:r>
              <a:rPr lang="cs-CZ" sz="2000" dirty="0"/>
              <a:t> </a:t>
            </a:r>
            <a:r>
              <a:rPr lang="cs-CZ" sz="2000" dirty="0" err="1"/>
              <a:t>convex</a:t>
            </a:r>
            <a:r>
              <a:rPr lang="cs-CZ" sz="2000" dirty="0"/>
              <a:t> </a:t>
            </a:r>
            <a:r>
              <a:rPr lang="cs-CZ" sz="2000" dirty="0" err="1"/>
              <a:t>shape</a:t>
            </a:r>
            <a:r>
              <a:rPr lang="cs-CZ" sz="2000" dirty="0"/>
              <a:t> forward 
</a:t>
            </a:r>
          </a:p>
        </p:txBody>
      </p:sp>
    </p:spTree>
    <p:extLst>
      <p:ext uri="{BB962C8B-B14F-4D97-AF65-F5344CB8AC3E}">
        <p14:creationId xmlns:p14="http://schemas.microsoft.com/office/powerpoint/2010/main" val="47713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latin typeface="Times New Roman" panose="02020603050405020304" pitchFamily="18" charset="0"/>
                <a:cs typeface="Times New Roman" panose="02020603050405020304" pitchFamily="18" charset="0"/>
              </a:rPr>
              <a:t>Transverse</a:t>
            </a:r>
            <a:r>
              <a:rPr lang="cs-CZ" dirty="0">
                <a:latin typeface="Times New Roman" panose="02020603050405020304" pitchFamily="18" charset="0"/>
                <a:cs typeface="Times New Roman" panose="02020603050405020304" pitchFamily="18" charset="0"/>
              </a:rPr>
              <a:t> Arch</a:t>
            </a:r>
          </a:p>
        </p:txBody>
      </p:sp>
      <p:pic>
        <p:nvPicPr>
          <p:cNvPr id="6" name="Zástupný symbol pro obsah 5" descr="Výřez obrazovky"/>
          <p:cNvPicPr>
            <a:picLocks noGrp="1" noChangeAspect="1"/>
          </p:cNvPicPr>
          <p:nvPr>
            <p:ph idx="1"/>
          </p:nvPr>
        </p:nvPicPr>
        <p:blipFill rotWithShape="1">
          <a:blip r:embed="rId2">
            <a:extLst>
              <a:ext uri="{28A0092B-C50C-407E-A947-70E740481C1C}">
                <a14:useLocalDpi xmlns:a14="http://schemas.microsoft.com/office/drawing/2010/main" val="0"/>
              </a:ext>
            </a:extLst>
          </a:blip>
          <a:srcRect t="10852"/>
          <a:stretch/>
        </p:blipFill>
        <p:spPr>
          <a:xfrm>
            <a:off x="467544" y="1793174"/>
            <a:ext cx="8229600" cy="3716417"/>
          </a:xfrm>
        </p:spPr>
      </p:pic>
    </p:spTree>
    <p:extLst>
      <p:ext uri="{BB962C8B-B14F-4D97-AF65-F5344CB8AC3E}">
        <p14:creationId xmlns:p14="http://schemas.microsoft.com/office/powerpoint/2010/main" val="3565719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latin typeface="Times New Roman" panose="02020603050405020304" pitchFamily="18" charset="0"/>
                <a:cs typeface="Times New Roman" panose="02020603050405020304" pitchFamily="18" charset="0"/>
              </a:rPr>
              <a:t>Viladot</a:t>
            </a:r>
            <a:r>
              <a:rPr lang="cs-CZ" dirty="0">
                <a:latin typeface="Times New Roman" panose="02020603050405020304" pitchFamily="18" charset="0"/>
                <a:cs typeface="Times New Roman" panose="02020603050405020304" pitchFamily="18" charset="0"/>
              </a:rPr>
              <a:t> 1975</a:t>
            </a:r>
          </a:p>
        </p:txBody>
      </p:sp>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196752"/>
            <a:ext cx="7468406" cy="5341774"/>
          </a:xfrm>
        </p:spPr>
      </p:pic>
      <p:sp>
        <p:nvSpPr>
          <p:cNvPr id="3" name="TextovéPole 2"/>
          <p:cNvSpPr txBox="1"/>
          <p:nvPr/>
        </p:nvSpPr>
        <p:spPr>
          <a:xfrm>
            <a:off x="1763688" y="6237312"/>
            <a:ext cx="306494" cy="369332"/>
          </a:xfrm>
          <a:prstGeom prst="rect">
            <a:avLst/>
          </a:prstGeom>
          <a:noFill/>
        </p:spPr>
        <p:txBody>
          <a:bodyPr wrap="none" rtlCol="0">
            <a:spAutoFit/>
          </a:bodyPr>
          <a:lstStyle/>
          <a:p>
            <a:r>
              <a:rPr lang="cs-CZ" dirty="0"/>
              <a:t>d</a:t>
            </a:r>
          </a:p>
        </p:txBody>
      </p:sp>
      <p:sp>
        <p:nvSpPr>
          <p:cNvPr id="5" name="TextovéPole 4"/>
          <p:cNvSpPr txBox="1"/>
          <p:nvPr/>
        </p:nvSpPr>
        <p:spPr>
          <a:xfrm>
            <a:off x="2837783" y="6237312"/>
            <a:ext cx="300082" cy="369332"/>
          </a:xfrm>
          <a:prstGeom prst="rect">
            <a:avLst/>
          </a:prstGeom>
          <a:noFill/>
        </p:spPr>
        <p:txBody>
          <a:bodyPr wrap="none" rtlCol="0">
            <a:spAutoFit/>
          </a:bodyPr>
          <a:lstStyle/>
          <a:p>
            <a:r>
              <a:rPr lang="cs-CZ" dirty="0"/>
              <a:t>e</a:t>
            </a:r>
          </a:p>
        </p:txBody>
      </p:sp>
      <p:sp>
        <p:nvSpPr>
          <p:cNvPr id="6" name="TextovéPole 5"/>
          <p:cNvSpPr txBox="1"/>
          <p:nvPr/>
        </p:nvSpPr>
        <p:spPr>
          <a:xfrm>
            <a:off x="3986798" y="6237312"/>
            <a:ext cx="255198" cy="369332"/>
          </a:xfrm>
          <a:prstGeom prst="rect">
            <a:avLst/>
          </a:prstGeom>
          <a:noFill/>
        </p:spPr>
        <p:txBody>
          <a:bodyPr wrap="none" rtlCol="0">
            <a:spAutoFit/>
          </a:bodyPr>
          <a:lstStyle/>
          <a:p>
            <a:r>
              <a:rPr lang="cs-CZ" dirty="0"/>
              <a:t>f</a:t>
            </a:r>
          </a:p>
        </p:txBody>
      </p:sp>
      <p:sp>
        <p:nvSpPr>
          <p:cNvPr id="7" name="TextovéPole 6"/>
          <p:cNvSpPr txBox="1"/>
          <p:nvPr/>
        </p:nvSpPr>
        <p:spPr>
          <a:xfrm>
            <a:off x="7884368" y="5085184"/>
            <a:ext cx="583814" cy="369332"/>
          </a:xfrm>
          <a:prstGeom prst="rect">
            <a:avLst/>
          </a:prstGeom>
          <a:noFill/>
        </p:spPr>
        <p:txBody>
          <a:bodyPr wrap="none" rtlCol="0">
            <a:spAutoFit/>
          </a:bodyPr>
          <a:lstStyle/>
          <a:p>
            <a:r>
              <a:rPr lang="cs-CZ" dirty="0">
                <a:solidFill>
                  <a:srgbClr val="FF0000"/>
                </a:solidFill>
              </a:rPr>
              <a:t>16%</a:t>
            </a:r>
          </a:p>
        </p:txBody>
      </p:sp>
      <p:sp>
        <p:nvSpPr>
          <p:cNvPr id="8" name="TextovéPole 7"/>
          <p:cNvSpPr txBox="1"/>
          <p:nvPr/>
        </p:nvSpPr>
        <p:spPr>
          <a:xfrm>
            <a:off x="7884368" y="4221088"/>
            <a:ext cx="583814" cy="369332"/>
          </a:xfrm>
          <a:prstGeom prst="rect">
            <a:avLst/>
          </a:prstGeom>
          <a:noFill/>
        </p:spPr>
        <p:txBody>
          <a:bodyPr wrap="none" rtlCol="0">
            <a:spAutoFit/>
          </a:bodyPr>
          <a:lstStyle/>
          <a:p>
            <a:r>
              <a:rPr lang="cs-CZ" dirty="0">
                <a:solidFill>
                  <a:srgbClr val="FF0000"/>
                </a:solidFill>
              </a:rPr>
              <a:t>28%</a:t>
            </a:r>
          </a:p>
        </p:txBody>
      </p:sp>
      <p:sp>
        <p:nvSpPr>
          <p:cNvPr id="9" name="TextovéPole 8"/>
          <p:cNvSpPr txBox="1"/>
          <p:nvPr/>
        </p:nvSpPr>
        <p:spPr>
          <a:xfrm>
            <a:off x="7884368" y="4653136"/>
            <a:ext cx="583814" cy="369332"/>
          </a:xfrm>
          <a:prstGeom prst="rect">
            <a:avLst/>
          </a:prstGeom>
          <a:noFill/>
        </p:spPr>
        <p:txBody>
          <a:bodyPr wrap="none" rtlCol="0">
            <a:spAutoFit/>
          </a:bodyPr>
          <a:lstStyle/>
          <a:p>
            <a:r>
              <a:rPr lang="cs-CZ" dirty="0">
                <a:solidFill>
                  <a:srgbClr val="FF0000"/>
                </a:solidFill>
              </a:rPr>
              <a:t>56%</a:t>
            </a:r>
          </a:p>
        </p:txBody>
      </p:sp>
      <p:sp>
        <p:nvSpPr>
          <p:cNvPr id="10" name="Obdélník 9">
            <a:extLst>
              <a:ext uri="{FF2B5EF4-FFF2-40B4-BE49-F238E27FC236}">
                <a16:creationId xmlns:a16="http://schemas.microsoft.com/office/drawing/2014/main" id="{717F686A-37F9-2F4F-B15A-E00D33C93E6A}"/>
              </a:ext>
            </a:extLst>
          </p:cNvPr>
          <p:cNvSpPr/>
          <p:nvPr/>
        </p:nvSpPr>
        <p:spPr>
          <a:xfrm>
            <a:off x="5436096" y="5013176"/>
            <a:ext cx="3024336" cy="7200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13431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32656"/>
            <a:ext cx="8229600" cy="1143000"/>
          </a:xfrm>
        </p:spPr>
        <p:txBody>
          <a:bodyPr>
            <a:normAutofit fontScale="90000"/>
          </a:bodyPr>
          <a:lstStyle/>
          <a:p>
            <a:r>
              <a:rPr lang="cs-CZ" dirty="0" err="1">
                <a:solidFill>
                  <a:srgbClr val="FF0000"/>
                </a:solidFill>
              </a:rPr>
              <a:t>Metatarsalgia</a:t>
            </a:r>
            <a:r>
              <a:rPr lang="cs-CZ" dirty="0"/>
              <a:t>
</a:t>
            </a:r>
          </a:p>
        </p:txBody>
      </p:sp>
      <p:sp>
        <p:nvSpPr>
          <p:cNvPr id="3" name="Zástupný symbol pro obsah 2"/>
          <p:cNvSpPr>
            <a:spLocks noGrp="1"/>
          </p:cNvSpPr>
          <p:nvPr>
            <p:ph idx="1"/>
          </p:nvPr>
        </p:nvSpPr>
        <p:spPr>
          <a:xfrm>
            <a:off x="323528" y="1124744"/>
            <a:ext cx="8686800" cy="5976664"/>
          </a:xfrm>
        </p:spPr>
        <p:txBody>
          <a:bodyPr>
            <a:normAutofit fontScale="85000" lnSpcReduction="20000"/>
          </a:bodyPr>
          <a:lstStyle/>
          <a:p>
            <a:pPr marL="0" indent="0">
              <a:buNone/>
            </a:pPr>
            <a:r>
              <a:rPr lang="cs-CZ" sz="2400" dirty="0" err="1">
                <a:latin typeface="Times New Roman" panose="02020603050405020304" pitchFamily="18" charset="0"/>
                <a:cs typeface="Times New Roman" panose="02020603050405020304" pitchFamily="18" charset="0"/>
              </a:rPr>
              <a:t>Viladot</a:t>
            </a:r>
            <a:r>
              <a:rPr lang="cs-CZ" sz="2400" dirty="0">
                <a:latin typeface="Times New Roman" panose="02020603050405020304" pitchFamily="18" charset="0"/>
                <a:cs typeface="Times New Roman" panose="02020603050405020304" pitchFamily="18" charset="0"/>
              </a:rPr>
              <a:t> - </a:t>
            </a:r>
            <a:r>
              <a:rPr lang="cs-CZ" sz="2400" b="1" dirty="0" err="1">
                <a:latin typeface="Times New Roman" panose="02020603050405020304" pitchFamily="18" charset="0"/>
                <a:cs typeface="Times New Roman" panose="02020603050405020304" pitchFamily="18" charset="0"/>
              </a:rPr>
              <a:t>overload</a:t>
            </a:r>
            <a:r>
              <a:rPr lang="cs-CZ" sz="2400" b="1" dirty="0">
                <a:latin typeface="Times New Roman" panose="02020603050405020304" pitchFamily="18" charset="0"/>
                <a:cs typeface="Times New Roman" panose="02020603050405020304" pitchFamily="18" charset="0"/>
              </a:rPr>
              <a:t> </a:t>
            </a:r>
            <a:r>
              <a:rPr lang="cs-CZ" sz="2400" b="1" dirty="0" err="1">
                <a:latin typeface="Times New Roman" panose="02020603050405020304" pitchFamily="18" charset="0"/>
                <a:cs typeface="Times New Roman" panose="02020603050405020304" pitchFamily="18" charset="0"/>
              </a:rPr>
              <a:t>of</a:t>
            </a:r>
            <a:r>
              <a:rPr lang="cs-CZ" sz="2400" b="1" dirty="0">
                <a:latin typeface="Times New Roman" panose="02020603050405020304" pitchFamily="18" charset="0"/>
                <a:cs typeface="Times New Roman" panose="02020603050405020304" pitchFamily="18" charset="0"/>
              </a:rPr>
              <a:t> </a:t>
            </a:r>
            <a:r>
              <a:rPr lang="cs-CZ" sz="2400" b="1" dirty="0" err="1">
                <a:latin typeface="Times New Roman" panose="02020603050405020304" pitchFamily="18" charset="0"/>
                <a:cs typeface="Times New Roman" panose="02020603050405020304" pitchFamily="18" charset="0"/>
              </a:rPr>
              <a:t>the</a:t>
            </a:r>
            <a:r>
              <a:rPr lang="cs-CZ" sz="2400" b="1" dirty="0">
                <a:latin typeface="Times New Roman" panose="02020603050405020304" pitchFamily="18" charset="0"/>
                <a:cs typeface="Times New Roman" panose="02020603050405020304" pitchFamily="18" charset="0"/>
              </a:rPr>
              <a:t> front </a:t>
            </a:r>
            <a:r>
              <a:rPr lang="cs-CZ" sz="2400" b="1" dirty="0" err="1">
                <a:latin typeface="Times New Roman" panose="02020603050405020304" pitchFamily="18" charset="0"/>
                <a:cs typeface="Times New Roman" panose="02020603050405020304" pitchFamily="18" charset="0"/>
              </a:rPr>
              <a:t>of</a:t>
            </a:r>
            <a:r>
              <a:rPr lang="cs-CZ" sz="2400" b="1" dirty="0">
                <a:latin typeface="Times New Roman" panose="02020603050405020304" pitchFamily="18" charset="0"/>
                <a:cs typeface="Times New Roman" panose="02020603050405020304" pitchFamily="18" charset="0"/>
              </a:rPr>
              <a:t> </a:t>
            </a:r>
            <a:r>
              <a:rPr lang="cs-CZ" sz="2400" b="1" dirty="0" err="1">
                <a:latin typeface="Times New Roman" panose="02020603050405020304" pitchFamily="18" charset="0"/>
                <a:cs typeface="Times New Roman" panose="02020603050405020304" pitchFamily="18" charset="0"/>
              </a:rPr>
              <a:t>the</a:t>
            </a:r>
            <a:r>
              <a:rPr lang="cs-CZ" sz="2400" b="1" dirty="0">
                <a:latin typeface="Times New Roman" panose="02020603050405020304" pitchFamily="18" charset="0"/>
                <a:cs typeface="Times New Roman" panose="02020603050405020304" pitchFamily="18" charset="0"/>
              </a:rPr>
              <a:t> leg</a:t>
            </a:r>
          </a:p>
          <a:p>
            <a:pPr marL="0" indent="0">
              <a:buNone/>
            </a:pPr>
            <a:r>
              <a:rPr lang="cs-CZ" sz="2400" dirty="0"/>
              <a:t>
- </a:t>
            </a:r>
            <a:r>
              <a:rPr lang="cs-CZ" sz="2800" dirty="0" err="1">
                <a:latin typeface="Times New Roman" panose="02020603050405020304" pitchFamily="18" charset="0"/>
                <a:cs typeface="Times New Roman" panose="02020603050405020304" pitchFamily="18" charset="0"/>
              </a:rPr>
              <a:t>Women</a:t>
            </a:r>
            <a:r>
              <a:rPr lang="cs-CZ" sz="2800" dirty="0">
                <a:latin typeface="Times New Roman" panose="02020603050405020304" pitchFamily="18" charset="0"/>
                <a:cs typeface="Times New Roman" panose="02020603050405020304" pitchFamily="18" charset="0"/>
              </a:rPr>
              <a:t> </a:t>
            </a:r>
            <a:r>
              <a:rPr lang="cs-CZ" sz="2800" dirty="0" err="1">
                <a:solidFill>
                  <a:srgbClr val="FF0000"/>
                </a:solidFill>
                <a:latin typeface="Times New Roman" panose="02020603050405020304" pitchFamily="18" charset="0"/>
                <a:cs typeface="Times New Roman" panose="02020603050405020304" pitchFamily="18" charset="0"/>
              </a:rPr>
              <a:t>with</a:t>
            </a:r>
            <a:r>
              <a:rPr lang="cs-CZ" sz="2800" dirty="0">
                <a:solidFill>
                  <a:srgbClr val="FF0000"/>
                </a:solidFill>
                <a:latin typeface="Times New Roman" panose="02020603050405020304" pitchFamily="18" charset="0"/>
                <a:cs typeface="Times New Roman" panose="02020603050405020304" pitchFamily="18" charset="0"/>
              </a:rPr>
              <a:t> </a:t>
            </a:r>
            <a:r>
              <a:rPr lang="cs-CZ" sz="2800" dirty="0" err="1">
                <a:solidFill>
                  <a:srgbClr val="FF0000"/>
                </a:solidFill>
                <a:latin typeface="Times New Roman" panose="02020603050405020304" pitchFamily="18" charset="0"/>
                <a:cs typeface="Times New Roman" panose="02020603050405020304" pitchFamily="18" charset="0"/>
              </a:rPr>
              <a:t>high</a:t>
            </a:r>
            <a:r>
              <a:rPr lang="cs-CZ" sz="2800" dirty="0">
                <a:solidFill>
                  <a:srgbClr val="FF0000"/>
                </a:solidFill>
                <a:latin typeface="Times New Roman" panose="02020603050405020304" pitchFamily="18" charset="0"/>
                <a:cs typeface="Times New Roman" panose="02020603050405020304" pitchFamily="18" charset="0"/>
              </a:rPr>
              <a:t> </a:t>
            </a:r>
            <a:r>
              <a:rPr lang="cs-CZ" sz="2800" dirty="0" err="1">
                <a:solidFill>
                  <a:srgbClr val="FF0000"/>
                </a:solidFill>
                <a:latin typeface="Times New Roman" panose="02020603050405020304" pitchFamily="18" charset="0"/>
                <a:cs typeface="Times New Roman" panose="02020603050405020304" pitchFamily="18" charset="0"/>
              </a:rPr>
              <a:t>heels</a:t>
            </a:r>
            <a:r>
              <a:rPr lang="cs-CZ" sz="2800" dirty="0">
                <a:latin typeface="Times New Roman" panose="02020603050405020304" pitchFamily="18" charset="0"/>
                <a:cs typeface="Times New Roman" panose="02020603050405020304" pitchFamily="18" charset="0"/>
              </a:rPr>
              <a:t>, pes </a:t>
            </a:r>
            <a:r>
              <a:rPr lang="cs-CZ" sz="2800" dirty="0" err="1">
                <a:latin typeface="Times New Roman" panose="02020603050405020304" pitchFamily="18" charset="0"/>
                <a:cs typeface="Times New Roman" panose="02020603050405020304" pitchFamily="18" charset="0"/>
              </a:rPr>
              <a:t>cavus</a:t>
            </a:r>
            <a:r>
              <a:rPr lang="cs-CZ" sz="2800" dirty="0">
                <a:latin typeface="Times New Roman" panose="02020603050405020304" pitchFamily="18" charset="0"/>
                <a:cs typeface="Times New Roman" panose="02020603050405020304" pitchFamily="18" charset="0"/>
              </a:rPr>
              <a:t>, pes </a:t>
            </a:r>
            <a:r>
              <a:rPr lang="cs-CZ" sz="2800" dirty="0" err="1">
                <a:latin typeface="Times New Roman" panose="02020603050405020304" pitchFamily="18" charset="0"/>
                <a:cs typeface="Times New Roman" panose="02020603050405020304" pitchFamily="18" charset="0"/>
              </a:rPr>
              <a:t>equinus</a:t>
            </a:r>
            <a:endParaRPr lang="cs-CZ" sz="2800" dirty="0">
              <a:latin typeface="Times New Roman" panose="02020603050405020304" pitchFamily="18" charset="0"/>
              <a:cs typeface="Times New Roman" panose="02020603050405020304" pitchFamily="18" charset="0"/>
            </a:endParaRPr>
          </a:p>
          <a:p>
            <a:pPr marL="0" indent="0">
              <a:buNone/>
            </a:pPr>
            <a:r>
              <a:rPr lang="cs-CZ" sz="2800" dirty="0">
                <a:latin typeface="Times New Roman" panose="02020603050405020304" pitchFamily="18" charset="0"/>
                <a:cs typeface="Times New Roman" panose="02020603050405020304" pitchFamily="18" charset="0"/>
              </a:rPr>
              <a:t>
- </a:t>
            </a:r>
            <a:r>
              <a:rPr lang="cs-CZ" sz="2800" dirty="0" err="1">
                <a:latin typeface="Times New Roman" panose="02020603050405020304" pitchFamily="18" charset="0"/>
                <a:cs typeface="Times New Roman" panose="02020603050405020304" pitchFamily="18" charset="0"/>
              </a:rPr>
              <a:t>Involvement</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of</a:t>
            </a:r>
            <a:r>
              <a:rPr lang="cs-CZ" sz="2800" dirty="0">
                <a:latin typeface="Times New Roman" panose="02020603050405020304" pitchFamily="18" charset="0"/>
                <a:cs typeface="Times New Roman" panose="02020603050405020304" pitchFamily="18" charset="0"/>
              </a:rPr>
              <a:t> MTT </a:t>
            </a:r>
            <a:r>
              <a:rPr lang="cs-CZ" sz="2800" dirty="0" err="1">
                <a:latin typeface="Times New Roman" panose="02020603050405020304" pitchFamily="18" charset="0"/>
                <a:cs typeface="Times New Roman" panose="02020603050405020304" pitchFamily="18" charset="0"/>
              </a:rPr>
              <a:t>itself</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there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is</a:t>
            </a:r>
            <a:r>
              <a:rPr lang="cs-CZ" sz="2800" dirty="0">
                <a:latin typeface="Times New Roman" panose="02020603050405020304" pitchFamily="18" charset="0"/>
                <a:cs typeface="Times New Roman" panose="02020603050405020304" pitchFamily="18" charset="0"/>
              </a:rPr>
              <a:t> a </a:t>
            </a:r>
            <a:r>
              <a:rPr lang="cs-CZ" sz="2800" dirty="0" err="1">
                <a:solidFill>
                  <a:srgbClr val="FF0000"/>
                </a:solidFill>
                <a:latin typeface="Times New Roman" panose="02020603050405020304" pitchFamily="18" charset="0"/>
                <a:cs typeface="Times New Roman" panose="02020603050405020304" pitchFamily="18" charset="0"/>
              </a:rPr>
              <a:t>change</a:t>
            </a:r>
            <a:r>
              <a:rPr lang="cs-CZ" sz="2800" dirty="0">
                <a:solidFill>
                  <a:srgbClr val="FF0000"/>
                </a:solidFill>
                <a:latin typeface="Times New Roman" panose="02020603050405020304" pitchFamily="18" charset="0"/>
                <a:cs typeface="Times New Roman" panose="02020603050405020304" pitchFamily="18" charset="0"/>
              </a:rPr>
              <a:t> in </a:t>
            </a:r>
            <a:r>
              <a:rPr lang="cs-CZ" sz="2800" dirty="0" err="1">
                <a:solidFill>
                  <a:srgbClr val="FF0000"/>
                </a:solidFill>
                <a:latin typeface="Times New Roman" panose="02020603050405020304" pitchFamily="18" charset="0"/>
                <a:cs typeface="Times New Roman" panose="02020603050405020304" pitchFamily="18" charset="0"/>
              </a:rPr>
              <a:t>pressure</a:t>
            </a:r>
            <a:r>
              <a:rPr lang="cs-CZ" sz="2800" dirty="0">
                <a:solidFill>
                  <a:srgbClr val="FF0000"/>
                </a:solidFill>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under</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load</a:t>
            </a:r>
            <a:r>
              <a:rPr lang="cs-CZ" sz="2800" dirty="0">
                <a:latin typeface="Times New Roman" panose="02020603050405020304" pitchFamily="18" charset="0"/>
                <a:cs typeface="Times New Roman" panose="02020603050405020304" pitchFamily="18" charset="0"/>
              </a:rPr>
              <a:t> on </a:t>
            </a:r>
            <a:r>
              <a:rPr lang="cs-CZ" sz="2800" dirty="0" err="1">
                <a:latin typeface="Times New Roman" panose="02020603050405020304" pitchFamily="18" charset="0"/>
                <a:cs typeface="Times New Roman" panose="02020603050405020304" pitchFamily="18" charset="0"/>
              </a:rPr>
              <a:t>the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foot</a:t>
            </a:r>
            <a:r>
              <a:rPr lang="cs-CZ" sz="2800" dirty="0">
                <a:latin typeface="Times New Roman" panose="02020603050405020304" pitchFamily="18" charset="0"/>
                <a:cs typeface="Times New Roman" panose="02020603050405020304" pitchFamily="18" charset="0"/>
              </a:rPr>
              <a:t> </a:t>
            </a:r>
          </a:p>
          <a:p>
            <a:pPr marL="0" indent="0">
              <a:buNone/>
            </a:pPr>
            <a:r>
              <a:rPr lang="cs-CZ" sz="2800" dirty="0">
                <a:latin typeface="Times New Roman" panose="02020603050405020304" pitchFamily="18" charset="0"/>
                <a:cs typeface="Times New Roman" panose="02020603050405020304" pitchFamily="18" charset="0"/>
              </a:rPr>
              <a:t>
- </a:t>
            </a:r>
            <a:r>
              <a:rPr lang="cs-CZ" sz="2800" dirty="0" err="1">
                <a:latin typeface="Times New Roman" panose="02020603050405020304" pitchFamily="18" charset="0"/>
                <a:cs typeface="Times New Roman" panose="02020603050405020304" pitchFamily="18" charset="0"/>
              </a:rPr>
              <a:t>Short</a:t>
            </a:r>
            <a:r>
              <a:rPr lang="cs-CZ" sz="2800" dirty="0">
                <a:latin typeface="Times New Roman" panose="02020603050405020304" pitchFamily="18" charset="0"/>
                <a:cs typeface="Times New Roman" panose="02020603050405020304" pitchFamily="18" charset="0"/>
              </a:rPr>
              <a:t> I.MTT, </a:t>
            </a:r>
            <a:r>
              <a:rPr lang="cs-CZ" sz="2800" dirty="0" err="1">
                <a:latin typeface="Times New Roman" panose="02020603050405020304" pitchFamily="18" charset="0"/>
                <a:cs typeface="Times New Roman" panose="02020603050405020304" pitchFamily="18" charset="0"/>
              </a:rPr>
              <a:t>hypermobility</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of</a:t>
            </a:r>
            <a:r>
              <a:rPr lang="cs-CZ" sz="2800" dirty="0">
                <a:latin typeface="Times New Roman" panose="02020603050405020304" pitchFamily="18" charset="0"/>
                <a:cs typeface="Times New Roman" panose="02020603050405020304" pitchFamily="18" charset="0"/>
              </a:rPr>
              <a:t> I.MTT, </a:t>
            </a:r>
            <a:r>
              <a:rPr lang="cs-CZ" sz="2800" dirty="0" err="1">
                <a:latin typeface="Times New Roman" panose="02020603050405020304" pitchFamily="18" charset="0"/>
                <a:cs typeface="Times New Roman" panose="02020603050405020304" pitchFamily="18" charset="0"/>
              </a:rPr>
              <a:t>after</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osteotomies</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first</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ray</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insuficiency</a:t>
            </a:r>
            <a:r>
              <a:rPr lang="cs-CZ" sz="2800" dirty="0">
                <a:latin typeface="Times New Roman" panose="02020603050405020304" pitchFamily="18" charset="0"/>
                <a:cs typeface="Times New Roman" panose="02020603050405020304" pitchFamily="18" charset="0"/>
              </a:rPr>
              <a:t> syndrome)</a:t>
            </a:r>
          </a:p>
          <a:p>
            <a:pPr marL="0" indent="0">
              <a:buNone/>
            </a:pPr>
            <a:r>
              <a:rPr lang="cs-CZ" sz="2800" dirty="0">
                <a:latin typeface="Times New Roman" panose="02020603050405020304" pitchFamily="18" charset="0"/>
                <a:cs typeface="Times New Roman" panose="02020603050405020304" pitchFamily="18" charset="0"/>
              </a:rPr>
              <a:t>
- Long I.MTT (</a:t>
            </a:r>
            <a:r>
              <a:rPr lang="cs-CZ" sz="2800" dirty="0" err="1">
                <a:latin typeface="Times New Roman" panose="02020603050405020304" pitchFamily="18" charset="0"/>
                <a:cs typeface="Times New Roman" panose="02020603050405020304" pitchFamily="18" charset="0"/>
              </a:rPr>
              <a:t>first</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ray</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overload</a:t>
            </a:r>
            <a:r>
              <a:rPr lang="cs-CZ" sz="2800" dirty="0">
                <a:latin typeface="Times New Roman" panose="02020603050405020304" pitchFamily="18" charset="0"/>
                <a:cs typeface="Times New Roman" panose="02020603050405020304" pitchFamily="18" charset="0"/>
              </a:rPr>
              <a:t> syndrome)</a:t>
            </a:r>
          </a:p>
          <a:p>
            <a:pPr marL="0" indent="0">
              <a:buNone/>
            </a:pPr>
            <a:r>
              <a:rPr lang="cs-CZ" sz="2800" dirty="0">
                <a:latin typeface="Times New Roman" panose="02020603050405020304" pitchFamily="18" charset="0"/>
                <a:cs typeface="Times New Roman" panose="02020603050405020304" pitchFamily="18" charset="0"/>
              </a:rPr>
              <a:t>
- </a:t>
            </a:r>
            <a:r>
              <a:rPr lang="cs-CZ" sz="2800" dirty="0" err="1">
                <a:latin typeface="Times New Roman" panose="02020603050405020304" pitchFamily="18" charset="0"/>
                <a:cs typeface="Times New Roman" panose="02020603050405020304" pitchFamily="18" charset="0"/>
              </a:rPr>
              <a:t>Neurological</a:t>
            </a:r>
            <a:r>
              <a:rPr lang="cs-CZ" sz="2800" dirty="0">
                <a:latin typeface="Times New Roman" panose="02020603050405020304" pitchFamily="18" charset="0"/>
                <a:cs typeface="Times New Roman" panose="02020603050405020304" pitchFamily="18" charset="0"/>
              </a:rPr>
              <a:t> and </a:t>
            </a:r>
            <a:r>
              <a:rPr lang="cs-CZ" sz="2800" dirty="0" err="1">
                <a:latin typeface="Times New Roman" panose="02020603050405020304" pitchFamily="18" charset="0"/>
                <a:cs typeface="Times New Roman" panose="02020603050405020304" pitchFamily="18" charset="0"/>
              </a:rPr>
              <a:t>congenital</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impairment</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central</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ray</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overload</a:t>
            </a:r>
            <a:r>
              <a:rPr lang="cs-CZ" sz="2800" dirty="0">
                <a:latin typeface="Times New Roman" panose="02020603050405020304" pitchFamily="18" charset="0"/>
                <a:cs typeface="Times New Roman" panose="02020603050405020304" pitchFamily="18" charset="0"/>
              </a:rPr>
              <a:t> syndrome</a:t>
            </a:r>
          </a:p>
          <a:p>
            <a:pPr marL="0" indent="0">
              <a:buNone/>
            </a:pPr>
            <a:r>
              <a:rPr lang="cs-CZ" sz="2800" dirty="0">
                <a:latin typeface="Times New Roman" panose="02020603050405020304" pitchFamily="18" charset="0"/>
                <a:cs typeface="Times New Roman" panose="02020603050405020304" pitchFamily="18" charset="0"/>
              </a:rPr>
              <a:t>
- Long </a:t>
            </a:r>
            <a:r>
              <a:rPr lang="cs-CZ" sz="2800" dirty="0" err="1">
                <a:latin typeface="Times New Roman" panose="02020603050405020304" pitchFamily="18" charset="0"/>
                <a:cs typeface="Times New Roman" panose="02020603050405020304" pitchFamily="18" charset="0"/>
              </a:rPr>
              <a:t>metatarses</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central</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ray</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overload</a:t>
            </a:r>
            <a:r>
              <a:rPr lang="cs-CZ" sz="2800" dirty="0">
                <a:latin typeface="Times New Roman" panose="02020603050405020304" pitchFamily="18" charset="0"/>
                <a:cs typeface="Times New Roman" panose="02020603050405020304" pitchFamily="18" charset="0"/>
              </a:rPr>
              <a:t> syndrome)
</a:t>
            </a:r>
          </a:p>
          <a:p>
            <a:endParaRPr lang="cs-CZ" dirty="0"/>
          </a:p>
          <a:p>
            <a:pPr>
              <a:buFont typeface="Wingdings" panose="05000000000000000000" pitchFamily="2" charset="2"/>
              <a:buChar char="§"/>
            </a:pPr>
            <a:endParaRPr lang="cs-CZ" dirty="0"/>
          </a:p>
          <a:p>
            <a:pPr marL="0" indent="0">
              <a:buNone/>
            </a:pPr>
            <a:endParaRPr lang="cs-CZ" dirty="0"/>
          </a:p>
          <a:p>
            <a:pPr marL="514350" indent="-514350">
              <a:buAutoNum type="arabicParenR"/>
            </a:pPr>
            <a:endParaRPr lang="cs-CZ" dirty="0"/>
          </a:p>
        </p:txBody>
      </p:sp>
    </p:spTree>
    <p:extLst>
      <p:ext uri="{BB962C8B-B14F-4D97-AF65-F5344CB8AC3E}">
        <p14:creationId xmlns:p14="http://schemas.microsoft.com/office/powerpoint/2010/main" val="3868690257"/>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1066</TotalTime>
  <Words>1111</Words>
  <Application>Microsoft Macintosh PowerPoint</Application>
  <PresentationFormat>Předvádění na obrazovce (4:3)</PresentationFormat>
  <Paragraphs>96</Paragraphs>
  <Slides>39</Slides>
  <Notes>0</Notes>
  <HiddenSlides>3</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39</vt:i4>
      </vt:variant>
    </vt:vector>
  </HeadingPairs>
  <TitlesOfParts>
    <vt:vector size="44" baseType="lpstr">
      <vt:lpstr>Arial</vt:lpstr>
      <vt:lpstr>Calibri</vt:lpstr>
      <vt:lpstr>Times New Roman</vt:lpstr>
      <vt:lpstr>Wingdings</vt:lpstr>
      <vt:lpstr>Motiv systému Office</vt:lpstr>
      <vt:lpstr>Prezentace aplikace PowerPoint</vt:lpstr>
      <vt:lpstr>Metatarsalgia
</vt:lpstr>
      <vt:lpstr>Prezentace aplikace PowerPoint</vt:lpstr>
      <vt:lpstr>Prezentace aplikace PowerPoint</vt:lpstr>
      <vt:lpstr>Inervation of the foot</vt:lpstr>
      <vt:lpstr>Prezentace aplikace PowerPoint</vt:lpstr>
      <vt:lpstr>Transverse Arch</vt:lpstr>
      <vt:lpstr>Viladot 1975</vt:lpstr>
      <vt:lpstr>Metatarsalgia
</vt:lpstr>
      <vt:lpstr>Prezentace aplikace PowerPoint</vt:lpstr>
      <vt:lpstr>Prezentace aplikace PowerPoint</vt:lpstr>
      <vt:lpstr>Possible causes
</vt:lpstr>
      <vt:lpstr>Prezentace aplikace PowerPoint</vt:lpstr>
      <vt:lpstr>Prezentace aplikace PowerPoint</vt:lpstr>
      <vt:lpstr>Prezentace aplikace PowerPoint</vt:lpstr>
      <vt:lpstr>Examination
</vt:lpstr>
      <vt:lpstr>Prezentace aplikace PowerPoint</vt:lpstr>
      <vt:lpstr>Prezentace aplikace PowerPoint</vt:lpstr>
      <vt:lpstr>Conservative therapy  </vt:lpstr>
      <vt:lpstr>Conservative therapy  </vt:lpstr>
      <vt:lpstr>Rehabilitation / physiotherapy  </vt:lpstr>
      <vt:lpstr>Rehabilitation / physiotherapy  </vt:lpstr>
      <vt:lpstr>Surgical treatment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Postoperative care
</vt:lpstr>
      <vt:lpstr>Prezentace aplikace PowerPoint</vt:lpstr>
      <vt:lpstr>Prezentace aplikace PowerPoint</vt:lpstr>
      <vt:lpstr>Prezentace aplikace PowerPoint</vt:lpstr>
      <vt:lpstr>Hammer toe surgery
</vt:lpstr>
      <vt:lpstr>Prezentace aplikace PowerPoint</vt:lpstr>
      <vt:lpstr>Prezentace aplikace PowerPoint</vt:lpstr>
      <vt:lpstr>Prezentace aplikace PowerPoint</vt:lpstr>
    </vt:vector>
  </TitlesOfParts>
  <Company>FN Brno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Zitka Robert</dc:creator>
  <cp:lastModifiedBy>Robert Vyskočil</cp:lastModifiedBy>
  <cp:revision>176</cp:revision>
  <dcterms:created xsi:type="dcterms:W3CDTF">2014-09-25T20:01:20Z</dcterms:created>
  <dcterms:modified xsi:type="dcterms:W3CDTF">2021-04-13T07:54:42Z</dcterms:modified>
</cp:coreProperties>
</file>