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8" r:id="rId14"/>
    <p:sldId id="269" r:id="rId15"/>
    <p:sldId id="270" r:id="rId16"/>
    <p:sldId id="273" r:id="rId17"/>
    <p:sldId id="271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8" r:id="rId34"/>
    <p:sldId id="288" r:id="rId35"/>
    <p:sldId id="289" r:id="rId36"/>
    <p:sldId id="290" r:id="rId37"/>
    <p:sldId id="291" r:id="rId38"/>
    <p:sldId id="295" r:id="rId39"/>
    <p:sldId id="297" r:id="rId40"/>
    <p:sldId id="292" r:id="rId41"/>
    <p:sldId id="293" r:id="rId42"/>
    <p:sldId id="294" r:id="rId43"/>
    <p:sldId id="296" r:id="rId44"/>
    <p:sldId id="299" r:id="rId45"/>
    <p:sldId id="300" r:id="rId46"/>
    <p:sldId id="320" r:id="rId47"/>
    <p:sldId id="326" r:id="rId48"/>
    <p:sldId id="327" r:id="rId49"/>
    <p:sldId id="323" r:id="rId50"/>
    <p:sldId id="302" r:id="rId51"/>
    <p:sldId id="322" r:id="rId52"/>
    <p:sldId id="324" r:id="rId53"/>
    <p:sldId id="301" r:id="rId54"/>
    <p:sldId id="325" r:id="rId55"/>
    <p:sldId id="303" r:id="rId56"/>
    <p:sldId id="321" r:id="rId57"/>
    <p:sldId id="304" r:id="rId58"/>
    <p:sldId id="306" r:id="rId59"/>
    <p:sldId id="328" r:id="rId60"/>
    <p:sldId id="307" r:id="rId61"/>
    <p:sldId id="308" r:id="rId62"/>
    <p:sldId id="305" r:id="rId63"/>
    <p:sldId id="309" r:id="rId64"/>
    <p:sldId id="310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9" r:id="rId74"/>
    <p:sldId id="330" r:id="rId75"/>
    <p:sldId id="339" r:id="rId76"/>
    <p:sldId id="331" r:id="rId77"/>
    <p:sldId id="332" r:id="rId78"/>
    <p:sldId id="334" r:id="rId79"/>
    <p:sldId id="335" r:id="rId80"/>
    <p:sldId id="336" r:id="rId81"/>
    <p:sldId id="337" r:id="rId82"/>
    <p:sldId id="338" r:id="rId83"/>
    <p:sldId id="342" r:id="rId84"/>
    <p:sldId id="340" r:id="rId85"/>
    <p:sldId id="341" r:id="rId86"/>
    <p:sldId id="343" r:id="rId87"/>
    <p:sldId id="344" r:id="rId88"/>
    <p:sldId id="345" r:id="rId89"/>
    <p:sldId id="346" r:id="rId90"/>
    <p:sldId id="311" r:id="rId91"/>
    <p:sldId id="347" r:id="rId92"/>
    <p:sldId id="348" r:id="rId93"/>
    <p:sldId id="349" r:id="rId94"/>
    <p:sldId id="350" r:id="rId95"/>
    <p:sldId id="351" r:id="rId96"/>
    <p:sldId id="353" r:id="rId97"/>
    <p:sldId id="358" r:id="rId98"/>
    <p:sldId id="354" r:id="rId99"/>
    <p:sldId id="352" r:id="rId100"/>
    <p:sldId id="355" r:id="rId101"/>
    <p:sldId id="356" r:id="rId102"/>
    <p:sldId id="357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43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4CD045C-DA33-4975-9827-8FAEC3332B23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BEA0BA0-C24F-4891-BBA4-98001F8DFF57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ubenstein\Desktop\Aor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912768" cy="54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-603448"/>
            <a:ext cx="7406640" cy="1472184"/>
          </a:xfrm>
        </p:spPr>
        <p:txBody>
          <a:bodyPr>
            <a:normAutofit/>
          </a:bodyPr>
          <a:lstStyle/>
          <a:p>
            <a:r>
              <a:rPr lang="sk-SK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Vascular surgery </a:t>
            </a:r>
            <a:endParaRPr lang="en-GB" sz="6000" dirty="0">
              <a:solidFill>
                <a:schemeClr val="accent6">
                  <a:lumMod val="60000"/>
                  <a:lumOff val="4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06612"/>
            <a:ext cx="9144000" cy="5472608"/>
          </a:xfrm>
        </p:spPr>
        <p:txBody>
          <a:bodyPr>
            <a:normAutofit lnSpcReduction="10000"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							</a:t>
            </a:r>
            <a:r>
              <a:rPr lang="sk-SK" sz="2000" dirty="0"/>
              <a:t>Dr.Lukáč Jakub</a:t>
            </a:r>
          </a:p>
          <a:p>
            <a:r>
              <a:rPr lang="sk-SK" sz="2000" dirty="0"/>
              <a:t>                                                                                            FN Brno –Trauma dept.</a:t>
            </a:r>
          </a:p>
        </p:txBody>
      </p:sp>
    </p:spTree>
    <p:extLst>
      <p:ext uri="{BB962C8B-B14F-4D97-AF65-F5344CB8AC3E}">
        <p14:creationId xmlns:p14="http://schemas.microsoft.com/office/powerpoint/2010/main" val="371605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315416"/>
            <a:ext cx="9042208" cy="1143000"/>
          </a:xfrm>
        </p:spPr>
        <p:txBody>
          <a:bodyPr>
            <a:normAutofit/>
          </a:bodyPr>
          <a:lstStyle/>
          <a:p>
            <a:r>
              <a:rPr lang="sk-SK" u="sng" dirty="0"/>
              <a:t>Signs and symptoms-thoracic aneurysm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-</a:t>
            </a:r>
            <a:r>
              <a:rPr lang="sk-SK" sz="2800" dirty="0"/>
              <a:t>in many patients it is discovered incidentally</a:t>
            </a:r>
          </a:p>
          <a:p>
            <a:pPr>
              <a:buFontTx/>
              <a:buChar char="-"/>
            </a:pPr>
            <a:r>
              <a:rPr lang="sk-SK" sz="2800" dirty="0"/>
              <a:t>depending on the affected part of the aorta </a:t>
            </a:r>
          </a:p>
          <a:p>
            <a:pPr marL="82296" indent="0">
              <a:buNone/>
            </a:pPr>
            <a:r>
              <a:rPr lang="sk-SK" b="1" dirty="0"/>
              <a:t>Ascending thoracic aorta aneurysm:</a:t>
            </a:r>
          </a:p>
          <a:p>
            <a:pPr marL="82296" indent="0">
              <a:buNone/>
            </a:pPr>
            <a:r>
              <a:rPr lang="sk-SK" dirty="0"/>
              <a:t>-pain in neck, chest or back</a:t>
            </a:r>
          </a:p>
          <a:p>
            <a:pPr marL="82296" indent="0">
              <a:buNone/>
            </a:pPr>
            <a:r>
              <a:rPr lang="sk-SK" dirty="0"/>
              <a:t>-swelling of head, neck, extremities</a:t>
            </a:r>
          </a:p>
          <a:p>
            <a:pPr marL="82296" indent="0">
              <a:buNone/>
            </a:pPr>
            <a:r>
              <a:rPr lang="sk-SK" dirty="0"/>
              <a:t>-heart failure due to aortic valve regurgitation, distal embolism, rupture</a:t>
            </a:r>
          </a:p>
          <a:p>
            <a:pPr marL="82296" indent="0">
              <a:buNone/>
            </a:pPr>
            <a:r>
              <a:rPr lang="sk-SK" b="1" dirty="0"/>
              <a:t>Aortic arch and descending aorta aneurysm:</a:t>
            </a:r>
          </a:p>
          <a:p>
            <a:pPr marL="82296" indent="0">
              <a:buNone/>
            </a:pPr>
            <a:r>
              <a:rPr lang="sk-SK" dirty="0"/>
              <a:t>-wheezing,coughing, shortness of breath – trachea compression</a:t>
            </a:r>
          </a:p>
          <a:p>
            <a:pPr marL="82296" indent="0">
              <a:buNone/>
            </a:pPr>
            <a:r>
              <a:rPr lang="sk-SK"/>
              <a:t>-dysphagia, chest pain, hoarseness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5895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Chest tube insertion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2466" name="Picture 2" descr="C:\Users\Kubenstein\Desktop\reic2_c039f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992888" cy="4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82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3490" name="Picture 2" descr="C:\Users\Kubenstein\Desktop\blunt-thoracic-aortic-injury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785813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549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4514" name="Picture 2" descr="C:\Users\Kubenstein\Desktop\blunt-thoracic-aortic-injuries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858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956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5538" name="Picture 2" descr="C:\Users\Kubenstein\Desktop\operative-management-of-blunt-thoracic-aortic-injury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6391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088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Abdominal injury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4102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Anamnesis</a:t>
            </a:r>
          </a:p>
          <a:p>
            <a:pPr marL="82296" indent="0">
              <a:buNone/>
            </a:pPr>
            <a:r>
              <a:rPr lang="sk-SK" dirty="0"/>
              <a:t>Clinical presentation</a:t>
            </a:r>
          </a:p>
          <a:p>
            <a:pPr marL="82296" indent="0">
              <a:buNone/>
            </a:pPr>
            <a:r>
              <a:rPr lang="sk-SK" dirty="0"/>
              <a:t>Examination- physical, laboratory</a:t>
            </a:r>
          </a:p>
          <a:p>
            <a:pPr marL="82296" indent="0">
              <a:buNone/>
            </a:pPr>
            <a:r>
              <a:rPr lang="sk-SK" dirty="0"/>
              <a:t>Special:</a:t>
            </a:r>
          </a:p>
          <a:p>
            <a:pPr marL="82296" indent="0">
              <a:buNone/>
            </a:pPr>
            <a:r>
              <a:rPr lang="sk-SK" dirty="0"/>
              <a:t>FAST –focused assessment with sonography for trauma</a:t>
            </a:r>
          </a:p>
          <a:p>
            <a:pPr marL="82296" indent="0">
              <a:buNone/>
            </a:pPr>
            <a:r>
              <a:rPr lang="sk-SK" dirty="0"/>
              <a:t>CT</a:t>
            </a:r>
          </a:p>
          <a:p>
            <a:pPr marL="82296" indent="0">
              <a:buNone/>
            </a:pPr>
            <a:r>
              <a:rPr lang="sk-SK" dirty="0"/>
              <a:t>CT-angio</a:t>
            </a:r>
          </a:p>
          <a:p>
            <a:pPr marL="82296" indent="0">
              <a:buNone/>
            </a:pPr>
            <a:r>
              <a:rPr lang="sk-SK" dirty="0"/>
              <a:t>Revision of abdominal cavity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9215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i="1" u="sng" dirty="0"/>
              <a:t>Blunt trauma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47800"/>
            <a:ext cx="8178112" cy="4800600"/>
          </a:xfrm>
        </p:spPr>
        <p:txBody>
          <a:bodyPr/>
          <a:lstStyle/>
          <a:p>
            <a:r>
              <a:rPr lang="sk-SK" dirty="0"/>
              <a:t>stable patient, no deffance musculaire, no drop in laboratory – Hb,Ery, negative FAST 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82296" indent="0">
              <a:buNone/>
            </a:pPr>
            <a:r>
              <a:rPr lang="sk-SK" dirty="0"/>
              <a:t>                     Observation</a:t>
            </a:r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3635896" y="2708920"/>
            <a:ext cx="720080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955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i="1" u="sng" dirty="0"/>
              <a:t>Penetrating abdominal injury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47800"/>
            <a:ext cx="9180512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5400" b="1" dirty="0">
                <a:solidFill>
                  <a:srgbClr val="FF0000"/>
                </a:solidFill>
              </a:rPr>
              <a:t>Open revision – ALWAYS!!!!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007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Peripheral vascular trauma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6562" name="Picture 2" descr="C:\Users\Kubenstein\Desktop\peripheral-vascular-trauma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259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Periferal vascular injury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- open fractures, comminutive fractures, stab wounds, semiamputations, cut wounds, GSW, etc...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1485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Examination?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What to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9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other signs and symptoms....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Heart murmurs</a:t>
            </a:r>
          </a:p>
          <a:p>
            <a:r>
              <a:rPr lang="sk-SK" dirty="0"/>
              <a:t>Paraparesis/paraplegia</a:t>
            </a:r>
          </a:p>
          <a:p>
            <a:r>
              <a:rPr lang="sk-SK" dirty="0"/>
              <a:t>Substantial part of all aortal dilatations remains asymptomatic</a:t>
            </a:r>
          </a:p>
          <a:p>
            <a:r>
              <a:rPr lang="sk-SK" dirty="0"/>
              <a:t>Hemoptysis, hematemesis</a:t>
            </a:r>
          </a:p>
          <a:p>
            <a:r>
              <a:rPr lang="sk-SK" dirty="0"/>
              <a:t>Nausea</a:t>
            </a:r>
          </a:p>
          <a:p>
            <a:r>
              <a:rPr lang="sk-SK" dirty="0"/>
              <a:t>Constipation</a:t>
            </a:r>
          </a:p>
          <a:p>
            <a:r>
              <a:rPr lang="sk-SK" dirty="0"/>
              <a:t>Tachycardia, sweaty skin</a:t>
            </a:r>
          </a:p>
        </p:txBody>
      </p:sp>
    </p:spTree>
    <p:extLst>
      <p:ext uri="{BB962C8B-B14F-4D97-AF65-F5344CB8AC3E}">
        <p14:creationId xmlns:p14="http://schemas.microsoft.com/office/powerpoint/2010/main" val="14524234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Kubenstein\Desktop\IMG_20180719_013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41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5373216"/>
            <a:ext cx="7498080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5373216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>
                <a:solidFill>
                  <a:srgbClr val="FFFF00"/>
                </a:solidFill>
              </a:rPr>
              <a:t>CASE REPORT </a:t>
            </a:r>
            <a:r>
              <a:rPr lang="sk-SK" dirty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183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387424"/>
            <a:ext cx="8394136" cy="2290266"/>
          </a:xfrm>
        </p:spPr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Thank you for your attention!!!</a:t>
            </a:r>
            <a:br>
              <a:rPr lang="sk-SK" dirty="0">
                <a:solidFill>
                  <a:srgbClr val="FF0000"/>
                </a:solidFill>
              </a:rPr>
            </a:br>
            <a:r>
              <a:rPr lang="sk-SK" dirty="0">
                <a:solidFill>
                  <a:srgbClr val="FF0000"/>
                </a:solidFill>
              </a:rPr>
              <a:t>Now, run home, save yourselves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071712"/>
            <a:ext cx="7498080" cy="4800600"/>
          </a:xfrm>
        </p:spPr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68610" name="Picture 2" descr="C:\Users\Kubenstein\Desktop\lkfq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6967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57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benstein\Desktop\AAA 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" y="844384"/>
            <a:ext cx="3600000" cy="59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-99392"/>
            <a:ext cx="7498080" cy="1143000"/>
          </a:xfrm>
        </p:spPr>
        <p:txBody>
          <a:bodyPr/>
          <a:lstStyle/>
          <a:p>
            <a:r>
              <a:rPr lang="sk-SK" dirty="0"/>
              <a:t>Abdominal aorta aneurysm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	</a:t>
            </a:r>
            <a:r>
              <a:rPr lang="sk-SK" sz="2400" dirty="0"/>
              <a:t>              </a:t>
            </a:r>
            <a:r>
              <a:rPr lang="sk-SK" sz="2000" dirty="0"/>
              <a:t>Enlargement of aorta below diaphragm</a:t>
            </a:r>
          </a:p>
          <a:p>
            <a:pPr marL="82296" indent="0">
              <a:buNone/>
            </a:pPr>
            <a:r>
              <a:rPr lang="sk-SK" sz="2000" dirty="0"/>
              <a:t>                             Dilatation over 3 cm is considered an aneurysm</a:t>
            </a:r>
          </a:p>
          <a:p>
            <a:pPr marL="82296" indent="0">
              <a:buNone/>
            </a:pPr>
            <a:r>
              <a:rPr lang="sk-SK" sz="2000" dirty="0"/>
              <a:t>                             </a:t>
            </a:r>
            <a:endParaRPr lang="en-GB" sz="2000" dirty="0"/>
          </a:p>
        </p:txBody>
      </p:sp>
      <p:sp>
        <p:nvSpPr>
          <p:cNvPr id="4" name="Left Arrow 3"/>
          <p:cNvSpPr/>
          <p:nvPr/>
        </p:nvSpPr>
        <p:spPr>
          <a:xfrm>
            <a:off x="2267744" y="4173479"/>
            <a:ext cx="4392488" cy="50405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u="sng" dirty="0"/>
              <a:t>Diagnostics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47800"/>
            <a:ext cx="8532440" cy="4800600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sk-SK" dirty="0"/>
              <a:t>Anamnesis</a:t>
            </a:r>
          </a:p>
          <a:p>
            <a:pPr marL="82296" indent="0">
              <a:buNone/>
            </a:pPr>
            <a:r>
              <a:rPr lang="sk-SK" dirty="0"/>
              <a:t>Physical examination</a:t>
            </a:r>
          </a:p>
          <a:p>
            <a:pPr marL="82296" indent="0">
              <a:buNone/>
            </a:pPr>
            <a:r>
              <a:rPr lang="sk-SK" dirty="0"/>
              <a:t>Clinical presentation</a:t>
            </a:r>
          </a:p>
          <a:p>
            <a:pPr marL="82296" indent="0">
              <a:buNone/>
            </a:pPr>
            <a:r>
              <a:rPr lang="sk-SK" dirty="0"/>
              <a:t>Laboratory</a:t>
            </a:r>
          </a:p>
          <a:p>
            <a:pPr marL="82296" indent="0">
              <a:buNone/>
            </a:pPr>
            <a:r>
              <a:rPr lang="sk-SK" dirty="0"/>
              <a:t>ECG</a:t>
            </a:r>
          </a:p>
          <a:p>
            <a:pPr marL="82296" indent="0">
              <a:buNone/>
            </a:pPr>
            <a:r>
              <a:rPr lang="sk-SK" dirty="0"/>
              <a:t>Chest and abdominal Xray (according to urgency)</a:t>
            </a:r>
          </a:p>
          <a:p>
            <a:pPr marL="82296" indent="0">
              <a:buNone/>
            </a:pPr>
            <a:r>
              <a:rPr lang="sk-SK" dirty="0"/>
              <a:t>Ultrasound</a:t>
            </a:r>
          </a:p>
          <a:p>
            <a:pPr marL="82296" indent="0">
              <a:buNone/>
            </a:pPr>
            <a:r>
              <a:rPr lang="sk-SK" dirty="0"/>
              <a:t>CT scan (CT angiography)</a:t>
            </a:r>
          </a:p>
          <a:p>
            <a:pPr marL="82296" indent="0">
              <a:buNone/>
            </a:pPr>
            <a:r>
              <a:rPr lang="sk-SK" dirty="0"/>
              <a:t>MRI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29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Kubenstein\Desktop\m_1452256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benstein\Desktop\14190969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501008"/>
            <a:ext cx="4716016" cy="33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ubenstein\Desktop\graphic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0"/>
            <a:ext cx="471601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ubenstein\Desktop\13257_2009_Article_1187_Fig1_HTM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5"/>
            <a:ext cx="4427984" cy="33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4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Conservative approach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In patients with high mortality risk</a:t>
            </a:r>
          </a:p>
          <a:p>
            <a:pPr marL="82296" indent="0">
              <a:buNone/>
            </a:pPr>
            <a:r>
              <a:rPr lang="sk-SK" dirty="0"/>
              <a:t>No improvement of life-expectancy</a:t>
            </a:r>
          </a:p>
          <a:p>
            <a:pPr marL="82296" indent="0">
              <a:buNone/>
            </a:pPr>
            <a:r>
              <a:rPr lang="sk-SK" dirty="0"/>
              <a:t>Less than 5,5 cm in diameter – observation</a:t>
            </a:r>
          </a:p>
          <a:p>
            <a:pPr marL="82296" indent="0">
              <a:buNone/>
            </a:pPr>
            <a:r>
              <a:rPr lang="sk-SK" dirty="0"/>
              <a:t>Growth less than 1 cm per year</a:t>
            </a:r>
          </a:p>
          <a:p>
            <a:pPr marL="82296" indent="0">
              <a:buNone/>
            </a:pPr>
            <a:r>
              <a:rPr lang="sk-SK" dirty="0"/>
              <a:t>Asymptomatic, „small“ aneurysms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63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Genetics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47800"/>
            <a:ext cx="8316416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High predisposition in patients who suffer from some form of connective tissue disorder, e.g. </a:t>
            </a:r>
          </a:p>
          <a:p>
            <a:pPr marL="82296" indent="0">
              <a:buNone/>
            </a:pPr>
            <a:r>
              <a:rPr lang="sk-SK" dirty="0"/>
              <a:t>  MARFAN SYNDROME</a:t>
            </a:r>
          </a:p>
          <a:p>
            <a:pPr marL="82296" indent="0">
              <a:buNone/>
            </a:pPr>
            <a:r>
              <a:rPr lang="sk-SK" dirty="0"/>
              <a:t>  EHLER´S –DANLOS SYNDROME</a:t>
            </a:r>
          </a:p>
          <a:p>
            <a:pPr marL="82296" indent="0">
              <a:buNone/>
            </a:pPr>
            <a:r>
              <a:rPr lang="sk-SK" dirty="0"/>
              <a:t>  RELAPSING POLYCHONDRITIS </a:t>
            </a:r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06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776" y="-315416"/>
            <a:ext cx="7498080" cy="1143000"/>
          </a:xfrm>
        </p:spPr>
        <p:txBody>
          <a:bodyPr/>
          <a:lstStyle/>
          <a:p>
            <a:r>
              <a:rPr lang="sk-SK" b="1" i="1" u="sng" dirty="0"/>
              <a:t>Characters of past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692696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2400" dirty="0"/>
              <a:t>Marfans syndrome</a:t>
            </a:r>
            <a:endParaRPr lang="en-GB" sz="2400" dirty="0"/>
          </a:p>
        </p:txBody>
      </p:sp>
      <p:pic>
        <p:nvPicPr>
          <p:cNvPr id="3074" name="Picture 2" descr="C:\Users\Kubenstein\Desktop\5a81cbc2d030729f008b457d-750-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468035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92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Characters of past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47800"/>
            <a:ext cx="8316416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Diagnosed with abdominal aorta aneurysm </a:t>
            </a:r>
          </a:p>
          <a:p>
            <a:pPr marL="82296" indent="0">
              <a:buNone/>
            </a:pPr>
            <a:r>
              <a:rPr lang="sk-SK" dirty="0"/>
              <a:t>-treated by Nissen, who wrapped it in celophane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           </a:t>
            </a:r>
            <a:r>
              <a:rPr lang="sk-SK" dirty="0">
                <a:sym typeface="Wingdings" pitchFamily="2" charset="2"/>
              </a:rPr>
              <a:t></a:t>
            </a:r>
            <a:endParaRPr lang="en-GB" dirty="0"/>
          </a:p>
        </p:txBody>
      </p:sp>
      <p:pic>
        <p:nvPicPr>
          <p:cNvPr id="4098" name="Picture 2" descr="C:\Users\Kubenstein\Desktop\albert-einstein-sticking-out-his-tong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05" y="2609528"/>
            <a:ext cx="396619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12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Prophylaxis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47800"/>
            <a:ext cx="9217024" cy="4800600"/>
          </a:xfrm>
        </p:spPr>
        <p:txBody>
          <a:bodyPr/>
          <a:lstStyle/>
          <a:p>
            <a:r>
              <a:rPr lang="sk-SK" dirty="0"/>
              <a:t>STOP SMOKING!!! Damn it! –ESSENTIAL FACTOR</a:t>
            </a:r>
          </a:p>
          <a:p>
            <a:r>
              <a:rPr lang="sk-SK" dirty="0"/>
              <a:t>Control your blood pressure</a:t>
            </a:r>
          </a:p>
          <a:p>
            <a:r>
              <a:rPr lang="sk-SK" dirty="0"/>
              <a:t>Correct your diet – less fatty food</a:t>
            </a:r>
          </a:p>
          <a:p>
            <a:r>
              <a:rPr lang="sk-SK" dirty="0"/>
              <a:t>Consume less alcohol</a:t>
            </a:r>
          </a:p>
          <a:p>
            <a:r>
              <a:rPr lang="sk-SK" dirty="0"/>
              <a:t>Regular check-ups with control X ray</a:t>
            </a:r>
          </a:p>
          <a:p>
            <a:r>
              <a:rPr lang="sk-SK" dirty="0"/>
              <a:t>More movement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2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benstein\Desktop\atheroma-drawing-DF8XJ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33" y="3799368"/>
            <a:ext cx="3600000" cy="304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...little bit of history first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47800"/>
            <a:ext cx="9137633" cy="4800600"/>
          </a:xfrm>
        </p:spPr>
        <p:txBody>
          <a:bodyPr/>
          <a:lstStyle/>
          <a:p>
            <a:r>
              <a:rPr lang="sk-SK" sz="2400" dirty="0"/>
              <a:t>Studies on egyptian mummies revealed, that people more than 3500 yrs back suffer from atherosclerosis</a:t>
            </a:r>
          </a:p>
          <a:p>
            <a:r>
              <a:rPr lang="sk-SK" sz="2400" dirty="0"/>
              <a:t>Ebers Papyrus (2000 b.c.)-identified peripheral arterial aneurysms, and suggested forms of treatment , e.g. „</a:t>
            </a:r>
            <a:r>
              <a:rPr lang="sk-SK" sz="2400" b="1" dirty="0"/>
              <a:t>treat it with a knife, and burn it with a fire, so it doesnt bleed so much“ </a:t>
            </a:r>
            <a:r>
              <a:rPr lang="sk-SK" sz="2400" dirty="0"/>
              <a:t>LOL :D</a:t>
            </a:r>
          </a:p>
          <a:p>
            <a:r>
              <a:rPr lang="sk-SK" sz="2400" dirty="0"/>
              <a:t>Hippokrates (400 b.c.) – treated hemorrhoids by putting a red –hot iron in patients anus (first cautherization)</a:t>
            </a:r>
          </a:p>
          <a:p>
            <a:r>
              <a:rPr lang="sk-SK" sz="2400" dirty="0"/>
              <a:t>Antyllus (2 century a.d.)- invented a ligature system, in which he applied ligatures to arteries entering and leaving the aneurysm, then cutting the sac of aneurysm, and packing the cavity</a:t>
            </a:r>
          </a:p>
          <a:p>
            <a:r>
              <a:rPr lang="sk-SK" sz="2400" dirty="0"/>
              <a:t>Ambroise Paré (16th century) – starts using ligations, stops with boiling oil and cautherization</a:t>
            </a:r>
          </a:p>
          <a:p>
            <a:endParaRPr lang="sk-SK" sz="2400" dirty="0"/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654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243408"/>
            <a:ext cx="7498080" cy="1143000"/>
          </a:xfrm>
        </p:spPr>
        <p:txBody>
          <a:bodyPr/>
          <a:lstStyle/>
          <a:p>
            <a:r>
              <a:rPr lang="sk-SK" b="1" i="1" dirty="0"/>
              <a:t>SURGERY</a:t>
            </a:r>
            <a:endParaRPr lang="en-GB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620688"/>
            <a:ext cx="8388424" cy="6237312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Open surgery – in younger patiens</a:t>
            </a:r>
          </a:p>
          <a:p>
            <a:pPr marL="82296" indent="0">
              <a:buNone/>
            </a:pPr>
            <a:r>
              <a:rPr lang="sk-SK" dirty="0"/>
              <a:t>                     - already ruptured</a:t>
            </a:r>
          </a:p>
          <a:p>
            <a:pPr marL="82296" indent="0">
              <a:buNone/>
            </a:pPr>
            <a:r>
              <a:rPr lang="sk-SK" dirty="0"/>
              <a:t>                      - symptomatic</a:t>
            </a:r>
          </a:p>
          <a:p>
            <a:pPr marL="82296" indent="0">
              <a:buNone/>
            </a:pPr>
            <a:r>
              <a:rPr lang="sk-SK" dirty="0"/>
              <a:t>                      - elective</a:t>
            </a:r>
          </a:p>
          <a:p>
            <a:pPr marL="82296" indent="0">
              <a:buNone/>
            </a:pPr>
            <a:r>
              <a:rPr lang="sk-SK" dirty="0"/>
              <a:t>Endovascular repair- older patients</a:t>
            </a:r>
          </a:p>
          <a:p>
            <a:pPr marL="82296" indent="0">
              <a:buNone/>
            </a:pPr>
            <a:r>
              <a:rPr lang="sk-SK" dirty="0"/>
              <a:t>     (EVAR)             - unfit for open surgery</a:t>
            </a:r>
          </a:p>
          <a:p>
            <a:pPr marL="82296" indent="0">
              <a:buNone/>
            </a:pPr>
            <a:r>
              <a:rPr lang="sk-SK" dirty="0"/>
              <a:t>                             - feasible for only some types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In general, there is no significant advantage when comparing open end EVAR technique</a:t>
            </a:r>
          </a:p>
        </p:txBody>
      </p:sp>
    </p:spTree>
    <p:extLst>
      <p:ext uri="{BB962C8B-B14F-4D97-AF65-F5344CB8AC3E}">
        <p14:creationId xmlns:p14="http://schemas.microsoft.com/office/powerpoint/2010/main" val="858759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C:\Users\Kubenstein\Desktop\Endova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44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Kubenstein\Desktop\abdominal-aortic-aneurysm-evar-captions_698_690_298_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763284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24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AORTIC DISSECTION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8100392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Injury of inner layer of aorta</a:t>
            </a:r>
          </a:p>
          <a:p>
            <a:pPr marL="82296" indent="0">
              <a:buNone/>
            </a:pPr>
            <a:r>
              <a:rPr lang="sk-SK" dirty="0"/>
              <a:t>Blood flows through deffect into medial layer of aortic wall, creating FALSE LUMEN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                  Difference :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     Aortic aneurysms have TRUE LUMEN</a:t>
            </a:r>
            <a:endParaRPr lang="en-GB" dirty="0"/>
          </a:p>
        </p:txBody>
      </p:sp>
      <p:sp>
        <p:nvSpPr>
          <p:cNvPr id="4" name="Up-Down Arrow 3"/>
          <p:cNvSpPr/>
          <p:nvPr/>
        </p:nvSpPr>
        <p:spPr>
          <a:xfrm>
            <a:off x="5796136" y="3140968"/>
            <a:ext cx="504056" cy="165618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14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Classification</a:t>
            </a:r>
            <a:endParaRPr lang="en-GB" dirty="0"/>
          </a:p>
        </p:txBody>
      </p:sp>
      <p:pic>
        <p:nvPicPr>
          <p:cNvPr id="4" name="Picture 2" descr="C:\Users\Kubenstein\Desktop\73a0718f5896fac275d0c96273f804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496855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7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Kubenstein\Desktop\nrdp201653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1788"/>
            <a:ext cx="7632848" cy="39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56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Kubenstein\Desktop\aorta-lay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127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78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Causes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Atherosclerotic plaque rupture</a:t>
            </a:r>
          </a:p>
          <a:p>
            <a:r>
              <a:rPr lang="sk-SK" dirty="0"/>
              <a:t>In general similar/same as aneurysm</a:t>
            </a:r>
          </a:p>
          <a:p>
            <a:r>
              <a:rPr lang="sk-SK" dirty="0"/>
              <a:t>After trauma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410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CT – crescent shape in axial plane</a:t>
            </a:r>
          </a:p>
          <a:p>
            <a:pPr marL="82296" indent="0">
              <a:buNone/>
            </a:pPr>
            <a:r>
              <a:rPr lang="sk-SK" dirty="0"/>
              <a:t>Identifiable layering</a:t>
            </a:r>
            <a:endParaRPr lang="en-GB" dirty="0"/>
          </a:p>
        </p:txBody>
      </p:sp>
      <p:pic>
        <p:nvPicPr>
          <p:cNvPr id="10242" name="Picture 2" descr="C:\Users\Kubenstein\Desktop\Aortic-Dissection-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871296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045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SURGERY 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Especially in ascending aorta dissection – surgical approach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78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67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k-SK" dirty="0"/>
              <a:t>Dark ages treatment of hemorrhoids with hot iron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Kubenstein\Desktop\hemorroidas-na-idade-me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7092280" y="1105322"/>
            <a:ext cx="1584176" cy="72008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Please, kill me!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8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315416"/>
            <a:ext cx="7498080" cy="1143000"/>
          </a:xfrm>
        </p:spPr>
        <p:txBody>
          <a:bodyPr/>
          <a:lstStyle/>
          <a:p>
            <a:r>
              <a:rPr lang="sk-SK" b="1" i="1" u="sng" dirty="0"/>
              <a:t>SURGERY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548680"/>
            <a:ext cx="8100392" cy="6309320"/>
          </a:xfrm>
        </p:spPr>
        <p:txBody>
          <a:bodyPr/>
          <a:lstStyle/>
          <a:p>
            <a:pPr marL="82296" indent="0">
              <a:buNone/>
            </a:pPr>
            <a:r>
              <a:rPr lang="sk-SK" b="1" dirty="0"/>
              <a:t>Bentall procedure – </a:t>
            </a:r>
            <a:r>
              <a:rPr lang="sk-SK" dirty="0"/>
              <a:t>graft replacement of ascending aorta, aortic root, with re-implantation of coronary arteries</a:t>
            </a:r>
          </a:p>
          <a:p>
            <a:pPr marL="82296" indent="0">
              <a:buNone/>
            </a:pPr>
            <a:endParaRPr lang="en-GB" dirty="0"/>
          </a:p>
        </p:txBody>
      </p:sp>
      <p:pic>
        <p:nvPicPr>
          <p:cNvPr id="11266" name="Picture 2" descr="C:\Users\Kubenstein\Desktop\cohn4_c052f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66967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669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SURGERY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447800"/>
            <a:ext cx="8244408" cy="5410200"/>
          </a:xfrm>
        </p:spPr>
        <p:txBody>
          <a:bodyPr/>
          <a:lstStyle/>
          <a:p>
            <a:pPr marL="82296" indent="0">
              <a:buNone/>
            </a:pPr>
            <a:r>
              <a:rPr lang="sk-SK" b="1" dirty="0"/>
              <a:t>David procedure- </a:t>
            </a:r>
            <a:r>
              <a:rPr lang="sk-SK" dirty="0"/>
              <a:t>valve sparing aortic root replacement</a:t>
            </a:r>
            <a:endParaRPr lang="en-GB" b="1" dirty="0"/>
          </a:p>
        </p:txBody>
      </p:sp>
      <p:pic>
        <p:nvPicPr>
          <p:cNvPr id="12290" name="Picture 2" descr="C:\Users\Kubenstein\Desktop\Ascending-Thoracic-aortic-aneurysm-web-black-outlinename_2000_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70149"/>
            <a:ext cx="6984776" cy="39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20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SURGERY 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447800"/>
            <a:ext cx="8244408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EVAR technique in descending aorta dissection</a:t>
            </a:r>
            <a:endParaRPr lang="en-GB" dirty="0"/>
          </a:p>
        </p:txBody>
      </p:sp>
      <p:pic>
        <p:nvPicPr>
          <p:cNvPr id="13316" name="Picture 4" descr="C:\Users\Kubenstein\Desktop\TEVAR(1000x548)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7575252" cy="36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15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244408" cy="1143000"/>
          </a:xfrm>
        </p:spPr>
        <p:txBody>
          <a:bodyPr>
            <a:normAutofit fontScale="90000"/>
          </a:bodyPr>
          <a:lstStyle/>
          <a:p>
            <a:r>
              <a:rPr lang="sk-SK" dirty="0"/>
              <a:t>Short opportunity to take a breather </a:t>
            </a:r>
            <a:r>
              <a:rPr lang="sk-SK" dirty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447800"/>
            <a:ext cx="8034096" cy="529356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9458" name="Picture 2" descr="C:\Users\Kubenstein\Desktop\2ff4bb1270eb2eff7f4a2d2fe0809b22b1b589cf6d2ae1139e6b212ed0bba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40324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27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1143000"/>
          </a:xfrm>
        </p:spPr>
        <p:txBody>
          <a:bodyPr>
            <a:normAutofit/>
          </a:bodyPr>
          <a:lstStyle/>
          <a:p>
            <a:r>
              <a:rPr lang="sk-SK" b="1" i="1" u="sng" dirty="0"/>
              <a:t>Peripheral arterial disease (PAD)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47800"/>
            <a:ext cx="8460432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Narrowing of the peripheral arterial system, usually due to atherosclerosis, worsened by other risk factors (diabetes, smoking, hyperlipidemia, artery spasms, hypertension etc...)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557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Clinical presentation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Cramping in feets, legs and calfs</a:t>
            </a:r>
          </a:p>
          <a:p>
            <a:r>
              <a:rPr lang="sk-SK" dirty="0"/>
              <a:t>Burning sensations</a:t>
            </a:r>
          </a:p>
          <a:p>
            <a:r>
              <a:rPr lang="sk-SK" dirty="0"/>
              <a:t>Numbness in feet and legs</a:t>
            </a:r>
          </a:p>
          <a:p>
            <a:r>
              <a:rPr lang="sk-SK" dirty="0"/>
              <a:t>Legs/feet cool to touch</a:t>
            </a:r>
          </a:p>
          <a:p>
            <a:r>
              <a:rPr lang="sk-SK" dirty="0"/>
              <a:t>Thick toenails</a:t>
            </a:r>
          </a:p>
          <a:p>
            <a:r>
              <a:rPr lang="sk-SK" dirty="0"/>
              <a:t>Worsened healing</a:t>
            </a:r>
          </a:p>
          <a:p>
            <a:pPr marL="82296" indent="0">
              <a:buNone/>
            </a:pPr>
            <a:r>
              <a:rPr lang="sk-SK" b="1" dirty="0">
                <a:solidFill>
                  <a:srgbClr val="FF0000"/>
                </a:solidFill>
              </a:rPr>
              <a:t>              CLAUDICATION!!!!</a:t>
            </a:r>
          </a:p>
          <a:p>
            <a:pPr marL="82296" indent="0">
              <a:buNone/>
            </a:pPr>
            <a:r>
              <a:rPr lang="sk-SK" b="1" dirty="0">
                <a:solidFill>
                  <a:srgbClr val="FF0000"/>
                </a:solidFill>
              </a:rPr>
              <a:t>- pain during physical activity, walk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63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447800"/>
            <a:ext cx="8172400" cy="5410200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82296" indent="0">
              <a:buNone/>
            </a:pPr>
            <a:r>
              <a:rPr lang="sk-SK" sz="2000" dirty="0"/>
              <a:t>Patient suffers from pain during walk,and needs a rest. During inactivity, pain dissapear.</a:t>
            </a:r>
            <a:endParaRPr lang="en-GB" sz="2000" dirty="0"/>
          </a:p>
        </p:txBody>
      </p:sp>
      <p:pic>
        <p:nvPicPr>
          <p:cNvPr id="14338" name="Picture 2" descr="C:\Users\Kubenstein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4680000" cy="52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96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15362" name="Picture 2" descr="C:\Users\Kubenstein\Desktop\peripheral-arterial-disease-sympto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77686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74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u="sng" dirty="0"/>
              <a:t>CLASSIFICATION</a:t>
            </a:r>
            <a:endParaRPr lang="en-GB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C:\Users\Kubenstein\Desktop\classification-of-arterial-disease-and-invstigations-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632848" cy="54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71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Rutherford classification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C:\Users\Kubenstein\Desktop\Rutherford-classifi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8326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0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u="sng" dirty="0"/>
              <a:t>What is vascular surgery?</a:t>
            </a:r>
            <a:br>
              <a:rPr lang="sk-SK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8933688" cy="5904656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Vascular surgery is surgical subspecialty, which is dealing with  diseases of vascular system, including lymphatic venous system.</a:t>
            </a:r>
          </a:p>
          <a:p>
            <a:pPr marL="82296" indent="0">
              <a:buNone/>
            </a:pPr>
            <a:r>
              <a:rPr lang="sk-SK" dirty="0"/>
              <a:t>Todays trend is to treat as much as possible conservatively, with medication, or using minimally – invasive procedures.</a:t>
            </a:r>
          </a:p>
          <a:p>
            <a:pPr marL="82296" indent="0">
              <a:buNone/>
            </a:pPr>
            <a:r>
              <a:rPr lang="sk-SK" dirty="0"/>
              <a:t>When need arises, open surgery of vascular reconstruction is done.</a:t>
            </a:r>
          </a:p>
          <a:p>
            <a:pPr marL="82296" indent="0">
              <a:buNone/>
            </a:pPr>
            <a:r>
              <a:rPr lang="sk-SK" dirty="0"/>
              <a:t>Vascular surgeon treats vascular problems,except for heart and brain vacular conditions.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577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47800"/>
            <a:ext cx="8178112" cy="5365576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Doppler examination -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              Angiography -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Ankle-brachial index - </a:t>
            </a:r>
            <a:endParaRPr lang="en-GB" dirty="0"/>
          </a:p>
        </p:txBody>
      </p:sp>
      <p:pic>
        <p:nvPicPr>
          <p:cNvPr id="17410" name="Picture 2" descr="C:\Users\Kubenstein\Deskto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2834320" cy="172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ubenstein\Desktop\c31fa51de117ef26757ce750ffbef2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22485"/>
            <a:ext cx="37444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Kubenstein\Desktop\Ankle-Brachial+Index+(ABI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8728"/>
            <a:ext cx="4572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67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TREATMENT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47800"/>
            <a:ext cx="8964488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According to stage:  </a:t>
            </a:r>
            <a:r>
              <a:rPr lang="sk-SK" b="1" dirty="0">
                <a:solidFill>
                  <a:srgbClr val="FF0000"/>
                </a:solidFill>
              </a:rPr>
              <a:t>mild to moderate</a:t>
            </a:r>
          </a:p>
          <a:p>
            <a:r>
              <a:rPr lang="sk-SK" dirty="0"/>
              <a:t>change of regimen –smoking, compensation of DM</a:t>
            </a:r>
          </a:p>
          <a:p>
            <a:r>
              <a:rPr lang="sk-SK" dirty="0"/>
              <a:t>Medication (Aspirin, statins, ACE inhib.)</a:t>
            </a:r>
          </a:p>
          <a:p>
            <a:r>
              <a:rPr lang="sk-SK" dirty="0"/>
              <a:t>Walk/exercise with gradual overload – helps to induce angiogenesis, which provides collateral arterial blood flow </a:t>
            </a:r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969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7498080" cy="1143000"/>
          </a:xfrm>
        </p:spPr>
        <p:txBody>
          <a:bodyPr/>
          <a:lstStyle/>
          <a:p>
            <a:r>
              <a:rPr lang="sk-SK" b="1" i="1" u="sng" dirty="0"/>
              <a:t>SURGERY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532440" cy="5877272"/>
          </a:xfrm>
        </p:spPr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PTA </a:t>
            </a:r>
            <a:r>
              <a:rPr lang="sk-SK" dirty="0"/>
              <a:t>– </a:t>
            </a:r>
            <a:r>
              <a:rPr lang="sk-SK" dirty="0">
                <a:solidFill>
                  <a:srgbClr val="FF0000"/>
                </a:solidFill>
              </a:rPr>
              <a:t>P</a:t>
            </a:r>
            <a:r>
              <a:rPr lang="sk-SK" dirty="0"/>
              <a:t>ercutaneous </a:t>
            </a:r>
            <a:r>
              <a:rPr lang="sk-SK" dirty="0">
                <a:solidFill>
                  <a:srgbClr val="FF0000"/>
                </a:solidFill>
              </a:rPr>
              <a:t>T</a:t>
            </a:r>
            <a:r>
              <a:rPr lang="sk-SK" dirty="0"/>
              <a:t>ransluminal </a:t>
            </a:r>
            <a:r>
              <a:rPr lang="sk-SK" dirty="0">
                <a:solidFill>
                  <a:srgbClr val="FF0000"/>
                </a:solidFill>
              </a:rPr>
              <a:t>A</a:t>
            </a:r>
            <a:r>
              <a:rPr lang="sk-SK" dirty="0"/>
              <a:t>ngioplasty</a:t>
            </a:r>
          </a:p>
          <a:p>
            <a:pPr marL="82296" indent="0">
              <a:buNone/>
            </a:pPr>
            <a:r>
              <a:rPr lang="sk-SK" dirty="0"/>
              <a:t>-better for solitary lesions and narrowings, such as in femoral, popliteal or iliac artery</a:t>
            </a:r>
          </a:p>
          <a:p>
            <a:r>
              <a:rPr lang="sk-SK" dirty="0">
                <a:solidFill>
                  <a:srgbClr val="FF0000"/>
                </a:solidFill>
              </a:rPr>
              <a:t>Atherectomy</a:t>
            </a:r>
            <a:r>
              <a:rPr lang="sk-SK" dirty="0"/>
              <a:t> – atherosclerotic plaque removal from inside the artery-scraping</a:t>
            </a:r>
          </a:p>
          <a:p>
            <a:r>
              <a:rPr lang="sk-SK" dirty="0">
                <a:solidFill>
                  <a:srgbClr val="FF0000"/>
                </a:solidFill>
              </a:rPr>
              <a:t>Vascular bypass </a:t>
            </a:r>
            <a:r>
              <a:rPr lang="sk-SK" dirty="0"/>
              <a:t>– used to circumvent the diseased area – either using VSM, or PTFE (polytetrafluorethylene) or Gora-tex graft</a:t>
            </a:r>
          </a:p>
          <a:p>
            <a:r>
              <a:rPr lang="sk-SK" dirty="0">
                <a:solidFill>
                  <a:srgbClr val="FF0000"/>
                </a:solidFill>
              </a:rPr>
              <a:t>Amputation </a:t>
            </a:r>
            <a:r>
              <a:rPr lang="sk-SK" dirty="0"/>
              <a:t>– if gangrene develops</a:t>
            </a:r>
            <a:endParaRPr lang="sk-SK" dirty="0">
              <a:solidFill>
                <a:srgbClr val="FF0000"/>
              </a:solidFill>
            </a:endParaRPr>
          </a:p>
          <a:p>
            <a:r>
              <a:rPr lang="sk-SK" dirty="0">
                <a:solidFill>
                  <a:srgbClr val="FF0000"/>
                </a:solidFill>
              </a:rPr>
              <a:t>Thrombectomy, thrombolysis</a:t>
            </a:r>
          </a:p>
        </p:txBody>
      </p:sp>
    </p:spTree>
    <p:extLst>
      <p:ext uri="{BB962C8B-B14F-4D97-AF65-F5344CB8AC3E}">
        <p14:creationId xmlns:p14="http://schemas.microsoft.com/office/powerpoint/2010/main" val="815569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PTA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 descr="C:\Users\Kubenstein\Desktop\67879495-doctor-surgery-foot-suture-percutaneous-transluminal-angioplasty-vascular-bypass-graft-surgery-leg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39248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Kubenstein\Desktop\Stent-use-in-a-clogged-artery-1-The-stent-is-inserted-2-The-balloon-is-inflated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644008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669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-315416"/>
            <a:ext cx="8826184" cy="1143000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rgbClr val="FF0000"/>
                </a:solidFill>
              </a:rPr>
              <a:t>    Atherectomy – „snow plow with suction“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82296" indent="0">
              <a:buNone/>
            </a:pPr>
            <a:r>
              <a:rPr lang="sk-SK" dirty="0"/>
              <a:t>Multiple devices – same effect</a:t>
            </a:r>
            <a:endParaRPr lang="en-GB" dirty="0"/>
          </a:p>
        </p:txBody>
      </p:sp>
      <p:pic>
        <p:nvPicPr>
          <p:cNvPr id="21506" name="Picture 2" descr="C:\Users\Kubenstein\Desktop\R62970878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480720" cy="35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8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Successful recanalisation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C:\Users\Kubenstein\Desktop\atherectomy-27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1416"/>
            <a:ext cx="79208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02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ubenstein\Desktop\627b08b3d2744628d89f7db4483f93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934200" cy="484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243408"/>
            <a:ext cx="7498080" cy="1143000"/>
          </a:xfrm>
        </p:spPr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Amputation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620688"/>
            <a:ext cx="8136904" cy="6237312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-definite treatment of gangrene, and chronic ulcers, causing septic complications, especially in lower extremities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012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FF0000"/>
                </a:solidFill>
              </a:rPr>
              <a:t>Transcutaneous oxygen measurement – TcPO2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47800"/>
            <a:ext cx="8754176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Non- invasive, objective and realiable method which reflects the saturation of sking and soft-tissues with oxygen.</a:t>
            </a:r>
          </a:p>
          <a:p>
            <a:pPr marL="82296" indent="0">
              <a:buNone/>
            </a:pPr>
            <a:r>
              <a:rPr lang="sk-SK" dirty="0"/>
              <a:t>Helps to objectify ischemia, and to decide whether the extremity (defect) can be healed, or whether amputation should be performed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791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8674" name="Picture 2" descr="C:\Users\Kubenstein\Desktop\interpreting-tcpo2-curves-and-results-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77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 descr="C:\Users\Kubenstein\Desktop\skinnontumorgangrenehamod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4087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6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143000"/>
          </a:xfrm>
        </p:spPr>
        <p:txBody>
          <a:bodyPr>
            <a:normAutofit/>
          </a:bodyPr>
          <a:lstStyle/>
          <a:p>
            <a:r>
              <a:rPr lang="sk-SK" sz="3600" u="sng" dirty="0"/>
              <a:t>What are the most common vascular diseases?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6"/>
          </a:xfrm>
        </p:spPr>
        <p:txBody>
          <a:bodyPr>
            <a:normAutofit fontScale="92500" lnSpcReduction="20000"/>
          </a:bodyPr>
          <a:lstStyle/>
          <a:p>
            <a:r>
              <a:rPr lang="sk-SK" b="1" dirty="0"/>
              <a:t>Abdominal aortic aneurysm</a:t>
            </a:r>
          </a:p>
          <a:p>
            <a:r>
              <a:rPr lang="sk-SK" b="1" dirty="0"/>
              <a:t>Aortic dissection</a:t>
            </a:r>
          </a:p>
          <a:p>
            <a:r>
              <a:rPr lang="sk-SK" dirty="0"/>
              <a:t>Atherosclerosis</a:t>
            </a:r>
          </a:p>
          <a:p>
            <a:r>
              <a:rPr lang="sk-SK" b="1" dirty="0"/>
              <a:t>Chronic venous insufficiency</a:t>
            </a:r>
          </a:p>
          <a:p>
            <a:r>
              <a:rPr lang="sk-SK" b="1" dirty="0"/>
              <a:t>Deep venous thrombosis</a:t>
            </a:r>
          </a:p>
          <a:p>
            <a:r>
              <a:rPr lang="sk-SK" b="1" dirty="0"/>
              <a:t>Peripheral arterial disease</a:t>
            </a:r>
          </a:p>
          <a:p>
            <a:r>
              <a:rPr lang="sk-SK" b="1" dirty="0"/>
              <a:t>Thoracic aortic aneurysm</a:t>
            </a:r>
          </a:p>
          <a:p>
            <a:r>
              <a:rPr lang="sk-SK" b="1" dirty="0"/>
              <a:t>Varicose veins</a:t>
            </a:r>
          </a:p>
          <a:p>
            <a:r>
              <a:rPr lang="sk-SK" dirty="0"/>
              <a:t>Haemorrhoids</a:t>
            </a:r>
          </a:p>
          <a:p>
            <a:r>
              <a:rPr lang="sk-SK" b="1" dirty="0"/>
              <a:t>Vascular trauma</a:t>
            </a:r>
          </a:p>
          <a:p>
            <a:r>
              <a:rPr lang="sk-SK" dirty="0"/>
              <a:t>Pulmonary embolism</a:t>
            </a:r>
          </a:p>
          <a:p>
            <a:r>
              <a:rPr lang="sk-SK" dirty="0"/>
              <a:t>Lymphedema</a:t>
            </a:r>
          </a:p>
          <a:p>
            <a:r>
              <a:rPr lang="sk-SK" dirty="0"/>
              <a:t>Carotid artery disease</a:t>
            </a:r>
          </a:p>
          <a:p>
            <a:r>
              <a:rPr lang="sk-SK" dirty="0"/>
              <a:t>and other....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844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 descr="C:\Users\Kubenstein\Desktop\image-gangrene-amputated-t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5256584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448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 descr="C:\Users\Kubenstein\Desktop\maxresdefaul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" y="40466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65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7650" name="Picture 2" descr="C:\Users\Kubenstein\Desktop\_DSC5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290251"/>
            <a:ext cx="10800000" cy="71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4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9433048" cy="1143000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Vascular bypass – in PAD and in general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447800"/>
            <a:ext cx="9361040" cy="5581600"/>
          </a:xfrm>
        </p:spPr>
        <p:txBody>
          <a:bodyPr/>
          <a:lstStyle/>
          <a:p>
            <a:pPr>
              <a:buFontTx/>
              <a:buChar char="-"/>
            </a:pPr>
            <a:r>
              <a:rPr lang="sk-SK" dirty="0"/>
              <a:t>surgical procedure, allowing the redirection of blood flow from one place to another, using either prosthetic material grafts, allo-grafts or auto-grafts</a:t>
            </a:r>
          </a:p>
          <a:p>
            <a:pPr>
              <a:buFontTx/>
              <a:buChar char="-"/>
            </a:pPr>
            <a:r>
              <a:rPr lang="sk-SK" dirty="0"/>
              <a:t>there are many possible bypass locations, e.g. </a:t>
            </a:r>
          </a:p>
          <a:p>
            <a:pPr>
              <a:buFontTx/>
              <a:buChar char="-"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    </a:t>
            </a:r>
            <a:r>
              <a:rPr lang="en-GB" b="1" dirty="0">
                <a:solidFill>
                  <a:srgbClr val="00B050"/>
                </a:solidFill>
              </a:rPr>
              <a:t>fem-</a:t>
            </a:r>
            <a:r>
              <a:rPr lang="en-GB" b="1" dirty="0" err="1">
                <a:solidFill>
                  <a:srgbClr val="00B050"/>
                </a:solidFill>
              </a:rPr>
              <a:t>tib</a:t>
            </a:r>
            <a:r>
              <a:rPr lang="sk-SK" b="1" dirty="0">
                <a:solidFill>
                  <a:srgbClr val="00B050"/>
                </a:solidFill>
              </a:rPr>
              <a:t>, </a:t>
            </a:r>
            <a:r>
              <a:rPr lang="en-GB" b="1" dirty="0" err="1">
                <a:solidFill>
                  <a:srgbClr val="00B050"/>
                </a:solidFill>
              </a:rPr>
              <a:t>ax-bifem</a:t>
            </a:r>
            <a:r>
              <a:rPr lang="sk-SK" b="1" dirty="0">
                <a:solidFill>
                  <a:srgbClr val="00B050"/>
                </a:solidFill>
              </a:rPr>
              <a:t>, </a:t>
            </a:r>
            <a:r>
              <a:rPr lang="en-GB" b="1" dirty="0" err="1">
                <a:solidFill>
                  <a:srgbClr val="00B050"/>
                </a:solidFill>
              </a:rPr>
              <a:t>aorto-bifem</a:t>
            </a:r>
            <a:r>
              <a:rPr lang="sk-SK" b="1" dirty="0">
                <a:solidFill>
                  <a:srgbClr val="00B050"/>
                </a:solidFill>
              </a:rPr>
              <a:t>, </a:t>
            </a:r>
            <a:r>
              <a:rPr lang="en-GB" b="1" dirty="0">
                <a:solidFill>
                  <a:srgbClr val="00B050"/>
                </a:solidFill>
              </a:rPr>
              <a:t>fem-fem</a:t>
            </a:r>
            <a:endParaRPr lang="sk-SK" b="1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sk-SK" b="1" dirty="0"/>
              <a:t>-</a:t>
            </a:r>
            <a:r>
              <a:rPr lang="sk-SK" sz="2800" b="1" dirty="0"/>
              <a:t>mimicking physiological path             </a:t>
            </a:r>
            <a:r>
              <a:rPr lang="sk-SK" b="1" dirty="0">
                <a:solidFill>
                  <a:srgbClr val="FF0000"/>
                </a:solidFill>
              </a:rPr>
              <a:t>anatomic</a:t>
            </a:r>
          </a:p>
          <a:p>
            <a:pPr marL="82296" indent="0">
              <a:buNone/>
            </a:pPr>
            <a:r>
              <a:rPr lang="sk-SK" dirty="0"/>
              <a:t>-</a:t>
            </a:r>
            <a:r>
              <a:rPr lang="sk-SK" sz="2800" b="1" dirty="0"/>
              <a:t>creating new, unique pathways          </a:t>
            </a:r>
            <a:r>
              <a:rPr lang="sk-SK" b="1" dirty="0">
                <a:solidFill>
                  <a:srgbClr val="FF0000"/>
                </a:solidFill>
              </a:rPr>
              <a:t>extra-anatomic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884429" y="3499745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5148064" y="4869160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5317984" y="5373216"/>
            <a:ext cx="838192" cy="3310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33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FEM- TIB – anatomic or no?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29698" name="Picture 2" descr="C:\Users\Kubenstein\Desktop\h9991467_0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5184576" cy="33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45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AX-BIFEM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30722" name="Picture 2" descr="C:\Users\Kubenstein\Desktop\axillo-femoral-bypass-sket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35283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1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Aorto-bifem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6" name="Picture 2" descr="C:\Users\Kubenstein\Desktop\The-covered-stent-graft-is-deployed-into-the-aor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1926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85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Fem-fem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32770" name="Picture 2" descr="C:\Users\Kubenstein\Desktop\dea_ch7_f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66967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736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Great saphenous vein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r>
              <a:rPr lang="sk-SK" dirty="0"/>
              <a:t>          Ideal graft for bypass</a:t>
            </a:r>
          </a:p>
          <a:p>
            <a:pPr lvl="8"/>
            <a:r>
              <a:rPr lang="sk-SK" dirty="0"/>
              <a:t>           Spare part of our body</a:t>
            </a:r>
            <a:endParaRPr lang="en-GB" dirty="0"/>
          </a:p>
        </p:txBody>
      </p:sp>
      <p:pic>
        <p:nvPicPr>
          <p:cNvPr id="33794" name="Picture 2" descr="C:\Users\Kubenstein\Desktop\324d4b854f090d96447957fd64c40e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1484784"/>
            <a:ext cx="4271119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033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6866" name="Picture 2" descr="C:\Users\Kubenstein\Desktop\maxresdefaul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2899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8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benstein\Desktop\50072664-stock-vector-aneurysm-types-aneurysm-infographic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332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498080" cy="1143000"/>
          </a:xfrm>
        </p:spPr>
        <p:txBody>
          <a:bodyPr>
            <a:normAutofit/>
          </a:bodyPr>
          <a:lstStyle/>
          <a:p>
            <a:r>
              <a:rPr lang="sk-SK" sz="5400" b="1" i="1" u="sng" dirty="0"/>
              <a:t>Aneurysms</a:t>
            </a:r>
            <a:endParaRPr lang="en-GB" sz="54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52436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Abnormal, localized weak spot on artery wall, that causes the wall to bulge outward, like a baloon.</a:t>
            </a:r>
          </a:p>
          <a:p>
            <a:pPr marL="82296" indent="0">
              <a:buNone/>
            </a:pPr>
            <a:r>
              <a:rPr lang="sk-SK" dirty="0"/>
              <a:t>Aneurysms may be divided due to localization, shape,</a:t>
            </a:r>
          </a:p>
          <a:p>
            <a:pPr marL="82296" indent="0">
              <a:buNone/>
            </a:pPr>
            <a:r>
              <a:rPr lang="sk-SK" dirty="0"/>
              <a:t>or mural structure.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815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47800"/>
            <a:ext cx="8892480" cy="4800600"/>
          </a:xfrm>
        </p:spPr>
        <p:txBody>
          <a:bodyPr>
            <a:normAutofit/>
          </a:bodyPr>
          <a:lstStyle/>
          <a:p>
            <a:pPr marL="402336" lvl="1" indent="0">
              <a:buNone/>
            </a:pPr>
            <a:r>
              <a:rPr lang="sk-SK" dirty="0"/>
              <a:t>Allo-graft from donor</a:t>
            </a:r>
          </a:p>
          <a:p>
            <a:pPr marL="402336" lvl="1" indent="0">
              <a:buNone/>
            </a:pPr>
            <a:endParaRPr lang="sk-SK" dirty="0"/>
          </a:p>
          <a:p>
            <a:pPr marL="402336" lvl="1" indent="0">
              <a:buNone/>
            </a:pPr>
            <a:endParaRPr lang="sk-SK" dirty="0"/>
          </a:p>
          <a:p>
            <a:pPr marL="402336" lvl="1" indent="0">
              <a:buNone/>
            </a:pPr>
            <a:endParaRPr lang="sk-SK" dirty="0"/>
          </a:p>
          <a:p>
            <a:pPr marL="402336" lvl="1" indent="0">
              <a:buNone/>
            </a:pPr>
            <a:endParaRPr lang="sk-SK" dirty="0"/>
          </a:p>
          <a:p>
            <a:pPr marL="402336" lvl="1" indent="0">
              <a:buNone/>
            </a:pPr>
            <a:endParaRPr lang="sk-SK" dirty="0"/>
          </a:p>
          <a:p>
            <a:pPr marL="402336" lvl="1" indent="0">
              <a:buNone/>
            </a:pPr>
            <a:endParaRPr lang="sk-SK" dirty="0"/>
          </a:p>
          <a:p>
            <a:pPr marL="402336" lvl="1" indent="0">
              <a:buNone/>
            </a:pPr>
            <a:r>
              <a:rPr lang="sk-SK" dirty="0"/>
              <a:t>                                   P   PTFE ( polytetrafluorethylene)      </a:t>
            </a:r>
            <a:endParaRPr lang="en-GB" dirty="0"/>
          </a:p>
        </p:txBody>
      </p:sp>
      <p:pic>
        <p:nvPicPr>
          <p:cNvPr id="34818" name="Picture 2" descr="C:\Users\Kubenstein\Desktop\P102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" y="3536731"/>
            <a:ext cx="460851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Kubenstein\Desktop\tmp51b8e15a76268_Femoral-Artery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31" y="40811"/>
            <a:ext cx="514496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5587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sk-SK" sz="3200" dirty="0"/>
              <a:t>Short break? No break? Coffee? Juice? Cigarette?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47800"/>
            <a:ext cx="8610160" cy="4800600"/>
          </a:xfrm>
        </p:spPr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35842" name="Picture 2" descr="C:\Users\Kubenstein\Desktop\life-can-be-cruel_o_2541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96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219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143000"/>
          </a:xfrm>
        </p:spPr>
        <p:txBody>
          <a:bodyPr>
            <a:normAutofit/>
          </a:bodyPr>
          <a:lstStyle/>
          <a:p>
            <a:r>
              <a:rPr lang="sk-SK" sz="3600" b="1" i="1" u="sng" dirty="0"/>
              <a:t>Chronic venous insufficiency - varicose veins</a:t>
            </a:r>
            <a:endParaRPr lang="en-GB" sz="36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620688"/>
            <a:ext cx="9108504" cy="6237312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-pooling of blood in veins, straining vein walls</a:t>
            </a:r>
          </a:p>
          <a:p>
            <a:pPr marL="82296" indent="0">
              <a:buNone/>
            </a:pPr>
            <a:r>
              <a:rPr lang="sk-SK" dirty="0"/>
              <a:t>-cause can be found in </a:t>
            </a:r>
            <a:r>
              <a:rPr lang="sk-SK" b="1" dirty="0"/>
              <a:t>venous reflux</a:t>
            </a:r>
            <a:r>
              <a:rPr lang="sk-SK" dirty="0"/>
              <a:t>, due to inability of vein valves to work properly</a:t>
            </a:r>
          </a:p>
          <a:p>
            <a:pPr marL="82296" indent="0">
              <a:buNone/>
            </a:pPr>
            <a:endParaRPr lang="en-GB" dirty="0"/>
          </a:p>
        </p:txBody>
      </p:sp>
      <p:pic>
        <p:nvPicPr>
          <p:cNvPr id="37891" name="Picture 3" descr="C:\Users\Kubenstein\Desktop\VaricoseVeins_1500x1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15563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97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Signs and symptoms: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- varices</a:t>
            </a:r>
          </a:p>
          <a:p>
            <a:pPr>
              <a:buFontTx/>
              <a:buChar char="-"/>
            </a:pPr>
            <a:r>
              <a:rPr lang="sk-SK" dirty="0"/>
              <a:t>swelling</a:t>
            </a:r>
          </a:p>
          <a:p>
            <a:pPr>
              <a:buFontTx/>
              <a:buChar char="-"/>
            </a:pPr>
            <a:r>
              <a:rPr lang="sk-SK" dirty="0"/>
              <a:t>hyperpigmentation</a:t>
            </a:r>
          </a:p>
          <a:p>
            <a:pPr>
              <a:buFontTx/>
              <a:buChar char="-"/>
            </a:pPr>
            <a:r>
              <a:rPr lang="sk-SK" dirty="0"/>
              <a:t> pruritus</a:t>
            </a:r>
          </a:p>
          <a:p>
            <a:pPr>
              <a:buFontTx/>
              <a:buChar char="-"/>
            </a:pPr>
            <a:r>
              <a:rPr lang="sk-SK" dirty="0"/>
              <a:t>ulceration</a:t>
            </a:r>
          </a:p>
          <a:p>
            <a:pPr>
              <a:buFontTx/>
              <a:buChar char="-"/>
            </a:pPr>
            <a:r>
              <a:rPr lang="sk-SK" dirty="0"/>
              <a:t>phlebitis 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200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dirty="0"/>
              <a:t>Chronic venous insufficiency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447800"/>
            <a:ext cx="9649072" cy="4800600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sk-SK" sz="2800" dirty="0"/>
              <a:t>The reflux (incompetence) of vein valves can occur due to:</a:t>
            </a:r>
          </a:p>
          <a:p>
            <a:pPr marL="82296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Phlebitis - </a:t>
            </a:r>
            <a:r>
              <a:rPr lang="sk-SK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infection of superficial veins, e.g. post-traumatic</a:t>
            </a:r>
          </a:p>
          <a:p>
            <a:pPr marL="82296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Superficial vein thrombosis- </a:t>
            </a:r>
            <a:r>
              <a:rPr lang="sk-SK" sz="2800" dirty="0">
                <a:solidFill>
                  <a:schemeClr val="bg2">
                    <a:lumMod val="10000"/>
                  </a:schemeClr>
                </a:solidFill>
              </a:rPr>
              <a:t>this poses little to no danger of pulmonary embolism</a:t>
            </a:r>
          </a:p>
          <a:p>
            <a:pPr marL="82296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Deep-venous thrombosis </a:t>
            </a:r>
            <a:r>
              <a:rPr lang="sk-SK" sz="2800" dirty="0">
                <a:solidFill>
                  <a:schemeClr val="tx2">
                    <a:lumMod val="50000"/>
                  </a:schemeClr>
                </a:solidFill>
              </a:rPr>
              <a:t>– blood clot formation in deep venous system, which can result in PE - </a:t>
            </a:r>
            <a:r>
              <a:rPr lang="sk-SK" sz="2800" dirty="0">
                <a:solidFill>
                  <a:srgbClr val="FF0000"/>
                </a:solidFill>
              </a:rPr>
              <a:t>chronic venous insufficiency </a:t>
            </a:r>
            <a:r>
              <a:rPr lang="sk-SK" sz="2800" dirty="0">
                <a:solidFill>
                  <a:schemeClr val="bg2">
                    <a:lumMod val="10000"/>
                  </a:schemeClr>
                </a:solidFill>
              </a:rPr>
              <a:t>is then considered as a part of </a:t>
            </a:r>
            <a:r>
              <a:rPr lang="sk-SK" sz="2800" dirty="0">
                <a:solidFill>
                  <a:srgbClr val="FF0000"/>
                </a:solidFill>
              </a:rPr>
              <a:t>postthrombotic syndrome</a:t>
            </a:r>
          </a:p>
          <a:p>
            <a:pPr marL="82296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1.Thrombofilic state</a:t>
            </a:r>
          </a:p>
          <a:p>
            <a:pPr marL="82296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2.Trauma                                       </a:t>
            </a:r>
            <a:r>
              <a:rPr lang="sk-SK" sz="2800" b="1" dirty="0">
                <a:solidFill>
                  <a:srgbClr val="FF0000"/>
                </a:solidFill>
              </a:rPr>
              <a:t>VIRCHOW´S  TRIADE</a:t>
            </a:r>
          </a:p>
          <a:p>
            <a:pPr marL="82296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3.Imobility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Notched Right Arrow 3"/>
          <p:cNvSpPr/>
          <p:nvPr/>
        </p:nvSpPr>
        <p:spPr>
          <a:xfrm>
            <a:off x="1403648" y="5056291"/>
            <a:ext cx="3600400" cy="21602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Notched Right Arrow 8"/>
          <p:cNvSpPr/>
          <p:nvPr/>
        </p:nvSpPr>
        <p:spPr>
          <a:xfrm>
            <a:off x="2915816" y="4605217"/>
            <a:ext cx="2088232" cy="21602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Notched Right Arrow 9"/>
          <p:cNvSpPr/>
          <p:nvPr/>
        </p:nvSpPr>
        <p:spPr>
          <a:xfrm>
            <a:off x="1547664" y="5517232"/>
            <a:ext cx="3456384" cy="21602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420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DIAGNOSIS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47800"/>
            <a:ext cx="8856984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Personal history</a:t>
            </a:r>
          </a:p>
          <a:p>
            <a:pPr marL="82296" indent="0">
              <a:buNone/>
            </a:pPr>
            <a:r>
              <a:rPr lang="sk-SK" dirty="0"/>
              <a:t>Clinical examination</a:t>
            </a:r>
          </a:p>
          <a:p>
            <a:pPr marL="82296" indent="0">
              <a:buNone/>
            </a:pPr>
            <a:r>
              <a:rPr lang="sk-SK" dirty="0"/>
              <a:t>Doppler – ultrasound of venous system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Rule out heart disease and hypervolemic state first!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2983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C:\Users\Kubenstein\Desktop\varicose-veins-doppler-assesment-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69674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192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 descr="C:\Users\Kubenstein\Desktop\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8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Conservative treatment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33688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Effort to stabilize the condition, and prevent it from worsening</a:t>
            </a:r>
          </a:p>
          <a:p>
            <a:pPr>
              <a:buFontTx/>
              <a:buChar char="-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compression stockings</a:t>
            </a:r>
          </a:p>
          <a:p>
            <a:pPr>
              <a:buFontTx/>
              <a:buChar char="-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venoprotective medication-Detralex</a:t>
            </a:r>
          </a:p>
          <a:p>
            <a:pPr>
              <a:buFontTx/>
              <a:buChar char="-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blood pressure maintenance  </a:t>
            </a:r>
          </a:p>
          <a:p>
            <a:pPr>
              <a:buFontTx/>
              <a:buChar char="-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elevation of lower extremities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62" name="Picture 2" descr="C:\Users\Kubenstein\Desktop\compression-stockings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16832"/>
            <a:ext cx="280791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42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Stockings 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1986" name="Picture 2" descr="C:\Users\Kubenstein\Desktop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49685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2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Kubenstein\Desktop\Types+of+Aneurysms%2F+Layer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-993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81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/>
              <a:t>Surgical therapy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stripping</a:t>
            </a:r>
          </a:p>
          <a:p>
            <a:pPr marL="82296" indent="0">
              <a:buNone/>
            </a:pPr>
            <a:r>
              <a:rPr lang="sk-SK" dirty="0"/>
              <a:t>ligation</a:t>
            </a:r>
          </a:p>
          <a:p>
            <a:pPr marL="82296" indent="0">
              <a:buNone/>
            </a:pPr>
            <a:r>
              <a:rPr lang="sk-SK" dirty="0"/>
              <a:t>sclerotherapy</a:t>
            </a:r>
          </a:p>
          <a:p>
            <a:pPr marL="82296" indent="0">
              <a:buNone/>
            </a:pPr>
            <a:r>
              <a:rPr lang="sk-SK" dirty="0"/>
              <a:t>endovenous (intravascular) thermal ablation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0231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Stripping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3010" name="Picture 2" descr="C:\Users\Kubenstein\Desktop\VEIN-Vein-surger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7150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06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Ligature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4034" name="Picture 2" descr="C:\Users\Kubenstein\Desktop\surgical_lig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72" y="1700808"/>
            <a:ext cx="504056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095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Endovenous catether ablation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 descr="C:\Users\Kubenstein\Desktop\image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01528"/>
            <a:ext cx="734481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615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Sclerotherapy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6082" name="Picture 2" descr="C:\Users\Kubenstein\Desktop\download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70739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813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i="1" u="sng" dirty="0"/>
              <a:t>Deep venous thrombosis – (DVT) 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47800"/>
            <a:ext cx="8460432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- condition in which blood clot forms in deep venous system of legs (rarely elsewhere)</a:t>
            </a:r>
          </a:p>
          <a:p>
            <a:pPr>
              <a:buFontTx/>
              <a:buChar char="-"/>
            </a:pPr>
            <a:r>
              <a:rPr lang="sk-SK" dirty="0"/>
              <a:t>untreated may pose a huge health risk</a:t>
            </a:r>
          </a:p>
          <a:p>
            <a:pPr>
              <a:buFontTx/>
              <a:buChar char="-"/>
            </a:pPr>
            <a:r>
              <a:rPr lang="sk-SK" dirty="0"/>
              <a:t>source of embolism to lungs, or in paradox embolism can cause stroke (venous thromboembolism- VTE)</a:t>
            </a:r>
          </a:p>
          <a:p>
            <a:pPr>
              <a:buFontTx/>
              <a:buChar char="-"/>
            </a:pPr>
            <a:r>
              <a:rPr lang="sk-SK" dirty="0"/>
              <a:t>many patients remain asymptomatic</a:t>
            </a:r>
          </a:p>
          <a:p>
            <a:pPr>
              <a:buFontTx/>
              <a:buChar char="-"/>
            </a:pPr>
            <a:r>
              <a:rPr lang="sk-SK" dirty="0"/>
              <a:t>more often in women</a:t>
            </a:r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1916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-306288"/>
            <a:ext cx="7498080" cy="1143000"/>
          </a:xfrm>
        </p:spPr>
        <p:txBody>
          <a:bodyPr/>
          <a:lstStyle/>
          <a:p>
            <a:r>
              <a:rPr lang="sk-SK" b="1" i="1" u="sng" dirty="0"/>
              <a:t>Deep venous thrombosis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47107" name="Picture 3" descr="C:\Users\Kubenstein\Desktop\S_0917_deep-vein-thrombosis_M1750168.width-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3448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595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Deep venous thrombosis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48130" name="Picture 2" descr="C:\Users\Kubenstein\Desktop\Deep-vein-thromb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47863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472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Signs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47800"/>
            <a:ext cx="8394136" cy="5293568"/>
          </a:xfrm>
        </p:spPr>
        <p:txBody>
          <a:bodyPr/>
          <a:lstStyle/>
          <a:p>
            <a:r>
              <a:rPr lang="sk-SK" dirty="0"/>
              <a:t>pain</a:t>
            </a:r>
          </a:p>
          <a:p>
            <a:r>
              <a:rPr lang="sk-SK" dirty="0"/>
              <a:t>tenderness</a:t>
            </a:r>
          </a:p>
          <a:p>
            <a:r>
              <a:rPr lang="sk-SK" dirty="0"/>
              <a:t>swelling/oedema</a:t>
            </a:r>
          </a:p>
          <a:p>
            <a:r>
              <a:rPr lang="sk-SK" dirty="0"/>
              <a:t>redness (erythema)</a:t>
            </a:r>
          </a:p>
          <a:p>
            <a:r>
              <a:rPr lang="sk-SK" dirty="0"/>
              <a:t>warmth</a:t>
            </a:r>
          </a:p>
          <a:p>
            <a:r>
              <a:rPr lang="sk-SK" dirty="0"/>
              <a:t>discoloration</a:t>
            </a:r>
          </a:p>
          <a:p>
            <a:r>
              <a:rPr lang="sk-SK" dirty="0"/>
              <a:t>may present also with:chest pain, trouble breathing, palpitation,chest dyscomfort, hemoptysis, tachycardia, tachypnoe, ....</a:t>
            </a:r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1996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Causes and risk factors: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Virchow´s triade –post surgery state</a:t>
            </a:r>
          </a:p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Smoking</a:t>
            </a:r>
          </a:p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Gravidity</a:t>
            </a:r>
          </a:p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Contraceptives</a:t>
            </a:r>
          </a:p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Older age</a:t>
            </a:r>
          </a:p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Medication</a:t>
            </a:r>
          </a:p>
          <a:p>
            <a:pPr marL="596646" indent="-514350">
              <a:buAutoNum type="arabicPeriod"/>
            </a:pPr>
            <a:r>
              <a:rPr lang="sk-S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Genetic predisposition and disorders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7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Shapes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Kubenstein\Desktop\Classification-model-of-aneurysms-according-to-shape-into-globoid-pear-shaped-bilob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4" y="1484784"/>
            <a:ext cx="68484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073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19" y="-243408"/>
            <a:ext cx="7498080" cy="1143000"/>
          </a:xfrm>
        </p:spPr>
        <p:txBody>
          <a:bodyPr/>
          <a:lstStyle/>
          <a:p>
            <a:r>
              <a:rPr lang="sk-SK" b="1" i="1" u="sng" dirty="0"/>
              <a:t>Phlegmasia coerulea dolens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836712"/>
            <a:ext cx="4282953" cy="5832648"/>
          </a:xfrm>
        </p:spPr>
        <p:txBody>
          <a:bodyPr>
            <a:normAutofit/>
          </a:bodyPr>
          <a:lstStyle/>
          <a:p>
            <a:r>
              <a:rPr lang="sk-SK" sz="1800" dirty="0"/>
              <a:t>translated as „painful blue oedema“</a:t>
            </a:r>
          </a:p>
          <a:p>
            <a:r>
              <a:rPr lang="sk-SK" sz="1800" dirty="0"/>
              <a:t>form od DVT</a:t>
            </a:r>
          </a:p>
          <a:p>
            <a:r>
              <a:rPr lang="sk-SK" sz="1800" dirty="0"/>
              <a:t>caused by extensive block in outflow venous system</a:t>
            </a:r>
          </a:p>
          <a:p>
            <a:r>
              <a:rPr lang="sk-SK" sz="1800" dirty="0"/>
              <a:t>can present with sudden onset of severe pain, oedema, cyanosis</a:t>
            </a:r>
          </a:p>
          <a:p>
            <a:r>
              <a:rPr lang="sk-SK" sz="1800" dirty="0"/>
              <a:t>sometimes may be a first sign of malignant disease-need further examination</a:t>
            </a:r>
          </a:p>
          <a:p>
            <a:pPr marL="82296" indent="0">
              <a:buNone/>
            </a:pPr>
            <a:r>
              <a:rPr lang="sk-SK" sz="1800" dirty="0"/>
              <a:t>Treatment: cathether directed thrombolysis</a:t>
            </a:r>
          </a:p>
          <a:p>
            <a:endParaRPr lang="en-GB" sz="1800" dirty="0"/>
          </a:p>
        </p:txBody>
      </p:sp>
      <p:pic>
        <p:nvPicPr>
          <p:cNvPr id="50178" name="Picture 2" descr="C:\Users\Kubenstein\Desktop\800px-PCD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504157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197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Diagnosis of DVT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Clinical presentation, examination, risk factors, labs, doppler ultrasound, venography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2200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Examination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Hommans sign – dorsiflexion of foot, eliciting pain – possibly dangerous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r>
              <a:rPr lang="sk-SK" dirty="0"/>
              <a:t>Pratt sign – calf squeeze elicite pain</a:t>
            </a:r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sk-SK" dirty="0"/>
          </a:p>
          <a:p>
            <a:pPr>
              <a:buFontTx/>
              <a:buChar char="-"/>
            </a:pPr>
            <a:r>
              <a:rPr lang="sk-SK" dirty="0"/>
              <a:t>positivity does not confirm the diagnosis</a:t>
            </a:r>
          </a:p>
          <a:p>
            <a:pPr>
              <a:buFontTx/>
              <a:buChar char="-"/>
            </a:pPr>
            <a:r>
              <a:rPr lang="sk-SK" dirty="0"/>
              <a:t>negative result does not rule out DVT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8670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Kubenstein\Desktop\chris--pratt-gettyimages-452625304_135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9389"/>
            <a:ext cx="548163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498080" cy="1143000"/>
          </a:xfrm>
        </p:spPr>
        <p:txBody>
          <a:bodyPr/>
          <a:lstStyle/>
          <a:p>
            <a:r>
              <a:rPr lang="sk-SK" sz="1200" dirty="0"/>
              <a:t>(Chris) </a:t>
            </a:r>
            <a:r>
              <a:rPr lang="sk-SK" sz="4400" dirty="0"/>
              <a:t>Pratt sign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4800600"/>
          </a:xfrm>
        </p:spPr>
        <p:txBody>
          <a:bodyPr/>
          <a:lstStyle/>
          <a:p>
            <a:pPr marL="1947672" lvl="8" indent="0">
              <a:buNone/>
            </a:pPr>
            <a:endParaRPr lang="en-GB" dirty="0"/>
          </a:p>
        </p:txBody>
      </p:sp>
      <p:sp>
        <p:nvSpPr>
          <p:cNvPr id="5" name="Cloud Callout 4"/>
          <p:cNvSpPr/>
          <p:nvPr/>
        </p:nvSpPr>
        <p:spPr>
          <a:xfrm>
            <a:off x="4211960" y="2492896"/>
            <a:ext cx="3456384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Squeeze my calf doctor ;)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8843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-24340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sk-SK" dirty="0"/>
              <a:t>Laboratory and Doppler - essential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764704"/>
            <a:ext cx="9252520" cy="5976664"/>
          </a:xfrm>
        </p:spPr>
        <p:txBody>
          <a:bodyPr/>
          <a:lstStyle/>
          <a:p>
            <a:pPr marL="82296" indent="0">
              <a:buNone/>
            </a:pPr>
            <a:r>
              <a:rPr lang="sk-SK" b="1" dirty="0">
                <a:solidFill>
                  <a:srgbClr val="0070C0"/>
                </a:solidFill>
              </a:rPr>
              <a:t>D-dimer – </a:t>
            </a:r>
            <a:r>
              <a:rPr lang="sk-SK" dirty="0">
                <a:solidFill>
                  <a:schemeClr val="tx2">
                    <a:lumMod val="50000"/>
                  </a:schemeClr>
                </a:solidFill>
              </a:rPr>
              <a:t>fibrin degradation product – concentration gets higher, when blood clot decreases, thanks to fibrinolysis, which is physiological in body</a:t>
            </a:r>
          </a:p>
          <a:p>
            <a:pPr marL="82296" indent="0">
              <a:buNone/>
            </a:pP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Negative </a:t>
            </a:r>
            <a:r>
              <a:rPr lang="sk-SK" b="1" dirty="0">
                <a:solidFill>
                  <a:srgbClr val="0070C0"/>
                </a:solidFill>
              </a:rPr>
              <a:t>D-dimer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concentration – 95% no DVT</a:t>
            </a:r>
          </a:p>
          <a:p>
            <a:pPr marL="82296" indent="0">
              <a:buNone/>
            </a:pP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Possitive </a:t>
            </a:r>
            <a:r>
              <a:rPr lang="sk-SK" b="1" dirty="0">
                <a:solidFill>
                  <a:srgbClr val="0070C0"/>
                </a:solidFill>
              </a:rPr>
              <a:t>D-dimer 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concenration – may sign DVT, or other pathological condition</a:t>
            </a:r>
          </a:p>
          <a:p>
            <a:pPr marL="82296" indent="0">
              <a:buNone/>
            </a:pP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  <a:p>
            <a:pPr marL="82296" indent="0">
              <a:buNone/>
            </a:pPr>
            <a:r>
              <a:rPr lang="sk-SK" b="1" dirty="0">
                <a:solidFill>
                  <a:srgbClr val="0070C0"/>
                </a:solidFill>
              </a:rPr>
              <a:t>Doppler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+ </a:t>
            </a:r>
            <a:r>
              <a:rPr lang="sk-SK" b="1" dirty="0">
                <a:solidFill>
                  <a:srgbClr val="0070C0"/>
                </a:solidFill>
              </a:rPr>
              <a:t>D-dimer</a:t>
            </a:r>
            <a:r>
              <a:rPr lang="sk-SK" b="1" dirty="0">
                <a:solidFill>
                  <a:schemeClr val="tx2">
                    <a:lumMod val="50000"/>
                  </a:schemeClr>
                </a:solidFill>
              </a:rPr>
              <a:t> – sets positive diagnosis</a:t>
            </a:r>
          </a:p>
          <a:p>
            <a:pPr marL="82296" indent="0">
              <a:buNone/>
            </a:pPr>
            <a:endParaRPr lang="sk-SK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938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Therapy of DVT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47800"/>
            <a:ext cx="8106104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Anticoagulation – LMWH, fondaparinux,UFH</a:t>
            </a:r>
          </a:p>
          <a:p>
            <a:pPr marL="82296" indent="0">
              <a:buNone/>
            </a:pPr>
            <a:r>
              <a:rPr lang="sk-SK" dirty="0"/>
              <a:t>Stockings, walking, check-ups</a:t>
            </a:r>
          </a:p>
          <a:p>
            <a:pPr marL="82296" indent="0">
              <a:buNone/>
            </a:pPr>
            <a:r>
              <a:rPr lang="sk-SK" dirty="0"/>
              <a:t>IVC filters</a:t>
            </a:r>
          </a:p>
          <a:p>
            <a:pPr marL="82296" indent="0">
              <a:buNone/>
            </a:pPr>
            <a:r>
              <a:rPr lang="sk-SK" dirty="0"/>
              <a:t>Thrombolysis – direct with catether or indirect- intravenous – using streptokinase, alteplaze, or urokinase (thrombolytics ensymes)</a:t>
            </a:r>
          </a:p>
          <a:p>
            <a:pPr marL="82296" indent="0">
              <a:buNone/>
            </a:pPr>
            <a:r>
              <a:rPr lang="sk-SK" dirty="0"/>
              <a:t>Mechanical thrombectomy – especially in acute, and symptomatic</a:t>
            </a:r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4307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LMWH – stops growth of blood cloth</a:t>
            </a:r>
            <a:endParaRPr lang="en-GB" dirty="0"/>
          </a:p>
        </p:txBody>
      </p:sp>
      <p:pic>
        <p:nvPicPr>
          <p:cNvPr id="52226" name="Picture 2" descr="C:\Users\Kubenstein\Desktop\dt_151215_injection_syringe_stomach_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586814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C:\Users\Kubenstein\Desktop\download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73"/>
            <a:ext cx="529208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166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7498080" cy="1143000"/>
          </a:xfrm>
        </p:spPr>
        <p:txBody>
          <a:bodyPr/>
          <a:lstStyle/>
          <a:p>
            <a:r>
              <a:rPr lang="sk-SK" b="1" i="1" u="sng" dirty="0"/>
              <a:t>Inferior vena cava filters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/>
              <a:t>         </a:t>
            </a:r>
            <a:endParaRPr lang="en-GB" dirty="0"/>
          </a:p>
        </p:txBody>
      </p:sp>
      <p:pic>
        <p:nvPicPr>
          <p:cNvPr id="53251" name="Picture 3" descr="C:\Users\Kubenstein\Desktop\Clot_Filter_636x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6057900" cy="36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Kubenstein\Desktop\Greenfield_600x6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49" y="1052736"/>
            <a:ext cx="3138264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972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Catether thrombolysis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4274" name="Picture 2" descr="C:\Users\Kubenstein\Desktop\cross-section-of-muscle-and-varicose-vein-with-blood-clot-catheter-is-i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536504" cy="42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48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98080" cy="1143000"/>
          </a:xfrm>
        </p:spPr>
        <p:txBody>
          <a:bodyPr/>
          <a:lstStyle/>
          <a:p>
            <a:r>
              <a:rPr lang="sk-SK" dirty="0"/>
              <a:t>Mechanical thrombectomy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55298" name="Picture 2" descr="C:\Users\Kubenstein\Desktop\FrankMAgliochetti-Report-_stent_retrie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2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4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dirty="0"/>
              <a:t>Some statistics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447800"/>
            <a:ext cx="9577064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-prevalence of AA in older than 65 yrs is 3-4 % </a:t>
            </a:r>
          </a:p>
          <a:p>
            <a:pPr marL="82296" indent="0">
              <a:buNone/>
            </a:pPr>
            <a:r>
              <a:rPr lang="sk-SK" dirty="0"/>
              <a:t>-prevalence in thoracic AA is 6 cases in 100 000 people</a:t>
            </a:r>
          </a:p>
          <a:p>
            <a:pPr marL="82296" indent="0">
              <a:buNone/>
            </a:pPr>
            <a:r>
              <a:rPr lang="sk-SK" dirty="0"/>
              <a:t>-males suffer more often than females</a:t>
            </a:r>
          </a:p>
          <a:p>
            <a:pPr marL="82296" indent="0">
              <a:buNone/>
            </a:pPr>
            <a:r>
              <a:rPr lang="sk-SK" dirty="0"/>
              <a:t>-in last 30.yrs, prevalence of aortic aneurysms has increased </a:t>
            </a:r>
          </a:p>
          <a:p>
            <a:pPr marL="82296" indent="0">
              <a:buNone/>
            </a:pPr>
            <a:r>
              <a:rPr lang="sk-SK" dirty="0"/>
              <a:t>-incidence is increased also</a:t>
            </a:r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1013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Kubenstein\Desktop\IMG_20180719_002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-315416"/>
            <a:ext cx="7498080" cy="1143000"/>
          </a:xfrm>
        </p:spPr>
        <p:txBody>
          <a:bodyPr/>
          <a:lstStyle/>
          <a:p>
            <a:r>
              <a:rPr lang="sk-SK" b="1" i="1" u="sng" dirty="0">
                <a:solidFill>
                  <a:srgbClr val="FFFF00"/>
                </a:solidFill>
              </a:rPr>
              <a:t>VASCULAR TRAUMA</a:t>
            </a:r>
            <a:endParaRPr lang="en-GB" b="1" i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107504" y="2492896"/>
            <a:ext cx="1224136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979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Examination 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47800"/>
            <a:ext cx="8754176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Vascular trauma may be </a:t>
            </a:r>
            <a:r>
              <a:rPr lang="sk-SK" dirty="0">
                <a:solidFill>
                  <a:srgbClr val="FF0000"/>
                </a:solidFill>
              </a:rPr>
              <a:t>intracorporal</a:t>
            </a:r>
            <a:r>
              <a:rPr lang="sk-SK" dirty="0"/>
              <a:t> or </a:t>
            </a:r>
            <a:r>
              <a:rPr lang="sk-SK" dirty="0">
                <a:solidFill>
                  <a:srgbClr val="FF0000"/>
                </a:solidFill>
              </a:rPr>
              <a:t>extracorporal (visible)</a:t>
            </a:r>
          </a:p>
          <a:p>
            <a:pPr marL="82296" indent="0">
              <a:buNone/>
            </a:pPr>
            <a:r>
              <a:rPr lang="sk-SK" dirty="0"/>
              <a:t>Check vital signs: </a:t>
            </a:r>
            <a:r>
              <a:rPr lang="sk-SK" dirty="0">
                <a:solidFill>
                  <a:srgbClr val="FF0000"/>
                </a:solidFill>
              </a:rPr>
              <a:t>A</a:t>
            </a:r>
            <a:r>
              <a:rPr lang="sk-SK" dirty="0"/>
              <a:t>irway</a:t>
            </a:r>
          </a:p>
          <a:p>
            <a:pPr marL="82296" indent="0">
              <a:buNone/>
            </a:pPr>
            <a:r>
              <a:rPr lang="sk-SK" dirty="0"/>
              <a:t>                         </a:t>
            </a:r>
            <a:r>
              <a:rPr lang="sk-SK" dirty="0">
                <a:solidFill>
                  <a:srgbClr val="FF0000"/>
                </a:solidFill>
              </a:rPr>
              <a:t>B</a:t>
            </a:r>
            <a:r>
              <a:rPr lang="sk-SK" dirty="0"/>
              <a:t>reathing</a:t>
            </a:r>
          </a:p>
          <a:p>
            <a:pPr marL="82296" indent="0">
              <a:buNone/>
            </a:pPr>
            <a:r>
              <a:rPr lang="sk-SK" dirty="0"/>
              <a:t>                         </a:t>
            </a:r>
            <a:r>
              <a:rPr lang="sk-SK" dirty="0">
                <a:solidFill>
                  <a:srgbClr val="FF0000"/>
                </a:solidFill>
              </a:rPr>
              <a:t>C</a:t>
            </a:r>
            <a:r>
              <a:rPr lang="sk-SK" dirty="0"/>
              <a:t>irculation – signs of shock</a:t>
            </a:r>
          </a:p>
          <a:p>
            <a:pPr marL="82296" indent="0">
              <a:buNone/>
            </a:pPr>
            <a:r>
              <a:rPr lang="sk-SK" dirty="0"/>
              <a:t>Anamnesis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9049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077544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82296" indent="0">
              <a:buNone/>
            </a:pPr>
            <a:r>
              <a:rPr lang="sk-SK" sz="2800" dirty="0"/>
              <a:t>Pros- usually younger, healthy patients</a:t>
            </a:r>
            <a:endParaRPr lang="en-GB" sz="2800" dirty="0"/>
          </a:p>
        </p:txBody>
      </p:sp>
      <p:pic>
        <p:nvPicPr>
          <p:cNvPr id="57346" name="Picture 2" descr="C:\Users\Kubenstein\Desktop\vascular-trauma-8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302352" cy="55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8938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Check for signs of arterial injury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47800"/>
            <a:ext cx="8754176" cy="4800600"/>
          </a:xfrm>
        </p:spPr>
        <p:txBody>
          <a:bodyPr/>
          <a:lstStyle/>
          <a:p>
            <a:pPr marL="82296" indent="0">
              <a:buNone/>
            </a:pPr>
            <a:r>
              <a:rPr lang="sk-SK" b="1" dirty="0"/>
              <a:t>Hard signs:  </a:t>
            </a:r>
            <a:r>
              <a:rPr lang="sk-SK" dirty="0"/>
              <a:t>pulsatile hemorrhage, significant blood loss, acute ischemia</a:t>
            </a:r>
          </a:p>
          <a:p>
            <a:pPr marL="82296" indent="0">
              <a:buNone/>
            </a:pPr>
            <a:r>
              <a:rPr lang="sk-SK" dirty="0"/>
              <a:t>volume resuscitation, tourniquet if possible, and acute repair</a:t>
            </a:r>
          </a:p>
          <a:p>
            <a:pPr marL="82296" indent="0">
              <a:buNone/>
            </a:pPr>
            <a:r>
              <a:rPr lang="sk-SK" b="1" dirty="0"/>
              <a:t>Soft signs: </a:t>
            </a:r>
            <a:r>
              <a:rPr lang="sk-SK" dirty="0"/>
              <a:t>minor hemorrhage, small hematoma, associated injury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34943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Aproach to arterial injury 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/>
          <a:lstStyle/>
          <a:p>
            <a:pPr marL="82296" indent="0">
              <a:buNone/>
            </a:pPr>
            <a:r>
              <a:rPr lang="sk-SK" dirty="0"/>
              <a:t>Definitive or damage control therapy</a:t>
            </a:r>
          </a:p>
          <a:p>
            <a:pPr marL="82296" indent="0">
              <a:buNone/>
            </a:pPr>
            <a:r>
              <a:rPr lang="sk-SK" dirty="0"/>
              <a:t>Restore blood perfusion</a:t>
            </a:r>
          </a:p>
          <a:p>
            <a:pPr marL="82296" indent="0">
              <a:buNone/>
            </a:pPr>
            <a:r>
              <a:rPr lang="sk-SK" dirty="0"/>
              <a:t>Open vs endovascular treatment</a:t>
            </a:r>
          </a:p>
          <a:p>
            <a:pPr marL="82296" indent="0">
              <a:buNone/>
            </a:pPr>
            <a:r>
              <a:rPr lang="sk-SK" dirty="0"/>
              <a:t>Stable vs unstable patient</a:t>
            </a:r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2554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389" y="-171400"/>
            <a:ext cx="7498080" cy="1143000"/>
          </a:xfrm>
        </p:spPr>
        <p:txBody>
          <a:bodyPr/>
          <a:lstStyle/>
          <a:p>
            <a:r>
              <a:rPr lang="sk-SK" b="1" i="1" u="sng" dirty="0"/>
              <a:t>Surgery options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47800"/>
            <a:ext cx="8466144" cy="4800600"/>
          </a:xfrm>
        </p:spPr>
        <p:txBody>
          <a:bodyPr/>
          <a:lstStyle/>
          <a:p>
            <a:pPr marL="82296" indent="0">
              <a:buNone/>
            </a:pPr>
            <a:endParaRPr lang="en-GB" dirty="0"/>
          </a:p>
        </p:txBody>
      </p:sp>
      <p:pic>
        <p:nvPicPr>
          <p:cNvPr id="58370" name="Picture 2" descr="C:\Users\Kubenstein\Desktop\what-are-your-options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15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82296" indent="0">
              <a:buNone/>
            </a:pPr>
            <a:r>
              <a:rPr lang="sk-SK" dirty="0"/>
              <a:t>IN STABLE PATIENTS</a:t>
            </a:r>
          </a:p>
        </p:txBody>
      </p:sp>
      <p:pic>
        <p:nvPicPr>
          <p:cNvPr id="59394" name="Picture 2" descr="C:\Users\Kubenstein\Desktop\endovascular-management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5" y="-16107"/>
            <a:ext cx="7776864" cy="55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960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/>
              <a:t>Thoracic vascular injury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sk-SK" dirty="0"/>
              <a:t>-take into consideration:</a:t>
            </a:r>
          </a:p>
          <a:p>
            <a:pPr marL="82296" indent="0">
              <a:buNone/>
            </a:pPr>
            <a:r>
              <a:rPr lang="sk-SK" dirty="0"/>
              <a:t>Clinical presentation</a:t>
            </a:r>
          </a:p>
          <a:p>
            <a:pPr marL="82296" indent="0">
              <a:buNone/>
            </a:pPr>
            <a:r>
              <a:rPr lang="sk-SK" dirty="0"/>
              <a:t>Visible penetration of chest wall</a:t>
            </a:r>
          </a:p>
          <a:p>
            <a:pPr marL="82296" indent="0">
              <a:buNone/>
            </a:pPr>
            <a:r>
              <a:rPr lang="sk-SK" dirty="0"/>
              <a:t>Hemodynamic stability/instability</a:t>
            </a:r>
          </a:p>
          <a:p>
            <a:pPr marL="82296" indent="0">
              <a:buNone/>
            </a:pPr>
            <a:r>
              <a:rPr lang="sk-SK" dirty="0"/>
              <a:t>X-ray, CT, CT-angio finding</a:t>
            </a:r>
          </a:p>
          <a:p>
            <a:pPr marL="82296" indent="0">
              <a:buNone/>
            </a:pPr>
            <a:r>
              <a:rPr lang="sk-SK" dirty="0"/>
              <a:t>Insert chest-tube if needed –chest decompression</a:t>
            </a:r>
          </a:p>
          <a:p>
            <a:pPr marL="82296" indent="0">
              <a:buNone/>
            </a:pPr>
            <a:r>
              <a:rPr lang="sk-SK" dirty="0"/>
              <a:t>Think over procedure in thoracic and abdominal trauma</a:t>
            </a:r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2505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42" name="Picture 2" descr="C:\Users\Kubenstein\Desktop\chest-tube-insertion_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566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-243408"/>
            <a:ext cx="7498080" cy="1143000"/>
          </a:xfrm>
        </p:spPr>
        <p:txBody>
          <a:bodyPr/>
          <a:lstStyle/>
          <a:p>
            <a:r>
              <a:rPr lang="sk-SK" b="1" i="1" u="sng" dirty="0"/>
              <a:t>Thoracic vascular injury</a:t>
            </a:r>
            <a:endParaRPr lang="en-GB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764704"/>
            <a:ext cx="8034096" cy="5904656"/>
          </a:xfrm>
        </p:spPr>
        <p:txBody>
          <a:bodyPr/>
          <a:lstStyle/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sk-SK" dirty="0"/>
          </a:p>
          <a:p>
            <a:pPr marL="82296" indent="0">
              <a:buNone/>
            </a:pPr>
            <a:endParaRPr lang="en-GB" dirty="0"/>
          </a:p>
        </p:txBody>
      </p:sp>
      <p:pic>
        <p:nvPicPr>
          <p:cNvPr id="60418" name="Picture 2" descr="C:\Users\Kubenstein\Desktop\thoracic-vascular-injuries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55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822</TotalTime>
  <Words>1994</Words>
  <Application>Microsoft Office PowerPoint</Application>
  <PresentationFormat>Předvádění na obrazovce (4:3)</PresentationFormat>
  <Paragraphs>392</Paragraphs>
  <Slides>111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111</vt:i4>
      </vt:variant>
    </vt:vector>
  </HeadingPairs>
  <TitlesOfParts>
    <vt:vector size="116" baseType="lpstr">
      <vt:lpstr>Arial Rounded MT Bold</vt:lpstr>
      <vt:lpstr>Gill Sans MT</vt:lpstr>
      <vt:lpstr>Verdana</vt:lpstr>
      <vt:lpstr>Wingdings 2</vt:lpstr>
      <vt:lpstr>Solstice</vt:lpstr>
      <vt:lpstr>Vascular surgery </vt:lpstr>
      <vt:lpstr>...little bit of history first </vt:lpstr>
      <vt:lpstr>Dark ages treatment of hemorrhoids with hot iron</vt:lpstr>
      <vt:lpstr>What is vascular surgery? </vt:lpstr>
      <vt:lpstr>What are the most common vascular diseases?</vt:lpstr>
      <vt:lpstr>Aneurysms</vt:lpstr>
      <vt:lpstr>Prezentace aplikace PowerPoint</vt:lpstr>
      <vt:lpstr>Shapes</vt:lpstr>
      <vt:lpstr>Some statistics</vt:lpstr>
      <vt:lpstr>Signs and symptoms-thoracic aneurysm</vt:lpstr>
      <vt:lpstr>other signs and symptoms....</vt:lpstr>
      <vt:lpstr>Abdominal aorta aneurysm</vt:lpstr>
      <vt:lpstr>Diagnostics</vt:lpstr>
      <vt:lpstr>Prezentace aplikace PowerPoint</vt:lpstr>
      <vt:lpstr>Conservative approach</vt:lpstr>
      <vt:lpstr>Genetics </vt:lpstr>
      <vt:lpstr>Characters of past</vt:lpstr>
      <vt:lpstr>Characters of past</vt:lpstr>
      <vt:lpstr>Prophylaxis</vt:lpstr>
      <vt:lpstr>SURGERY</vt:lpstr>
      <vt:lpstr>Prezentace aplikace PowerPoint</vt:lpstr>
      <vt:lpstr>Prezentace aplikace PowerPoint</vt:lpstr>
      <vt:lpstr>AORTIC DISSECTION</vt:lpstr>
      <vt:lpstr>Classification</vt:lpstr>
      <vt:lpstr>Prezentace aplikace PowerPoint</vt:lpstr>
      <vt:lpstr>Prezentace aplikace PowerPoint</vt:lpstr>
      <vt:lpstr>Causes</vt:lpstr>
      <vt:lpstr>Prezentace aplikace PowerPoint</vt:lpstr>
      <vt:lpstr>SURGERY </vt:lpstr>
      <vt:lpstr>SURGERY</vt:lpstr>
      <vt:lpstr>SURGERY</vt:lpstr>
      <vt:lpstr>SURGERY </vt:lpstr>
      <vt:lpstr>Short opportunity to take a breather </vt:lpstr>
      <vt:lpstr>Peripheral arterial disease (PAD)</vt:lpstr>
      <vt:lpstr>Clinical presentation</vt:lpstr>
      <vt:lpstr>Prezentace aplikace PowerPoint</vt:lpstr>
      <vt:lpstr>Prezentace aplikace PowerPoint</vt:lpstr>
      <vt:lpstr>CLASSIFICATION</vt:lpstr>
      <vt:lpstr>Rutherford classification</vt:lpstr>
      <vt:lpstr>DIAGNOSIS</vt:lpstr>
      <vt:lpstr>TREATMENT</vt:lpstr>
      <vt:lpstr>SURGERY</vt:lpstr>
      <vt:lpstr>PTA</vt:lpstr>
      <vt:lpstr>    Atherectomy – „snow plow with suction“</vt:lpstr>
      <vt:lpstr>Successful recanalisation</vt:lpstr>
      <vt:lpstr>Amputation </vt:lpstr>
      <vt:lpstr>Transcutaneous oxygen measurement – TcPO2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Vascular bypass – in PAD and in general</vt:lpstr>
      <vt:lpstr>FEM- TIB – anatomic or no?</vt:lpstr>
      <vt:lpstr>AX-BIFEM</vt:lpstr>
      <vt:lpstr>Aorto-bifem</vt:lpstr>
      <vt:lpstr>Fem-fem</vt:lpstr>
      <vt:lpstr>Great saphenous vein</vt:lpstr>
      <vt:lpstr>Prezentace aplikace PowerPoint</vt:lpstr>
      <vt:lpstr>Prezentace aplikace PowerPoint</vt:lpstr>
      <vt:lpstr>Short break? No break? Coffee? Juice? Cigarette?</vt:lpstr>
      <vt:lpstr>Chronic venous insufficiency - varicose veins</vt:lpstr>
      <vt:lpstr>Signs and symptoms:</vt:lpstr>
      <vt:lpstr>Chronic venous insufficiency</vt:lpstr>
      <vt:lpstr>DIAGNOSIS</vt:lpstr>
      <vt:lpstr>Prezentace aplikace PowerPoint</vt:lpstr>
      <vt:lpstr>Prezentace aplikace PowerPoint</vt:lpstr>
      <vt:lpstr>Conservative treatment</vt:lpstr>
      <vt:lpstr>Stockings effect</vt:lpstr>
      <vt:lpstr>Surgical therapy</vt:lpstr>
      <vt:lpstr>Stripping</vt:lpstr>
      <vt:lpstr>Ligature</vt:lpstr>
      <vt:lpstr>Endovenous catether ablation</vt:lpstr>
      <vt:lpstr>Sclerotherapy</vt:lpstr>
      <vt:lpstr>Deep venous thrombosis – (DVT) </vt:lpstr>
      <vt:lpstr>Deep venous thrombosis</vt:lpstr>
      <vt:lpstr>Deep venous thrombosis</vt:lpstr>
      <vt:lpstr>Signs</vt:lpstr>
      <vt:lpstr>Causes and risk factors:</vt:lpstr>
      <vt:lpstr>Phlegmasia coerulea dolens</vt:lpstr>
      <vt:lpstr>Diagnosis of DVT</vt:lpstr>
      <vt:lpstr>Examination</vt:lpstr>
      <vt:lpstr>(Chris) Pratt sign</vt:lpstr>
      <vt:lpstr>Laboratory and Doppler - essential</vt:lpstr>
      <vt:lpstr>Therapy of DVT</vt:lpstr>
      <vt:lpstr>Prezentace aplikace PowerPoint</vt:lpstr>
      <vt:lpstr>Inferior vena cava filters</vt:lpstr>
      <vt:lpstr>Catether thrombolysis</vt:lpstr>
      <vt:lpstr>Mechanical thrombectomy</vt:lpstr>
      <vt:lpstr>VASCULAR TRAUMA</vt:lpstr>
      <vt:lpstr>Examination </vt:lpstr>
      <vt:lpstr>Prezentace aplikace PowerPoint</vt:lpstr>
      <vt:lpstr>Check for signs of arterial injury</vt:lpstr>
      <vt:lpstr>Aproach to arterial injury </vt:lpstr>
      <vt:lpstr>Surgery options</vt:lpstr>
      <vt:lpstr>Prezentace aplikace PowerPoint</vt:lpstr>
      <vt:lpstr>Thoracic vascular injury</vt:lpstr>
      <vt:lpstr>Prezentace aplikace PowerPoint</vt:lpstr>
      <vt:lpstr>Thoracic vascular injury</vt:lpstr>
      <vt:lpstr>Chest tube insertion</vt:lpstr>
      <vt:lpstr>Prezentace aplikace PowerPoint</vt:lpstr>
      <vt:lpstr>Prezentace aplikace PowerPoint</vt:lpstr>
      <vt:lpstr>Prezentace aplikace PowerPoint</vt:lpstr>
      <vt:lpstr>Abdominal injury</vt:lpstr>
      <vt:lpstr>Blunt trauma</vt:lpstr>
      <vt:lpstr>Penetrating abdominal injury</vt:lpstr>
      <vt:lpstr>Peripheral vascular trauma</vt:lpstr>
      <vt:lpstr>Periferal vascular injury</vt:lpstr>
      <vt:lpstr>Examination? </vt:lpstr>
      <vt:lpstr>Prezentace aplikace PowerPoint</vt:lpstr>
      <vt:lpstr>Thank you for your attention!!! Now, run home, save yourselves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Vascular surgery</dc:title>
  <dc:creator>Kubenstein</dc:creator>
  <cp:lastModifiedBy>Pikula Radek</cp:lastModifiedBy>
  <cp:revision>62</cp:revision>
  <dcterms:created xsi:type="dcterms:W3CDTF">2018-11-03T16:30:47Z</dcterms:created>
  <dcterms:modified xsi:type="dcterms:W3CDTF">2021-05-23T11:39:46Z</dcterms:modified>
</cp:coreProperties>
</file>