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3a81c7b0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3a81c7b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3a81c7b0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3a81c7b0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3a81c7b0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3a81c7b0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3a81c7b00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3a81c7b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c3a81c7b00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3a81c7b00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3a81c7b0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c3a81c7b00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3a81c7b00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3a81c7b0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c3a81c7b00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3a81c7b00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3a81c7b0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c3a81c7b00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TÝDEN 1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CFF IV</a:t>
            </a:r>
            <a:endParaRPr sz="3600"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 + diseases and complains (</a:t>
            </a:r>
            <a:r>
              <a:rPr lang="cs-CZ"/>
              <a:t>TM 5)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Speaking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Počasí (</a:t>
            </a:r>
            <a:r>
              <a:rPr lang="cs-CZ">
                <a:highlight>
                  <a:srgbClr val="FCE5CD"/>
                </a:highlight>
              </a:rPr>
              <a:t>Jaké </a:t>
            </a:r>
            <a:r>
              <a:rPr lang="cs-CZ"/>
              <a:t>je dnes počasí? </a:t>
            </a:r>
            <a:r>
              <a:rPr lang="cs-CZ">
                <a:highlight>
                  <a:srgbClr val="FCE5CD"/>
                </a:highlight>
              </a:rPr>
              <a:t>Jak</a:t>
            </a:r>
            <a:r>
              <a:rPr lang="cs-CZ"/>
              <a:t> bylo o víkendu? Jaké počasí je právě u vás doma? Jaké počasí máte rádi?)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Co je u vás nového?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Jaké bylo zkouškové období?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Jaká zkouška byla </a:t>
            </a:r>
            <a:r>
              <a:rPr lang="cs-CZ">
                <a:highlight>
                  <a:srgbClr val="FCE5CD"/>
                </a:highlight>
              </a:rPr>
              <a:t>nejtěžší</a:t>
            </a:r>
            <a:r>
              <a:rPr lang="cs-CZ"/>
              <a:t>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Jaká zkouška byla </a:t>
            </a:r>
            <a:r>
              <a:rPr lang="cs-CZ">
                <a:highlight>
                  <a:srgbClr val="FCE5CD"/>
                </a:highlight>
              </a:rPr>
              <a:t>nejlehčí</a:t>
            </a:r>
            <a:r>
              <a:rPr lang="cs-CZ"/>
              <a:t>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Co vás čeká tento semestr?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Na co se těšíte?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Co jste dělali od poslední lekce?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Jak relaxujete po zkouškách?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 - cases 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cs-CZ" sz="1800"/>
              <a:t>	</a:t>
            </a:r>
            <a:br>
              <a:rPr lang="cs-CZ" sz="1800"/>
            </a:br>
            <a:r>
              <a:rPr lang="cs-CZ" sz="1900"/>
              <a:t>GENITIVE</a:t>
            </a:r>
            <a:br>
              <a:rPr lang="cs-CZ" sz="1900"/>
            </a:b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/>
              <a:t>a) prepositions: </a:t>
            </a:r>
            <a:r>
              <a:rPr lang="cs-CZ" sz="1900">
                <a:highlight>
                  <a:srgbClr val="FFFF00"/>
                </a:highlight>
              </a:rPr>
              <a:t>do, u, vedle, bez, kromě (except), z/ze, od, kolem, během (during, while), blízko</a:t>
            </a:r>
            <a:endParaRPr sz="19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/>
              <a:t>b) after some verbs: bát se (já: bojím se), ptát se (já: ptám se)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/>
              <a:t>c) „of“: barva knihy, noha židle, chuť piva …. zánět středního ucha, rakovina slinivky, vzorek moči ...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 - cases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2"/>
            </a:pPr>
            <a:r>
              <a:rPr lang="cs-CZ" sz="1100"/>
              <a:t>	</a:t>
            </a:r>
            <a:br>
              <a:rPr lang="cs-CZ" sz="1100"/>
            </a:br>
            <a:r>
              <a:rPr lang="cs-CZ" sz="1900">
                <a:highlight>
                  <a:srgbClr val="FFFFFF"/>
                </a:highlight>
              </a:rPr>
              <a:t>DATIVE</a:t>
            </a:r>
            <a:br>
              <a:rPr lang="cs-CZ" sz="1900">
                <a:highlight>
                  <a:srgbClr val="FFFFFF"/>
                </a:highlight>
              </a:rPr>
            </a:b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FFFFF"/>
                </a:highlight>
              </a:rPr>
              <a:t>a) prepositions: k/ke, kvůli, díky, proti, naproti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FFFFF"/>
                </a:highlight>
              </a:rPr>
              <a:t>b) 2. object in sentence (maminka kupuje boty </a:t>
            </a:r>
            <a:r>
              <a:rPr lang="cs-CZ" sz="1900">
                <a:highlight>
                  <a:srgbClr val="FFFF99"/>
                </a:highlight>
              </a:rPr>
              <a:t>synovi</a:t>
            </a:r>
            <a:r>
              <a:rPr lang="cs-CZ" sz="1900">
                <a:highlight>
                  <a:srgbClr val="FFFFFF"/>
                </a:highlight>
              </a:rPr>
              <a:t>)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FFFFF"/>
                </a:highlight>
              </a:rPr>
              <a:t>c) verbs (telefonovat, děkovat (to thank), rozumět, vysvětlovat, říkat, posílat …)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FFFFF"/>
                </a:highlight>
              </a:rPr>
              <a:t>d) phrases (buší </a:t>
            </a:r>
            <a:r>
              <a:rPr lang="cs-CZ" sz="1900">
                <a:highlight>
                  <a:srgbClr val="FFFF99"/>
                </a:highlight>
              </a:rPr>
              <a:t>mi</a:t>
            </a:r>
            <a:r>
              <a:rPr lang="cs-CZ" sz="1900">
                <a:highlight>
                  <a:srgbClr val="FFFFFF"/>
                </a:highlight>
              </a:rPr>
              <a:t> srdce, je mi teplo, zvedá se mi žaludek, chce se mi spát – Petrovi buší srdce, mamince je teplo, profesorovi se chce spát)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 - cases 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3"/>
            </a:pPr>
            <a:r>
              <a:rPr lang="cs-CZ" sz="1100"/>
              <a:t>	</a:t>
            </a:r>
            <a:br>
              <a:rPr lang="cs-CZ" sz="1100"/>
            </a:br>
            <a:r>
              <a:rPr lang="cs-CZ" sz="1900">
                <a:highlight>
                  <a:srgbClr val="FFFFFF"/>
                </a:highlight>
              </a:rPr>
              <a:t>ACCUSATIVE</a:t>
            </a:r>
            <a:br>
              <a:rPr lang="cs-CZ" sz="1900">
                <a:highlight>
                  <a:srgbClr val="FFFFFF"/>
                </a:highlight>
              </a:rPr>
            </a:b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FFFFF"/>
                </a:highlight>
              </a:rPr>
              <a:t>a) prepositions: pro, za, na (dárek pro maminku za 1000 korun na Vánoce, </a:t>
            </a:r>
            <a:r>
              <a:rPr lang="cs-CZ" sz="1900" u="sng">
                <a:highlight>
                  <a:srgbClr val="FFFFFF"/>
                </a:highlight>
              </a:rPr>
              <a:t>jdu</a:t>
            </a:r>
            <a:r>
              <a:rPr lang="cs-CZ" sz="1900">
                <a:highlight>
                  <a:srgbClr val="FFFFFF"/>
                </a:highlight>
              </a:rPr>
              <a:t> na univerzitu)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FFFFF"/>
                </a:highlight>
              </a:rPr>
              <a:t>b) direct object: kupuju kávu, vařím polévku, piju čaj, čtu knihu, mám rád maminku, dám si černou kávu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FFFFF"/>
                </a:highlight>
              </a:rPr>
              <a:t>c) „bolet“ - Co </a:t>
            </a:r>
            <a:r>
              <a:rPr lang="cs-CZ" sz="1900" u="sng">
                <a:highlight>
                  <a:srgbClr val="FFFFFF"/>
                </a:highlight>
              </a:rPr>
              <a:t>tě</a:t>
            </a:r>
            <a:r>
              <a:rPr lang="cs-CZ" sz="1900">
                <a:highlight>
                  <a:srgbClr val="FFFFFF"/>
                </a:highlight>
              </a:rPr>
              <a:t> bolí? - Petra bolí hlava. Maminku bolí noha.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 - cases 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4"/>
            </a:pPr>
            <a:r>
              <a:rPr lang="cs-CZ" sz="1700"/>
              <a:t>	</a:t>
            </a:r>
            <a:br>
              <a:rPr lang="cs-CZ" sz="1700"/>
            </a:br>
            <a:r>
              <a:rPr lang="cs-CZ" sz="1900">
                <a:highlight>
                  <a:srgbClr val="FFFFFF"/>
                </a:highlight>
              </a:rPr>
              <a:t>LOCATIVE</a:t>
            </a:r>
            <a:br>
              <a:rPr lang="cs-CZ" sz="1900">
                <a:highlight>
                  <a:srgbClr val="FFFFFF"/>
                </a:highlight>
              </a:rPr>
            </a:b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900">
                <a:highlight>
                  <a:srgbClr val="FFFFFF"/>
                </a:highlight>
              </a:rPr>
              <a:t>a) prepositions (always after preposition): v/ve, na, o (about), po (after)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900">
                <a:highlight>
                  <a:srgbClr val="FFFFFF"/>
                </a:highlight>
              </a:rPr>
              <a:t>NEVER after verbs of motion (jít, jet…)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900">
                <a:highlight>
                  <a:srgbClr val="FCE5CD"/>
                </a:highlight>
              </a:rPr>
              <a:t>Studuju na univerzitě.</a:t>
            </a:r>
            <a:r>
              <a:rPr lang="cs-CZ" sz="1900">
                <a:highlight>
                  <a:srgbClr val="FFFFFF"/>
                </a:highlight>
              </a:rPr>
              <a:t> </a:t>
            </a:r>
            <a:r>
              <a:rPr i="1" lang="cs-CZ" sz="1900">
                <a:highlight>
                  <a:srgbClr val="FFFFFF"/>
                </a:highlight>
              </a:rPr>
              <a:t>(Jdu na univerzitu - acc.)</a:t>
            </a:r>
            <a:endParaRPr i="1"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900">
                <a:highlight>
                  <a:srgbClr val="FCE5CD"/>
                </a:highlight>
              </a:rPr>
              <a:t>Pracuju ve škole.</a:t>
            </a:r>
            <a:r>
              <a:rPr lang="cs-CZ" sz="1900">
                <a:highlight>
                  <a:srgbClr val="FFFFFF"/>
                </a:highlight>
              </a:rPr>
              <a:t> </a:t>
            </a:r>
            <a:r>
              <a:rPr i="1" lang="cs-CZ" sz="1900">
                <a:highlight>
                  <a:srgbClr val="FFFFFF"/>
                </a:highlight>
              </a:rPr>
              <a:t>(Jdu do školy - gen.)</a:t>
            </a:r>
            <a:endParaRPr i="1"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900">
                <a:highlight>
                  <a:srgbClr val="FCE5CD"/>
                </a:highlight>
              </a:rPr>
              <a:t>Bydlíme na Moravě.</a:t>
            </a:r>
            <a:r>
              <a:rPr lang="cs-CZ" sz="1900">
                <a:highlight>
                  <a:srgbClr val="FFFFFF"/>
                </a:highlight>
              </a:rPr>
              <a:t> </a:t>
            </a:r>
            <a:r>
              <a:rPr i="1" lang="cs-CZ" sz="1900">
                <a:highlight>
                  <a:srgbClr val="FFFFFF"/>
                </a:highlight>
              </a:rPr>
              <a:t>(Jedeme na Moravu - acc.)</a:t>
            </a:r>
            <a:endParaRPr i="1"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CE5CD"/>
                </a:highlight>
              </a:rPr>
              <a:t>Celý den jsem v práci.</a:t>
            </a:r>
            <a:r>
              <a:rPr lang="cs-CZ" sz="1900">
                <a:highlight>
                  <a:srgbClr val="FFFFFF"/>
                </a:highlight>
              </a:rPr>
              <a:t> </a:t>
            </a:r>
            <a:r>
              <a:rPr i="1" lang="cs-CZ" sz="1900">
                <a:highlight>
                  <a:srgbClr val="FFFFFF"/>
                </a:highlight>
              </a:rPr>
              <a:t>(Ráno pojedu do práce - gen.)</a:t>
            </a:r>
            <a:endParaRPr i="1" sz="19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 - cases</a:t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5"/>
            </a:pPr>
            <a:r>
              <a:rPr lang="cs-CZ" sz="1100"/>
              <a:t>	</a:t>
            </a:r>
            <a:br>
              <a:rPr lang="cs-CZ" sz="1100"/>
            </a:br>
            <a:r>
              <a:rPr lang="cs-CZ" sz="1900">
                <a:highlight>
                  <a:srgbClr val="FFFFFF"/>
                </a:highlight>
              </a:rPr>
              <a:t>INSTRUMENTAL</a:t>
            </a:r>
            <a:br>
              <a:rPr lang="cs-CZ" sz="1900">
                <a:highlight>
                  <a:srgbClr val="FFFFFF"/>
                </a:highlight>
              </a:rPr>
            </a:b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FFFFF"/>
                </a:highlight>
              </a:rPr>
              <a:t>a) prepositions: s/se – with (čaj s cukrem, pomoc s jídlem)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highlight>
                  <a:srgbClr val="FFFFFF"/>
                </a:highlight>
              </a:rPr>
              <a:t>b) transportation: auto – jedu autem, vlak – jedu vlakem, metro – jedu metrem, autobus – jedu autobusem, ! tramvaj – jedu tramvají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