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9ed3f40df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9ed3f40d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9ed3f40df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9ed3f40df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9ed3f40d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79ed3f40df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9ed3f40df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9ed3f40d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79ed3f40df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9ed3f40df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9ed3f40d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9ed3f40df_0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9ed3f40d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9ed3f40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9ed3f40d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9ed3f40d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9ed3f40d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79ed3f40df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9ed3f40df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9ed3f40d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79ed3f40df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9ed3f40df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9ed3f40d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79ed3f40df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9ed3f40d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9ed3f40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9ed3f40df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9ed3f40d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9ed3f40d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79ed3f40df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9ed3f40df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9ed3f40d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9ed3f40df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9ed3f40df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9ed3f40d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79ed3f40df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2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IV: genitive after nouns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Neutrum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O → A:</a:t>
            </a:r>
            <a:r>
              <a:rPr lang="cs-CZ"/>
              <a:t> Brno - do Brn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město - do měst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auto - bez aut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pivo - bez piv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litr vín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E/Ě → E/Ě (no change):</a:t>
            </a:r>
            <a:r>
              <a:rPr lang="cs-CZ"/>
              <a:t> moře - u moř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parkoviště - vedle parkovišt</a:t>
            </a:r>
            <a:r>
              <a:rPr lang="cs-CZ">
                <a:highlight>
                  <a:srgbClr val="00FFFF"/>
                </a:highlight>
              </a:rPr>
              <a:t>ě</a:t>
            </a:r>
            <a:r>
              <a:rPr lang="cs-CZ"/>
              <a:t>, hřiště - u hřišt</a:t>
            </a:r>
            <a:r>
              <a:rPr lang="cs-CZ">
                <a:highlight>
                  <a:srgbClr val="00FFFF"/>
                </a:highlight>
              </a:rPr>
              <a:t>ě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Í → Í (no change):</a:t>
            </a:r>
            <a:r>
              <a:rPr lang="cs-CZ"/>
              <a:t> náměstí - vedle náměst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, nádraží - u nádraž</a:t>
            </a:r>
            <a:r>
              <a:rPr lang="cs-CZ">
                <a:highlight>
                  <a:srgbClr val="00FFFF"/>
                </a:highlight>
              </a:rPr>
              <a:t>í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 adjektiv</a:t>
            </a:r>
            <a:endParaRPr/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3176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→ dobr</a:t>
            </a:r>
            <a:r>
              <a:rPr lang="cs-CZ">
                <a:highlight>
                  <a:srgbClr val="00FFFF"/>
                </a:highlight>
              </a:rPr>
              <a:t>ého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Bydlím u českého kamaráda.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Nepůjdu tam bez staršího bratra.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2549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Mia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→ dobr</a:t>
            </a:r>
            <a:r>
              <a:rPr lang="cs-CZ">
                <a:highlight>
                  <a:srgbClr val="00FFFF"/>
                </a:highlight>
              </a:rPr>
              <a:t>ého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</a:t>
            </a:r>
            <a:r>
              <a:rPr lang="cs-CZ"/>
              <a:t>→ modern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Musíte jít kolem velkého parku.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talíř hovězího guláše.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61922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F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dobrá → dobr</a:t>
            </a:r>
            <a:r>
              <a:rPr lang="cs-CZ">
                <a:highlight>
                  <a:srgbClr val="FCE5CD"/>
                </a:highlight>
              </a:rPr>
              <a:t>é</a:t>
            </a:r>
            <a:endParaRPr>
              <a:highlight>
                <a:srgbClr val="FCE5C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>
                <a:highlight>
                  <a:srgbClr val="F4CCCC"/>
                </a:highlight>
              </a:rPr>
              <a:t>í </a:t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Jedeme do České republiky.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Bydlím u starší sestry. 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9129550" y="1163600"/>
            <a:ext cx="293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dobré - dobr</a:t>
            </a:r>
            <a:r>
              <a:rPr lang="cs-CZ">
                <a:highlight>
                  <a:srgbClr val="00FFFF"/>
                </a:highlight>
              </a:rPr>
              <a:t>ého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>
                <a:highlight>
                  <a:srgbClr val="00FFFF"/>
                </a:highlight>
              </a:rPr>
              <a:t>ího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Jdeme do nového kina.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Mám zánět středního ucha.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Genitive: noun after noun (including adjectives)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zánět (slepé střevo) → zánět slep</a:t>
            </a:r>
            <a:r>
              <a:rPr lang="cs-CZ">
                <a:highlight>
                  <a:srgbClr val="00FFFF"/>
                </a:highlight>
              </a:rPr>
              <a:t>ého</a:t>
            </a:r>
            <a:r>
              <a:rPr lang="cs-CZ"/>
              <a:t> střev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rakovina (tlusté střevo) → rakovina tlust</a:t>
            </a:r>
            <a:r>
              <a:rPr lang="cs-CZ">
                <a:highlight>
                  <a:srgbClr val="00FFFF"/>
                </a:highlight>
              </a:rPr>
              <a:t>ého</a:t>
            </a:r>
            <a:r>
              <a:rPr lang="cs-CZ"/>
              <a:t> střev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bolest (levá noha) → bolest lev</a:t>
            </a:r>
            <a:r>
              <a:rPr lang="cs-CZ">
                <a:highlight>
                  <a:srgbClr val="00FFFF"/>
                </a:highlight>
              </a:rPr>
              <a:t>é</a:t>
            </a:r>
            <a:r>
              <a:rPr lang="cs-CZ"/>
              <a:t> noh</a:t>
            </a:r>
            <a:r>
              <a:rPr lang="cs-CZ">
                <a:highlight>
                  <a:srgbClr val="00FFFF"/>
                </a:highlight>
              </a:rPr>
              <a:t>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operace (kyčelní kloub) → operace kyčeln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kloub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extrakce (mléčný zub) → extrakce mléčn</a:t>
            </a:r>
            <a:r>
              <a:rPr lang="cs-CZ">
                <a:highlight>
                  <a:srgbClr val="00FFFF"/>
                </a:highlight>
              </a:rPr>
              <a:t>ého</a:t>
            </a:r>
            <a:r>
              <a:rPr lang="cs-CZ"/>
              <a:t> zub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měření (krevní tlak) → měření krevn</a:t>
            </a:r>
            <a:r>
              <a:rPr lang="cs-CZ">
                <a:highlight>
                  <a:srgbClr val="00FFFF"/>
                </a:highlight>
              </a:rPr>
              <a:t>ího</a:t>
            </a:r>
            <a:r>
              <a:rPr lang="cs-CZ"/>
              <a:t> tlak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analýza (ranní moč) → analýza rann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 moč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Kdo/co in the genitive case</a:t>
            </a:r>
            <a:endParaRPr/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kdo → </a:t>
            </a:r>
            <a:r>
              <a:rPr lang="cs-CZ">
                <a:highlight>
                  <a:srgbClr val="00FFFF"/>
                </a:highlight>
              </a:rPr>
              <a:t>koho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→ </a:t>
            </a:r>
            <a:r>
              <a:rPr lang="cs-CZ">
                <a:highlight>
                  <a:srgbClr val="00FFFF"/>
                </a:highlight>
              </a:rPr>
              <a:t>čeho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 koho teď bydlíš?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Čeho se bojíš?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Bez čeho nemůžeš žít?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Koho se musím zeptat?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nemoc má v názvu barvu?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50" y="1186500"/>
            <a:ext cx="2688399" cy="2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575" y="1186500"/>
            <a:ext cx="2688399" cy="2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700" y="1135076"/>
            <a:ext cx="2688400" cy="268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2300" y="3874900"/>
            <a:ext cx="2688399" cy="26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nemoc by podle symptomů mohl pacient mít?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je unavený, má horečku, má kašel a rýmu. Nechce nic jíst.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má zánět v krku a horečku. Je unavený. Bolí ho klouby a svaly.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má vysokou glykémii, musí často močit a je unavený.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má kašel, horečku a bolí ho na hrudi.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Dítě má vyrážku a teplotu.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 cítí bolest na hrudi, trápí ho dušnost.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Pacienta bolí břicho (vpravo dole), má teplotu a zvrací.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nemoc by podle symptomů mohl pacient mít? ODPOVĚDI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je unavený, má horečku, má kašel a rýmu. Nechce nic jíst. </a:t>
            </a:r>
            <a:r>
              <a:rPr lang="cs-CZ" sz="2400">
                <a:highlight>
                  <a:srgbClr val="00FFFF"/>
                </a:highlight>
              </a:rPr>
              <a:t>CHŘIPKA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má zánět v krku a horečku. Je unavený. Bolí ho klouby a svaly. </a:t>
            </a:r>
            <a:r>
              <a:rPr lang="cs-CZ" sz="2400">
                <a:highlight>
                  <a:srgbClr val="00FFFF"/>
                </a:highlight>
              </a:rPr>
              <a:t>ANGÍNA</a:t>
            </a:r>
            <a:r>
              <a:rPr lang="cs-CZ" sz="2400"/>
              <a:t>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má vysokou glykémii, musí často močit a je unavený. </a:t>
            </a:r>
            <a:r>
              <a:rPr lang="cs-CZ" sz="2400">
                <a:highlight>
                  <a:srgbClr val="00FFFF"/>
                </a:highlight>
              </a:rPr>
              <a:t>CUKROVKA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má kašel, horečku a bolí ho na hrudi. </a:t>
            </a:r>
            <a:r>
              <a:rPr lang="cs-CZ" sz="2400">
                <a:highlight>
                  <a:srgbClr val="00FFFF"/>
                </a:highlight>
              </a:rPr>
              <a:t>ZÁPAL PLIC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Dítě má vyrážku a teplotu. </a:t>
            </a:r>
            <a:r>
              <a:rPr lang="cs-CZ" sz="2400">
                <a:highlight>
                  <a:srgbClr val="00FFFF"/>
                </a:highlight>
              </a:rPr>
              <a:t>PLANÉ NEŠTOVICE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 cítí bolest na hrudi, trápí ho dušnost. </a:t>
            </a:r>
            <a:r>
              <a:rPr lang="cs-CZ" sz="2400">
                <a:highlight>
                  <a:srgbClr val="00FFFF"/>
                </a:highlight>
              </a:rPr>
              <a:t>INFARKT</a:t>
            </a:r>
            <a:endParaRPr sz="2400">
              <a:highlight>
                <a:srgbClr val="00FFFF"/>
              </a:highlight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cs-CZ" sz="2400"/>
              <a:t>Pacienta bolí břicho (vpravo dole), má teplotu a zvrací. </a:t>
            </a:r>
            <a:r>
              <a:rPr lang="cs-CZ" sz="2400">
                <a:highlight>
                  <a:srgbClr val="00FFFF"/>
                </a:highlight>
              </a:rPr>
              <a:t>ZÁNĚT SLEPÉHO STŘEVA </a:t>
            </a:r>
            <a:endParaRPr sz="24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 singuláru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potřebujeme gentiv?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PREPOZICE: do, z/ze, u, od, bez, vedle, kolem, během, uprostřed, blízko, kromě, podle, podél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SLOVESA: *ptát se (ptám se) - ptám se maminky, *bát se (bojím se) - bojím se tmy, *všimnout si (= to notice, všimnu si)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PARTITIVE: kolik? (“of”)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kelímek jogurtu, kilo masa, litr mléka, tabulka čokolády, sklenice vody, kousek pizzy, láhev vína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“of” meaning: barva svetru, okno domu, chuť piva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/>
              <a:t>Medical Czech: bolest (bolest hlavy), zánět (zánět středního ucha), vyšetření (vyšetření srdce), rakovina (rakovina kůže)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Genitive after nouns 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Theory: if you have [</a:t>
            </a:r>
            <a:r>
              <a:rPr lang="cs-CZ">
                <a:highlight>
                  <a:srgbClr val="00FFFF"/>
                </a:highlight>
              </a:rPr>
              <a:t>anything 1</a:t>
            </a:r>
            <a:r>
              <a:rPr lang="cs-CZ"/>
              <a:t>] OF [</a:t>
            </a:r>
            <a:r>
              <a:rPr lang="cs-CZ">
                <a:highlight>
                  <a:srgbClr val="FCE5CD"/>
                </a:highlight>
              </a:rPr>
              <a:t>anything 2</a:t>
            </a:r>
            <a:r>
              <a:rPr lang="cs-CZ"/>
              <a:t>], the [</a:t>
            </a:r>
            <a:r>
              <a:rPr lang="cs-CZ">
                <a:highlight>
                  <a:srgbClr val="00FFFF"/>
                </a:highlight>
              </a:rPr>
              <a:t>anything 1</a:t>
            </a:r>
            <a:r>
              <a:rPr lang="cs-CZ"/>
              <a:t>] can taky any case, but [</a:t>
            </a:r>
            <a:r>
              <a:rPr lang="cs-CZ">
                <a:highlight>
                  <a:srgbClr val="FCE5CD"/>
                </a:highlight>
              </a:rPr>
              <a:t>anything 2</a:t>
            </a:r>
            <a:r>
              <a:rPr lang="cs-CZ"/>
              <a:t>] always takes the genitive.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Dcera měla minulý týden zánět (acc.) </a:t>
            </a:r>
            <a:r>
              <a:rPr lang="cs-CZ">
                <a:highlight>
                  <a:srgbClr val="FCE5CD"/>
                </a:highlight>
              </a:rPr>
              <a:t>středního ucha</a:t>
            </a:r>
            <a:r>
              <a:rPr lang="cs-CZ"/>
              <a:t> (gen.).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Vezmeme vás na vyšetření (acc.) </a:t>
            </a:r>
            <a:r>
              <a:rPr lang="cs-CZ">
                <a:highlight>
                  <a:srgbClr val="FCE5CD"/>
                </a:highlight>
              </a:rPr>
              <a:t>srdce</a:t>
            </a:r>
            <a:r>
              <a:rPr lang="cs-CZ"/>
              <a:t> (gen.).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Náš soused měl rakovinu (acc.) </a:t>
            </a:r>
            <a:r>
              <a:rPr lang="cs-CZ">
                <a:highlight>
                  <a:srgbClr val="FCE5CD"/>
                </a:highlight>
              </a:rPr>
              <a:t>slinivky</a:t>
            </a:r>
            <a:r>
              <a:rPr lang="cs-CZ"/>
              <a:t> (gen.). Jeho syn se také bojí rakoviny (gen.) </a:t>
            </a:r>
            <a:r>
              <a:rPr lang="cs-CZ">
                <a:highlight>
                  <a:srgbClr val="FCE5CD"/>
                </a:highlight>
              </a:rPr>
              <a:t>slinivky</a:t>
            </a:r>
            <a:r>
              <a:rPr lang="cs-CZ"/>
              <a:t> (gen.).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Masculine animate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konsonant ending: </a:t>
            </a:r>
            <a:r>
              <a:rPr b="1" lang="cs-CZ"/>
              <a:t>+ A</a:t>
            </a:r>
            <a:r>
              <a:rPr lang="cs-CZ"/>
              <a:t>:  bez doktor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vedle tatínk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od Petr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, u kamarád</a:t>
            </a:r>
            <a:r>
              <a:rPr lang="cs-CZ">
                <a:highlight>
                  <a:srgbClr val="00FFFF"/>
                </a:highlight>
              </a:rPr>
              <a:t>a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konsonant ending (ž, š, č, ř, c, j, -tel): </a:t>
            </a:r>
            <a:r>
              <a:rPr b="1" lang="cs-CZ"/>
              <a:t>+ E</a:t>
            </a:r>
            <a:r>
              <a:rPr lang="cs-CZ"/>
              <a:t>:  bez zubař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u lékař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vedle Tomáš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od Lukáš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 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Masculine inanimate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konsonant ending: </a:t>
            </a:r>
            <a:r>
              <a:rPr b="1" lang="cs-CZ"/>
              <a:t>+ U:</a:t>
            </a:r>
            <a:r>
              <a:rPr lang="cs-CZ"/>
              <a:t> do obchod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do supermarket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do Madrid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do hotel</a:t>
            </a:r>
            <a:r>
              <a:rPr lang="cs-CZ">
                <a:highlight>
                  <a:srgbClr val="00FFFF"/>
                </a:highlight>
              </a:rPr>
              <a:t>u</a:t>
            </a:r>
            <a:r>
              <a:rPr lang="cs-CZ"/>
              <a:t>, bez cukr</a:t>
            </a:r>
            <a:r>
              <a:rPr lang="cs-CZ">
                <a:highlight>
                  <a:srgbClr val="00FFFF"/>
                </a:highlight>
              </a:rPr>
              <a:t>u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! les, kostel, leden, únor, Londýn... + A: do lesa, do kostela, od ledna, do Londýna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konsonant ending: </a:t>
            </a:r>
            <a:r>
              <a:rPr b="1" lang="cs-CZ"/>
              <a:t>+ E:</a:t>
            </a:r>
            <a:r>
              <a:rPr lang="cs-CZ"/>
              <a:t> bez počítač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bez čaj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bez pomeranč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genitiv?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Feminimum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A → Y</a:t>
            </a:r>
            <a:r>
              <a:rPr lang="cs-CZ"/>
              <a:t>: škola - do škol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, Amerika - do Amerik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, Ukrajina - z Ukrajin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, banka - vedle bank</a:t>
            </a:r>
            <a:r>
              <a:rPr lang="cs-CZ">
                <a:highlight>
                  <a:srgbClr val="00FFFF"/>
                </a:highlight>
              </a:rPr>
              <a:t>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cs-CZ"/>
              <a:t>E → E (no change)</a:t>
            </a:r>
            <a:r>
              <a:rPr lang="cs-CZ"/>
              <a:t>: restaurace - do restaurac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rýže - bez rýž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ulice - vedle ulic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ložnice - uprostřed ložnice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Konsonant </a:t>
            </a:r>
            <a:r>
              <a:rPr b="1" lang="cs-CZ"/>
              <a:t>+ E</a:t>
            </a:r>
            <a:r>
              <a:rPr lang="cs-CZ"/>
              <a:t>: z tramvaj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do garáž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vedle postel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, odběr krv</a:t>
            </a:r>
            <a:r>
              <a:rPr lang="cs-CZ">
                <a:highlight>
                  <a:srgbClr val="00FFFF"/>
                </a:highlight>
              </a:rPr>
              <a:t>e</a:t>
            </a:r>
            <a:endParaRPr>
              <a:highlight>
                <a:srgbClr val="00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Konsonant </a:t>
            </a:r>
            <a:r>
              <a:rPr b="1" lang="cs-CZ"/>
              <a:t>+ I</a:t>
            </a:r>
            <a:r>
              <a:rPr lang="cs-CZ"/>
              <a:t>: vzorek moč</a:t>
            </a:r>
            <a:r>
              <a:rPr lang="cs-CZ">
                <a:highlight>
                  <a:srgbClr val="00FFFF"/>
                </a:highlight>
              </a:rPr>
              <a:t>i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