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ccfe4859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ccfe485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ccfe4859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ccfe4859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ccfe4859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ccfe4859a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ccfe4859a_0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ccfe4859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cccfe4859a_0_1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ccfe4859a_0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ccfe4859a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cccfe4859a_0_2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ccfe4859a_0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ccfe4859a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cccfe4859a_0_2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5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Opakování: dělejte kondicionál + výmluvy (excuses)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on - jít do divadla: ……………….., ale ……………………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já - jíst víc zdravě: ………………., ale …………………</a:t>
            </a:r>
            <a:r>
              <a:rPr lang="cs-CZ"/>
              <a:t>...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my - sportovat: ……………………, ale …………………….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Petr a Pavel - přijet …………………, ale …………………….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ty - vzít si aspirin ……………………., ale …………………….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Conditional “mít” - </a:t>
            </a:r>
            <a:r>
              <a:rPr lang="cs-CZ"/>
              <a:t>SHOULD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2910300" cy="27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</a:t>
            </a: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3161100" y="1674325"/>
            <a:ext cx="291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+"/>
            </a:pPr>
            <a:r>
              <a:rPr b="1" lang="cs-CZ" sz="3400"/>
              <a:t>INFINITIVE</a:t>
            </a:r>
            <a:endParaRPr b="1" sz="3400"/>
          </a:p>
        </p:txBody>
      </p:sp>
      <p:sp>
        <p:nvSpPr>
          <p:cNvPr id="167" name="Google Shape;167;p28"/>
          <p:cNvSpPr txBox="1"/>
          <p:nvPr/>
        </p:nvSpPr>
        <p:spPr>
          <a:xfrm>
            <a:off x="482200" y="4205875"/>
            <a:ext cx="10514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bych víc </a:t>
            </a:r>
            <a:r>
              <a:rPr i="1" lang="cs-CZ" sz="2600" u="sng"/>
              <a:t>studovat,</a:t>
            </a:r>
            <a:r>
              <a:rPr i="1" lang="cs-CZ" sz="2600"/>
              <a:t> neudělal jsem test.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bys už </a:t>
            </a:r>
            <a:r>
              <a:rPr i="1" lang="cs-CZ" sz="2600" u="sng"/>
              <a:t>spát,</a:t>
            </a:r>
            <a:r>
              <a:rPr i="1" lang="cs-CZ" sz="2600"/>
              <a:t> ráno brzo vstáváš.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Jana by měla </a:t>
            </a:r>
            <a:r>
              <a:rPr i="1" lang="cs-CZ" sz="2600" u="sng"/>
              <a:t>zhubnout,</a:t>
            </a:r>
            <a:r>
              <a:rPr i="1" lang="cs-CZ" sz="2600"/>
              <a:t> je trochu obézní.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Měli bychom </a:t>
            </a:r>
            <a:r>
              <a:rPr i="1" lang="cs-CZ" sz="2600" u="sng"/>
              <a:t>mluvit</a:t>
            </a:r>
            <a:r>
              <a:rPr i="1" lang="cs-CZ" sz="2600"/>
              <a:t> více česky.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byste </a:t>
            </a:r>
            <a:r>
              <a:rPr i="1" lang="cs-CZ" sz="2600" u="sng"/>
              <a:t>chodit</a:t>
            </a:r>
            <a:r>
              <a:rPr i="1" lang="cs-CZ" sz="2600"/>
              <a:t> na kontrolu pravidelně.</a:t>
            </a:r>
            <a:r>
              <a:rPr lang="cs-CZ" sz="2600"/>
              <a:t> (formal)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SHOULD - negace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7650" y="1163600"/>
            <a:ext cx="2910300" cy="27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</a:t>
            </a: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3161100" y="1674325"/>
            <a:ext cx="291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+"/>
            </a:pPr>
            <a:r>
              <a:rPr b="1" lang="cs-CZ" sz="3400"/>
              <a:t>INFINITIVE</a:t>
            </a:r>
            <a:endParaRPr b="1" sz="3400"/>
          </a:p>
        </p:txBody>
      </p:sp>
      <p:sp>
        <p:nvSpPr>
          <p:cNvPr id="176" name="Google Shape;176;p29"/>
          <p:cNvSpPr txBox="1"/>
          <p:nvPr/>
        </p:nvSpPr>
        <p:spPr>
          <a:xfrm>
            <a:off x="482200" y="4205875"/>
            <a:ext cx="10514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bych tolik </a:t>
            </a:r>
            <a:r>
              <a:rPr i="1" lang="cs-CZ" sz="2600" u="sng"/>
              <a:t>pracovat,</a:t>
            </a:r>
            <a:r>
              <a:rPr i="1" lang="cs-CZ" sz="2600"/>
              <a:t> jsem unavený.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bys tolik </a:t>
            </a:r>
            <a:r>
              <a:rPr i="1" lang="cs-CZ" sz="2600" u="sng"/>
              <a:t>jíst,</a:t>
            </a:r>
            <a:r>
              <a:rPr i="1" lang="cs-CZ" sz="2600"/>
              <a:t> není to zdravé. 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Jana by neměla </a:t>
            </a:r>
            <a:r>
              <a:rPr i="1" lang="cs-CZ" sz="2600" u="sng"/>
              <a:t>hubnout,</a:t>
            </a:r>
            <a:r>
              <a:rPr i="1" lang="cs-CZ" sz="2600"/>
              <a:t> je velmi hubená!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byste </a:t>
            </a:r>
            <a:r>
              <a:rPr i="1" lang="cs-CZ" sz="2600" u="sng"/>
              <a:t>pít</a:t>
            </a:r>
            <a:r>
              <a:rPr i="1" lang="cs-CZ" sz="2600"/>
              <a:t> alkohol, pane Černý.</a:t>
            </a:r>
            <a:r>
              <a:rPr lang="cs-CZ" sz="2600"/>
              <a:t> (formal)</a:t>
            </a:r>
            <a:endParaRPr sz="2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1475" y="3630025"/>
            <a:ext cx="2022475" cy="20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Neformální x formální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NEFORMÁLNÍ: 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 víc sportovat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 tolik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FORMÁLNÍ: VY: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</a:t>
            </a:r>
            <a:r>
              <a:rPr lang="cs-CZ" u="sng"/>
              <a:t>byste</a:t>
            </a:r>
            <a:r>
              <a:rPr lang="cs-CZ"/>
              <a:t> víc sportovat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</a:t>
            </a:r>
            <a:r>
              <a:rPr lang="cs-CZ" u="sng"/>
              <a:t>byste</a:t>
            </a:r>
            <a:r>
              <a:rPr lang="cs-CZ"/>
              <a:t> tolik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Should - příklady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Paní Krásová, </a:t>
            </a:r>
            <a:r>
              <a:rPr i="1" lang="cs-CZ">
                <a:highlight>
                  <a:srgbClr val="00FFFF"/>
                </a:highlight>
              </a:rPr>
              <a:t>měla byste</a:t>
            </a:r>
            <a:r>
              <a:rPr i="1" lang="cs-CZ"/>
              <a:t> </a:t>
            </a:r>
            <a:r>
              <a:rPr i="1" lang="cs-CZ" u="sng"/>
              <a:t>odpočívat</a:t>
            </a:r>
            <a:r>
              <a:rPr i="1" lang="cs-CZ"/>
              <a:t>, jste po operaci.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>
                <a:highlight>
                  <a:srgbClr val="00FFFF"/>
                </a:highlight>
              </a:rPr>
              <a:t>Měl byste</a:t>
            </a:r>
            <a:r>
              <a:rPr i="1" lang="cs-CZ"/>
              <a:t> </a:t>
            </a:r>
            <a:r>
              <a:rPr i="1" lang="cs-CZ" u="sng"/>
              <a:t>chodit </a:t>
            </a:r>
            <a:r>
              <a:rPr i="1" lang="cs-CZ"/>
              <a:t>na vyšetření pravidelně, pane Horáku.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Když berete antibiotika, </a:t>
            </a:r>
            <a:r>
              <a:rPr i="1" lang="cs-CZ">
                <a:highlight>
                  <a:srgbClr val="00FFFF"/>
                </a:highlight>
              </a:rPr>
              <a:t>neměla byste</a:t>
            </a:r>
            <a:r>
              <a:rPr i="1" lang="cs-CZ"/>
              <a:t> </a:t>
            </a:r>
            <a:r>
              <a:rPr i="1" lang="cs-CZ" u="sng"/>
              <a:t>pít</a:t>
            </a:r>
            <a:r>
              <a:rPr i="1" lang="cs-CZ"/>
              <a:t> alkohol.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Jste po nemoci oslabený a unavený, </a:t>
            </a:r>
            <a:r>
              <a:rPr i="1" lang="cs-CZ">
                <a:highlight>
                  <a:srgbClr val="00FFFF"/>
                </a:highlight>
              </a:rPr>
              <a:t>neměl byste</a:t>
            </a:r>
            <a:r>
              <a:rPr i="1" lang="cs-CZ"/>
              <a:t> dva týdny </a:t>
            </a:r>
            <a:r>
              <a:rPr i="1" lang="cs-CZ" u="sng"/>
              <a:t>sportovat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