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09d9b62f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09d9b62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09d9b62f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09d9b62fe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09d9b62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09d9b62fe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9d9b62fe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9d9b62f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d09d9b62fe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9d9b62fe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09d9b62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d09d9b62fe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09d9b62f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09d9b62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d09d9b62fe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09d9b62fe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09d9b62f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d09d9b62fe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7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Oblečení = clothes (kniha strana 136)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50" y="898050"/>
            <a:ext cx="8595875" cy="57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na sobě = to wear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teď na sobě?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jdete do divadla?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sportujete?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je velká zima?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spíte?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oblečení rád/ráda nakupujete?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Dative object-centered constructions 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cs-CZ" sz="3000"/>
              <a:t>often express age, feelings, emotions, likes and dislikes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cs-CZ" sz="3000"/>
              <a:t>the person or animal experiencing them becomes the object (in the dative) of these feelings and emotions, as he/she was being exposed to them.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Fráze, které už známe:</a:t>
            </a:r>
            <a:endParaRPr u="sng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být … roků/let = to be … years old: </a:t>
            </a: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18 let.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být dobře/špatně = to be well/bad: </a:t>
            </a:r>
            <a:r>
              <a:rPr i="1" lang="cs-CZ"/>
              <a:t>Maminko, 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moc špatně.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být zima/teplo = to be cold/warm: </a:t>
            </a: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zima, potřebuju svetr.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Dative object-centered constructions 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Nové fráze: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hodit se (typically in connection with time) = to be O.K.: </a:t>
            </a:r>
            <a:r>
              <a:rPr i="1" lang="cs-CZ"/>
              <a:t>Hodí se </a:t>
            </a:r>
            <a:r>
              <a:rPr i="1" lang="cs-CZ">
                <a:highlight>
                  <a:srgbClr val="00FFFF"/>
                </a:highlight>
              </a:rPr>
              <a:t>ti</a:t>
            </a:r>
            <a:r>
              <a:rPr i="1" lang="cs-CZ"/>
              <a:t> to zítra?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chutnat (about food/drinks) = to like (the taste): </a:t>
            </a:r>
            <a:r>
              <a:rPr i="1" lang="cs-CZ"/>
              <a:t>Chutná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české pivo.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jít = to be good at doing sg.: </a:t>
            </a:r>
            <a:r>
              <a:rPr i="1" lang="cs-CZ"/>
              <a:t>Jde </a:t>
            </a:r>
            <a:r>
              <a:rPr i="1" lang="cs-CZ">
                <a:highlight>
                  <a:srgbClr val="00FFFF"/>
                </a:highlight>
              </a:rPr>
              <a:t>mu </a:t>
            </a:r>
            <a:r>
              <a:rPr i="1" lang="cs-CZ"/>
              <a:t>matematika a čeština.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líbit se = to like (about look/sound): </a:t>
            </a:r>
            <a:r>
              <a:rPr i="1" lang="cs-CZ"/>
              <a:t>Líbí se </a:t>
            </a:r>
            <a:r>
              <a:rPr i="1" lang="cs-CZ">
                <a:highlight>
                  <a:srgbClr val="00FFFF"/>
                </a:highlight>
              </a:rPr>
              <a:t>jim</a:t>
            </a:r>
            <a:r>
              <a:rPr i="1" lang="cs-CZ"/>
              <a:t> Brno.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slušet = to look good on/to suit: </a:t>
            </a:r>
            <a:r>
              <a:rPr i="1" lang="cs-CZ"/>
              <a:t>Sluší </a:t>
            </a:r>
            <a:r>
              <a:rPr i="1" lang="cs-CZ">
                <a:highlight>
                  <a:srgbClr val="00FFFF"/>
                </a:highlight>
              </a:rPr>
              <a:t>vám</a:t>
            </a:r>
            <a:r>
              <a:rPr i="1" lang="cs-CZ"/>
              <a:t> červená barva.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vadit = to bother: </a:t>
            </a:r>
            <a:r>
              <a:rPr i="1" lang="cs-CZ"/>
              <a:t>Vadí </a:t>
            </a:r>
            <a:r>
              <a:rPr i="1" lang="cs-CZ">
                <a:highlight>
                  <a:srgbClr val="00FFFF"/>
                </a:highlight>
              </a:rPr>
              <a:t>jí </a:t>
            </a:r>
            <a:r>
              <a:rPr i="1" lang="cs-CZ"/>
              <a:t>hluk a cigarety.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zdát se = to seem: </a:t>
            </a:r>
            <a:r>
              <a:rPr i="1" lang="cs-CZ"/>
              <a:t>Zdá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, že je Petr nemocný.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Dative 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Fráze z </a:t>
            </a:r>
            <a:r>
              <a:rPr lang="cs-CZ" u="sng"/>
              <a:t>TM: 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Zvedá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žaludek.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Motá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hlava.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Buší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srdce.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Chce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zvracet. Chce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spát.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na zvracení. 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nevolno.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Personal pronouns in the DATIVE (short forms)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já → </a:t>
            </a:r>
            <a:r>
              <a:rPr b="1" lang="cs-CZ" sz="3600"/>
              <a:t>mi</a:t>
            </a:r>
            <a:r>
              <a:rPr lang="cs-CZ" sz="3600"/>
              <a:t>: </a:t>
            </a:r>
            <a:r>
              <a:rPr i="1" lang="cs-CZ" sz="3600"/>
              <a:t>Je mi zima.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ty → </a:t>
            </a:r>
            <a:r>
              <a:rPr b="1" lang="cs-CZ" sz="3600"/>
              <a:t>ti</a:t>
            </a:r>
            <a:r>
              <a:rPr lang="cs-CZ" sz="3600"/>
              <a:t>: </a:t>
            </a:r>
            <a:r>
              <a:rPr i="1" lang="cs-CZ" sz="3600"/>
              <a:t>Chutná ti české jídlo?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on → </a:t>
            </a:r>
            <a:r>
              <a:rPr b="1" lang="cs-CZ" sz="3600"/>
              <a:t>mu</a:t>
            </a:r>
            <a:r>
              <a:rPr lang="cs-CZ" sz="3600"/>
              <a:t>: </a:t>
            </a:r>
            <a:r>
              <a:rPr i="1" lang="cs-CZ" sz="3600"/>
              <a:t>Kolik je mu let?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ona → </a:t>
            </a:r>
            <a:r>
              <a:rPr b="1" lang="cs-CZ" sz="3600"/>
              <a:t>jí</a:t>
            </a:r>
            <a:r>
              <a:rPr lang="cs-CZ" sz="3600"/>
              <a:t>: </a:t>
            </a:r>
            <a:r>
              <a:rPr i="1" lang="cs-CZ" sz="3600"/>
              <a:t>Dnes jí to moc sluší.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my → </a:t>
            </a:r>
            <a:r>
              <a:rPr b="1" lang="cs-CZ" sz="3600"/>
              <a:t>nám</a:t>
            </a:r>
            <a:r>
              <a:rPr lang="cs-CZ" sz="3600"/>
              <a:t>: </a:t>
            </a:r>
            <a:r>
              <a:rPr i="1" lang="cs-CZ" sz="3600"/>
              <a:t>Jde nám dobře čeština. </a:t>
            </a:r>
            <a:r>
              <a:rPr lang="cs-CZ" sz="3600"/>
              <a:t>😊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vy → </a:t>
            </a:r>
            <a:r>
              <a:rPr b="1" lang="cs-CZ" sz="3600"/>
              <a:t>vám</a:t>
            </a:r>
            <a:r>
              <a:rPr lang="cs-CZ" sz="3600"/>
              <a:t>: </a:t>
            </a:r>
            <a:r>
              <a:rPr i="1" lang="cs-CZ" sz="3600"/>
              <a:t>Motá se vám hlava?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oni → </a:t>
            </a:r>
            <a:r>
              <a:rPr b="1" lang="cs-CZ" sz="3600"/>
              <a:t>jim</a:t>
            </a:r>
            <a:r>
              <a:rPr lang="cs-CZ" sz="3600"/>
              <a:t>: </a:t>
            </a:r>
            <a:r>
              <a:rPr i="1" lang="cs-CZ" sz="3600"/>
              <a:t>Vadí jim prach a pyl. Mají alergii. </a:t>
            </a:r>
            <a:r>
              <a:rPr b="1" lang="cs-CZ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Dative object-centered constructions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