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12192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842C5C-E3B1-4B59-8B17-502558EBA8B5}">
  <a:tblStyle styleId="{B9842C5C-E3B1-4B59-8B17-502558EBA8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1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31e32f1e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31e32f1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31e32f1e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31e32f1ec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31e32f1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31e32f1ec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31e32f1ec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31e32f1e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d31e32f1ec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33073662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3307366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d33073662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8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Opakování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máte dnes na sobě?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Jaká barva </a:t>
            </a:r>
            <a:r>
              <a:rPr lang="cs-CZ" u="sng"/>
              <a:t>vám</a:t>
            </a:r>
            <a:r>
              <a:rPr lang="cs-CZ"/>
              <a:t> sluší?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jídlo pití </a:t>
            </a:r>
            <a:r>
              <a:rPr lang="cs-CZ" u="sng"/>
              <a:t>vám</a:t>
            </a:r>
            <a:r>
              <a:rPr lang="cs-CZ"/>
              <a:t> chutná?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se </a:t>
            </a:r>
            <a:r>
              <a:rPr lang="cs-CZ" u="sng"/>
              <a:t>vám</a:t>
            </a:r>
            <a:r>
              <a:rPr lang="cs-CZ"/>
              <a:t> nelíbí v Brně?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Jaká kapela se </a:t>
            </a:r>
            <a:r>
              <a:rPr lang="cs-CZ" u="sng"/>
              <a:t>vám</a:t>
            </a:r>
            <a:r>
              <a:rPr lang="cs-CZ"/>
              <a:t> líbí?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</a:t>
            </a:r>
            <a:r>
              <a:rPr lang="cs-CZ" u="sng"/>
              <a:t>vám</a:t>
            </a:r>
            <a:r>
              <a:rPr lang="cs-CZ"/>
              <a:t> nejde? A co </a:t>
            </a:r>
            <a:r>
              <a:rPr lang="cs-CZ" u="sng"/>
              <a:t>vám</a:t>
            </a:r>
            <a:r>
              <a:rPr lang="cs-CZ"/>
              <a:t> jde?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Personal pronouns: SHORT FORMS (2nd position in the sentence) </a:t>
            </a:r>
            <a:r>
              <a:rPr lang="cs-CZ" sz="1900"/>
              <a:t>- str. 134</a:t>
            </a:r>
            <a:endParaRPr sz="1900"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0275" y="1238900"/>
            <a:ext cx="11511300" cy="52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To je můj syn. Bolí </a:t>
            </a:r>
            <a:r>
              <a:rPr i="1" lang="cs-CZ">
                <a:highlight>
                  <a:srgbClr val="00FFFF"/>
                </a:highlight>
              </a:rPr>
              <a:t>ho</a:t>
            </a:r>
            <a:r>
              <a:rPr i="1" lang="cs-CZ"/>
              <a:t> ucho a je </a:t>
            </a:r>
            <a:r>
              <a:rPr i="1" lang="cs-CZ">
                <a:highlight>
                  <a:srgbClr val="00FFFF"/>
                </a:highlight>
              </a:rPr>
              <a:t>mu</a:t>
            </a:r>
            <a:r>
              <a:rPr i="1" lang="cs-CZ"/>
              <a:t> špatně.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Ptal jsem se </a:t>
            </a:r>
            <a:r>
              <a:rPr i="1" lang="cs-CZ">
                <a:highlight>
                  <a:srgbClr val="00FFFF"/>
                </a:highlight>
              </a:rPr>
              <a:t>jí</a:t>
            </a:r>
            <a:r>
              <a:rPr i="1" lang="cs-CZ"/>
              <a:t>, ale nevěděla to.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Jak je </a:t>
            </a:r>
            <a:r>
              <a:rPr i="1" lang="cs-CZ">
                <a:highlight>
                  <a:srgbClr val="00FFFF"/>
                </a:highlight>
              </a:rPr>
              <a:t>vám</a:t>
            </a:r>
            <a:r>
              <a:rPr i="1" lang="cs-CZ"/>
              <a:t>? Bolí </a:t>
            </a:r>
            <a:r>
              <a:rPr i="1" lang="cs-CZ">
                <a:highlight>
                  <a:srgbClr val="00FFFF"/>
                </a:highlight>
              </a:rPr>
              <a:t>vás</a:t>
            </a:r>
            <a:r>
              <a:rPr i="1" lang="cs-CZ"/>
              <a:t> něco?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Včera </a:t>
            </a:r>
            <a:r>
              <a:rPr i="1" lang="cs-CZ">
                <a:highlight>
                  <a:srgbClr val="00FFFF"/>
                </a:highlight>
              </a:rPr>
              <a:t>nám</a:t>
            </a:r>
            <a:r>
              <a:rPr i="1" lang="cs-CZ"/>
              <a:t> telefonoval strýc z Ameriky.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Musíme </a:t>
            </a:r>
            <a:r>
              <a:rPr i="1" lang="cs-CZ">
                <a:highlight>
                  <a:srgbClr val="00FFFF"/>
                </a:highlight>
              </a:rPr>
              <a:t>jim</a:t>
            </a:r>
            <a:r>
              <a:rPr i="1" lang="cs-CZ"/>
              <a:t> poděkovat. Moc </a:t>
            </a:r>
            <a:r>
              <a:rPr i="1" lang="cs-CZ">
                <a:highlight>
                  <a:srgbClr val="00FFFF"/>
                </a:highlight>
              </a:rPr>
              <a:t>nám</a:t>
            </a:r>
            <a:r>
              <a:rPr i="1" lang="cs-CZ"/>
              <a:t> pomohli.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6" name="Google Shape;166;p28"/>
          <p:cNvGraphicFramePr/>
          <p:nvPr/>
        </p:nvGraphicFramePr>
        <p:xfrm>
          <a:off x="695325" y="137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{B9842C5C-E3B1-4B59-8B17-502558EBA8B5}</a:tableStyleId>
              </a:tblPr>
              <a:tblGrid>
                <a:gridCol w="1400175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NOMINATIVE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To jsem ...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JÁ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TY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ON/ONO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ONA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MY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VY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ONI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GENITIVE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Bojí se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HO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JÍ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JICH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DATIVE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Telefonoval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JÍ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JIM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AKUZATIVE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Hledal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HO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>
                          <a:highlight>
                            <a:srgbClr val="FFF2CC"/>
                          </a:highlight>
                        </a:rPr>
                        <a:t>JI</a:t>
                      </a:r>
                      <a:endParaRPr>
                        <a:highlight>
                          <a:srgbClr val="FFF2CC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JE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Personal pronouns: AFTER PREPOSITIONS </a:t>
            </a:r>
            <a:r>
              <a:rPr lang="cs-CZ" sz="1900"/>
              <a:t>- str. 135</a:t>
            </a:r>
            <a:r>
              <a:rPr lang="cs-CZ"/>
              <a:t> 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ON/ONA/ONO/ONI - after prepositions starts with </a:t>
            </a:r>
            <a:r>
              <a:rPr b="1" lang="cs-CZ" sz="2500"/>
              <a:t>N</a:t>
            </a:r>
            <a:r>
              <a:rPr lang="cs-CZ" sz="2500"/>
              <a:t>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700"/>
              <a:t>Co proti </a:t>
            </a:r>
            <a:r>
              <a:rPr i="1" lang="cs-CZ" sz="2700">
                <a:highlight>
                  <a:srgbClr val="00FFFF"/>
                </a:highlight>
              </a:rPr>
              <a:t>němu</a:t>
            </a:r>
            <a:r>
              <a:rPr i="1" lang="cs-CZ" sz="2700"/>
              <a:t> máš?</a:t>
            </a:r>
            <a:endParaRPr i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700"/>
              <a:t>Máme pro </a:t>
            </a:r>
            <a:r>
              <a:rPr i="1" lang="cs-CZ" sz="2700">
                <a:highlight>
                  <a:srgbClr val="00FFFF"/>
                </a:highlight>
              </a:rPr>
              <a:t>vás</a:t>
            </a:r>
            <a:r>
              <a:rPr i="1" lang="cs-CZ" sz="2700"/>
              <a:t> léky.</a:t>
            </a:r>
            <a:endParaRPr i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700"/>
              <a:t>Bydlí blízko </a:t>
            </a:r>
            <a:r>
              <a:rPr i="1" lang="cs-CZ" sz="2700">
                <a:highlight>
                  <a:srgbClr val="00FFFF"/>
                </a:highlight>
              </a:rPr>
              <a:t>mě</a:t>
            </a:r>
            <a:r>
              <a:rPr i="1" lang="cs-CZ" sz="2700"/>
              <a:t>.</a:t>
            </a:r>
            <a:endParaRPr i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700"/>
              <a:t>Budeme spát u </a:t>
            </a:r>
            <a:r>
              <a:rPr i="1" lang="cs-CZ" sz="2700">
                <a:highlight>
                  <a:srgbClr val="00FFFF"/>
                </a:highlight>
              </a:rPr>
              <a:t>nich</a:t>
            </a:r>
            <a:r>
              <a:rPr i="1" lang="cs-CZ" sz="2700"/>
              <a:t>.</a:t>
            </a:r>
            <a:endParaRPr i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700"/>
              <a:t>Čekáme na </a:t>
            </a:r>
            <a:r>
              <a:rPr i="1" lang="cs-CZ" sz="2700">
                <a:highlight>
                  <a:srgbClr val="00FFFF"/>
                </a:highlight>
              </a:rPr>
              <a:t>ně</a:t>
            </a:r>
            <a:r>
              <a:rPr i="1" lang="cs-CZ" sz="2700"/>
              <a:t> už 2 hodiny. </a:t>
            </a:r>
            <a:endParaRPr i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700"/>
              <a:t>Bez </a:t>
            </a:r>
            <a:r>
              <a:rPr i="1" lang="cs-CZ" sz="2700">
                <a:highlight>
                  <a:srgbClr val="00FFFF"/>
                </a:highlight>
              </a:rPr>
              <a:t>tebe</a:t>
            </a:r>
            <a:r>
              <a:rPr i="1" lang="cs-CZ" sz="2700"/>
              <a:t> nemůžu žít!</a:t>
            </a:r>
            <a:endParaRPr i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4" name="Google Shape;174;p29"/>
          <p:cNvGraphicFramePr/>
          <p:nvPr/>
        </p:nvGraphicFramePr>
        <p:xfrm>
          <a:off x="678813" y="123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{B9842C5C-E3B1-4B59-8B17-502558EBA8B5}</a:tableStyleId>
              </a:tblPr>
              <a:tblGrid>
                <a:gridCol w="1644975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NOMINATIVE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---------------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JÁ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TY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ON/ONO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ONA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MY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VY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ONI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GENITIVE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Bydlí u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TEBE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ĚHO/</a:t>
                      </a:r>
                      <a:r>
                        <a:rPr b="1" lang="cs-CZ"/>
                        <a:t>N</a:t>
                      </a:r>
                      <a:r>
                        <a:rPr lang="cs-CZ"/>
                        <a:t>ĚJ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ICH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DATIVE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Jde k/ke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MNĚ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TOBĚ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ĚMU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IM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AKUZATIVE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Čaj pro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TEBE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ĚHO/</a:t>
                      </a:r>
                      <a:r>
                        <a:rPr b="1" lang="cs-CZ"/>
                        <a:t>N</a:t>
                      </a:r>
                      <a:r>
                        <a:rPr lang="cs-CZ"/>
                        <a:t>ĚJ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FFF2CC"/>
                          </a:highlight>
                        </a:rPr>
                        <a:t>N</a:t>
                      </a:r>
                      <a:r>
                        <a:rPr lang="cs-CZ">
                          <a:highlight>
                            <a:srgbClr val="FFF2CC"/>
                          </a:highlight>
                        </a:rPr>
                        <a:t>I</a:t>
                      </a:r>
                      <a:endParaRPr>
                        <a:highlight>
                          <a:srgbClr val="FFF2CC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Ě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LOCATIVE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Mluví o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MNĚ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TOBĚ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ĚM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ICH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INSTRUMENTAL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Byl s/se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MNOU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TEBOU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ÍM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NÁMI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VÁMI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IMI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Examples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Vidím </a:t>
            </a:r>
            <a:r>
              <a:rPr i="1" lang="cs-CZ">
                <a:highlight>
                  <a:srgbClr val="D9EAD3"/>
                </a:highlight>
              </a:rPr>
              <a:t>tě</a:t>
            </a:r>
            <a:r>
              <a:rPr i="1" lang="cs-CZ"/>
              <a:t>! Mám pro </a:t>
            </a:r>
            <a:r>
              <a:rPr i="1" lang="cs-CZ">
                <a:highlight>
                  <a:srgbClr val="D9EAD3"/>
                </a:highlight>
              </a:rPr>
              <a:t>tebe</a:t>
            </a:r>
            <a:r>
              <a:rPr i="1" lang="cs-CZ"/>
              <a:t> dárek. Můžu k </a:t>
            </a:r>
            <a:r>
              <a:rPr i="1" lang="cs-CZ">
                <a:highlight>
                  <a:srgbClr val="D9EAD3"/>
                </a:highlight>
              </a:rPr>
              <a:t>tobě</a:t>
            </a:r>
            <a:r>
              <a:rPr i="1" lang="cs-CZ"/>
              <a:t> přijít na návštěvu? </a:t>
            </a:r>
            <a:r>
              <a:rPr lang="cs-CZ"/>
              <a:t>(TY)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Bolí </a:t>
            </a:r>
            <a:r>
              <a:rPr i="1" lang="cs-CZ">
                <a:highlight>
                  <a:srgbClr val="EAD1DC"/>
                </a:highlight>
              </a:rPr>
              <a:t>ho</a:t>
            </a:r>
            <a:r>
              <a:rPr i="1" lang="cs-CZ"/>
              <a:t> hlava a je </a:t>
            </a:r>
            <a:r>
              <a:rPr i="1" lang="cs-CZ">
                <a:highlight>
                  <a:srgbClr val="EAD1DC"/>
                </a:highlight>
              </a:rPr>
              <a:t>mu</a:t>
            </a:r>
            <a:r>
              <a:rPr i="1" lang="cs-CZ"/>
              <a:t> špatně. Mám pro </a:t>
            </a:r>
            <a:r>
              <a:rPr i="1" lang="cs-CZ">
                <a:highlight>
                  <a:srgbClr val="EAD1DC"/>
                </a:highlight>
              </a:rPr>
              <a:t>něho</a:t>
            </a:r>
            <a:r>
              <a:rPr i="1" lang="cs-CZ"/>
              <a:t> léky a musím jít k </a:t>
            </a:r>
            <a:r>
              <a:rPr i="1" lang="cs-CZ">
                <a:highlight>
                  <a:srgbClr val="EAD1DC"/>
                </a:highlight>
              </a:rPr>
              <a:t>němu</a:t>
            </a:r>
            <a:r>
              <a:rPr i="1" lang="cs-CZ"/>
              <a:t> domů. </a:t>
            </a:r>
            <a:r>
              <a:rPr lang="cs-CZ"/>
              <a:t>(ON)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Hledáte </a:t>
            </a:r>
            <a:r>
              <a:rPr i="1" lang="cs-CZ">
                <a:highlight>
                  <a:srgbClr val="A4C2F4"/>
                </a:highlight>
              </a:rPr>
              <a:t>nás</a:t>
            </a:r>
            <a:r>
              <a:rPr i="1" lang="cs-CZ"/>
              <a:t>? Přijdete k </a:t>
            </a:r>
            <a:r>
              <a:rPr i="1" lang="cs-CZ">
                <a:highlight>
                  <a:srgbClr val="A4C2F4"/>
                </a:highlight>
              </a:rPr>
              <a:t>nám</a:t>
            </a:r>
            <a:r>
              <a:rPr i="1" lang="cs-CZ"/>
              <a:t> do kanceláře, nebo </a:t>
            </a:r>
            <a:r>
              <a:rPr i="1" lang="cs-CZ">
                <a:highlight>
                  <a:srgbClr val="A4C2F4"/>
                </a:highlight>
              </a:rPr>
              <a:t>nám</a:t>
            </a:r>
            <a:r>
              <a:rPr i="1" lang="cs-CZ"/>
              <a:t> zavoláte? </a:t>
            </a:r>
            <a:r>
              <a:rPr lang="cs-CZ"/>
              <a:t>(MY)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Mám </a:t>
            </a:r>
            <a:r>
              <a:rPr i="1" lang="cs-CZ">
                <a:highlight>
                  <a:srgbClr val="FFE599"/>
                </a:highlight>
              </a:rPr>
              <a:t>ji</a:t>
            </a:r>
            <a:r>
              <a:rPr i="1" lang="cs-CZ"/>
              <a:t> rád. Často o </a:t>
            </a:r>
            <a:r>
              <a:rPr i="1" lang="cs-CZ">
                <a:highlight>
                  <a:srgbClr val="FFE599"/>
                </a:highlight>
              </a:rPr>
              <a:t>ní</a:t>
            </a:r>
            <a:r>
              <a:rPr i="1" lang="cs-CZ"/>
              <a:t> mluvím. Každý den </a:t>
            </a:r>
            <a:r>
              <a:rPr i="1" lang="cs-CZ">
                <a:highlight>
                  <a:srgbClr val="FFE599"/>
                </a:highlight>
              </a:rPr>
              <a:t>jí</a:t>
            </a:r>
            <a:r>
              <a:rPr i="1" lang="cs-CZ"/>
              <a:t> telefonuju a mám pro </a:t>
            </a:r>
            <a:r>
              <a:rPr i="1" lang="cs-CZ">
                <a:highlight>
                  <a:srgbClr val="FFE599"/>
                </a:highlight>
              </a:rPr>
              <a:t>ni</a:t>
            </a:r>
            <a:r>
              <a:rPr i="1" lang="cs-CZ"/>
              <a:t> dárek. </a:t>
            </a:r>
            <a:r>
              <a:rPr lang="cs-CZ"/>
              <a:t>(ONA)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