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5655ad9bf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5655ad9b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d5655ad9bf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5655ad9bf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5655ad9b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d5655ad9bf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07774497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0777449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07774497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07774497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0777449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07774497f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07774497f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07774497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d07774497f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5655ad9b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5655ad9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d5655ad9b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655ad9bf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5655ad9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d5655ad9bf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5655ad9bf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5655ad9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d5655ad9bf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5655ad9bf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5655ad9b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d5655ad9bf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5655ad9bf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d5655ad9b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5655ad9bf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9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LIKES &amp; DISLIKES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MILOVAT 💗💗💗 X NEMILOVAT + noun in the </a:t>
            </a:r>
            <a:r>
              <a:rPr lang="cs-CZ">
                <a:solidFill>
                  <a:srgbClr val="741B47"/>
                </a:solidFill>
              </a:rPr>
              <a:t>ACCUSATIVE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Miluju </a:t>
            </a:r>
            <a:r>
              <a:rPr lang="cs-CZ">
                <a:solidFill>
                  <a:srgbClr val="A64D79"/>
                </a:solidFill>
              </a:rPr>
              <a:t>hory a přírodu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Miluju </a:t>
            </a:r>
            <a:r>
              <a:rPr lang="cs-CZ">
                <a:solidFill>
                  <a:srgbClr val="A64D79"/>
                </a:solidFill>
              </a:rPr>
              <a:t>tě</a:t>
            </a:r>
            <a:r>
              <a:rPr lang="cs-CZ"/>
              <a:t>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Daniel miluje </a:t>
            </a:r>
            <a:r>
              <a:rPr lang="cs-CZ">
                <a:solidFill>
                  <a:srgbClr val="A64D79"/>
                </a:solidFill>
              </a:rPr>
              <a:t>sport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Dědeček miloval </a:t>
            </a:r>
            <a:r>
              <a:rPr lang="cs-CZ">
                <a:solidFill>
                  <a:srgbClr val="A64D79"/>
                </a:solidFill>
              </a:rPr>
              <a:t>historii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Už </a:t>
            </a:r>
            <a:r>
              <a:rPr lang="cs-CZ">
                <a:solidFill>
                  <a:srgbClr val="A64D79"/>
                </a:solidFill>
              </a:rPr>
              <a:t>ho</a:t>
            </a:r>
            <a:r>
              <a:rPr lang="cs-CZ"/>
              <a:t> nemiluju. 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A64D79"/>
                </a:solidFill>
              </a:rPr>
              <a:t>Co</a:t>
            </a:r>
            <a:r>
              <a:rPr lang="cs-CZ"/>
              <a:t> miluješ?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A64D79"/>
                </a:solidFill>
              </a:rPr>
              <a:t>Koho</a:t>
            </a:r>
            <a:r>
              <a:rPr lang="cs-CZ"/>
              <a:t> miluješ?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líbí se mi x rád x mám rád x miluju</a:t>
            </a:r>
            <a:endParaRPr/>
          </a:p>
        </p:txBody>
      </p:sp>
      <p:sp>
        <p:nvSpPr>
          <p:cNvPr id="222" name="Google Shape;222;p36"/>
          <p:cNvSpPr txBox="1"/>
          <p:nvPr>
            <p:ph idx="1" type="body"/>
          </p:nvPr>
        </p:nvSpPr>
        <p:spPr>
          <a:xfrm>
            <a:off x="317650" y="1163600"/>
            <a:ext cx="2906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LÍBÍ SE MI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this structure if you want to express that you like something with your senses.</a:t>
            </a: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Líbí se mi ten svetr. 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3224350" y="1163600"/>
            <a:ext cx="2906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RÁD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this structure if you like to do something</a:t>
            </a:r>
            <a:r>
              <a:rPr b="1" i="1"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(verbs)</a:t>
            </a: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Já ráda tancuju. 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6131050" y="1163600"/>
            <a:ext cx="2906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MÁM RÁD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latin typeface="Calibri"/>
                <a:ea typeface="Calibri"/>
                <a:cs typeface="Calibri"/>
                <a:sym typeface="Calibri"/>
              </a:rPr>
              <a:t>Use this structure if </a:t>
            </a:r>
            <a:r>
              <a:rPr i="1"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you like something or someone (nouns) and not just senses but also emotions are involved.</a:t>
            </a: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Mám rád sport. 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9037750" y="1163600"/>
            <a:ext cx="2906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MILUJU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this structure to express true love (to someone or something). Only nouns can be used.</a:t>
            </a: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Miluju divadlo!</a:t>
            </a:r>
            <a:endParaRPr sz="2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Transformace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při (+ loc.) x když (+ conjugated verb)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Když cvičím, piju hodně tekutin. - ___________________ piju hodně tekutin.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Když pracuju, poslouchám hudbu. - </a:t>
            </a:r>
            <a:r>
              <a:rPr lang="cs-CZ" sz="2000"/>
              <a:t>___________________ poslouchám hudbu.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Při chůzi používám berle. - ___________________, používám berle.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Při bolesti si beru léky. - ___________________, beru si léky.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-CZ"/>
              <a:t>verbs x nouns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Mám zlomený prst. - ___________________ jsem si prst.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Mám odřenou kůži. - ___________________ jsem si kůži.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cs-CZ" sz="2000"/>
              <a:t>Vymknul jsem si kotník. - Mám ___________________ kotník.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Anglicky → česky: překlad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řekne česky?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mild pain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bruise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knocket out tooth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wound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injured person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emergency service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zeptá doktor?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AutoNum type="arabicPeriod"/>
            </a:pPr>
            <a:r>
              <a:rPr lang="cs-CZ" sz="2000"/>
              <a:t>___________________? Bolí to už měsíc.</a:t>
            </a:r>
            <a:endParaRPr sz="20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sz="2000"/>
              <a:t>___________________? Vlevo dole a kolem pupku.</a:t>
            </a:r>
            <a:endParaRPr sz="20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sz="2000"/>
              <a:t>___________________? Včera, když jsem šla domů z práce.</a:t>
            </a:r>
            <a:endParaRPr sz="20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sz="2000"/>
              <a:t>___________________? Je to taková pulzující bolest.</a:t>
            </a:r>
            <a:endParaRPr sz="20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sz="2000"/>
              <a:t>___________________? Je to lepší, když víc odpočívám.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Popište obrázek = describe the picture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951" y="992650"/>
            <a:ext cx="6699950" cy="44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529875" y="5705100"/>
            <a:ext cx="94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Source: https://www.lawyers24-7.com/bike-lane-accident/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LIKES &amp; DISLIKES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LÍBÍ SE 😍 X NELÍBÍ SE 😕 + the </a:t>
            </a:r>
            <a:r>
              <a:rPr lang="cs-CZ">
                <a:solidFill>
                  <a:srgbClr val="FF0000"/>
                </a:solidFill>
              </a:rPr>
              <a:t>DATIVE</a:t>
            </a:r>
            <a:r>
              <a:rPr lang="cs-CZ"/>
              <a:t> case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Ten film (subject, nominative) se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(dative) líbí.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Líbí se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(dative) Brno (subject, nominative)?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FF0000"/>
                </a:solidFill>
              </a:rPr>
              <a:t>Petrovi</a:t>
            </a:r>
            <a:r>
              <a:rPr lang="cs-CZ" sz="2500"/>
              <a:t> (dative) se líbí Alena (subject, nominative).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Ten film se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líbil. Ta kniha se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líbila. (past tense).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Ten nový film se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bude líbit. Ta kniha se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bude líbit. (future tense).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Co se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líbí? - Líbí se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opera.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Kdo se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líbí? - Líbí se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Filip.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FF0000"/>
                </a:solidFill>
              </a:rPr>
              <a:t>Komu</a:t>
            </a:r>
            <a:r>
              <a:rPr lang="cs-CZ" sz="2500"/>
              <a:t> se líbí ta nová studentka? - </a:t>
            </a:r>
            <a:r>
              <a:rPr lang="cs-CZ" sz="2500">
                <a:solidFill>
                  <a:srgbClr val="FF0000"/>
                </a:solidFill>
              </a:rPr>
              <a:t>Filipovi</a:t>
            </a:r>
            <a:r>
              <a:rPr lang="cs-CZ" sz="2500"/>
              <a:t> se líbí ta nová studentka.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Jaká kniha se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líbila? - Líbil se </a:t>
            </a:r>
            <a:r>
              <a:rPr lang="cs-CZ" sz="2500">
                <a:solidFill>
                  <a:srgbClr val="FF0000"/>
                </a:solidFill>
              </a:rPr>
              <a:t>mi </a:t>
            </a:r>
            <a:r>
              <a:rPr lang="cs-CZ" sz="2500"/>
              <a:t>Harry Potter.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LIKES &amp; DISLIKES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CHUTNÁ 😋👍 X NECHUTNÁ 👎  + the </a:t>
            </a:r>
            <a:r>
              <a:rPr lang="cs-CZ">
                <a:solidFill>
                  <a:srgbClr val="FF0000"/>
                </a:solidFill>
              </a:rPr>
              <a:t>DATIVE</a:t>
            </a:r>
            <a:r>
              <a:rPr lang="cs-CZ"/>
              <a:t> case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Chutná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české jídlo.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Chutná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kofola?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Chutnají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knedlíky. (plural)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Maminka je skvělá kuchařka. Ta polévka </a:t>
            </a:r>
            <a:r>
              <a:rPr lang="cs-CZ" sz="2500">
                <a:solidFill>
                  <a:srgbClr val="FF0000"/>
                </a:solidFill>
              </a:rPr>
              <a:t>vám</a:t>
            </a:r>
            <a:r>
              <a:rPr lang="cs-CZ" sz="2500"/>
              <a:t> bude chutnat. (future).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Ten guláš </a:t>
            </a:r>
            <a:r>
              <a:rPr lang="cs-CZ" sz="2500">
                <a:solidFill>
                  <a:srgbClr val="FF0000"/>
                </a:solidFill>
              </a:rPr>
              <a:t>Petrovi</a:t>
            </a:r>
            <a:r>
              <a:rPr lang="cs-CZ" sz="2500"/>
              <a:t> nechutnal. (past).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Co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chutná? - Chutnají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omáčky. 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Jaké jídlo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chutná? - Chutná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vegetariánské jídlo.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Jaká zmrzlina </a:t>
            </a:r>
            <a:r>
              <a:rPr lang="cs-CZ" sz="2500">
                <a:solidFill>
                  <a:srgbClr val="FF0000"/>
                </a:solidFill>
              </a:rPr>
              <a:t>ti</a:t>
            </a:r>
            <a:r>
              <a:rPr lang="cs-CZ" sz="2500"/>
              <a:t> chutná? - Chutná </a:t>
            </a:r>
            <a:r>
              <a:rPr lang="cs-CZ" sz="2500">
                <a:solidFill>
                  <a:srgbClr val="FF0000"/>
                </a:solidFill>
              </a:rPr>
              <a:t>mi</a:t>
            </a:r>
            <a:r>
              <a:rPr lang="cs-CZ" sz="2500"/>
              <a:t> pistáciová.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FF0000"/>
                </a:solidFill>
              </a:rPr>
              <a:t>Komu</a:t>
            </a:r>
            <a:r>
              <a:rPr lang="cs-CZ" sz="2500"/>
              <a:t> chutnal ten oběd? - </a:t>
            </a:r>
            <a:r>
              <a:rPr lang="cs-CZ" sz="2500">
                <a:solidFill>
                  <a:srgbClr val="FF0000"/>
                </a:solidFill>
              </a:rPr>
              <a:t>Mně</a:t>
            </a:r>
            <a:r>
              <a:rPr lang="cs-CZ" sz="2500"/>
              <a:t> ne, ale </a:t>
            </a:r>
            <a:r>
              <a:rPr lang="cs-CZ" sz="2500">
                <a:solidFill>
                  <a:srgbClr val="FF0000"/>
                </a:solidFill>
              </a:rPr>
              <a:t>Petrovi</a:t>
            </a:r>
            <a:r>
              <a:rPr lang="cs-CZ" sz="2500"/>
              <a:t> ano.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LIKES &amp; DISLIKES</a:t>
            </a:r>
            <a:endParaRPr/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RÁD/RÁDA/RÁDI 💗 X NERAD/NERADA/NERADI 😰 + conjugated </a:t>
            </a:r>
            <a:r>
              <a:rPr lang="cs-CZ" sz="2600">
                <a:solidFill>
                  <a:srgbClr val="4A86E8"/>
                </a:solidFill>
              </a:rPr>
              <a:t>VERB</a:t>
            </a:r>
            <a:endParaRPr sz="26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Miluju vodu. Rád </a:t>
            </a:r>
            <a:r>
              <a:rPr lang="cs-CZ" sz="2600">
                <a:solidFill>
                  <a:srgbClr val="4A86E8"/>
                </a:solidFill>
              </a:rPr>
              <a:t>plavu</a:t>
            </a:r>
            <a:r>
              <a:rPr lang="cs-CZ" sz="2600"/>
              <a:t>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Co rád </a:t>
            </a:r>
            <a:r>
              <a:rPr lang="cs-CZ" sz="2600">
                <a:solidFill>
                  <a:srgbClr val="4A86E8"/>
                </a:solidFill>
              </a:rPr>
              <a:t>děláš</a:t>
            </a:r>
            <a:r>
              <a:rPr lang="cs-CZ" sz="2600"/>
              <a:t> o víkendu?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Nerada </a:t>
            </a:r>
            <a:r>
              <a:rPr lang="cs-CZ" sz="2600">
                <a:solidFill>
                  <a:srgbClr val="4A86E8"/>
                </a:solidFill>
              </a:rPr>
              <a:t>uklízím</a:t>
            </a:r>
            <a:r>
              <a:rPr lang="cs-CZ" sz="2600"/>
              <a:t>, ale musím.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solidFill>
                  <a:srgbClr val="4A86E8"/>
                </a:solidFill>
              </a:rPr>
              <a:t>Jezdíte</a:t>
            </a:r>
            <a:r>
              <a:rPr lang="cs-CZ" sz="2600"/>
              <a:t> rádi k moři?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Jako malý </a:t>
            </a:r>
            <a:r>
              <a:rPr lang="cs-CZ" sz="2600">
                <a:solidFill>
                  <a:srgbClr val="4A86E8"/>
                </a:solidFill>
              </a:rPr>
              <a:t>jsem</a:t>
            </a:r>
            <a:r>
              <a:rPr lang="cs-CZ" sz="2600"/>
              <a:t> rád </a:t>
            </a:r>
            <a:r>
              <a:rPr lang="cs-CZ" sz="2600">
                <a:solidFill>
                  <a:srgbClr val="4A86E8"/>
                </a:solidFill>
              </a:rPr>
              <a:t>plaval</a:t>
            </a:r>
            <a:r>
              <a:rPr lang="cs-CZ" sz="2600"/>
              <a:t>. (past) 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LIKES &amp; DISLIKES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MÍT RÁD/RÁDA/RÁDI </a:t>
            </a:r>
            <a:r>
              <a:rPr lang="cs-CZ" sz="2300"/>
              <a:t>💗 X NEMÍT RÁD/RÁDA/RÁDI 😰 + noun in the </a:t>
            </a:r>
            <a:r>
              <a:rPr lang="cs-CZ" sz="2300">
                <a:solidFill>
                  <a:srgbClr val="38761D"/>
                </a:solidFill>
              </a:rPr>
              <a:t>ACCUSATIVE</a:t>
            </a:r>
            <a:endParaRPr sz="23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Mám rád </a:t>
            </a:r>
            <a:r>
              <a:rPr lang="cs-CZ" sz="2600">
                <a:solidFill>
                  <a:srgbClr val="6AA84F"/>
                </a:solidFill>
              </a:rPr>
              <a:t>českou hudbu</a:t>
            </a:r>
            <a:r>
              <a:rPr lang="cs-CZ" sz="2600"/>
              <a:t>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Máš rád </a:t>
            </a:r>
            <a:r>
              <a:rPr lang="cs-CZ" sz="2600">
                <a:solidFill>
                  <a:srgbClr val="6AA84F"/>
                </a:solidFill>
              </a:rPr>
              <a:t>akční filmy</a:t>
            </a:r>
            <a:r>
              <a:rPr lang="cs-CZ" sz="2600"/>
              <a:t>?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>
                <a:solidFill>
                  <a:srgbClr val="6AA84F"/>
                </a:solidFill>
              </a:rPr>
              <a:t>Jaký</a:t>
            </a:r>
            <a:r>
              <a:rPr lang="cs-CZ" sz="2600"/>
              <a:t> </a:t>
            </a:r>
            <a:r>
              <a:rPr lang="cs-CZ" sz="2600">
                <a:solidFill>
                  <a:srgbClr val="6AA84F"/>
                </a:solidFill>
              </a:rPr>
              <a:t>sport</a:t>
            </a:r>
            <a:r>
              <a:rPr lang="cs-CZ" sz="2600"/>
              <a:t> máš rád?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Máš ráda </a:t>
            </a:r>
            <a:r>
              <a:rPr lang="cs-CZ" sz="2600">
                <a:solidFill>
                  <a:srgbClr val="6AA84F"/>
                </a:solidFill>
              </a:rPr>
              <a:t>divadlo</a:t>
            </a:r>
            <a:r>
              <a:rPr lang="cs-CZ" sz="2600"/>
              <a:t>? 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Nemám rád </a:t>
            </a:r>
            <a:r>
              <a:rPr lang="cs-CZ" sz="2600">
                <a:solidFill>
                  <a:srgbClr val="6AA84F"/>
                </a:solidFill>
              </a:rPr>
              <a:t>českou hudbu</a:t>
            </a:r>
            <a:r>
              <a:rPr lang="cs-CZ" sz="2600"/>
              <a:t>.</a:t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/>
              <a:t>Nemám ráda </a:t>
            </a:r>
            <a:r>
              <a:rPr lang="cs-CZ" sz="2600">
                <a:solidFill>
                  <a:srgbClr val="6AA84F"/>
                </a:solidFill>
              </a:rPr>
              <a:t>akční filmy</a:t>
            </a:r>
            <a:r>
              <a:rPr lang="cs-CZ" sz="2600"/>
              <a:t>. 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