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Tahom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Tahoma-bold.fntdata"/><Relationship Id="rId21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Raleway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877366aa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877366a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d877366aa2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877366aa2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877366aa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d877366aa2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8dcef85c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8dcef85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d8dcef85c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8dcef85ca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8dcef85c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d8dcef85ca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8dcef85ca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8dcef85c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d8dcef85ca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8dcef85ca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8dcef85c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d8dcef85ca_0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11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Opakování: transformace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>
                <a:highlight>
                  <a:srgbClr val="00FFFF"/>
                </a:highlight>
              </a:rPr>
              <a:t>Mám</a:t>
            </a:r>
            <a:r>
              <a:rPr lang="cs-CZ"/>
              <a:t> </a:t>
            </a:r>
            <a:r>
              <a:rPr lang="cs-CZ" u="sng"/>
              <a:t>zlomenou</a:t>
            </a:r>
            <a:r>
              <a:rPr lang="cs-CZ"/>
              <a:t> ruku. → </a:t>
            </a:r>
            <a:r>
              <a:rPr lang="cs-CZ" u="sng"/>
              <a:t>Zlomil</a:t>
            </a:r>
            <a:r>
              <a:rPr lang="cs-CZ"/>
              <a:t> </a:t>
            </a:r>
            <a:r>
              <a:rPr lang="cs-CZ">
                <a:highlight>
                  <a:srgbClr val="00FFFF"/>
                </a:highlight>
              </a:rPr>
              <a:t>jsem si</a:t>
            </a:r>
            <a:r>
              <a:rPr lang="cs-CZ"/>
              <a:t> ruku.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Mám popálené zápěstí. → ________________ zápěstí.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Mám odřené koleno. </a:t>
            </a:r>
            <a:r>
              <a:rPr lang="cs-CZ"/>
              <a:t>→ ________________ koleno.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Mám opařené předloktí. → ________________ předloktí.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Mám vykloubené rameno. → ________________ rameno.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Mám pořezaný prst. → ________________ prst.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Mám vyražený zub. → ________________ zub.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Mám naštípnutou kost. → ________________ kost.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Mám natažený sval. → ________________ sval.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Mám poraněnou páteř. → ________________ páteř.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Odpovědi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7650" y="1163600"/>
            <a:ext cx="6605100" cy="327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1800">
                <a:highlight>
                  <a:srgbClr val="00FFFF"/>
                </a:highlight>
              </a:rPr>
              <a:t>Mám</a:t>
            </a:r>
            <a:r>
              <a:rPr lang="cs-CZ" sz="1800"/>
              <a:t> </a:t>
            </a:r>
            <a:r>
              <a:rPr lang="cs-CZ" sz="1800" u="sng"/>
              <a:t>zlomenou</a:t>
            </a:r>
            <a:r>
              <a:rPr lang="cs-CZ" sz="1800"/>
              <a:t> ruku. → </a:t>
            </a:r>
            <a:r>
              <a:rPr lang="cs-CZ" sz="1800" u="sng"/>
              <a:t>Zlomil</a:t>
            </a:r>
            <a:r>
              <a:rPr lang="cs-CZ" sz="1800"/>
              <a:t> </a:t>
            </a:r>
            <a:r>
              <a:rPr lang="cs-CZ" sz="1800">
                <a:highlight>
                  <a:srgbClr val="00FFFF"/>
                </a:highlight>
              </a:rPr>
              <a:t>jsem si</a:t>
            </a:r>
            <a:r>
              <a:rPr lang="cs-CZ" sz="1800"/>
              <a:t> ruku.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1800"/>
              <a:t>Mám popálené zápěstí. → </a:t>
            </a:r>
            <a:r>
              <a:rPr lang="cs-CZ" sz="1800">
                <a:solidFill>
                  <a:srgbClr val="0000FF"/>
                </a:solidFill>
              </a:rPr>
              <a:t>POPÁLIL JSEM SI</a:t>
            </a:r>
            <a:r>
              <a:rPr lang="cs-CZ" sz="1800"/>
              <a:t> zápěstí.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1800"/>
              <a:t>Mám odřené koleno. → </a:t>
            </a:r>
            <a:r>
              <a:rPr lang="cs-CZ" sz="1800">
                <a:solidFill>
                  <a:srgbClr val="0000FF"/>
                </a:solidFill>
              </a:rPr>
              <a:t>ODŘEL JSEM SI</a:t>
            </a:r>
            <a:r>
              <a:rPr lang="cs-CZ" sz="1800"/>
              <a:t> koleno.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1800"/>
              <a:t>Mám opařené předloktí. → </a:t>
            </a:r>
            <a:r>
              <a:rPr lang="cs-CZ" sz="1800">
                <a:solidFill>
                  <a:srgbClr val="0000FF"/>
                </a:solidFill>
              </a:rPr>
              <a:t>OPAŘIL JSEM SI</a:t>
            </a:r>
            <a:r>
              <a:rPr lang="cs-CZ" sz="1800"/>
              <a:t> předloktí.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1800"/>
              <a:t>Mám vykloubené rameno. → </a:t>
            </a:r>
            <a:r>
              <a:rPr lang="cs-CZ" sz="1800">
                <a:solidFill>
                  <a:srgbClr val="0000FF"/>
                </a:solidFill>
              </a:rPr>
              <a:t>VYKLOUBIL JSEM SI</a:t>
            </a:r>
            <a:r>
              <a:rPr lang="cs-CZ" sz="1800"/>
              <a:t> rameno.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1800"/>
              <a:t>Mám pořezaný prst. → </a:t>
            </a:r>
            <a:r>
              <a:rPr lang="cs-CZ" sz="1800">
                <a:solidFill>
                  <a:srgbClr val="0000FF"/>
                </a:solidFill>
              </a:rPr>
              <a:t>POŘEZAL JSEM SI</a:t>
            </a:r>
            <a:r>
              <a:rPr lang="cs-CZ" sz="1800"/>
              <a:t> prst.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1800"/>
              <a:t>Mám vyražený zub. → </a:t>
            </a:r>
            <a:r>
              <a:rPr lang="cs-CZ" sz="1800">
                <a:solidFill>
                  <a:srgbClr val="0000FF"/>
                </a:solidFill>
              </a:rPr>
              <a:t>VYRAZIL JSEM SI</a:t>
            </a:r>
            <a:r>
              <a:rPr lang="cs-CZ" sz="1800"/>
              <a:t> zub.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1800"/>
              <a:t>Mám naštípnutou kost. → </a:t>
            </a:r>
            <a:r>
              <a:rPr lang="cs-CZ" sz="1800">
                <a:solidFill>
                  <a:srgbClr val="0000FF"/>
                </a:solidFill>
              </a:rPr>
              <a:t>NAŠTÍPL JSEM SI</a:t>
            </a:r>
            <a:r>
              <a:rPr lang="cs-CZ" sz="1800"/>
              <a:t> kost.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1800"/>
              <a:t>Mám natažený sval. → </a:t>
            </a:r>
            <a:r>
              <a:rPr lang="cs-CZ" sz="1800">
                <a:solidFill>
                  <a:srgbClr val="0000FF"/>
                </a:solidFill>
              </a:rPr>
              <a:t>NATÁHL JSEM SI</a:t>
            </a:r>
            <a:r>
              <a:rPr lang="cs-CZ" sz="1800"/>
              <a:t> sval.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1800"/>
              <a:t>Mám poraněnou páteř. → </a:t>
            </a:r>
            <a:r>
              <a:rPr lang="cs-CZ" sz="1800">
                <a:solidFill>
                  <a:srgbClr val="0000FF"/>
                </a:solidFill>
              </a:rPr>
              <a:t>PORANIL JSEM SI</a:t>
            </a:r>
            <a:r>
              <a:rPr lang="cs-CZ" sz="1800"/>
              <a:t> páteř. </a:t>
            </a:r>
            <a:endParaRPr sz="1800"/>
          </a:p>
        </p:txBody>
      </p:sp>
      <p:sp>
        <p:nvSpPr>
          <p:cNvPr id="166" name="Google Shape;166;p28"/>
          <p:cNvSpPr txBox="1"/>
          <p:nvPr/>
        </p:nvSpPr>
        <p:spPr>
          <a:xfrm>
            <a:off x="7099975" y="1253675"/>
            <a:ext cx="48942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/>
              <a:t>ADJECTIVE - VERB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zlomený - zlomit (si)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popálený - popálit (si)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odřený - odřít (si)/past: odřel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opařený - opařit (si)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vykloubený - vykloubit (si)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pořezaný - pořezat (si)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vyražený - vyrazit (si)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naštípnutý - naštípnout (si)/past: naštípl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natažený - natáhnout (si)/past: natáhl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poraněný - poranit (si)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vymknutý - vymknout (si)/past: vymkl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zraněný - zranit (si)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INSTRUMENTAL: Kdy ho potřebujeme?</a:t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transport: jet autem, jet autobusem, letět letadlem, jezdit tramvají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instrument/tool (in most general meaning: using something to do something), in English “with”: psát perem, jíst rukou, vidět okem, krájet nožem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verbs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hýbat/pohnout (to move with): Nemůžu hýbat hlavou!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trpět (to suffer from): Bratr trpí lupénkou.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verbs + 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léčit se s (to treat with): Kamarádka se léčí s mentální anorexií.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sejít se s (to meet with): Večer se sejdu s kamarádem.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chodit s (to date sb.): Víš, že Petr chodí s Markétou?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INSTRUMENTAL: Prepozice</a:t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C9DAF8"/>
                </a:highlight>
              </a:rPr>
              <a:t>s/se</a:t>
            </a:r>
            <a:r>
              <a:rPr lang="cs-CZ">
                <a:highlight>
                  <a:schemeClr val="lt1"/>
                </a:highlight>
              </a:rPr>
              <a:t> (with)</a:t>
            </a:r>
            <a:r>
              <a:rPr lang="cs-CZ"/>
              <a:t>: Dám si chleba se šunkou. Do kina půjdu s Kamilem. Piješ kávu s mlékem?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C9DAF8"/>
                </a:highlight>
              </a:rPr>
              <a:t>před </a:t>
            </a:r>
            <a:r>
              <a:rPr lang="cs-CZ"/>
              <a:t>(ago, before, in front of): Před rokem jsem byl očkovaný proti tetanu. Před lekcí si rád dávám kávu. Před domem stojí moje nové auto.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C9DAF8"/>
                </a:highlight>
              </a:rPr>
              <a:t>za</a:t>
            </a:r>
            <a:r>
              <a:rPr lang="cs-CZ"/>
              <a:t> (behind): Parkuju za kinem.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C9DAF8"/>
                </a:highlight>
              </a:rPr>
              <a:t>pod</a:t>
            </a:r>
            <a:r>
              <a:rPr lang="cs-CZ"/>
              <a:t> (under): Kočka spí pod stolem.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C9DAF8"/>
                </a:highlight>
              </a:rPr>
              <a:t>nad</a:t>
            </a:r>
            <a:r>
              <a:rPr lang="cs-CZ"/>
              <a:t> (above): Mám modřinu nad loktem.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C9DAF8"/>
                </a:highlight>
              </a:rPr>
              <a:t>mezi</a:t>
            </a:r>
            <a:r>
              <a:rPr lang="cs-CZ"/>
              <a:t> (between, among): Můj dům je mezi univerzitou a obchodem.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                “před, za, pod, nad, mezi” express the STATIC meaning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                 (where sg. is located). </a:t>
            </a:r>
            <a:endParaRPr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38" y="5270825"/>
            <a:ext cx="1269076" cy="113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INSTRUMENTAL of nouns: Jak? </a:t>
            </a:r>
            <a:endParaRPr/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317650" y="1163600"/>
            <a:ext cx="5756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C9DAF8"/>
                </a:highlight>
              </a:rPr>
              <a:t>M </a:t>
            </a:r>
            <a:r>
              <a:rPr b="1" lang="cs-CZ"/>
              <a:t>+ </a:t>
            </a:r>
            <a:r>
              <a:rPr b="1" lang="cs-CZ">
                <a:highlight>
                  <a:srgbClr val="B6D7A8"/>
                </a:highlight>
              </a:rPr>
              <a:t>N</a:t>
            </a:r>
            <a:endParaRPr b="1"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+"/>
            </a:pPr>
            <a:r>
              <a:rPr b="1" lang="cs-CZ"/>
              <a:t>EM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jdu tam s Petr</a:t>
            </a:r>
            <a:r>
              <a:rPr lang="cs-CZ" u="sng"/>
              <a:t>em</a:t>
            </a:r>
            <a:r>
              <a:rPr lang="cs-CZ"/>
              <a:t>/Lukáš</a:t>
            </a:r>
            <a:r>
              <a:rPr lang="cs-CZ" u="sng"/>
              <a:t>em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salát se sýr</a:t>
            </a:r>
            <a:r>
              <a:rPr lang="cs-CZ" u="sng"/>
              <a:t>em</a:t>
            </a:r>
            <a:r>
              <a:rPr lang="cs-CZ"/>
              <a:t>/s mas</a:t>
            </a:r>
            <a:r>
              <a:rPr lang="cs-CZ" u="sng"/>
              <a:t>em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jedu aut</a:t>
            </a:r>
            <a:r>
              <a:rPr lang="cs-CZ" u="sng"/>
              <a:t>em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před letišt</a:t>
            </a:r>
            <a:r>
              <a:rPr lang="cs-CZ" u="sng"/>
              <a:t>ěm</a:t>
            </a:r>
            <a:r>
              <a:rPr lang="cs-CZ"/>
              <a:t> je parkoviště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!!! Neutrum í-ending (nádraží, náměstí, zápěstí, onemocnění)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í → ím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Mám nad zápěst</a:t>
            </a:r>
            <a:r>
              <a:rPr lang="cs-CZ" u="sng"/>
              <a:t>ím</a:t>
            </a:r>
            <a:r>
              <a:rPr lang="cs-CZ"/>
              <a:t> velkou jizvu.</a:t>
            </a:r>
            <a:endParaRPr/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6143600" y="1163600"/>
            <a:ext cx="5756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F4CCCC"/>
                </a:highlight>
              </a:rPr>
              <a:t>F</a:t>
            </a:r>
            <a:endParaRPr b="1">
              <a:highlight>
                <a:srgbClr val="F4CC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A </a:t>
            </a:r>
            <a:r>
              <a:rPr b="1" lang="cs-CZ"/>
              <a:t>→ OU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studujeme s Ev</a:t>
            </a:r>
            <a:r>
              <a:rPr lang="cs-CZ" u="sng"/>
              <a:t>ou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dám si chleba se šunk</a:t>
            </a:r>
            <a:r>
              <a:rPr lang="cs-CZ" u="sng"/>
              <a:t>ou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soused trpí rakovin</a:t>
            </a:r>
            <a:r>
              <a:rPr lang="cs-CZ" u="sng"/>
              <a:t>ou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E/consonant </a:t>
            </a:r>
            <a:r>
              <a:rPr b="1" lang="cs-CZ"/>
              <a:t>+ Í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pojedu tam tramvaj</a:t>
            </a:r>
            <a:r>
              <a:rPr lang="cs-CZ" u="sng"/>
              <a:t>í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před lekc</a:t>
            </a:r>
            <a:r>
              <a:rPr lang="cs-CZ" u="sng"/>
              <a:t>í</a:t>
            </a:r>
            <a:r>
              <a:rPr lang="cs-CZ"/>
              <a:t> si dám kávu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kamarádka se léčí s anorexi</a:t>
            </a:r>
            <a:r>
              <a:rPr lang="cs-CZ" u="sng"/>
              <a:t>í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mám problémy s páteř</a:t>
            </a:r>
            <a:r>
              <a:rPr lang="cs-CZ" u="sng"/>
              <a:t>í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INSTRUMENTAL of adjectives: Jak? </a:t>
            </a:r>
            <a:endParaRPr/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317650" y="1163600"/>
            <a:ext cx="5756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C9DAF8"/>
                </a:highlight>
              </a:rPr>
              <a:t>M </a:t>
            </a:r>
            <a:r>
              <a:rPr b="1" lang="cs-CZ"/>
              <a:t>+ </a:t>
            </a:r>
            <a:r>
              <a:rPr b="1" lang="cs-CZ">
                <a:highlight>
                  <a:srgbClr val="B6D7A8"/>
                </a:highlight>
              </a:rPr>
              <a:t>N</a:t>
            </a:r>
            <a:endParaRPr b="1">
              <a:highlight>
                <a:srgbClr val="B6D7A8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chemeClr val="lt1"/>
                </a:highlight>
              </a:rPr>
              <a:t>dobrý </a:t>
            </a:r>
            <a:r>
              <a:rPr b="1" lang="cs-CZ"/>
              <a:t>→</a:t>
            </a:r>
            <a:r>
              <a:rPr lang="cs-CZ"/>
              <a:t> dobr</a:t>
            </a:r>
            <a:r>
              <a:rPr lang="cs-CZ" u="sng"/>
              <a:t>ým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moderní → modern</a:t>
            </a:r>
            <a:r>
              <a:rPr lang="cs-CZ" u="sng"/>
              <a:t>ím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Marek trpí </a:t>
            </a:r>
            <a:r>
              <a:rPr lang="cs-CZ" u="sng"/>
              <a:t>vzácným</a:t>
            </a:r>
            <a:r>
              <a:rPr lang="cs-CZ"/>
              <a:t> onemocněním.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Pojedeme tam </a:t>
            </a:r>
            <a:r>
              <a:rPr lang="cs-CZ" u="sng"/>
              <a:t>novým</a:t>
            </a:r>
            <a:r>
              <a:rPr lang="cs-CZ"/>
              <a:t> autem.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Před </a:t>
            </a:r>
            <a:r>
              <a:rPr lang="cs-CZ" u="sng"/>
              <a:t>hlavním</a:t>
            </a:r>
            <a:r>
              <a:rPr lang="cs-CZ"/>
              <a:t> nádražím je zastávka tramvaje.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Nemůžu hýbat </a:t>
            </a:r>
            <a:r>
              <a:rPr lang="cs-CZ" u="sng"/>
              <a:t>pravým</a:t>
            </a:r>
            <a:r>
              <a:rPr lang="cs-CZ"/>
              <a:t> kotníkem.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Dám si salát s </a:t>
            </a:r>
            <a:r>
              <a:rPr lang="cs-CZ" u="sng"/>
              <a:t>kuřecím</a:t>
            </a:r>
            <a:r>
              <a:rPr lang="cs-CZ"/>
              <a:t> masem.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6143600" y="1163600"/>
            <a:ext cx="5756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F4CCCC"/>
                </a:highlight>
              </a:rPr>
              <a:t>F</a:t>
            </a:r>
            <a:endParaRPr b="1">
              <a:highlight>
                <a:srgbClr val="F4CCCC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F4CC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chemeClr val="lt1"/>
                </a:highlight>
              </a:rPr>
              <a:t>dobrá </a:t>
            </a:r>
            <a:r>
              <a:rPr lang="cs-CZ"/>
              <a:t>→ dobr</a:t>
            </a:r>
            <a:r>
              <a:rPr lang="cs-CZ" u="sng"/>
              <a:t>ou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moderní → moderní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Marek trpí </a:t>
            </a:r>
            <a:r>
              <a:rPr lang="cs-CZ" u="sng"/>
              <a:t>vzácnou</a:t>
            </a:r>
            <a:r>
              <a:rPr lang="cs-CZ"/>
              <a:t> nemocí.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Pojedeme tam </a:t>
            </a:r>
            <a:r>
              <a:rPr lang="cs-CZ" u="sng"/>
              <a:t>novou</a:t>
            </a:r>
            <a:r>
              <a:rPr lang="cs-CZ"/>
              <a:t> tramvají.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Před </a:t>
            </a:r>
            <a:r>
              <a:rPr lang="cs-CZ" u="sng"/>
              <a:t>hlavní</a:t>
            </a:r>
            <a:r>
              <a:rPr lang="cs-CZ"/>
              <a:t> budovou je zastávka tramvaje.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Nemůžu hýbat </a:t>
            </a:r>
            <a:r>
              <a:rPr lang="cs-CZ" u="sng"/>
              <a:t>levou</a:t>
            </a:r>
            <a:r>
              <a:rPr lang="cs-CZ"/>
              <a:t> rukou.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Dám si sendvič s </a:t>
            </a:r>
            <a:r>
              <a:rPr lang="cs-CZ" u="sng"/>
              <a:t>kuřecí</a:t>
            </a:r>
            <a:r>
              <a:rPr lang="cs-CZ"/>
              <a:t> šunkou.</a:t>
            </a:r>
            <a:r>
              <a:rPr b="1" lang="cs-CZ"/>
              <a:t>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