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Tahoma-bold.fntdata"/><Relationship Id="rId21" Type="http://schemas.openxmlformats.org/officeDocument/2006/relationships/font" Target="fonts/Tahoma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69808341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6980834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b69808341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6aee7370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6aee7370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b6aee7370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e67f25f6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e67f25f6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e67f25f68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b69808341b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b69808341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b69808341b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6aee73700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b6aee7370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b6aee73700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d6b0a35f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d6b0a35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dd6b0a35f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14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conditional:</a:t>
            </a:r>
            <a:r>
              <a:rPr lang="cs-CZ" sz="1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choose the most suitable expression and use it to complete the sentence.</a:t>
            </a:r>
            <a:endParaRPr sz="1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Expressions: </a:t>
            </a:r>
            <a:r>
              <a:rPr i="1" lang="cs-CZ"/>
              <a:t>jít na výlet – koupit si nové auto – obědvat steak – vzít si svetr – zavolat mamince – zůstat v posteli dlouho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>
                <a:solidFill>
                  <a:srgbClr val="0000FF"/>
                </a:solidFill>
              </a:rPr>
              <a:t>Example: ________, ale moc rád jím. → Zhubnul bych, ale moc rád jím.</a:t>
            </a:r>
            <a:endParaRPr sz="2300">
              <a:solidFill>
                <a:srgbClr val="0000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___________________, </a:t>
            </a: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	ale bolí mě nohy.</a:t>
            </a:r>
            <a:br>
              <a:rPr lang="cs-CZ" sz="18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/>
              <a:t> 	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, 	ale nejíš maso.</a:t>
            </a:r>
            <a:br>
              <a:rPr lang="cs-CZ" sz="18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/>
              <a:t> 	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, 	ale musel jít ráno do školy.</a:t>
            </a:r>
            <a:br>
              <a:rPr lang="cs-CZ" sz="18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/>
              <a:t> 	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, 	ale je teplo, nepotřebujete ho.</a:t>
            </a:r>
            <a:br>
              <a:rPr lang="cs-CZ" sz="18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/>
              <a:t> 	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, 	ale nemáme peníze.</a:t>
            </a:r>
            <a:br>
              <a:rPr lang="cs-CZ" sz="1800">
                <a:latin typeface="Calibri"/>
                <a:ea typeface="Calibri"/>
                <a:cs typeface="Calibri"/>
                <a:sym typeface="Calibri"/>
              </a:rPr>
            </a:br>
            <a:r>
              <a:rPr lang="cs-CZ" sz="1800"/>
              <a:t> 	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r>
              <a:rPr lang="cs-CZ" sz="1800">
                <a:latin typeface="Calibri"/>
                <a:ea typeface="Calibri"/>
                <a:cs typeface="Calibri"/>
                <a:sym typeface="Calibri"/>
              </a:rPr>
              <a:t>, 	ale ztratili telefon.</a:t>
            </a:r>
            <a:br>
              <a:rPr lang="cs-CZ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conditional: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</a:t>
            </a:r>
            <a:r>
              <a:rPr lang="cs-CZ">
                <a:highlight>
                  <a:schemeClr val="lt2"/>
                </a:highlight>
              </a:rPr>
              <a:t>T</a:t>
            </a:r>
            <a:r>
              <a:rPr lang="cs-CZ"/>
              <a:t> - mluvil/mluvila/mluvili + bych/bys/by/bychom/byste/by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mluvil/a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mluvil/a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mluvil/a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mluvili by</a:t>
            </a:r>
            <a:endParaRPr/>
          </a:p>
        </p:txBody>
      </p:sp>
      <p:sp>
        <p:nvSpPr>
          <p:cNvPr id="166" name="Google Shape;166;p28"/>
          <p:cNvSpPr txBox="1"/>
          <p:nvPr/>
        </p:nvSpPr>
        <p:spPr>
          <a:xfrm>
            <a:off x="0" y="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cs-CZ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číst - četl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chtít - chtěl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jíst - jedl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jít - šel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šel/šla bych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šel/šla bys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šel/šla by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šli bychom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šli byste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šli by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 the advice: ne/měl bys + INFINITIVE</a:t>
            </a:r>
            <a:endParaRPr sz="3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Use </a:t>
            </a:r>
            <a:r>
              <a:rPr lang="cs-CZ" sz="1800">
                <a:solidFill>
                  <a:srgbClr val="0000FF"/>
                </a:solidFill>
              </a:rPr>
              <a:t>„měl bys/neměl bys“ </a:t>
            </a:r>
            <a:r>
              <a:rPr lang="cs-CZ" sz="1800"/>
              <a:t>structure in the same person that is used in „problem“ sentence.</a:t>
            </a:r>
            <a:endParaRPr sz="18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Jsem tlustý.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Petr je hubený.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Nemáme peníze.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Bolí vás břicho a zvracíte.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Máš průjem.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Mám horečku.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Moc piješ alkohol.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Máme jenom staré a ošklivé oblečení.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1400"/>
              <a:t> 	</a:t>
            </a:r>
            <a:endParaRPr sz="1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cs-CZ" sz="1400">
                <a:latin typeface="Calibri"/>
                <a:ea typeface="Calibri"/>
                <a:cs typeface="Calibri"/>
                <a:sym typeface="Calibri"/>
              </a:rPr>
              <a:t>Oni mluví špatně anglicky. → </a:t>
            </a:r>
            <a:r>
              <a:rPr b="1" lang="cs-CZ" sz="17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</a:t>
            </a:r>
            <a:br>
              <a:rPr b="1" lang="cs-CZ" sz="1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11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KONDICIONÁL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MĚL BYCH - NEMĚL BYCH + inifitnive (t-ending)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(já) - měl/a bych studovat češtinu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(ty) - měl/a bys studovat češtinu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(on) - měl by studovat češtinu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(ona) - měla by studovat češtinu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(my) - měli bychom studovat češtinu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(vy) - měli byste studovat češtinu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(oni) - měli by studovat češtinu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TM 19: revision</a:t>
            </a:r>
            <a:endParaRPr/>
          </a:p>
        </p:txBody>
      </p:sp>
      <p:sp>
        <p:nvSpPr>
          <p:cNvPr id="194" name="Google Shape;194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Bratr a sestra jsou moji </a:t>
            </a:r>
            <a:r>
              <a:rPr lang="cs-CZ" sz="2900">
                <a:highlight>
                  <a:srgbClr val="00FFFF"/>
                </a:highlight>
              </a:rPr>
              <a:t>S</a:t>
            </a:r>
            <a:r>
              <a:rPr lang="cs-CZ" sz="2900"/>
              <a:t>_________.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Jsem ženatý. Moje </a:t>
            </a:r>
            <a:r>
              <a:rPr lang="cs-CZ" sz="2900">
                <a:highlight>
                  <a:srgbClr val="00FFFF"/>
                </a:highlight>
              </a:rPr>
              <a:t>M</a:t>
            </a:r>
            <a:r>
              <a:rPr lang="cs-CZ" sz="2900"/>
              <a:t>__________</a:t>
            </a:r>
            <a:r>
              <a:rPr lang="cs-CZ" sz="2900"/>
              <a:t>se jmenuje Karla.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Máte děti? - Ano, mám dvě </a:t>
            </a:r>
            <a:r>
              <a:rPr lang="cs-CZ" sz="2900">
                <a:highlight>
                  <a:srgbClr val="00FFFF"/>
                </a:highlight>
              </a:rPr>
              <a:t>D</a:t>
            </a:r>
            <a:r>
              <a:rPr lang="cs-CZ" sz="2900"/>
              <a:t>__________.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Její manžel už zemřel, je to </a:t>
            </a:r>
            <a:r>
              <a:rPr lang="cs-CZ" sz="2900">
                <a:highlight>
                  <a:srgbClr val="00FFFF"/>
                </a:highlight>
              </a:rPr>
              <a:t>V</a:t>
            </a:r>
            <a:r>
              <a:rPr lang="cs-CZ" sz="2900"/>
              <a:t>__________.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Můj manžel je podruhé ženatý, jeho syn z prvního manželství je můj </a:t>
            </a:r>
            <a:r>
              <a:rPr lang="cs-CZ" sz="2900">
                <a:highlight>
                  <a:srgbClr val="00FFFF"/>
                </a:highlight>
              </a:rPr>
              <a:t>N</a:t>
            </a:r>
            <a:r>
              <a:rPr lang="cs-CZ" sz="2900"/>
              <a:t>______ syn.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Prarodiče jsou babička a </a:t>
            </a:r>
            <a:r>
              <a:rPr lang="cs-CZ" sz="2900">
                <a:highlight>
                  <a:srgbClr val="00FFFF"/>
                </a:highlight>
              </a:rPr>
              <a:t>D</a:t>
            </a:r>
            <a:r>
              <a:rPr lang="cs-CZ" sz="2900"/>
              <a:t>__________. 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Bratr a jeho žena nemají žádné děti. Bratr je bohužel </a:t>
            </a:r>
            <a:r>
              <a:rPr lang="cs-CZ" sz="2900">
                <a:highlight>
                  <a:srgbClr val="00FFFF"/>
                </a:highlight>
              </a:rPr>
              <a:t>N</a:t>
            </a:r>
            <a:r>
              <a:rPr lang="cs-CZ" sz="2900"/>
              <a:t>__________.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Nemám bratra ani sestru, jsem </a:t>
            </a:r>
            <a:r>
              <a:rPr lang="cs-CZ" sz="2900">
                <a:highlight>
                  <a:srgbClr val="00FFFF"/>
                </a:highlight>
              </a:rPr>
              <a:t>J</a:t>
            </a:r>
            <a:r>
              <a:rPr lang="cs-CZ" sz="2900">
                <a:highlight>
                  <a:srgbClr val="FFFFFF"/>
                </a:highlight>
              </a:rPr>
              <a:t>__________</a:t>
            </a:r>
            <a:r>
              <a:rPr lang="cs-CZ" sz="2900"/>
              <a:t>.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Má někdo v</a:t>
            </a:r>
            <a:r>
              <a:rPr lang="cs-CZ" sz="2900">
                <a:highlight>
                  <a:srgbClr val="FFFFFF"/>
                </a:highlight>
              </a:rPr>
              <a:t> </a:t>
            </a:r>
            <a:r>
              <a:rPr lang="cs-CZ" sz="2900">
                <a:highlight>
                  <a:srgbClr val="00FFFF"/>
                </a:highlight>
              </a:rPr>
              <a:t>R</a:t>
            </a:r>
            <a:r>
              <a:rPr lang="cs-CZ" sz="2900">
                <a:highlight>
                  <a:srgbClr val="FFFFFF"/>
                </a:highlight>
              </a:rPr>
              <a:t>________</a:t>
            </a:r>
            <a:r>
              <a:rPr lang="cs-CZ" sz="2900"/>
              <a:t> cukrovku nebo vysoký tlak?</a:t>
            </a:r>
            <a:endParaRPr sz="2900"/>
          </a:p>
          <a:p>
            <a:pPr indent="-412750" lvl="0" marL="457200" rtl="0" algn="l"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lang="cs-CZ" sz="2900"/>
              <a:t>Matka byla na </a:t>
            </a:r>
            <a:r>
              <a:rPr lang="cs-CZ" sz="2900">
                <a:highlight>
                  <a:srgbClr val="00FFFF"/>
                </a:highlight>
              </a:rPr>
              <a:t>O</a:t>
            </a:r>
            <a:r>
              <a:rPr lang="cs-CZ" sz="2900"/>
              <a:t>__________ žlučníku.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