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67" r:id="rId2"/>
    <p:sldMasterId id="2147483768" r:id="rId3"/>
    <p:sldMasterId id="2147483770" r:id="rId4"/>
    <p:sldMasterId id="2147483774" r:id="rId5"/>
    <p:sldMasterId id="2147483776" r:id="rId6"/>
    <p:sldMasterId id="2147483778" r:id="rId7"/>
    <p:sldMasterId id="2147483780" r:id="rId8"/>
    <p:sldMasterId id="2147483782" r:id="rId9"/>
    <p:sldMasterId id="2147483784" r:id="rId10"/>
    <p:sldMasterId id="2147483786" r:id="rId11"/>
    <p:sldMasterId id="2147483788" r:id="rId12"/>
    <p:sldMasterId id="2147483790" r:id="rId13"/>
    <p:sldMasterId id="2147483792" r:id="rId14"/>
    <p:sldMasterId id="2147483794" r:id="rId15"/>
    <p:sldMasterId id="2147483796" r:id="rId16"/>
    <p:sldMasterId id="2147483798" r:id="rId17"/>
    <p:sldMasterId id="2147483800" r:id="rId18"/>
    <p:sldMasterId id="2147483802" r:id="rId19"/>
    <p:sldMasterId id="2147483804" r:id="rId20"/>
  </p:sldMasterIdLst>
  <p:notesMasterIdLst>
    <p:notesMasterId r:id="rId41"/>
  </p:notesMasterIdLst>
  <p:sldIdLst>
    <p:sldId id="257" r:id="rId21"/>
    <p:sldId id="258" r:id="rId22"/>
    <p:sldId id="259" r:id="rId23"/>
    <p:sldId id="260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2672A-E455-4E03-A90A-FB61EB0E9EA8}" type="datetimeFigureOut">
              <a:rPr lang="cs-CZ" smtClean="0"/>
              <a:t>28.03.2021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CEB4A-A265-4295-8CBA-B71BDEECB5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22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rázek snímku 1">
            <a:extLst>
              <a:ext uri="{FF2B5EF4-FFF2-40B4-BE49-F238E27FC236}">
                <a16:creationId xmlns:a16="http://schemas.microsoft.com/office/drawing/2014/main" id="{5A6A7509-7BC1-45AE-938A-9A01D4898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Zástupný symbol pro poznámky 2">
            <a:extLst>
              <a:ext uri="{FF2B5EF4-FFF2-40B4-BE49-F238E27FC236}">
                <a16:creationId xmlns:a16="http://schemas.microsoft.com/office/drawing/2014/main" id="{E22C33A1-25B4-4469-8FAA-08F619A04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8196" name="Zástupný symbol pro číslo snímku 3">
            <a:extLst>
              <a:ext uri="{FF2B5EF4-FFF2-40B4-BE49-F238E27FC236}">
                <a16:creationId xmlns:a16="http://schemas.microsoft.com/office/drawing/2014/main" id="{5F672F83-7367-40E7-8F1B-8D18582E0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781BC9-F2C4-458B-A1EF-C3CDBBE0336D}" type="slidenum">
              <a:rPr lang="cs-CZ" altLang="cs-CZ"/>
              <a:pPr/>
              <a:t>4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4157DF-9ABE-4BA3-833F-3AEF5FAC22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F55EF3D-E97E-4002-B097-07075FA12D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D30FB-ED92-40BB-BC76-C30C0F2DBE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A45E96A1-09A0-4C93-A083-3BD9E84E8FE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425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306085D-3435-4047-B746-E3FF1C1D2A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6108000-E47F-477C-98CB-7B832DEECD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F3D6-3A3C-4CD7-A683-3F2ECAD3FF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95C5063-536A-42FD-9059-1DD67202D24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40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4A10470-F611-4603-9D3C-36E19A3D77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60D26-4469-4BF7-99FF-80E72974BE3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0695020-CE30-4A2E-9AC3-B328ADC9A6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163CB08-F614-4CC5-A25F-9329D80AF5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>
              <a:extLst>
                <a:ext uri="{FF2B5EF4-FFF2-40B4-BE49-F238E27FC236}">
                  <a16:creationId xmlns:a16="http://schemas.microsoft.com/office/drawing/2014/main" id="{94EFB3FA-0227-4BEA-8842-2CF68C238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>
              <a:extLst>
                <a:ext uri="{FF2B5EF4-FFF2-40B4-BE49-F238E27FC236}">
                  <a16:creationId xmlns:a16="http://schemas.microsoft.com/office/drawing/2014/main" id="{17480B64-9B91-4BCE-B6CA-1730B21D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>
              <a:extLst>
                <a:ext uri="{FF2B5EF4-FFF2-40B4-BE49-F238E27FC236}">
                  <a16:creationId xmlns:a16="http://schemas.microsoft.com/office/drawing/2014/main" id="{16ABD4CD-F127-4254-B024-C603912C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>
              <a:extLst>
                <a:ext uri="{FF2B5EF4-FFF2-40B4-BE49-F238E27FC236}">
                  <a16:creationId xmlns:a16="http://schemas.microsoft.com/office/drawing/2014/main" id="{FC49511E-431F-4B93-91E0-E7EA69CB3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>
              <a:extLst>
                <a:ext uri="{FF2B5EF4-FFF2-40B4-BE49-F238E27FC236}">
                  <a16:creationId xmlns:a16="http://schemas.microsoft.com/office/drawing/2014/main" id="{D262CA6A-3F21-4EAE-84F6-CD05E9BC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>
              <a:extLst>
                <a:ext uri="{FF2B5EF4-FFF2-40B4-BE49-F238E27FC236}">
                  <a16:creationId xmlns:a16="http://schemas.microsoft.com/office/drawing/2014/main" id="{7CFBC938-4A4D-4967-B901-E11D943D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>
              <a:extLst>
                <a:ext uri="{FF2B5EF4-FFF2-40B4-BE49-F238E27FC236}">
                  <a16:creationId xmlns:a16="http://schemas.microsoft.com/office/drawing/2014/main" id="{C260BEC1-A9C6-4C97-8D6E-A79B2E298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>
              <a:extLst>
                <a:ext uri="{FF2B5EF4-FFF2-40B4-BE49-F238E27FC236}">
                  <a16:creationId xmlns:a16="http://schemas.microsoft.com/office/drawing/2014/main" id="{4DDE538E-5839-4E67-A718-B1AC1D25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>
              <a:extLst>
                <a:ext uri="{FF2B5EF4-FFF2-40B4-BE49-F238E27FC236}">
                  <a16:creationId xmlns:a16="http://schemas.microsoft.com/office/drawing/2014/main" id="{5650998D-AB8C-4989-A07A-9F8826DDF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>
            <a:extLst>
              <a:ext uri="{FF2B5EF4-FFF2-40B4-BE49-F238E27FC236}">
                <a16:creationId xmlns:a16="http://schemas.microsoft.com/office/drawing/2014/main" id="{FF1C8EA6-C2E1-4FB3-A642-0E1F21FA21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30" name="Rectangle 15">
            <a:extLst>
              <a:ext uri="{FF2B5EF4-FFF2-40B4-BE49-F238E27FC236}">
                <a16:creationId xmlns:a16="http://schemas.microsoft.com/office/drawing/2014/main" id="{621DE3BD-9F21-4E22-89D7-E2BB9E7C0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81936" name="Rectangle 16">
            <a:extLst>
              <a:ext uri="{FF2B5EF4-FFF2-40B4-BE49-F238E27FC236}">
                <a16:creationId xmlns:a16="http://schemas.microsoft.com/office/drawing/2014/main" id="{C5C87B2B-B928-45ED-9D34-170029541F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15E7469-94AA-4F0F-8528-42F0EBEC5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6921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u="sng">
                <a:solidFill>
                  <a:schemeClr val="accent2"/>
                </a:solidFill>
              </a:rPr>
              <a:t>Autoimmune bullous diseases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9087A9F-3758-4A06-805E-469D02D81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23320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Rare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diseases</a:t>
            </a:r>
            <a:r>
              <a:rPr lang="cs-CZ" altLang="cs-CZ" sz="2400" dirty="0"/>
              <a:t>, severe </a:t>
            </a:r>
            <a:r>
              <a:rPr lang="cs-CZ" altLang="cs-CZ" sz="2400" dirty="0" err="1"/>
              <a:t>forms</a:t>
            </a:r>
            <a:r>
              <a:rPr lang="cs-CZ" altLang="cs-CZ" sz="2400" dirty="0"/>
              <a:t> are </a:t>
            </a:r>
            <a:r>
              <a:rPr lang="cs-CZ" altLang="cs-CZ" sz="2400" dirty="0" err="1"/>
              <a:t>lethal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Skin and </a:t>
            </a:r>
            <a:r>
              <a:rPr lang="cs-CZ" altLang="cs-CZ" sz="2400" dirty="0" err="1"/>
              <a:t>mucous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membranes</a:t>
            </a: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Two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groups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according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level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cleavage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rgbClr val="00B0F0"/>
                </a:solidFill>
              </a:rPr>
              <a:t>Intraepidermal</a:t>
            </a:r>
            <a:r>
              <a:rPr lang="cs-CZ" altLang="cs-CZ" sz="2400" dirty="0">
                <a:solidFill>
                  <a:srgbClr val="00B0F0"/>
                </a:solidFill>
              </a:rPr>
              <a:t> – Pemphigus and </a:t>
            </a:r>
            <a:r>
              <a:rPr lang="cs-CZ" altLang="cs-CZ" sz="2400" dirty="0" err="1">
                <a:solidFill>
                  <a:srgbClr val="00B0F0"/>
                </a:solidFill>
              </a:rPr>
              <a:t>variants</a:t>
            </a:r>
            <a:endParaRPr lang="cs-CZ" altLang="cs-CZ" sz="2400" dirty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cs-CZ" altLang="cs-CZ" sz="2400" dirty="0" err="1">
                <a:solidFill>
                  <a:schemeClr val="accent5">
                    <a:lumMod val="50000"/>
                  </a:schemeClr>
                </a:solidFill>
              </a:rPr>
              <a:t>Subepidermal</a:t>
            </a: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cs-CZ" altLang="cs-CZ" sz="2400" dirty="0" err="1">
                <a:solidFill>
                  <a:schemeClr val="accent5">
                    <a:lumMod val="50000"/>
                  </a:schemeClr>
                </a:solidFill>
              </a:rPr>
              <a:t>pemphigoid</a:t>
            </a: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altLang="cs-CZ" sz="2400" dirty="0" err="1">
                <a:solidFill>
                  <a:schemeClr val="accent5">
                    <a:lumMod val="50000"/>
                  </a:schemeClr>
                </a:solidFill>
              </a:rPr>
              <a:t>group</a:t>
            </a:r>
            <a:r>
              <a:rPr lang="cs-CZ" altLang="cs-CZ" sz="2400" dirty="0">
                <a:solidFill>
                  <a:schemeClr val="accent5">
                    <a:lumMod val="50000"/>
                  </a:schemeClr>
                </a:solidFill>
              </a:rPr>
              <a:t>, DHD, EBA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Autoantibodies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IgG</a:t>
            </a:r>
            <a:r>
              <a:rPr lang="cs-CZ" altLang="cs-CZ" sz="2400" dirty="0"/>
              <a:t>/</a:t>
            </a:r>
            <a:r>
              <a:rPr lang="cs-CZ" altLang="cs-CZ" sz="2400" dirty="0" err="1"/>
              <a:t>IgA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against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antigens</a:t>
            </a:r>
            <a:r>
              <a:rPr lang="cs-CZ" altLang="cs-CZ" sz="2400" dirty="0"/>
              <a:t> in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epidermis and </a:t>
            </a:r>
            <a:r>
              <a:rPr lang="cs-CZ" altLang="cs-CZ" sz="2400" dirty="0" err="1"/>
              <a:t>junctional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zone</a:t>
            </a:r>
            <a:endParaRPr lang="cs-CZ" altLang="cs-CZ" sz="2400" dirty="0"/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7746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1AE438E8-B23B-45CA-83C6-C93A326EA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000"/>
              <a:t>Subepidermal autoimmune bullous dermatoses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30FAB408-76FF-4D74-A778-F037C478A6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0988" y="1798638"/>
            <a:ext cx="8229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 err="1"/>
              <a:t>Rare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disorders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autoantibody-induced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subepidermal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blisters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basement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membrane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hemidesmosomes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Bullous</a:t>
            </a:r>
            <a:r>
              <a:rPr lang="cs-CZ" altLang="cs-CZ" sz="2000" dirty="0"/>
              <a:t> Pemphigoid   - BP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rgbClr val="00B0F0"/>
                </a:solidFill>
              </a:rPr>
              <a:t>Pemphigoid </a:t>
            </a:r>
            <a:r>
              <a:rPr lang="cs-CZ" altLang="cs-CZ" sz="2000" dirty="0" err="1">
                <a:solidFill>
                  <a:srgbClr val="00B0F0"/>
                </a:solidFill>
              </a:rPr>
              <a:t>gestations</a:t>
            </a:r>
            <a:r>
              <a:rPr lang="cs-CZ" altLang="cs-CZ" sz="2000" dirty="0">
                <a:solidFill>
                  <a:srgbClr val="00B0F0"/>
                </a:solidFill>
              </a:rPr>
              <a:t> ( variant </a:t>
            </a:r>
            <a:r>
              <a:rPr lang="cs-CZ" altLang="cs-CZ" sz="2000" dirty="0" err="1">
                <a:solidFill>
                  <a:srgbClr val="00B0F0"/>
                </a:solidFill>
              </a:rPr>
              <a:t>of</a:t>
            </a:r>
            <a:r>
              <a:rPr lang="cs-CZ" altLang="cs-CZ" sz="2000" dirty="0">
                <a:solidFill>
                  <a:srgbClr val="00B0F0"/>
                </a:solidFill>
              </a:rPr>
              <a:t> BP)</a:t>
            </a:r>
          </a:p>
          <a:p>
            <a:pPr eaLnBrk="1" hangingPunct="1">
              <a:defRPr/>
            </a:pPr>
            <a:r>
              <a:rPr lang="cs-CZ" altLang="cs-CZ" sz="2000" dirty="0" err="1">
                <a:solidFill>
                  <a:srgbClr val="00B0F0"/>
                </a:solidFill>
              </a:rPr>
              <a:t>Cicatricial</a:t>
            </a:r>
            <a:r>
              <a:rPr lang="cs-CZ" altLang="cs-CZ" sz="2000" dirty="0">
                <a:solidFill>
                  <a:srgbClr val="00B0F0"/>
                </a:solidFill>
              </a:rPr>
              <a:t> Pemphigoid – </a:t>
            </a:r>
            <a:r>
              <a:rPr lang="cs-CZ" altLang="cs-CZ" sz="2000" dirty="0" err="1">
                <a:solidFill>
                  <a:srgbClr val="00B0F0"/>
                </a:solidFill>
              </a:rPr>
              <a:t>mucous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membrane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pemphigoid</a:t>
            </a:r>
            <a:endParaRPr lang="cs-CZ" altLang="cs-CZ" sz="2000" dirty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cs-CZ" altLang="cs-CZ" sz="2000" dirty="0" err="1">
                <a:solidFill>
                  <a:srgbClr val="00B0F0"/>
                </a:solidFill>
              </a:rPr>
              <a:t>Epidermolysis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bullosa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acquisita</a:t>
            </a:r>
            <a:r>
              <a:rPr lang="cs-CZ" altLang="cs-CZ" sz="2000" dirty="0">
                <a:solidFill>
                  <a:srgbClr val="00B0F0"/>
                </a:solidFill>
              </a:rPr>
              <a:t> (</a:t>
            </a:r>
            <a:r>
              <a:rPr lang="cs-CZ" altLang="cs-CZ" sz="2000" dirty="0" err="1">
                <a:solidFill>
                  <a:srgbClr val="00B0F0"/>
                </a:solidFill>
              </a:rPr>
              <a:t>association</a:t>
            </a:r>
            <a:r>
              <a:rPr lang="cs-CZ" altLang="cs-CZ" sz="2000" dirty="0">
                <a:solidFill>
                  <a:srgbClr val="00B0F0"/>
                </a:solidFill>
              </a:rPr>
              <a:t> diabetes, </a:t>
            </a:r>
            <a:r>
              <a:rPr lang="cs-CZ" altLang="cs-CZ" sz="2000" dirty="0" err="1">
                <a:solidFill>
                  <a:srgbClr val="00B0F0"/>
                </a:solidFill>
              </a:rPr>
              <a:t>bowel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disease</a:t>
            </a:r>
            <a:r>
              <a:rPr lang="cs-CZ" altLang="cs-CZ" sz="2000" dirty="0">
                <a:solidFill>
                  <a:srgbClr val="00B0F0"/>
                </a:solidFill>
              </a:rPr>
              <a:t>)</a:t>
            </a:r>
          </a:p>
          <a:p>
            <a:pPr eaLnBrk="1" hangingPunct="1">
              <a:defRPr/>
            </a:pPr>
            <a:r>
              <a:rPr lang="cs-CZ" altLang="cs-CZ" sz="2000" dirty="0" err="1">
                <a:solidFill>
                  <a:srgbClr val="00B0F0"/>
                </a:solidFill>
              </a:rPr>
              <a:t>IgA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linear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dermatosis</a:t>
            </a:r>
            <a:r>
              <a:rPr lang="cs-CZ" altLang="cs-CZ" sz="2000" dirty="0">
                <a:solidFill>
                  <a:srgbClr val="00B0F0"/>
                </a:solidFill>
              </a:rPr>
              <a:t> – </a:t>
            </a:r>
            <a:r>
              <a:rPr lang="cs-CZ" altLang="cs-CZ" sz="2000" dirty="0" err="1">
                <a:solidFill>
                  <a:srgbClr val="00B0F0"/>
                </a:solidFill>
              </a:rPr>
              <a:t>typically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childhood</a:t>
            </a:r>
            <a:r>
              <a:rPr lang="cs-CZ" altLang="cs-CZ" sz="2000" dirty="0">
                <a:solidFill>
                  <a:srgbClr val="00B0F0"/>
                </a:solidFill>
              </a:rPr>
              <a:t>, in </a:t>
            </a:r>
            <a:r>
              <a:rPr lang="cs-CZ" altLang="cs-CZ" sz="2000" dirty="0" err="1">
                <a:solidFill>
                  <a:srgbClr val="00B0F0"/>
                </a:solidFill>
              </a:rPr>
              <a:t>adults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drug</a:t>
            </a:r>
            <a:r>
              <a:rPr lang="cs-CZ" altLang="cs-CZ" sz="2000" dirty="0">
                <a:solidFill>
                  <a:srgbClr val="00B0F0"/>
                </a:solidFill>
              </a:rPr>
              <a:t> </a:t>
            </a:r>
            <a:r>
              <a:rPr lang="cs-CZ" altLang="cs-CZ" sz="2000" dirty="0" err="1">
                <a:solidFill>
                  <a:srgbClr val="00B0F0"/>
                </a:solidFill>
              </a:rPr>
              <a:t>induced</a:t>
            </a:r>
            <a:r>
              <a:rPr lang="cs-CZ" altLang="cs-CZ" sz="2000" dirty="0">
                <a:solidFill>
                  <a:srgbClr val="00B0F0"/>
                </a:solidFill>
              </a:rPr>
              <a:t> – </a:t>
            </a:r>
            <a:r>
              <a:rPr lang="cs-CZ" altLang="cs-CZ" sz="2000" dirty="0" err="1">
                <a:solidFill>
                  <a:srgbClr val="00B0F0"/>
                </a:solidFill>
              </a:rPr>
              <a:t>vankomycin</a:t>
            </a:r>
            <a:endParaRPr lang="cs-CZ" altLang="cs-CZ" sz="2000" dirty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cs-CZ" altLang="cs-CZ" sz="2000" dirty="0">
                <a:solidFill>
                  <a:schemeClr val="accent5">
                    <a:lumMod val="50000"/>
                  </a:schemeClr>
                </a:solidFill>
              </a:rPr>
              <a:t>Dermatitis </a:t>
            </a: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herpetiformis</a:t>
            </a:r>
            <a:r>
              <a:rPr lang="cs-CZ" altLang="cs-CZ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Duhring</a:t>
            </a:r>
            <a:endParaRPr lang="cs-CZ" altLang="cs-CZ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40" name="Obrázek 1">
            <a:extLst>
              <a:ext uri="{FF2B5EF4-FFF2-40B4-BE49-F238E27FC236}">
                <a16:creationId xmlns:a16="http://schemas.microsoft.com/office/drawing/2014/main" id="{D3833DEA-5C00-4267-A091-28AFF7374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1" y="5033964"/>
            <a:ext cx="27289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027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2" descr="Obsah obrázku dort, vsedě, hledání, osvětlené&#10;&#10;Popis byl vytvořen automaticky">
            <a:extLst>
              <a:ext uri="{FF2B5EF4-FFF2-40B4-BE49-F238E27FC236}">
                <a16:creationId xmlns:a16="http://schemas.microsoft.com/office/drawing/2014/main" id="{62B4FD26-0F35-440A-B86B-4C9BD2E9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9207" r="-549" b="12544"/>
          <a:stretch>
            <a:fillRect/>
          </a:stretch>
        </p:blipFill>
        <p:spPr bwMode="auto">
          <a:xfrm>
            <a:off x="6197600" y="836613"/>
            <a:ext cx="3271838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Obrázek 4" descr="Obsah obrázku dort&#10;&#10;Popis byl vytvořen automaticky">
            <a:extLst>
              <a:ext uri="{FF2B5EF4-FFF2-40B4-BE49-F238E27FC236}">
                <a16:creationId xmlns:a16="http://schemas.microsoft.com/office/drawing/2014/main" id="{EDEB44E6-2247-4A3B-9DD1-2FE33D08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"/>
          <a:stretch>
            <a:fillRect/>
          </a:stretch>
        </p:blipFill>
        <p:spPr bwMode="auto">
          <a:xfrm>
            <a:off x="1546226" y="4292600"/>
            <a:ext cx="35782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5" descr="https://www.euroimmun.com/documents/Indications/Autoimmunity/Dermatology/Desmoglein/EA_1490_I_U - Internet Explorer">
            <a:extLst>
              <a:ext uri="{FF2B5EF4-FFF2-40B4-BE49-F238E27FC236}">
                <a16:creationId xmlns:a16="http://schemas.microsoft.com/office/drawing/2014/main" id="{BFE08DD5-99C6-47D1-BD43-D63DB9E28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2" t="58804" r="41119" b="10812"/>
          <a:stretch>
            <a:fillRect/>
          </a:stretch>
        </p:blipFill>
        <p:spPr bwMode="auto">
          <a:xfrm>
            <a:off x="6197600" y="3851276"/>
            <a:ext cx="44704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2" descr="Obsah obrázku fialová&#10;&#10;Popis byl vytvořen automaticky">
            <a:extLst>
              <a:ext uri="{FF2B5EF4-FFF2-40B4-BE49-F238E27FC236}">
                <a16:creationId xmlns:a16="http://schemas.microsoft.com/office/drawing/2014/main" id="{B1A060E3-9ED3-4BFA-BE3C-3554B91E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07315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ovéPole 3">
            <a:extLst>
              <a:ext uri="{FF2B5EF4-FFF2-40B4-BE49-F238E27FC236}">
                <a16:creationId xmlns:a16="http://schemas.microsoft.com/office/drawing/2014/main" id="{6755D622-AF58-4B04-8D66-85125507C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652464"/>
            <a:ext cx="416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BP – subepidermal blister - eosinophils</a:t>
            </a:r>
          </a:p>
        </p:txBody>
      </p:sp>
      <p:sp>
        <p:nvSpPr>
          <p:cNvPr id="15367" name="TextovéPole 4">
            <a:extLst>
              <a:ext uri="{FF2B5EF4-FFF2-40B4-BE49-F238E27FC236}">
                <a16:creationId xmlns:a16="http://schemas.microsoft.com/office/drawing/2014/main" id="{F420A3E2-7237-4AEC-98D6-362CBE5D8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6" y="466725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Direct IF line  on BM IgG/C3</a:t>
            </a:r>
          </a:p>
        </p:txBody>
      </p:sp>
      <p:sp>
        <p:nvSpPr>
          <p:cNvPr id="15368" name="TextovéPole 5">
            <a:extLst>
              <a:ext uri="{FF2B5EF4-FFF2-40B4-BE49-F238E27FC236}">
                <a16:creationId xmlns:a16="http://schemas.microsoft.com/office/drawing/2014/main" id="{27C13285-E866-4805-97DD-EABD52A63BD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46226" y="3937000"/>
            <a:ext cx="383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Salt split skin  blister roof in BP </a:t>
            </a:r>
          </a:p>
        </p:txBody>
      </p:sp>
    </p:spTree>
    <p:extLst>
      <p:ext uri="{BB962C8B-B14F-4D97-AF65-F5344CB8AC3E}">
        <p14:creationId xmlns:p14="http://schemas.microsoft.com/office/powerpoint/2010/main" val="208105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1A0855B-E24B-47F3-9153-9A568D73C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Pemphigoid bullosus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7897B52-F2A9-44F0-8875-F3963C0CA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Elder people – over 70 years</a:t>
            </a:r>
          </a:p>
          <a:p>
            <a:pPr eaLnBrk="1" hangingPunct="1"/>
            <a:r>
              <a:rPr lang="cs-CZ" altLang="cs-CZ" sz="2400"/>
              <a:t>Many concomitant diseases </a:t>
            </a:r>
          </a:p>
          <a:p>
            <a:pPr eaLnBrk="1" hangingPunct="1"/>
            <a:r>
              <a:rPr lang="cs-CZ" altLang="cs-CZ" sz="2400"/>
              <a:t>Paraneoplastic disease (13%) prostate, breast cancer</a:t>
            </a:r>
          </a:p>
          <a:p>
            <a:pPr eaLnBrk="1" hangingPunct="1"/>
            <a:r>
              <a:rPr lang="cs-CZ" altLang="cs-CZ" sz="2400"/>
              <a:t>Drug induced (PNC, enalapril, furosemid, gliptins)</a:t>
            </a:r>
          </a:p>
          <a:p>
            <a:pPr eaLnBrk="1" hangingPunct="1"/>
            <a:r>
              <a:rPr lang="cs-CZ" altLang="cs-CZ" sz="2400"/>
              <a:t>Neurodegenerative diseases!</a:t>
            </a:r>
          </a:p>
          <a:p>
            <a:pPr eaLnBrk="1" hangingPunct="1"/>
            <a:r>
              <a:rPr lang="cs-CZ" altLang="cs-CZ" sz="2400">
                <a:solidFill>
                  <a:srgbClr val="00B0F0"/>
                </a:solidFill>
              </a:rPr>
              <a:t>Cerebral stroke + paresis, Parkinson disease, dementia</a:t>
            </a:r>
          </a:p>
          <a:p>
            <a:pPr eaLnBrk="1" hangingPunct="1"/>
            <a:r>
              <a:rPr lang="cs-CZ" altLang="cs-CZ" sz="2400">
                <a:solidFill>
                  <a:srgbClr val="00B0F0"/>
                </a:solidFill>
              </a:rPr>
              <a:t>(BP expression in neuronal tissue)</a:t>
            </a:r>
          </a:p>
          <a:p>
            <a:pPr eaLnBrk="1" hangingPunct="1"/>
            <a:r>
              <a:rPr lang="cs-CZ" altLang="cs-CZ" sz="2400"/>
              <a:t>1 year survival 60% patients </a:t>
            </a:r>
          </a:p>
        </p:txBody>
      </p:sp>
      <p:pic>
        <p:nvPicPr>
          <p:cNvPr id="16388" name="Obrázek 1">
            <a:extLst>
              <a:ext uri="{FF2B5EF4-FFF2-40B4-BE49-F238E27FC236}">
                <a16:creationId xmlns:a16="http://schemas.microsoft.com/office/drawing/2014/main" id="{EAAC27E0-E9EF-4AAF-9949-A080FCB49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4605338"/>
            <a:ext cx="28638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48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rságBPtělo">
            <a:extLst>
              <a:ext uri="{FF2B5EF4-FFF2-40B4-BE49-F238E27FC236}">
                <a16:creationId xmlns:a16="http://schemas.microsoft.com/office/drawing/2014/main" id="{C8AF653B-662B-4276-8C95-DCC85F996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457200"/>
            <a:ext cx="4265612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šustBP">
            <a:extLst>
              <a:ext uri="{FF2B5EF4-FFF2-40B4-BE49-F238E27FC236}">
                <a16:creationId xmlns:a16="http://schemas.microsoft.com/office/drawing/2014/main" id="{F729FB2B-35F0-450B-A901-43D52658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20938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ovéPole 1">
            <a:extLst>
              <a:ext uri="{FF2B5EF4-FFF2-40B4-BE49-F238E27FC236}">
                <a16:creationId xmlns:a16="http://schemas.microsoft.com/office/drawing/2014/main" id="{E7E43428-241D-44A4-98CF-4DC50587F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562" y="1231900"/>
            <a:ext cx="4797426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BP tense hemorrhagic blisters, infiltrated skin</a:t>
            </a:r>
          </a:p>
          <a:p>
            <a:r>
              <a:rPr lang="cs-CZ" altLang="cs-CZ"/>
              <a:t>Tissue and blood eosinophilia, strong pruritus</a:t>
            </a:r>
          </a:p>
        </p:txBody>
      </p:sp>
    </p:spTree>
    <p:extLst>
      <p:ext uri="{BB962C8B-B14F-4D97-AF65-F5344CB8AC3E}">
        <p14:creationId xmlns:p14="http://schemas.microsoft.com/office/powerpoint/2010/main" val="3354349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23-2328_IMG">
            <a:extLst>
              <a:ext uri="{FF2B5EF4-FFF2-40B4-BE49-F238E27FC236}">
                <a16:creationId xmlns:a16="http://schemas.microsoft.com/office/drawing/2014/main" id="{9FADA515-C41D-4B23-9893-55587992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6" y="981076"/>
            <a:ext cx="3833813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emphigoid-bullosus-paze">
            <a:extLst>
              <a:ext uri="{FF2B5EF4-FFF2-40B4-BE49-F238E27FC236}">
                <a16:creationId xmlns:a16="http://schemas.microsoft.com/office/drawing/2014/main" id="{E5B74865-C6C8-4981-82C4-F30EC3DC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3978275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1">
            <a:extLst>
              <a:ext uri="{FF2B5EF4-FFF2-40B4-BE49-F238E27FC236}">
                <a16:creationId xmlns:a16="http://schemas.microsoft.com/office/drawing/2014/main" id="{26F29FB5-EC52-462B-BBA9-D886F9A54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4292601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BP in paretic limb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18437" name="Obrázek 4">
            <a:extLst>
              <a:ext uri="{FF2B5EF4-FFF2-40B4-BE49-F238E27FC236}">
                <a16:creationId xmlns:a16="http://schemas.microsoft.com/office/drawing/2014/main" id="{ABEDE759-592E-4CEB-96E2-CD416A9B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51214"/>
            <a:ext cx="5076825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ovéPole 2">
            <a:extLst>
              <a:ext uri="{FF2B5EF4-FFF2-40B4-BE49-F238E27FC236}">
                <a16:creationId xmlns:a16="http://schemas.microsoft.com/office/drawing/2014/main" id="{AF6A0C66-F94E-4E3A-AA85-ABBBBFB51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5805489"/>
            <a:ext cx="249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Urticarial lesions in BP</a:t>
            </a:r>
          </a:p>
        </p:txBody>
      </p:sp>
    </p:spTree>
    <p:extLst>
      <p:ext uri="{BB962C8B-B14F-4D97-AF65-F5344CB8AC3E}">
        <p14:creationId xmlns:p14="http://schemas.microsoft.com/office/powerpoint/2010/main" val="77476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0FB3FC1-6F1E-4470-AA9F-2F22BD1275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Pemphigoid bullosus therapy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6AD4C58-45A0-4CE8-94C3-CFE2A3710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Corticosteroids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Prednisone</a:t>
            </a:r>
            <a:r>
              <a:rPr lang="cs-CZ" altLang="cs-CZ" sz="2400" dirty="0"/>
              <a:t> 0,5-0,7mg/kg)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 err="1"/>
              <a:t>or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 err="1"/>
              <a:t>Potent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topical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corticosteroids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(</a:t>
            </a:r>
            <a:r>
              <a:rPr lang="cs-CZ" altLang="cs-CZ" sz="2400" dirty="0" err="1"/>
              <a:t>clobetasol</a:t>
            </a:r>
            <a:r>
              <a:rPr lang="cs-CZ" altLang="cs-CZ" sz="2400" dirty="0"/>
              <a:t>)</a:t>
            </a:r>
          </a:p>
          <a:p>
            <a:pPr eaLnBrk="1" hangingPunct="1">
              <a:defRPr/>
            </a:pPr>
            <a:r>
              <a:rPr lang="cs-CZ" altLang="cs-CZ" sz="2400" dirty="0" err="1"/>
              <a:t>Immunosuppresives</a:t>
            </a:r>
            <a:r>
              <a:rPr lang="cs-CZ" altLang="cs-CZ" sz="2400" dirty="0"/>
              <a:t> ( azathioprine, </a:t>
            </a:r>
            <a:r>
              <a:rPr lang="cs-CZ" altLang="cs-CZ" sz="2400" dirty="0" err="1"/>
              <a:t>methotrexate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mycophenolate</a:t>
            </a:r>
            <a:r>
              <a:rPr lang="cs-CZ" altLang="cs-CZ" sz="2400" dirty="0"/>
              <a:t>)</a:t>
            </a:r>
          </a:p>
          <a:p>
            <a:pPr eaLnBrk="1" hangingPunct="1">
              <a:defRPr/>
            </a:pPr>
            <a:r>
              <a:rPr lang="cs-CZ" altLang="cs-CZ" sz="2400" dirty="0" err="1"/>
              <a:t>Dapsone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TTC – </a:t>
            </a:r>
            <a:r>
              <a:rPr lang="cs-CZ" altLang="cs-CZ" sz="2400" dirty="0" err="1"/>
              <a:t>antiinflammatory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effect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5695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E4EDCFB-FBB2-4BC9-AD6E-8992DF949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Cicatricial Pemphigoid MMP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4CDCDD1-2ABA-41A1-9A2E-A14C04FC4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/>
              <a:t>Incidence 1/million inhabitants</a:t>
            </a:r>
          </a:p>
          <a:p>
            <a:pPr eaLnBrk="1" hangingPunct="1"/>
            <a:r>
              <a:rPr lang="cs-CZ" altLang="cs-CZ" sz="2000"/>
              <a:t>60 years of age</a:t>
            </a:r>
          </a:p>
          <a:p>
            <a:pPr eaLnBrk="1" hangingPunct="1"/>
            <a:r>
              <a:rPr lang="cs-CZ" altLang="cs-CZ" sz="2000"/>
              <a:t>Paraneoplasia (stomach cancer), topicals for glaucoma</a:t>
            </a:r>
          </a:p>
          <a:p>
            <a:pPr eaLnBrk="1" hangingPunct="1"/>
            <a:r>
              <a:rPr lang="cs-CZ" altLang="cs-CZ" sz="2000"/>
              <a:t>Mucose membranes                    stenosis, scarring</a:t>
            </a:r>
          </a:p>
          <a:p>
            <a:pPr eaLnBrk="1" hangingPunct="1"/>
            <a:r>
              <a:rPr lang="cs-CZ" altLang="cs-CZ" sz="2000"/>
              <a:t>Conjunctiva   -  entropion, symblepharon, trichiasis               blindness</a:t>
            </a:r>
          </a:p>
          <a:p>
            <a:pPr eaLnBrk="1" hangingPunct="1"/>
            <a:r>
              <a:rPr lang="cs-CZ" altLang="cs-CZ" sz="2000"/>
              <a:t>Pharynx, larynx, </a:t>
            </a:r>
          </a:p>
          <a:p>
            <a:pPr eaLnBrk="1" hangingPunct="1"/>
            <a:r>
              <a:rPr lang="cs-CZ" altLang="cs-CZ" sz="2000"/>
              <a:t>Genital area</a:t>
            </a:r>
          </a:p>
          <a:p>
            <a:pPr eaLnBrk="1" hangingPunct="1"/>
            <a:r>
              <a:rPr lang="cs-CZ" altLang="cs-CZ" sz="2000"/>
              <a:t>Skin – minor disease Brunsting Perry Pemphigoid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>
                <a:solidFill>
                  <a:srgbClr val="00B0F0"/>
                </a:solidFill>
              </a:rPr>
              <a:t>Therapy – as in pemphigus</a:t>
            </a:r>
          </a:p>
        </p:txBody>
      </p:sp>
      <p:sp>
        <p:nvSpPr>
          <p:cNvPr id="20484" name="Line 4">
            <a:extLst>
              <a:ext uri="{FF2B5EF4-FFF2-40B4-BE49-F238E27FC236}">
                <a16:creationId xmlns:a16="http://schemas.microsoft.com/office/drawing/2014/main" id="{7CC07B47-56E0-4CB1-92DB-630B69791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1" y="328453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5" name="Line 5">
            <a:extLst>
              <a:ext uri="{FF2B5EF4-FFF2-40B4-BE49-F238E27FC236}">
                <a16:creationId xmlns:a16="http://schemas.microsoft.com/office/drawing/2014/main" id="{938CC1E4-A6A4-4D32-B011-FF8C9DE19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99464" y="3644900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9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jizvící-pemfigoid-buk-sliz">
            <a:extLst>
              <a:ext uri="{FF2B5EF4-FFF2-40B4-BE49-F238E27FC236}">
                <a16:creationId xmlns:a16="http://schemas.microsoft.com/office/drawing/2014/main" id="{555739BA-20E8-4285-80A8-33BBA24F9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1" y="4221163"/>
            <a:ext cx="3484563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jizvici-pemfigoid-gingivitis">
            <a:extLst>
              <a:ext uri="{FF2B5EF4-FFF2-40B4-BE49-F238E27FC236}">
                <a16:creationId xmlns:a16="http://schemas.microsoft.com/office/drawing/2014/main" id="{E071213F-107D-4B9C-953A-60BCC6FB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36480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122-2264_IMG">
            <a:extLst>
              <a:ext uri="{FF2B5EF4-FFF2-40B4-BE49-F238E27FC236}">
                <a16:creationId xmlns:a16="http://schemas.microsoft.com/office/drawing/2014/main" id="{292BEF76-FE12-4E16-86DB-9F04E6C19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2"/>
          <a:stretch>
            <a:fillRect/>
          </a:stretch>
        </p:blipFill>
        <p:spPr bwMode="auto">
          <a:xfrm>
            <a:off x="7319964" y="3765550"/>
            <a:ext cx="303688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4" descr="Obsah obrázku zavřít&#10;&#10;Popis byl vytvořen automaticky">
            <a:extLst>
              <a:ext uri="{FF2B5EF4-FFF2-40B4-BE49-F238E27FC236}">
                <a16:creationId xmlns:a16="http://schemas.microsoft.com/office/drawing/2014/main" id="{E557548E-1169-4306-92A1-E7893EA7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365375"/>
            <a:ext cx="3240088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6" descr="Obsah obrázku modrá, zavřít, oči, brýle&#10;&#10;Popis byl vytvořen automaticky">
            <a:extLst>
              <a:ext uri="{FF2B5EF4-FFF2-40B4-BE49-F238E27FC236}">
                <a16:creationId xmlns:a16="http://schemas.microsoft.com/office/drawing/2014/main" id="{BC73C6A4-F912-4622-96E0-7D9CD009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60350"/>
            <a:ext cx="2449512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ovéPole 7">
            <a:extLst>
              <a:ext uri="{FF2B5EF4-FFF2-40B4-BE49-F238E27FC236}">
                <a16:creationId xmlns:a16="http://schemas.microsoft.com/office/drawing/2014/main" id="{6C29C75D-9A8F-4D07-8BD5-BFD9FE4CE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6513514"/>
            <a:ext cx="2779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/>
              <a:t>Pictures  from  Praktická dermatologie</a:t>
            </a:r>
          </a:p>
        </p:txBody>
      </p:sp>
    </p:spTree>
    <p:extLst>
      <p:ext uri="{BB962C8B-B14F-4D97-AF65-F5344CB8AC3E}">
        <p14:creationId xmlns:p14="http://schemas.microsoft.com/office/powerpoint/2010/main" val="3920200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2F889F9-63DF-4A47-B6BC-BDADA4751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Dermatitis herpetiformis Duhring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8E82B3F-2E75-4194-92AC-1BB9388DD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rare disease – incidence 3/1 million inhabitants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gluten sensitive entheropathy – coeliakia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IgA antibodies against endomysium (tissue transglutaminase)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cross reaction with eTG on reticulin fibers in dermal papilae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400"/>
              <a:t>sensitivity to gluten, iodine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22532" name="Obrázek 3">
            <a:extLst>
              <a:ext uri="{FF2B5EF4-FFF2-40B4-BE49-F238E27FC236}">
                <a16:creationId xmlns:a16="http://schemas.microsoft.com/office/drawing/2014/main" id="{AE89AB72-C67C-4C48-8AA3-C591CDED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4473576"/>
            <a:ext cx="317182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20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FBB3186-101D-4319-B7CE-F8FF24DBE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Dermatitis herpetiformis Duhring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C3A561E-C29D-40B3-AD2B-D8FE52E2F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Children rarely</a:t>
            </a:r>
          </a:p>
          <a:p>
            <a:pPr eaLnBrk="1" hangingPunct="1"/>
            <a:r>
              <a:rPr lang="cs-CZ" altLang="cs-CZ" sz="2400"/>
              <a:t>Young adults</a:t>
            </a:r>
          </a:p>
          <a:p>
            <a:pPr eaLnBrk="1" hangingPunct="1"/>
            <a:r>
              <a:rPr lang="cs-CZ" altLang="cs-CZ" sz="2400"/>
              <a:t>HLA DQ2, DQ8 association</a:t>
            </a:r>
          </a:p>
          <a:p>
            <a:pPr eaLnBrk="1" hangingPunct="1"/>
            <a:r>
              <a:rPr lang="cs-CZ" altLang="cs-CZ" sz="2400"/>
              <a:t>Predilection sites – elbows, knees, sacrum, hairline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>
              <a:solidFill>
                <a:srgbClr val="33CC33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>
                <a:solidFill>
                  <a:srgbClr val="33CC33"/>
                </a:solidFill>
              </a:rPr>
              <a:t>Therapy </a:t>
            </a:r>
          </a:p>
          <a:p>
            <a:pPr eaLnBrk="1" hangingPunct="1"/>
            <a:r>
              <a:rPr lang="cs-CZ" altLang="cs-CZ" sz="2400"/>
              <a:t>Gluten free diet</a:t>
            </a:r>
          </a:p>
          <a:p>
            <a:pPr eaLnBrk="1" hangingPunct="1"/>
            <a:r>
              <a:rPr lang="cs-CZ" altLang="cs-CZ" sz="2400"/>
              <a:t>Dapsone</a:t>
            </a:r>
          </a:p>
          <a:p>
            <a:pPr eaLnBrk="1" hangingPunct="1"/>
            <a:r>
              <a:rPr lang="cs-CZ" altLang="cs-CZ" sz="2400"/>
              <a:t>Topical corticosteroids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3556" name="Obrázek 6" descr="Obsah obrázku barevné&#10;&#10;Popis byl vytvořen automaticky">
            <a:extLst>
              <a:ext uri="{FF2B5EF4-FFF2-40B4-BE49-F238E27FC236}">
                <a16:creationId xmlns:a16="http://schemas.microsoft.com/office/drawing/2014/main" id="{D0B9007F-AE78-4ACF-9708-5A0108DD6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4005264"/>
            <a:ext cx="352901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37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111-1160_IMG">
            <a:extLst>
              <a:ext uri="{FF2B5EF4-FFF2-40B4-BE49-F238E27FC236}">
                <a16:creationId xmlns:a16="http://schemas.microsoft.com/office/drawing/2014/main" id="{2E7B08DD-4EE4-4F36-BD2C-C0AFD284A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9336" r="7692" b="26172"/>
          <a:stretch>
            <a:fillRect/>
          </a:stretch>
        </p:blipFill>
        <p:spPr bwMode="auto">
          <a:xfrm>
            <a:off x="2351088" y="908051"/>
            <a:ext cx="29464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Zástupný objekt grafu 2">
            <a:extLst>
              <a:ext uri="{FF2B5EF4-FFF2-40B4-BE49-F238E27FC236}">
                <a16:creationId xmlns:a16="http://schemas.microsoft.com/office/drawing/2014/main" id="{0E78F5C4-74FC-4193-B8EB-054EE7393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4121150"/>
            <a:ext cx="36718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F831F30-EA57-4AEA-BF3B-897D640F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33"/>
          <a:stretch>
            <a:fillRect/>
          </a:stretch>
        </p:blipFill>
        <p:spPr bwMode="auto">
          <a:xfrm>
            <a:off x="7058025" y="765175"/>
            <a:ext cx="30432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Obdélník 1">
            <a:extLst>
              <a:ext uri="{FF2B5EF4-FFF2-40B4-BE49-F238E27FC236}">
                <a16:creationId xmlns:a16="http://schemas.microsoft.com/office/drawing/2014/main" id="{73B60579-9A43-43F5-9D5D-4C6537F4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4" y="5300664"/>
            <a:ext cx="5038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C00000"/>
                </a:solidFill>
                <a:cs typeface="Arial" panose="020B0604020202020204" pitchFamily="34" charset="0"/>
              </a:rPr>
              <a:t>Diagnostics – Tzanck test, histology, immunofluorescence direct </a:t>
            </a:r>
            <a:r>
              <a:rPr lang="en-US" altLang="cs-CZ" sz="1800">
                <a:solidFill>
                  <a:srgbClr val="C00000"/>
                </a:solidFill>
                <a:cs typeface="Arial" panose="020B0604020202020204" pitchFamily="34" charset="0"/>
              </a:rPr>
              <a:t>&amp; </a:t>
            </a:r>
            <a:r>
              <a:rPr lang="cs-CZ" altLang="cs-CZ" sz="1800">
                <a:solidFill>
                  <a:srgbClr val="C00000"/>
                </a:solidFill>
                <a:cs typeface="Arial" panose="020B0604020202020204" pitchFamily="34" charset="0"/>
              </a:rPr>
              <a:t>indirect, ELISA, immunoblot</a:t>
            </a:r>
          </a:p>
        </p:txBody>
      </p:sp>
      <p:sp>
        <p:nvSpPr>
          <p:cNvPr id="5126" name="TextovéPole 2">
            <a:extLst>
              <a:ext uri="{FF2B5EF4-FFF2-40B4-BE49-F238E27FC236}">
                <a16:creationId xmlns:a16="http://schemas.microsoft.com/office/drawing/2014/main" id="{94884EAC-9F85-4853-BF15-F7695DB7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95289"/>
            <a:ext cx="2979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Pemphigus  - desmosomes</a:t>
            </a:r>
          </a:p>
        </p:txBody>
      </p:sp>
      <p:sp>
        <p:nvSpPr>
          <p:cNvPr id="5127" name="TextovéPole 3">
            <a:extLst>
              <a:ext uri="{FF2B5EF4-FFF2-40B4-BE49-F238E27FC236}">
                <a16:creationId xmlns:a16="http://schemas.microsoft.com/office/drawing/2014/main" id="{28FB9486-F148-466F-97E3-044243AD0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3751264"/>
            <a:ext cx="3595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Pemphigoid - hemidesmosomes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D449B61-5A22-450E-A040-DD5D73847CA8}"/>
              </a:ext>
            </a:extLst>
          </p:cNvPr>
          <p:cNvCxnSpPr/>
          <p:nvPr/>
        </p:nvCxnSpPr>
        <p:spPr>
          <a:xfrm>
            <a:off x="4511675" y="1557338"/>
            <a:ext cx="2952750" cy="5762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060CF44A-92DE-48E9-8407-BFD05E91219E}"/>
              </a:ext>
            </a:extLst>
          </p:cNvPr>
          <p:cNvCxnSpPr/>
          <p:nvPr/>
        </p:nvCxnSpPr>
        <p:spPr>
          <a:xfrm>
            <a:off x="4508501" y="1557338"/>
            <a:ext cx="2951163" cy="5762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D6888514-07C0-458B-82B9-EBC0546A40D3}"/>
              </a:ext>
            </a:extLst>
          </p:cNvPr>
          <p:cNvCxnSpPr/>
          <p:nvPr/>
        </p:nvCxnSpPr>
        <p:spPr>
          <a:xfrm>
            <a:off x="3824289" y="2238375"/>
            <a:ext cx="2846387" cy="30622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278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hd-detail">
            <a:extLst>
              <a:ext uri="{FF2B5EF4-FFF2-40B4-BE49-F238E27FC236}">
                <a16:creationId xmlns:a16="http://schemas.microsoft.com/office/drawing/2014/main" id="{40443EB9-2B6E-42C7-8CE1-150A65991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41878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dermatitis-herpetiformis-hyzde">
            <a:extLst>
              <a:ext uri="{FF2B5EF4-FFF2-40B4-BE49-F238E27FC236}">
                <a16:creationId xmlns:a16="http://schemas.microsoft.com/office/drawing/2014/main" id="{607FB11A-047B-41AD-9A95-DB6D00C5D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13076"/>
            <a:ext cx="49530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1">
            <a:extLst>
              <a:ext uri="{FF2B5EF4-FFF2-40B4-BE49-F238E27FC236}">
                <a16:creationId xmlns:a16="http://schemas.microsoft.com/office/drawing/2014/main" id="{5D111F14-5776-4FC9-8CCA-9F7B4C19A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4301" r="16927" b="5901"/>
          <a:stretch>
            <a:fillRect/>
          </a:stretch>
        </p:blipFill>
        <p:spPr bwMode="auto">
          <a:xfrm>
            <a:off x="6959601" y="227013"/>
            <a:ext cx="35020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46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9908F3C-53D4-4C2C-A379-C6BD5CFD0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Pemphigus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CA3F8E9-8611-45E0-9E8B-52D23CF1C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Suprabasal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Dsg</a:t>
            </a:r>
            <a:r>
              <a:rPr lang="cs-CZ" altLang="cs-CZ" sz="2000" dirty="0"/>
              <a:t> 3,1, </a:t>
            </a:r>
            <a:r>
              <a:rPr lang="cs-CZ" altLang="cs-CZ" sz="2000" dirty="0" err="1"/>
              <a:t>IgG</a:t>
            </a:r>
            <a:r>
              <a:rPr lang="cs-CZ" altLang="cs-CZ" sz="2000" dirty="0"/>
              <a:t>) </a:t>
            </a:r>
          </a:p>
          <a:p>
            <a:pPr eaLnBrk="1" hangingPunct="1">
              <a:defRPr/>
            </a:pPr>
            <a:r>
              <a:rPr lang="cs-CZ" altLang="cs-CZ" sz="2000" dirty="0" err="1"/>
              <a:t>pemphigus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vulgaris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                       </a:t>
            </a:r>
            <a:r>
              <a:rPr lang="cs-CZ" altLang="cs-CZ" sz="2000" dirty="0" err="1"/>
              <a:t>vegetans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Superficial</a:t>
            </a:r>
            <a:r>
              <a:rPr lang="cs-CZ" altLang="cs-CZ" sz="2000" dirty="0"/>
              <a:t>  (</a:t>
            </a:r>
            <a:r>
              <a:rPr lang="cs-CZ" altLang="cs-CZ" sz="2000" dirty="0" err="1"/>
              <a:t>Dsg</a:t>
            </a:r>
            <a:r>
              <a:rPr lang="cs-CZ" altLang="cs-CZ" sz="2000" dirty="0"/>
              <a:t> 1, </a:t>
            </a:r>
            <a:r>
              <a:rPr lang="cs-CZ" altLang="cs-CZ" sz="2000" dirty="0" err="1"/>
              <a:t>IgG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/>
              <a:t> </a:t>
            </a:r>
            <a:r>
              <a:rPr lang="cs-CZ" altLang="cs-CZ" sz="2000" dirty="0" err="1"/>
              <a:t>pemphigus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foliaceus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      </a:t>
            </a:r>
            <a:r>
              <a:rPr lang="cs-CZ" altLang="cs-CZ" sz="2000" dirty="0" err="1"/>
              <a:t>fogo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selvagem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Brazil</a:t>
            </a:r>
            <a:r>
              <a:rPr lang="cs-CZ" altLang="cs-CZ" sz="2000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      </a:t>
            </a:r>
            <a:r>
              <a:rPr lang="cs-CZ" altLang="cs-CZ" sz="2000" dirty="0" err="1"/>
              <a:t>drug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induced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thiols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phenols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penicilamin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captopril</a:t>
            </a:r>
            <a:r>
              <a:rPr lang="cs-CZ" altLang="cs-CZ" sz="2000" dirty="0"/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                        </a:t>
            </a:r>
            <a:r>
              <a:rPr lang="cs-CZ" altLang="cs-CZ" sz="2000" dirty="0" err="1"/>
              <a:t>pemphigus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erythematosus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Senear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Usher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fotosensitivity</a:t>
            </a:r>
            <a:r>
              <a:rPr lang="cs-CZ" altLang="cs-CZ" sz="2000" dirty="0"/>
              <a:t>, ANA </a:t>
            </a:r>
            <a:r>
              <a:rPr lang="cs-CZ" altLang="cs-CZ" sz="2000" dirty="0" err="1"/>
              <a:t>antibodies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Paraneoplastic</a:t>
            </a:r>
            <a:r>
              <a:rPr lang="cs-CZ" altLang="cs-CZ" sz="2000" dirty="0">
                <a:solidFill>
                  <a:schemeClr val="accent5">
                    <a:lumMod val="50000"/>
                  </a:schemeClr>
                </a:solidFill>
              </a:rPr>
              <a:t> Pemphigus – </a:t>
            </a: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lichenoid</a:t>
            </a:r>
            <a:r>
              <a:rPr lang="cs-CZ" altLang="cs-CZ" sz="2000" dirty="0">
                <a:solidFill>
                  <a:schemeClr val="accent5">
                    <a:lumMod val="50000"/>
                  </a:schemeClr>
                </a:solidFill>
              </a:rPr>
              <a:t>, EEM </a:t>
            </a: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features</a:t>
            </a:r>
            <a:r>
              <a:rPr lang="cs-CZ" altLang="cs-CZ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bronchiolitis</a:t>
            </a:r>
            <a:endParaRPr lang="cs-CZ" altLang="cs-CZ" sz="2000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defRPr/>
            </a:pP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IgA</a:t>
            </a:r>
            <a:r>
              <a:rPr lang="cs-CZ" altLang="cs-CZ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altLang="cs-CZ" sz="2000" dirty="0" err="1">
                <a:solidFill>
                  <a:schemeClr val="accent5">
                    <a:lumMod val="50000"/>
                  </a:schemeClr>
                </a:solidFill>
              </a:rPr>
              <a:t>pemphigus</a:t>
            </a:r>
            <a:endParaRPr lang="cs-CZ" altLang="cs-CZ" sz="2000" dirty="0">
              <a:solidFill>
                <a:schemeClr val="accent5">
                  <a:lumMod val="50000"/>
                </a:schemeClr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585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emph-fol-jedl-fitc-igk-40x--saveim">
            <a:extLst>
              <a:ext uri="{FF2B5EF4-FFF2-40B4-BE49-F238E27FC236}">
                <a16:creationId xmlns:a16="http://schemas.microsoft.com/office/drawing/2014/main" id="{2DE73CA1-3DED-48C0-9646-D3EFA664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076701"/>
            <a:ext cx="3487738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7" descr="129-2942_IMG">
            <a:extLst>
              <a:ext uri="{FF2B5EF4-FFF2-40B4-BE49-F238E27FC236}">
                <a16:creationId xmlns:a16="http://schemas.microsoft.com/office/drawing/2014/main" id="{EC225E39-40C7-48DD-BF5B-F0BECF660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 t="26541" r="10088" b="27357"/>
          <a:stretch>
            <a:fillRect/>
          </a:stretch>
        </p:blipFill>
        <p:spPr bwMode="auto">
          <a:xfrm>
            <a:off x="6529389" y="4076701"/>
            <a:ext cx="32400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2">
            <a:extLst>
              <a:ext uri="{FF2B5EF4-FFF2-40B4-BE49-F238E27FC236}">
                <a16:creationId xmlns:a16="http://schemas.microsoft.com/office/drawing/2014/main" id="{7B0A3A8A-AE9B-40A5-8EF3-6CEC5EE0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1385888"/>
            <a:ext cx="33750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Nadpis 3">
            <a:extLst>
              <a:ext uri="{FF2B5EF4-FFF2-40B4-BE49-F238E27FC236}">
                <a16:creationId xmlns:a16="http://schemas.microsoft.com/office/drawing/2014/main" id="{3C4B2FA2-902F-487E-96B3-72E42A3150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7814"/>
            <a:ext cx="8229600" cy="1139825"/>
          </a:xfrm>
        </p:spPr>
        <p:txBody>
          <a:bodyPr/>
          <a:lstStyle/>
          <a:p>
            <a:r>
              <a:rPr lang="cs-CZ" altLang="cs-CZ">
                <a:cs typeface="Arial" panose="020B0604020202020204" pitchFamily="34" charset="0"/>
              </a:rPr>
              <a:t>  Pemphigus</a:t>
            </a:r>
          </a:p>
        </p:txBody>
      </p:sp>
      <p:sp>
        <p:nvSpPr>
          <p:cNvPr id="7174" name="Zástupný obsah 5">
            <a:extLst>
              <a:ext uri="{FF2B5EF4-FFF2-40B4-BE49-F238E27FC236}">
                <a16:creationId xmlns:a16="http://schemas.microsoft.com/office/drawing/2014/main" id="{1CAA1E0A-19C2-4D4C-8FF6-22242CF1558D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6121400" y="1600200"/>
            <a:ext cx="4546600" cy="2185988"/>
          </a:xfrm>
        </p:spPr>
        <p:txBody>
          <a:bodyPr/>
          <a:lstStyle/>
          <a:p>
            <a:r>
              <a:rPr lang="cs-CZ" altLang="cs-CZ" sz="2000">
                <a:cs typeface="Arial" panose="020B0604020202020204" pitchFamily="34" charset="0"/>
              </a:rPr>
              <a:t>Suprabasal acantholysis H+E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Direct IF – pemphigus foliaceus 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Anti IgG/C3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Indirect IF – monkey esophagus</a:t>
            </a:r>
          </a:p>
          <a:p>
            <a:r>
              <a:rPr lang="cs-CZ" altLang="cs-CZ" sz="2000">
                <a:cs typeface="Arial" panose="020B0604020202020204" pitchFamily="34" charset="0"/>
              </a:rPr>
              <a:t>ICS anti IgG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EDBA4858-2637-4177-8745-556F15F5091B}"/>
              </a:ext>
            </a:extLst>
          </p:cNvPr>
          <p:cNvCxnSpPr/>
          <p:nvPr/>
        </p:nvCxnSpPr>
        <p:spPr>
          <a:xfrm flipH="1">
            <a:off x="5159376" y="2205038"/>
            <a:ext cx="1152525" cy="2519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B4BE0EE-251D-4973-BAAA-74302B9B162E}"/>
              </a:ext>
            </a:extLst>
          </p:cNvPr>
          <p:cNvCxnSpPr/>
          <p:nvPr/>
        </p:nvCxnSpPr>
        <p:spPr>
          <a:xfrm>
            <a:off x="6311901" y="2924175"/>
            <a:ext cx="576263" cy="1944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109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E626424-0B56-4C09-A717-F3E417E38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Pemphigus vulgaris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4FCF5D2-7372-4D61-8AE7-C71423C16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dirty="0" err="1"/>
              <a:t>Rare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bullous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disorder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autoantibody-induced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intraepidermal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blisters</a:t>
            </a:r>
            <a:r>
              <a:rPr lang="cs-CZ" altLang="cs-CZ" sz="2000" dirty="0"/>
              <a:t>  (</a:t>
            </a:r>
            <a:r>
              <a:rPr lang="cs-CZ" altLang="cs-CZ" sz="2000" dirty="0" err="1"/>
              <a:t>desmosomes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acantholysis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/>
              <a:t>Incidence 5/ 1 </a:t>
            </a:r>
            <a:r>
              <a:rPr lang="cs-CZ" altLang="cs-CZ" sz="2000" dirty="0" err="1"/>
              <a:t>million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inhabitants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Chronic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disease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lethal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Average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age</a:t>
            </a:r>
            <a:r>
              <a:rPr lang="cs-CZ" altLang="cs-CZ" sz="2000" dirty="0"/>
              <a:t> 30-60 </a:t>
            </a:r>
            <a:r>
              <a:rPr lang="cs-CZ" altLang="cs-CZ" sz="2000" dirty="0" err="1"/>
              <a:t>years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Etiopathogenesis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Genetic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factors</a:t>
            </a:r>
            <a:r>
              <a:rPr lang="cs-CZ" altLang="cs-CZ" sz="2000" dirty="0"/>
              <a:t> (HLADR4)</a:t>
            </a:r>
          </a:p>
          <a:p>
            <a:pPr eaLnBrk="1" hangingPunct="1">
              <a:defRPr/>
            </a:pPr>
            <a:r>
              <a:rPr lang="cs-CZ" altLang="cs-CZ" sz="2000" dirty="0" err="1"/>
              <a:t>Drug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induced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infections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phenols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 err="1"/>
              <a:t>Antibodies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against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desmoglein</a:t>
            </a:r>
            <a:r>
              <a:rPr lang="cs-CZ" altLang="cs-CZ" sz="2000" dirty="0"/>
              <a:t> 1,3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4560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emphigus-vulgaris-zada">
            <a:extLst>
              <a:ext uri="{FF2B5EF4-FFF2-40B4-BE49-F238E27FC236}">
                <a16:creationId xmlns:a16="http://schemas.microsoft.com/office/drawing/2014/main" id="{B8E77695-6094-40F0-BF76-85558DC7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9" y="76200"/>
            <a:ext cx="37163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emphigus-vulgaris-obl1-u">
            <a:extLst>
              <a:ext uri="{FF2B5EF4-FFF2-40B4-BE49-F238E27FC236}">
                <a16:creationId xmlns:a16="http://schemas.microsoft.com/office/drawing/2014/main" id="{27453A95-36CC-4DE5-9132-C5487213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6" y="239713"/>
            <a:ext cx="26828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pemphigus-vulg-detail">
            <a:extLst>
              <a:ext uri="{FF2B5EF4-FFF2-40B4-BE49-F238E27FC236}">
                <a16:creationId xmlns:a16="http://schemas.microsoft.com/office/drawing/2014/main" id="{7F582297-F6EB-47C8-93F3-39CA5EC7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emfigus-vulgaris-hyzde">
            <a:extLst>
              <a:ext uri="{FF2B5EF4-FFF2-40B4-BE49-F238E27FC236}">
                <a16:creationId xmlns:a16="http://schemas.microsoft.com/office/drawing/2014/main" id="{225827CC-FB20-48AF-9CC2-D8D915B7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32238"/>
            <a:ext cx="4238625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ek 2" descr="Obsah obrázku oči, maska, zavřít, sousto&#10;&#10;Popis byl vytvořen automaticky">
            <a:extLst>
              <a:ext uri="{FF2B5EF4-FFF2-40B4-BE49-F238E27FC236}">
                <a16:creationId xmlns:a16="http://schemas.microsoft.com/office/drawing/2014/main" id="{744EF769-F5A0-4039-B4FA-4241EC10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-6827" r="4391" b="18262"/>
          <a:stretch>
            <a:fillRect/>
          </a:stretch>
        </p:blipFill>
        <p:spPr bwMode="auto">
          <a:xfrm>
            <a:off x="4203701" y="1125538"/>
            <a:ext cx="31162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ovéPole 1">
            <a:extLst>
              <a:ext uri="{FF2B5EF4-FFF2-40B4-BE49-F238E27FC236}">
                <a16:creationId xmlns:a16="http://schemas.microsoft.com/office/drawing/2014/main" id="{8F0C202D-263E-4DC5-BAC1-BCE538574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949950"/>
            <a:ext cx="153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/>
              <a:t>Nikolsky sign</a:t>
            </a:r>
          </a:p>
        </p:txBody>
      </p:sp>
    </p:spTree>
    <p:extLst>
      <p:ext uri="{BB962C8B-B14F-4D97-AF65-F5344CB8AC3E}">
        <p14:creationId xmlns:p14="http://schemas.microsoft.com/office/powerpoint/2010/main" val="318820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ABF607A-1C8E-4E12-802B-CB2D663CC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Pemphigus vegetans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468BE038-E228-4E16-B235-675F84ABF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268" name="Picture 4" descr="pv-klis-axila">
            <a:extLst>
              <a:ext uri="{FF2B5EF4-FFF2-40B4-BE49-F238E27FC236}">
                <a16:creationId xmlns:a16="http://schemas.microsoft.com/office/drawing/2014/main" id="{F3E6C412-46C9-4FFA-9559-550FF7E9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4" y="1663700"/>
            <a:ext cx="378777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pemphigus -veg-trislo">
            <a:extLst>
              <a:ext uri="{FF2B5EF4-FFF2-40B4-BE49-F238E27FC236}">
                <a16:creationId xmlns:a16="http://schemas.microsoft.com/office/drawing/2014/main" id="{FDD3E4A3-2083-4ACB-9FA2-C888B4703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7661"/>
          <a:stretch>
            <a:fillRect/>
          </a:stretch>
        </p:blipFill>
        <p:spPr bwMode="auto">
          <a:xfrm>
            <a:off x="6438901" y="4111626"/>
            <a:ext cx="37369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 descr="Pvegnavel">
            <a:extLst>
              <a:ext uri="{FF2B5EF4-FFF2-40B4-BE49-F238E27FC236}">
                <a16:creationId xmlns:a16="http://schemas.microsoft.com/office/drawing/2014/main" id="{0F1121AF-6614-4832-983F-6060D3D9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1663700"/>
            <a:ext cx="36957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pemphvegpust">
            <a:extLst>
              <a:ext uri="{FF2B5EF4-FFF2-40B4-BE49-F238E27FC236}">
                <a16:creationId xmlns:a16="http://schemas.microsoft.com/office/drawing/2014/main" id="{7B6EDD9E-AC97-4013-ABB9-87527693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6" y="4298950"/>
            <a:ext cx="3787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439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emphigus-erythematosus-zada">
            <a:extLst>
              <a:ext uri="{FF2B5EF4-FFF2-40B4-BE49-F238E27FC236}">
                <a16:creationId xmlns:a16="http://schemas.microsoft.com/office/drawing/2014/main" id="{756F4275-5B2C-432F-80A0-466C7444C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981075"/>
            <a:ext cx="375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1">
            <a:extLst>
              <a:ext uri="{FF2B5EF4-FFF2-40B4-BE49-F238E27FC236}">
                <a16:creationId xmlns:a16="http://schemas.microsoft.com/office/drawing/2014/main" id="{BED431D3-75D4-420B-BA9E-6345405D0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981075"/>
            <a:ext cx="3967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/>
              <a:t>Pemphigus foliaceus</a:t>
            </a:r>
          </a:p>
        </p:txBody>
      </p:sp>
      <p:pic>
        <p:nvPicPr>
          <p:cNvPr id="12292" name="Picture 2" descr="pemph-fol-jedl-fitc-igk-40x--saveim">
            <a:extLst>
              <a:ext uri="{FF2B5EF4-FFF2-40B4-BE49-F238E27FC236}">
                <a16:creationId xmlns:a16="http://schemas.microsoft.com/office/drawing/2014/main" id="{CF05FCF1-2F31-4758-8A8E-9063AC6AE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527300"/>
            <a:ext cx="41433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152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3A1CA62-FE3D-4494-8FD6-3A208BEF7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Pemphigus therapy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8136831-2E4E-4DF9-94D4-A420B55FED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Corticosteroids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Prednisone</a:t>
            </a:r>
            <a:r>
              <a:rPr lang="cs-CZ" altLang="cs-CZ" sz="2000" dirty="0"/>
              <a:t> 1-1,5mg/kg/d)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...</a:t>
            </a:r>
            <a:r>
              <a:rPr lang="cs-CZ" altLang="cs-CZ" sz="2000" dirty="0" err="1"/>
              <a:t>taper</a:t>
            </a:r>
            <a:r>
              <a:rPr lang="cs-CZ" altLang="cs-CZ" sz="2000" dirty="0"/>
              <a:t> to 15 -20 mg/d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Immunosuppresives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corticosteroid</a:t>
            </a:r>
            <a:r>
              <a:rPr lang="cs-CZ" altLang="cs-CZ" sz="2000" dirty="0"/>
              <a:t> sparing </a:t>
            </a:r>
            <a:r>
              <a:rPr lang="cs-CZ" altLang="cs-CZ" sz="2000" dirty="0" err="1"/>
              <a:t>agents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Mycophenolate</a:t>
            </a:r>
            <a:r>
              <a:rPr lang="cs-CZ" altLang="cs-CZ" sz="2000" dirty="0"/>
              <a:t>  </a:t>
            </a:r>
            <a:r>
              <a:rPr lang="cs-CZ" altLang="cs-CZ" sz="2000" dirty="0" err="1"/>
              <a:t>mofetil</a:t>
            </a:r>
            <a:r>
              <a:rPr lang="cs-CZ" altLang="cs-CZ" sz="2000" dirty="0"/>
              <a:t> 2g/d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Azathioprine – </a:t>
            </a:r>
            <a:r>
              <a:rPr lang="cs-CZ" altLang="cs-CZ" sz="2000" dirty="0" err="1"/>
              <a:t>cave</a:t>
            </a:r>
            <a:r>
              <a:rPr lang="cs-CZ" altLang="cs-CZ" sz="2000" dirty="0"/>
              <a:t> TPMT </a:t>
            </a:r>
            <a:r>
              <a:rPr lang="cs-CZ" altLang="cs-CZ" sz="2000" dirty="0" err="1"/>
              <a:t>deficiency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MTX 10-20mg per </a:t>
            </a:r>
            <a:r>
              <a:rPr lang="cs-CZ" altLang="cs-CZ" sz="2000" dirty="0" err="1"/>
              <a:t>week</a:t>
            </a: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  (</a:t>
            </a:r>
            <a:r>
              <a:rPr lang="cs-CZ" altLang="cs-CZ" sz="2000" dirty="0" err="1"/>
              <a:t>Cyclophosphamide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toxic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                                     -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Rituximab</a:t>
            </a:r>
            <a:r>
              <a:rPr lang="cs-CZ" altLang="cs-CZ" sz="2000" dirty="0"/>
              <a:t>   anti CD20 </a:t>
            </a:r>
            <a:r>
              <a:rPr lang="cs-CZ" altLang="cs-CZ" sz="2000" dirty="0" err="1"/>
              <a:t>antibody</a:t>
            </a:r>
            <a:r>
              <a:rPr lang="cs-CZ" altLang="cs-CZ" sz="2000" dirty="0"/>
              <a:t> –risk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infections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Dapsone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IVIG   1-2g/kg pulse </a:t>
            </a:r>
            <a:r>
              <a:rPr lang="cs-CZ" altLang="cs-CZ" sz="2000" dirty="0" err="1"/>
              <a:t>every</a:t>
            </a:r>
            <a:r>
              <a:rPr lang="cs-CZ" altLang="cs-CZ" sz="2000" dirty="0"/>
              <a:t> 6 </a:t>
            </a:r>
            <a:r>
              <a:rPr lang="cs-CZ" altLang="cs-CZ" sz="2000" dirty="0" err="1"/>
              <a:t>weeks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 err="1"/>
              <a:t>Immunoadsorption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IgG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Long term </a:t>
            </a:r>
            <a:r>
              <a:rPr lang="cs-CZ" altLang="cs-CZ" sz="2000" dirty="0" err="1"/>
              <a:t>therapy</a:t>
            </a:r>
            <a:r>
              <a:rPr lang="cs-CZ" altLang="cs-CZ" sz="2000" dirty="0"/>
              <a:t>, 2 </a:t>
            </a:r>
            <a:r>
              <a:rPr lang="cs-CZ" altLang="cs-CZ" sz="2000" dirty="0" err="1"/>
              <a:t>years</a:t>
            </a:r>
            <a:r>
              <a:rPr lang="cs-CZ" altLang="cs-CZ" sz="2000" dirty="0"/>
              <a:t> minimum, </a:t>
            </a:r>
            <a:r>
              <a:rPr lang="cs-CZ" altLang="cs-CZ" sz="2000" dirty="0" err="1"/>
              <a:t>often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life</a:t>
            </a:r>
            <a:r>
              <a:rPr lang="cs-CZ" altLang="cs-CZ" sz="2000" dirty="0"/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610401552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594</Words>
  <Application>Microsoft Office PowerPoint</Application>
  <PresentationFormat>Širokoúhlá obrazovka</PresentationFormat>
  <Paragraphs>117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20</vt:i4>
      </vt:variant>
      <vt:variant>
        <vt:lpstr>Nadpisy snímků</vt:lpstr>
      </vt:variant>
      <vt:variant>
        <vt:i4>20</vt:i4>
      </vt:variant>
    </vt:vector>
  </HeadingPairs>
  <TitlesOfParts>
    <vt:vector size="45" baseType="lpstr">
      <vt:lpstr>Arial</vt:lpstr>
      <vt:lpstr>Arial Black</vt:lpstr>
      <vt:lpstr>Calibri</vt:lpstr>
      <vt:lpstr>Times New Roman</vt:lpstr>
      <vt:lpstr>Wingdings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Pixel</vt:lpstr>
      <vt:lpstr>Autoimmune bullous diseases</vt:lpstr>
      <vt:lpstr>Prezentace aplikace PowerPoint</vt:lpstr>
      <vt:lpstr>Pemphigus</vt:lpstr>
      <vt:lpstr>  Pemphigus</vt:lpstr>
      <vt:lpstr>Pemphigus vulgaris</vt:lpstr>
      <vt:lpstr>Prezentace aplikace PowerPoint</vt:lpstr>
      <vt:lpstr>Pemphigus vegetans</vt:lpstr>
      <vt:lpstr>Prezentace aplikace PowerPoint</vt:lpstr>
      <vt:lpstr>Pemphigus therapy</vt:lpstr>
      <vt:lpstr>Subepidermal autoimmune bullous dermatoses</vt:lpstr>
      <vt:lpstr>Prezentace aplikace PowerPoint</vt:lpstr>
      <vt:lpstr>Pemphigoid bullosus</vt:lpstr>
      <vt:lpstr>Prezentace aplikace PowerPoint</vt:lpstr>
      <vt:lpstr>Prezentace aplikace PowerPoint</vt:lpstr>
      <vt:lpstr>Pemphigoid bullosus therapy</vt:lpstr>
      <vt:lpstr>Cicatricial Pemphigoid MMP</vt:lpstr>
      <vt:lpstr>Prezentace aplikace PowerPoint</vt:lpstr>
      <vt:lpstr>Dermatitis herpetiformis Duhring</vt:lpstr>
      <vt:lpstr>Dermatitis herpetiformis Duhring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Autoimmune bullous diseases</dc:title>
  <dc:creator>Hana Jedlickova</dc:creator>
  <cp:lastModifiedBy>Hana Jedlickova</cp:lastModifiedBy>
  <cp:revision>1</cp:revision>
  <dcterms:created xsi:type="dcterms:W3CDTF">2021-03-28T21:49:29Z</dcterms:created>
  <dcterms:modified xsi:type="dcterms:W3CDTF">2021-03-28T21:54:57Z</dcterms:modified>
</cp:coreProperties>
</file>