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376" r:id="rId4"/>
    <p:sldId id="260" r:id="rId5"/>
    <p:sldId id="348" r:id="rId6"/>
    <p:sldId id="293" r:id="rId7"/>
    <p:sldId id="295" r:id="rId8"/>
    <p:sldId id="352" r:id="rId9"/>
    <p:sldId id="349" r:id="rId10"/>
    <p:sldId id="351" r:id="rId11"/>
    <p:sldId id="353" r:id="rId12"/>
    <p:sldId id="354" r:id="rId13"/>
    <p:sldId id="298" r:id="rId14"/>
    <p:sldId id="374" r:id="rId15"/>
    <p:sldId id="263" r:id="rId16"/>
    <p:sldId id="261" r:id="rId17"/>
    <p:sldId id="356" r:id="rId18"/>
    <p:sldId id="357" r:id="rId19"/>
    <p:sldId id="264" r:id="rId20"/>
    <p:sldId id="266" r:id="rId21"/>
    <p:sldId id="358" r:id="rId22"/>
    <p:sldId id="299" r:id="rId23"/>
    <p:sldId id="362" r:id="rId24"/>
    <p:sldId id="360" r:id="rId25"/>
    <p:sldId id="361" r:id="rId26"/>
    <p:sldId id="302" r:id="rId27"/>
    <p:sldId id="269" r:id="rId28"/>
    <p:sldId id="300" r:id="rId29"/>
    <p:sldId id="301" r:id="rId30"/>
    <p:sldId id="363" r:id="rId31"/>
    <p:sldId id="272" r:id="rId32"/>
    <p:sldId id="364" r:id="rId33"/>
    <p:sldId id="276" r:id="rId34"/>
    <p:sldId id="365" r:id="rId35"/>
    <p:sldId id="314" r:id="rId36"/>
    <p:sldId id="308" r:id="rId37"/>
    <p:sldId id="282" r:id="rId38"/>
    <p:sldId id="284" r:id="rId39"/>
    <p:sldId id="368" r:id="rId40"/>
    <p:sldId id="312" r:id="rId41"/>
    <p:sldId id="311" r:id="rId42"/>
    <p:sldId id="309" r:id="rId43"/>
    <p:sldId id="317" r:id="rId44"/>
    <p:sldId id="370" r:id="rId45"/>
    <p:sldId id="267" r:id="rId46"/>
    <p:sldId id="371" r:id="rId47"/>
    <p:sldId id="373" r:id="rId48"/>
    <p:sldId id="350" r:id="rId49"/>
    <p:sldId id="270" r:id="rId50"/>
    <p:sldId id="271" r:id="rId51"/>
    <p:sldId id="346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75" r:id="rId73"/>
    <p:sldId id="325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83086" autoAdjust="0"/>
  </p:normalViewPr>
  <p:slideViewPr>
    <p:cSldViewPr snapToGrid="0">
      <p:cViewPr varScale="1">
        <p:scale>
          <a:sx n="49" d="100"/>
          <a:sy n="49" d="100"/>
        </p:scale>
        <p:origin x="91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F2E3B-90C6-40B0-9F14-CDA4DBE5F296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DB924-90A1-4D50-B92D-777B6BA7A6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6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46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Precancerosis</a:t>
            </a:r>
            <a:r>
              <a:rPr lang="cs-CZ" dirty="0"/>
              <a:t> are </a:t>
            </a:r>
            <a:r>
              <a:rPr lang="cs-CZ" dirty="0" err="1"/>
              <a:t>cutaneus</a:t>
            </a:r>
            <a:r>
              <a:rPr lang="cs-CZ" dirty="0"/>
              <a:t> </a:t>
            </a:r>
            <a:r>
              <a:rPr lang="cs-CZ" dirty="0" err="1"/>
              <a:t>lesions</a:t>
            </a:r>
            <a:r>
              <a:rPr lang="cs-CZ" dirty="0"/>
              <a:t>-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grow</a:t>
            </a:r>
            <a:r>
              <a:rPr lang="cs-CZ" baseline="0" dirty="0"/>
              <a:t> up </a:t>
            </a:r>
            <a:r>
              <a:rPr lang="cs-CZ" baseline="0" dirty="0" err="1"/>
              <a:t>malignant</a:t>
            </a:r>
            <a:r>
              <a:rPr lang="cs-CZ" baseline="0" dirty="0"/>
              <a:t> </a:t>
            </a:r>
            <a:r>
              <a:rPr lang="cs-CZ" baseline="0" dirty="0" err="1"/>
              <a:t>tumors</a:t>
            </a:r>
            <a:r>
              <a:rPr lang="cs-CZ" baseline="0" dirty="0"/>
              <a:t> </a:t>
            </a:r>
            <a:r>
              <a:rPr lang="cs-CZ" baseline="0" dirty="0" err="1"/>
              <a:t>after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years</a:t>
            </a:r>
            <a:r>
              <a:rPr lang="cs-CZ" baseline="0" dirty="0"/>
              <a:t>- </a:t>
            </a:r>
            <a:r>
              <a:rPr lang="cs-CZ" baseline="0" dirty="0" err="1"/>
              <a:t>obligatory</a:t>
            </a:r>
            <a:r>
              <a:rPr lang="cs-CZ" baseline="0" dirty="0"/>
              <a:t> </a:t>
            </a:r>
            <a:r>
              <a:rPr lang="cs-CZ" baseline="0" dirty="0" err="1"/>
              <a:t>precanc</a:t>
            </a:r>
            <a:r>
              <a:rPr lang="cs-CZ" baseline="0" dirty="0"/>
              <a:t>.</a:t>
            </a:r>
          </a:p>
          <a:p>
            <a:r>
              <a:rPr lang="cs-CZ" baseline="0" dirty="0" err="1"/>
              <a:t>Facultative</a:t>
            </a:r>
            <a:r>
              <a:rPr lang="cs-CZ" baseline="0" dirty="0"/>
              <a:t> </a:t>
            </a:r>
            <a:r>
              <a:rPr lang="cs-CZ" baseline="0" dirty="0" err="1"/>
              <a:t>precancerosis</a:t>
            </a:r>
            <a:r>
              <a:rPr lang="cs-CZ" baseline="0" dirty="0"/>
              <a:t>- in </a:t>
            </a:r>
            <a:r>
              <a:rPr lang="cs-CZ" baseline="0" dirty="0" err="1"/>
              <a:t>certain</a:t>
            </a:r>
            <a:r>
              <a:rPr lang="cs-CZ" baseline="0" dirty="0"/>
              <a:t> (</a:t>
            </a:r>
            <a:r>
              <a:rPr lang="cs-CZ" baseline="0" dirty="0" err="1"/>
              <a:t>serten</a:t>
            </a:r>
            <a:r>
              <a:rPr lang="cs-CZ" baseline="0" dirty="0"/>
              <a:t>-určitých) </a:t>
            </a:r>
            <a:r>
              <a:rPr lang="cs-CZ" baseline="0" dirty="0" err="1"/>
              <a:t>causes</a:t>
            </a:r>
            <a:r>
              <a:rPr lang="cs-CZ" baseline="0" dirty="0"/>
              <a:t> </a:t>
            </a:r>
            <a:r>
              <a:rPr lang="cs-CZ" baseline="0" dirty="0" err="1"/>
              <a:t>they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cause </a:t>
            </a:r>
            <a:r>
              <a:rPr lang="cs-CZ" baseline="0" dirty="0" err="1"/>
              <a:t>malignant</a:t>
            </a:r>
            <a:r>
              <a:rPr lang="cs-CZ" baseline="0" dirty="0"/>
              <a:t> tumor </a:t>
            </a:r>
          </a:p>
          <a:p>
            <a:pPr marL="171450" indent="-171450">
              <a:buFontTx/>
              <a:buChar char="-"/>
            </a:pPr>
            <a:r>
              <a:rPr lang="cs-CZ" baseline="0" dirty="0" err="1"/>
              <a:t>Keratosis</a:t>
            </a:r>
            <a:r>
              <a:rPr lang="cs-CZ" baseline="0" dirty="0"/>
              <a:t> </a:t>
            </a:r>
            <a:r>
              <a:rPr lang="cs-CZ" baseline="0" dirty="0" err="1"/>
              <a:t>actinica</a:t>
            </a:r>
            <a:r>
              <a:rPr lang="cs-CZ" baseline="0" dirty="0"/>
              <a:t>- </a:t>
            </a:r>
            <a:r>
              <a:rPr lang="cs-CZ" baseline="0" dirty="0" err="1"/>
              <a:t>extremely</a:t>
            </a:r>
            <a:r>
              <a:rPr lang="cs-CZ" baseline="0" dirty="0"/>
              <a:t> </a:t>
            </a:r>
            <a:r>
              <a:rPr lang="cs-CZ" baseline="0" dirty="0" err="1"/>
              <a:t>common</a:t>
            </a:r>
            <a:r>
              <a:rPr lang="cs-CZ" baseline="0" dirty="0"/>
              <a:t> </a:t>
            </a:r>
            <a:r>
              <a:rPr lang="cs-CZ" baseline="0" dirty="0" err="1"/>
              <a:t>dysplazia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epidermis, </a:t>
            </a:r>
            <a:r>
              <a:rPr lang="cs-CZ" baseline="0" dirty="0" err="1"/>
              <a:t>especially</a:t>
            </a:r>
            <a:r>
              <a:rPr lang="cs-CZ" baseline="0" dirty="0"/>
              <a:t> in skin </a:t>
            </a:r>
            <a:r>
              <a:rPr lang="cs-CZ" baseline="0" dirty="0" err="1"/>
              <a:t>types</a:t>
            </a:r>
            <a:r>
              <a:rPr lang="cs-CZ" baseline="0" dirty="0"/>
              <a:t> I and II</a:t>
            </a:r>
          </a:p>
          <a:p>
            <a:pPr marL="0" indent="0">
              <a:buFontTx/>
              <a:buNone/>
            </a:pPr>
            <a:r>
              <a:rPr lang="cs-CZ" baseline="0" dirty="0"/>
              <a:t>	         -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induced</a:t>
            </a:r>
            <a:r>
              <a:rPr lang="cs-CZ" baseline="0" dirty="0"/>
              <a:t> by </a:t>
            </a:r>
            <a:r>
              <a:rPr lang="cs-CZ" baseline="0" dirty="0" err="1"/>
              <a:t>chronical</a:t>
            </a:r>
            <a:r>
              <a:rPr lang="cs-CZ" baseline="0" dirty="0"/>
              <a:t> </a:t>
            </a:r>
            <a:r>
              <a:rPr lang="cs-CZ" baseline="0" dirty="0" err="1"/>
              <a:t>exposure</a:t>
            </a:r>
            <a:r>
              <a:rPr lang="cs-CZ" baseline="0" dirty="0"/>
              <a:t> to UV </a:t>
            </a:r>
            <a:r>
              <a:rPr lang="cs-CZ" baseline="0" dirty="0" err="1"/>
              <a:t>irradiation</a:t>
            </a:r>
            <a:r>
              <a:rPr lang="cs-CZ" baseline="0" dirty="0"/>
              <a:t>, so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find</a:t>
            </a:r>
            <a:r>
              <a:rPr lang="cs-CZ" baseline="0" dirty="0"/>
              <a:t>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at</a:t>
            </a:r>
            <a:r>
              <a:rPr lang="cs-CZ" baseline="0" dirty="0"/>
              <a:t> </a:t>
            </a:r>
            <a:r>
              <a:rPr lang="cs-CZ" baseline="0" dirty="0" err="1"/>
              <a:t>solar</a:t>
            </a:r>
            <a:r>
              <a:rPr lang="cs-CZ" baseline="0" dirty="0"/>
              <a:t> </a:t>
            </a:r>
            <a:r>
              <a:rPr lang="cs-CZ" baseline="0" dirty="0" err="1"/>
              <a:t>localization</a:t>
            </a:r>
            <a:r>
              <a:rPr lang="cs-CZ" baseline="0" dirty="0"/>
              <a:t> (</a:t>
            </a:r>
            <a:r>
              <a:rPr lang="cs-CZ" baseline="0" dirty="0" err="1"/>
              <a:t>forehead</a:t>
            </a:r>
            <a:r>
              <a:rPr lang="cs-CZ" baseline="0" dirty="0"/>
              <a:t>, </a:t>
            </a:r>
            <a:r>
              <a:rPr lang="cs-CZ" baseline="0" dirty="0" err="1"/>
              <a:t>bald</a:t>
            </a:r>
            <a:r>
              <a:rPr lang="cs-CZ" baseline="0" dirty="0"/>
              <a:t> </a:t>
            </a:r>
            <a:r>
              <a:rPr lang="cs-CZ" baseline="0" dirty="0" err="1"/>
              <a:t>scalp</a:t>
            </a:r>
            <a:r>
              <a:rPr lang="cs-CZ" baseline="0" dirty="0"/>
              <a:t>, </a:t>
            </a:r>
            <a:r>
              <a:rPr lang="cs-CZ" baseline="0" dirty="0" err="1"/>
              <a:t>cheeks</a:t>
            </a:r>
            <a:r>
              <a:rPr lang="cs-CZ" baseline="0" dirty="0"/>
              <a:t>, nose, </a:t>
            </a:r>
            <a:r>
              <a:rPr lang="cs-CZ" baseline="0" dirty="0" err="1"/>
              <a:t>ears</a:t>
            </a:r>
            <a:r>
              <a:rPr lang="cs-CZ" baseline="0" dirty="0"/>
              <a:t>,    </a:t>
            </a:r>
          </a:p>
          <a:p>
            <a:pPr marL="0" indent="0">
              <a:buFontTx/>
              <a:buNone/>
            </a:pPr>
            <a:r>
              <a:rPr lang="cs-CZ" baseline="0" dirty="0"/>
              <a:t>                              </a:t>
            </a:r>
            <a:r>
              <a:rPr lang="cs-CZ" baseline="0" dirty="0" err="1"/>
              <a:t>lower</a:t>
            </a:r>
            <a:r>
              <a:rPr lang="cs-CZ" baseline="0" dirty="0"/>
              <a:t> lip)</a:t>
            </a:r>
          </a:p>
          <a:p>
            <a:pPr marL="0" indent="0">
              <a:buFontTx/>
              <a:buNone/>
            </a:pPr>
            <a:r>
              <a:rPr lang="cs-CZ" baseline="0" dirty="0"/>
              <a:t>	        - </a:t>
            </a:r>
            <a:r>
              <a:rPr lang="cs-CZ" baseline="0" dirty="0" err="1"/>
              <a:t>terapy</a:t>
            </a:r>
            <a:r>
              <a:rPr lang="cs-CZ" baseline="0" dirty="0"/>
              <a:t>- </a:t>
            </a:r>
            <a:r>
              <a:rPr lang="cs-CZ" baseline="0" dirty="0" err="1"/>
              <a:t>superficial</a:t>
            </a:r>
            <a:r>
              <a:rPr lang="cs-CZ" baseline="0" dirty="0"/>
              <a:t> </a:t>
            </a:r>
            <a:r>
              <a:rPr lang="cs-CZ" baseline="0" dirty="0" err="1"/>
              <a:t>cryotherapy</a:t>
            </a:r>
            <a:r>
              <a:rPr lang="cs-CZ" baseline="0" dirty="0"/>
              <a:t>- </a:t>
            </a:r>
            <a:r>
              <a:rPr lang="cs-CZ" baseline="0" dirty="0" err="1"/>
              <a:t>quick</a:t>
            </a:r>
            <a:r>
              <a:rPr lang="cs-CZ" baseline="0" dirty="0"/>
              <a:t>, </a:t>
            </a:r>
            <a:r>
              <a:rPr lang="cs-CZ" baseline="0" dirty="0" err="1"/>
              <a:t>cheap</a:t>
            </a:r>
            <a:r>
              <a:rPr lang="cs-CZ" baseline="0" dirty="0"/>
              <a:t>, </a:t>
            </a:r>
            <a:r>
              <a:rPr lang="cs-CZ" baseline="0" dirty="0" err="1"/>
              <a:t>effective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        -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grows</a:t>
            </a:r>
            <a:r>
              <a:rPr lang="cs-CZ" baseline="0" dirty="0"/>
              <a:t> to </a:t>
            </a:r>
            <a:r>
              <a:rPr lang="cs-CZ" baseline="0" dirty="0" err="1"/>
              <a:t>spinalioma</a:t>
            </a:r>
            <a:r>
              <a:rPr lang="cs-CZ" baseline="0" dirty="0"/>
              <a:t>, </a:t>
            </a:r>
            <a:r>
              <a:rPr lang="cs-CZ" baseline="0" dirty="0" err="1"/>
              <a:t>cornu</a:t>
            </a:r>
            <a:r>
              <a:rPr lang="cs-CZ" baseline="0" dirty="0"/>
              <a:t> </a:t>
            </a:r>
            <a:r>
              <a:rPr lang="cs-CZ" baseline="0" dirty="0" err="1"/>
              <a:t>cutaneum</a:t>
            </a:r>
            <a:r>
              <a:rPr lang="cs-CZ" baseline="0" dirty="0"/>
              <a:t>, </a:t>
            </a:r>
            <a:r>
              <a:rPr lang="cs-CZ" baseline="0" dirty="0" err="1"/>
              <a:t>actinic</a:t>
            </a:r>
            <a:r>
              <a:rPr lang="cs-CZ" baseline="0" dirty="0"/>
              <a:t> </a:t>
            </a:r>
            <a:r>
              <a:rPr lang="cs-CZ" baseline="0" dirty="0" err="1"/>
              <a:t>cheilitis</a:t>
            </a:r>
            <a:endParaRPr lang="cs-CZ" baseline="0" dirty="0"/>
          </a:p>
          <a:p>
            <a:pPr marL="171450" indent="-171450">
              <a:buFontTx/>
              <a:buChar char="-"/>
            </a:pPr>
            <a:r>
              <a:rPr lang="cs-CZ" baseline="0" dirty="0" err="1"/>
              <a:t>Leukoplakia</a:t>
            </a:r>
            <a:r>
              <a:rPr lang="cs-CZ" baseline="0" dirty="0"/>
              <a:t>- </a:t>
            </a:r>
            <a:r>
              <a:rPr lang="cs-CZ" baseline="0" dirty="0" err="1"/>
              <a:t>chronical</a:t>
            </a:r>
            <a:r>
              <a:rPr lang="cs-CZ" baseline="0" dirty="0"/>
              <a:t> </a:t>
            </a:r>
            <a:r>
              <a:rPr lang="cs-CZ" baseline="0" dirty="0" err="1"/>
              <a:t>white</a:t>
            </a:r>
            <a:r>
              <a:rPr lang="cs-CZ" baseline="0" dirty="0"/>
              <a:t> </a:t>
            </a:r>
            <a:r>
              <a:rPr lang="cs-CZ" baseline="0" dirty="0" err="1"/>
              <a:t>lesions</a:t>
            </a:r>
            <a:r>
              <a:rPr lang="cs-CZ" baseline="0" dirty="0"/>
              <a:t> on </a:t>
            </a:r>
            <a:r>
              <a:rPr lang="cs-CZ" baseline="0" dirty="0" err="1"/>
              <a:t>mucosa</a:t>
            </a:r>
            <a:r>
              <a:rPr lang="cs-CZ" baseline="0" dirty="0"/>
              <a:t> </a:t>
            </a:r>
            <a:r>
              <a:rPr lang="cs-CZ" baseline="0" dirty="0" err="1"/>
              <a:t>membranes</a:t>
            </a:r>
            <a:r>
              <a:rPr lang="cs-CZ" baseline="0" dirty="0"/>
              <a:t>- </a:t>
            </a:r>
            <a:r>
              <a:rPr lang="cs-CZ" baseline="0" dirty="0" err="1"/>
              <a:t>localization-mouth,genital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 -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caused</a:t>
            </a:r>
            <a:r>
              <a:rPr lang="cs-CZ" baseline="0" dirty="0"/>
              <a:t> by </a:t>
            </a:r>
            <a:r>
              <a:rPr lang="cs-CZ" baseline="0" dirty="0" err="1"/>
              <a:t>exogenic</a:t>
            </a:r>
            <a:r>
              <a:rPr lang="cs-CZ" baseline="0" dirty="0"/>
              <a:t> </a:t>
            </a:r>
            <a:r>
              <a:rPr lang="cs-CZ" baseline="0" dirty="0" err="1"/>
              <a:t>irritation</a:t>
            </a:r>
            <a:r>
              <a:rPr lang="cs-CZ" baseline="0" dirty="0"/>
              <a:t> (</a:t>
            </a:r>
            <a:r>
              <a:rPr lang="cs-CZ" baseline="0" dirty="0" err="1"/>
              <a:t>mechnical</a:t>
            </a:r>
            <a:r>
              <a:rPr lang="cs-CZ" baseline="0" dirty="0"/>
              <a:t>, </a:t>
            </a:r>
            <a:r>
              <a:rPr lang="cs-CZ" baseline="0" dirty="0" err="1"/>
              <a:t>fyzical</a:t>
            </a:r>
            <a:r>
              <a:rPr lang="cs-CZ" baseline="0" dirty="0"/>
              <a:t>, </a:t>
            </a:r>
            <a:r>
              <a:rPr lang="cs-CZ" baseline="0" dirty="0" err="1"/>
              <a:t>chemical</a:t>
            </a:r>
            <a:r>
              <a:rPr lang="cs-CZ" baseline="0" dirty="0"/>
              <a:t> </a:t>
            </a:r>
            <a:r>
              <a:rPr lang="cs-CZ" baseline="0" dirty="0" err="1"/>
              <a:t>factors</a:t>
            </a:r>
            <a:r>
              <a:rPr lang="cs-CZ" baseline="0" dirty="0"/>
              <a:t>, smoking)</a:t>
            </a:r>
          </a:p>
          <a:p>
            <a:pPr marL="171450" indent="-171450">
              <a:buFontTx/>
              <a:buChar char="-"/>
            </a:pPr>
            <a:r>
              <a:rPr lang="cs-CZ" baseline="0" dirty="0"/>
              <a:t>M. </a:t>
            </a:r>
            <a:r>
              <a:rPr lang="cs-CZ" baseline="0" dirty="0" err="1"/>
              <a:t>Bowen</a:t>
            </a:r>
            <a:r>
              <a:rPr lang="cs-CZ" baseline="0" dirty="0"/>
              <a:t>-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intraepidermal</a:t>
            </a:r>
            <a:r>
              <a:rPr lang="cs-CZ" baseline="0" dirty="0"/>
              <a:t> ca (ca in </a:t>
            </a:r>
            <a:r>
              <a:rPr lang="cs-CZ" baseline="0" dirty="0" err="1"/>
              <a:t>situ</a:t>
            </a:r>
            <a:r>
              <a:rPr lang="cs-CZ" baseline="0" dirty="0"/>
              <a:t>), very </a:t>
            </a:r>
            <a:r>
              <a:rPr lang="cs-CZ" baseline="0" dirty="0" err="1"/>
              <a:t>often</a:t>
            </a:r>
            <a:r>
              <a:rPr lang="cs-CZ" baseline="0" dirty="0"/>
              <a:t> </a:t>
            </a:r>
            <a:r>
              <a:rPr lang="cs-CZ" baseline="0" dirty="0" err="1"/>
              <a:t>change</a:t>
            </a:r>
            <a:r>
              <a:rPr lang="cs-CZ" baseline="0" dirty="0"/>
              <a:t> to </a:t>
            </a:r>
            <a:r>
              <a:rPr lang="cs-CZ" baseline="0" dirty="0" err="1"/>
              <a:t>spinalioma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- </a:t>
            </a:r>
            <a:r>
              <a:rPr lang="cs-CZ" baseline="0" dirty="0" err="1"/>
              <a:t>localization</a:t>
            </a:r>
            <a:r>
              <a:rPr lang="cs-CZ" baseline="0" dirty="0"/>
              <a:t>- </a:t>
            </a:r>
            <a:r>
              <a:rPr lang="cs-CZ" baseline="0" dirty="0" err="1"/>
              <a:t>trunk</a:t>
            </a:r>
            <a:r>
              <a:rPr lang="cs-CZ" baseline="0" dirty="0"/>
              <a:t>, </a:t>
            </a:r>
            <a:r>
              <a:rPr lang="cs-CZ" baseline="0" dirty="0" err="1"/>
              <a:t>lower</a:t>
            </a:r>
            <a:r>
              <a:rPr lang="cs-CZ" baseline="0" dirty="0"/>
              <a:t> </a:t>
            </a:r>
            <a:r>
              <a:rPr lang="cs-CZ" baseline="0" dirty="0" err="1"/>
              <a:t>extremitas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- etiology- </a:t>
            </a:r>
            <a:r>
              <a:rPr lang="cs-CZ" baseline="0" dirty="0" err="1"/>
              <a:t>arsenic</a:t>
            </a:r>
            <a:r>
              <a:rPr lang="cs-CZ" baseline="0" dirty="0"/>
              <a:t> </a:t>
            </a:r>
            <a:r>
              <a:rPr lang="cs-CZ" baseline="0" dirty="0" err="1"/>
              <a:t>exposure</a:t>
            </a:r>
            <a:r>
              <a:rPr lang="cs-CZ" baseline="0" dirty="0"/>
              <a:t>, </a:t>
            </a:r>
            <a:r>
              <a:rPr lang="cs-CZ" baseline="0" dirty="0" err="1"/>
              <a:t>human</a:t>
            </a:r>
            <a:r>
              <a:rPr lang="cs-CZ" baseline="0" dirty="0"/>
              <a:t> </a:t>
            </a:r>
            <a:r>
              <a:rPr lang="cs-CZ" baseline="0" dirty="0" err="1"/>
              <a:t>papilomavirus</a:t>
            </a:r>
            <a:r>
              <a:rPr lang="cs-CZ" baseline="0" dirty="0"/>
              <a:t>,</a:t>
            </a:r>
          </a:p>
          <a:p>
            <a:pPr marL="0" indent="0">
              <a:buFontTx/>
              <a:buNone/>
            </a:pPr>
            <a:r>
              <a:rPr lang="cs-CZ" baseline="0" dirty="0"/>
              <a:t>	- </a:t>
            </a:r>
            <a:r>
              <a:rPr lang="cs-CZ" baseline="0" dirty="0" err="1"/>
              <a:t>manifestation</a:t>
            </a:r>
            <a:r>
              <a:rPr lang="cs-CZ" baseline="0" dirty="0"/>
              <a:t>- oval </a:t>
            </a:r>
            <a:r>
              <a:rPr lang="cs-CZ" baseline="0" dirty="0" err="1"/>
              <a:t>red-brown</a:t>
            </a:r>
            <a:r>
              <a:rPr lang="cs-CZ" baseline="0" dirty="0"/>
              <a:t> </a:t>
            </a:r>
            <a:r>
              <a:rPr lang="cs-CZ" baseline="0" dirty="0" err="1"/>
              <a:t>patch</a:t>
            </a:r>
            <a:r>
              <a:rPr lang="cs-CZ" baseline="0" dirty="0"/>
              <a:t> </a:t>
            </a:r>
            <a:r>
              <a:rPr lang="cs-CZ" baseline="0" dirty="0" err="1"/>
              <a:t>or</a:t>
            </a:r>
            <a:r>
              <a:rPr lang="cs-CZ" baseline="0" dirty="0"/>
              <a:t> </a:t>
            </a:r>
            <a:r>
              <a:rPr lang="cs-CZ" baseline="0" dirty="0" err="1"/>
              <a:t>plague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variable</a:t>
            </a:r>
            <a:r>
              <a:rPr lang="cs-CZ" baseline="0" dirty="0"/>
              <a:t> </a:t>
            </a:r>
            <a:r>
              <a:rPr lang="cs-CZ" baseline="0" dirty="0" err="1"/>
              <a:t>scale</a:t>
            </a:r>
            <a:r>
              <a:rPr lang="cs-CZ" baseline="0" dirty="0"/>
              <a:t> </a:t>
            </a:r>
          </a:p>
          <a:p>
            <a:pPr marL="0" indent="0">
              <a:buFontTx/>
              <a:buNone/>
            </a:pPr>
            <a:r>
              <a:rPr lang="cs-CZ" baseline="0" dirty="0"/>
              <a:t>	- </a:t>
            </a:r>
            <a:r>
              <a:rPr lang="cs-CZ" baseline="0" dirty="0" err="1"/>
              <a:t>therapy</a:t>
            </a:r>
            <a:r>
              <a:rPr lang="cs-CZ" baseline="0" dirty="0"/>
              <a:t>- </a:t>
            </a:r>
            <a:r>
              <a:rPr lang="cs-CZ" baseline="0" dirty="0" err="1"/>
              <a:t>excision</a:t>
            </a:r>
            <a:endParaRPr lang="cs-CZ" baseline="0" dirty="0"/>
          </a:p>
          <a:p>
            <a:pPr marL="171450" indent="-171450">
              <a:buFontTx/>
              <a:buChar char="-"/>
            </a:pPr>
            <a:r>
              <a:rPr lang="cs-CZ" baseline="0" dirty="0" err="1"/>
              <a:t>Lentigo</a:t>
            </a:r>
            <a:r>
              <a:rPr lang="cs-CZ" baseline="0" dirty="0"/>
              <a:t> </a:t>
            </a:r>
            <a:r>
              <a:rPr lang="cs-CZ" baseline="0" dirty="0" err="1"/>
              <a:t>maligna</a:t>
            </a:r>
            <a:r>
              <a:rPr lang="cs-CZ" baseline="0" dirty="0"/>
              <a:t>-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induced</a:t>
            </a:r>
            <a:r>
              <a:rPr lang="cs-CZ" baseline="0" dirty="0"/>
              <a:t> by </a:t>
            </a:r>
            <a:r>
              <a:rPr lang="cs-CZ" baseline="0" dirty="0" err="1"/>
              <a:t>chronical</a:t>
            </a:r>
            <a:r>
              <a:rPr lang="cs-CZ" baseline="0" dirty="0"/>
              <a:t> </a:t>
            </a:r>
            <a:r>
              <a:rPr lang="cs-CZ" baseline="0" dirty="0" err="1"/>
              <a:t>exposure</a:t>
            </a:r>
            <a:r>
              <a:rPr lang="cs-CZ" baseline="0" dirty="0"/>
              <a:t> to UV </a:t>
            </a:r>
            <a:r>
              <a:rPr lang="cs-CZ" baseline="0" dirty="0" err="1"/>
              <a:t>irradiation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       - </a:t>
            </a:r>
            <a:r>
              <a:rPr lang="cs-CZ" baseline="0" dirty="0" err="1"/>
              <a:t>proliferation</a:t>
            </a:r>
            <a:r>
              <a:rPr lang="cs-CZ" baseline="0" dirty="0"/>
              <a:t> </a:t>
            </a:r>
            <a:r>
              <a:rPr lang="cs-CZ" baseline="0" dirty="0" err="1"/>
              <a:t>atypical</a:t>
            </a:r>
            <a:r>
              <a:rPr lang="cs-CZ" baseline="0" dirty="0"/>
              <a:t> </a:t>
            </a:r>
            <a:r>
              <a:rPr lang="cs-CZ" baseline="0" dirty="0" err="1"/>
              <a:t>epidermal</a:t>
            </a:r>
            <a:r>
              <a:rPr lang="cs-CZ" baseline="0" dirty="0"/>
              <a:t> </a:t>
            </a:r>
            <a:r>
              <a:rPr lang="cs-CZ" baseline="0" dirty="0" err="1"/>
              <a:t>melanocytes</a:t>
            </a:r>
            <a:r>
              <a:rPr lang="cs-CZ" baseline="0" dirty="0"/>
              <a:t> –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changes</a:t>
            </a:r>
            <a:r>
              <a:rPr lang="cs-CZ" baseline="0" dirty="0"/>
              <a:t> </a:t>
            </a:r>
            <a:r>
              <a:rPr lang="cs-CZ" baseline="0" dirty="0" err="1"/>
              <a:t>into</a:t>
            </a:r>
            <a:r>
              <a:rPr lang="cs-CZ" baseline="0" dirty="0"/>
              <a:t> </a:t>
            </a:r>
            <a:r>
              <a:rPr lang="cs-CZ" baseline="0" dirty="0" err="1"/>
              <a:t>melanoma</a:t>
            </a:r>
            <a:endParaRPr lang="cs-CZ" baseline="0" dirty="0"/>
          </a:p>
          <a:p>
            <a:pPr marL="0" indent="0">
              <a:buFontTx/>
              <a:buNone/>
            </a:pPr>
            <a:r>
              <a:rPr lang="cs-CZ" baseline="0" dirty="0"/>
              <a:t>	       - </a:t>
            </a:r>
            <a:r>
              <a:rPr lang="cs-CZ" baseline="0" dirty="0" err="1"/>
              <a:t>appears</a:t>
            </a:r>
            <a:r>
              <a:rPr lang="cs-CZ" baseline="0" dirty="0"/>
              <a:t>- as </a:t>
            </a:r>
            <a:r>
              <a:rPr lang="cs-CZ" baseline="0" dirty="0" err="1"/>
              <a:t>irregularly</a:t>
            </a:r>
            <a:r>
              <a:rPr lang="cs-CZ" baseline="0" dirty="0"/>
              <a:t> </a:t>
            </a:r>
            <a:r>
              <a:rPr lang="cs-CZ" baseline="0" dirty="0" err="1"/>
              <a:t>shape</a:t>
            </a:r>
            <a:r>
              <a:rPr lang="cs-CZ" baseline="0" dirty="0"/>
              <a:t> and </a:t>
            </a:r>
            <a:r>
              <a:rPr lang="cs-CZ" baseline="0" dirty="0" err="1"/>
              <a:t>variable</a:t>
            </a:r>
            <a:r>
              <a:rPr lang="cs-CZ" baseline="0" dirty="0"/>
              <a:t> </a:t>
            </a:r>
            <a:r>
              <a:rPr lang="cs-CZ" baseline="0" dirty="0" err="1"/>
              <a:t>pigmented</a:t>
            </a:r>
            <a:r>
              <a:rPr lang="cs-CZ" baseline="0" dirty="0"/>
              <a:t> </a:t>
            </a:r>
            <a:r>
              <a:rPr lang="cs-CZ" baseline="0" dirty="0" err="1"/>
              <a:t>grey</a:t>
            </a:r>
            <a:r>
              <a:rPr lang="cs-CZ" baseline="0" dirty="0"/>
              <a:t>, </a:t>
            </a:r>
            <a:r>
              <a:rPr lang="cs-CZ" baseline="0" dirty="0" err="1"/>
              <a:t>brown</a:t>
            </a:r>
            <a:r>
              <a:rPr lang="cs-CZ" baseline="0" dirty="0"/>
              <a:t> and </a:t>
            </a:r>
            <a:r>
              <a:rPr lang="cs-CZ" baseline="0" dirty="0" err="1"/>
              <a:t>black</a:t>
            </a:r>
            <a:r>
              <a:rPr lang="cs-CZ" baseline="0" dirty="0"/>
              <a:t> </a:t>
            </a:r>
            <a:r>
              <a:rPr lang="cs-CZ" baseline="0" dirty="0" err="1"/>
              <a:t>patch</a:t>
            </a:r>
            <a:r>
              <a:rPr lang="cs-CZ" baseline="0" dirty="0"/>
              <a:t> </a:t>
            </a:r>
            <a:r>
              <a:rPr lang="cs-CZ" baseline="0" dirty="0" err="1"/>
              <a:t>spreads</a:t>
            </a:r>
            <a:r>
              <a:rPr lang="cs-CZ" baseline="0" dirty="0"/>
              <a:t> </a:t>
            </a:r>
            <a:r>
              <a:rPr lang="cs-CZ" baseline="0" dirty="0" err="1"/>
              <a:t>for</a:t>
            </a:r>
            <a:r>
              <a:rPr lang="cs-CZ" baseline="0" dirty="0"/>
              <a:t> many </a:t>
            </a:r>
            <a:r>
              <a:rPr lang="cs-CZ" baseline="0" dirty="0" err="1"/>
              <a:t>years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46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Important</a:t>
            </a:r>
            <a:r>
              <a:rPr lang="cs-CZ" baseline="0" dirty="0"/>
              <a:t> ( důležité)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addindg</a:t>
            </a:r>
            <a:r>
              <a:rPr lang="cs-CZ" baseline="0" dirty="0"/>
              <a:t> ( sčítání)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light</a:t>
            </a:r>
            <a:r>
              <a:rPr lang="cs-CZ" baseline="0" dirty="0"/>
              <a:t> </a:t>
            </a:r>
            <a:r>
              <a:rPr lang="cs-CZ" baseline="0" dirty="0" err="1"/>
              <a:t>exposure</a:t>
            </a:r>
            <a:r>
              <a:rPr lang="cs-CZ" baseline="0" dirty="0"/>
              <a:t> </a:t>
            </a:r>
            <a:r>
              <a:rPr lang="cs-CZ" baseline="0" dirty="0" err="1"/>
              <a:t>during</a:t>
            </a:r>
            <a:r>
              <a:rPr lang="cs-CZ" baseline="0" dirty="0"/>
              <a:t> </a:t>
            </a:r>
            <a:r>
              <a:rPr lang="cs-CZ" baseline="0" dirty="0" err="1"/>
              <a:t>holydays</a:t>
            </a:r>
            <a:r>
              <a:rPr lang="cs-CZ" baseline="0" dirty="0"/>
              <a:t>, </a:t>
            </a:r>
            <a:r>
              <a:rPr lang="cs-CZ" baseline="0" dirty="0" err="1"/>
              <a:t>therapeutic</a:t>
            </a:r>
            <a:r>
              <a:rPr lang="cs-CZ" baseline="0" dirty="0"/>
              <a:t> UV </a:t>
            </a:r>
            <a:r>
              <a:rPr lang="cs-CZ" baseline="0" dirty="0" err="1"/>
              <a:t>during</a:t>
            </a:r>
            <a:r>
              <a:rPr lang="cs-CZ" baseline="0" dirty="0"/>
              <a:t> </a:t>
            </a:r>
            <a:r>
              <a:rPr lang="cs-CZ" baseline="0" dirty="0" err="1"/>
              <a:t>life</a:t>
            </a:r>
            <a:endParaRPr lang="cs-CZ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They</a:t>
            </a:r>
            <a:r>
              <a:rPr lang="cs-CZ" dirty="0"/>
              <a:t> are </a:t>
            </a:r>
            <a:r>
              <a:rPr lang="cs-CZ" dirty="0" err="1"/>
              <a:t>fifteen</a:t>
            </a:r>
            <a:r>
              <a:rPr lang="cs-CZ" dirty="0"/>
              <a:t> per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thousand</a:t>
            </a:r>
            <a:r>
              <a:rPr lang="cs-CZ" dirty="0"/>
              <a:t> per </a:t>
            </a:r>
            <a:r>
              <a:rPr lang="cs-CZ" dirty="0" err="1"/>
              <a:t>year</a:t>
            </a:r>
            <a:r>
              <a:rPr lang="cs-CZ" baseline="0" dirty="0"/>
              <a:t> </a:t>
            </a:r>
            <a:r>
              <a:rPr lang="cs-CZ" baseline="0" dirty="0" err="1"/>
              <a:t>new</a:t>
            </a:r>
            <a:r>
              <a:rPr lang="cs-CZ" baseline="0" dirty="0"/>
              <a:t> </a:t>
            </a:r>
            <a:r>
              <a:rPr lang="cs-CZ" baseline="0" dirty="0" err="1"/>
              <a:t>cases</a:t>
            </a:r>
            <a:r>
              <a:rPr lang="cs-CZ" baseline="0" dirty="0"/>
              <a:t> in CR, but in </a:t>
            </a:r>
            <a:r>
              <a:rPr lang="cs-CZ" baseline="0" dirty="0" err="1"/>
              <a:t>countries</a:t>
            </a:r>
            <a:r>
              <a:rPr lang="cs-CZ" baseline="0" dirty="0"/>
              <a:t>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Divelop</a:t>
            </a:r>
            <a:r>
              <a:rPr lang="cs-CZ" dirty="0"/>
              <a:t>, </a:t>
            </a:r>
            <a:r>
              <a:rPr lang="cs-CZ" dirty="0" err="1"/>
              <a:t>fejzis</a:t>
            </a:r>
            <a:r>
              <a:rPr lang="cs-CZ" dirty="0"/>
              <a:t>, </a:t>
            </a:r>
            <a:r>
              <a:rPr lang="cs-CZ" dirty="0" err="1"/>
              <a:t>depf</a:t>
            </a:r>
            <a:r>
              <a:rPr lang="cs-CZ" dirty="0"/>
              <a:t>, </a:t>
            </a:r>
            <a:r>
              <a:rPr lang="cs-CZ" dirty="0" err="1"/>
              <a:t>invejžn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17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use </a:t>
            </a:r>
            <a:r>
              <a:rPr lang="cs-CZ" dirty="0" err="1"/>
              <a:t>Breslow</a:t>
            </a:r>
            <a:r>
              <a:rPr lang="cs-CZ" dirty="0"/>
              <a:t> and </a:t>
            </a:r>
            <a:r>
              <a:rPr lang="cs-CZ" dirty="0" err="1"/>
              <a:t>Clark</a:t>
            </a:r>
            <a:r>
              <a:rPr lang="cs-CZ" baseline="0" dirty="0"/>
              <a:t> </a:t>
            </a:r>
            <a:r>
              <a:rPr lang="cs-CZ" baseline="0" dirty="0" err="1"/>
              <a:t>level</a:t>
            </a:r>
            <a:r>
              <a:rPr lang="cs-CZ" baseline="0" dirty="0"/>
              <a:t> to </a:t>
            </a:r>
            <a:r>
              <a:rPr lang="cs-CZ" baseline="0" dirty="0" err="1"/>
              <a:t>estimate</a:t>
            </a:r>
            <a:r>
              <a:rPr lang="cs-CZ" baseline="0" dirty="0"/>
              <a:t> ( odhadnout) </a:t>
            </a:r>
            <a:r>
              <a:rPr lang="cs-CZ" baseline="0" dirty="0" err="1"/>
              <a:t>prognosis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TU.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highest</a:t>
            </a:r>
            <a:r>
              <a:rPr lang="cs-CZ" baseline="0" dirty="0"/>
              <a:t> </a:t>
            </a:r>
            <a:r>
              <a:rPr lang="cs-CZ" baseline="0" dirty="0" err="1"/>
              <a:t>level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Breslow</a:t>
            </a:r>
            <a:r>
              <a:rPr lang="cs-CZ" baseline="0" dirty="0"/>
              <a:t> </a:t>
            </a:r>
            <a:r>
              <a:rPr lang="cs-CZ" baseline="0" dirty="0" err="1"/>
              <a:t>or</a:t>
            </a:r>
            <a:r>
              <a:rPr lang="cs-CZ" baseline="0" dirty="0"/>
              <a:t> </a:t>
            </a:r>
            <a:r>
              <a:rPr lang="cs-CZ" baseline="0" dirty="0" err="1"/>
              <a:t>Clark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poorest</a:t>
            </a:r>
            <a:r>
              <a:rPr lang="cs-CZ" baseline="0" dirty="0"/>
              <a:t> </a:t>
            </a:r>
            <a:r>
              <a:rPr lang="cs-CZ" baseline="0" dirty="0" err="1"/>
              <a:t>prognosis</a:t>
            </a:r>
            <a:r>
              <a:rPr lang="cs-CZ" baseline="0" dirty="0"/>
              <a:t>.</a:t>
            </a:r>
          </a:p>
          <a:p>
            <a:r>
              <a:rPr lang="cs-CZ" baseline="0" dirty="0"/>
              <a:t>Hodnota – </a:t>
            </a:r>
            <a:r>
              <a:rPr lang="cs-CZ" baseline="0" dirty="0" err="1"/>
              <a:t>value</a:t>
            </a:r>
            <a:r>
              <a:rPr lang="cs-CZ" baseline="0" dirty="0"/>
              <a:t> ( </a:t>
            </a:r>
            <a:r>
              <a:rPr lang="cs-CZ" baseline="0" dirty="0" err="1"/>
              <a:t>velju</a:t>
            </a:r>
            <a:r>
              <a:rPr lang="cs-CZ" baseline="0" dirty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55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Lentigo</a:t>
            </a:r>
            <a:r>
              <a:rPr lang="cs-CZ" baseline="0" dirty="0"/>
              <a:t> </a:t>
            </a:r>
            <a:r>
              <a:rPr lang="cs-CZ" baseline="0" dirty="0" err="1"/>
              <a:t>maligna</a:t>
            </a:r>
            <a:r>
              <a:rPr lang="cs-CZ" baseline="0" dirty="0"/>
              <a:t> melanom </a:t>
            </a:r>
            <a:r>
              <a:rPr lang="cs-CZ" baseline="0" dirty="0" err="1"/>
              <a:t>develops</a:t>
            </a:r>
            <a:r>
              <a:rPr lang="cs-CZ" baseline="0" dirty="0"/>
              <a:t> </a:t>
            </a:r>
            <a:r>
              <a:rPr lang="cs-CZ" baseline="0" dirty="0" err="1"/>
              <a:t>from</a:t>
            </a:r>
            <a:r>
              <a:rPr lang="cs-CZ" baseline="0" dirty="0"/>
              <a:t> Ca in </a:t>
            </a:r>
            <a:r>
              <a:rPr lang="cs-CZ" baseline="0" dirty="0" err="1"/>
              <a:t>situ</a:t>
            </a:r>
            <a:r>
              <a:rPr lang="cs-CZ" baseline="0" dirty="0"/>
              <a:t> – </a:t>
            </a:r>
            <a:r>
              <a:rPr lang="cs-CZ" baseline="0" dirty="0" err="1"/>
              <a:t>lentigo</a:t>
            </a:r>
            <a:r>
              <a:rPr lang="cs-CZ" baseline="0" dirty="0"/>
              <a:t> </a:t>
            </a:r>
            <a:r>
              <a:rPr lang="cs-CZ" baseline="0" dirty="0" err="1"/>
              <a:t>melanoma</a:t>
            </a:r>
            <a:r>
              <a:rPr lang="cs-CZ" baseline="0" dirty="0"/>
              <a:t>, </a:t>
            </a:r>
            <a:r>
              <a:rPr lang="cs-CZ" baseline="0" dirty="0" err="1"/>
              <a:t>which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mole </a:t>
            </a:r>
            <a:r>
              <a:rPr lang="cs-CZ" baseline="0" dirty="0" err="1"/>
              <a:t>with</a:t>
            </a:r>
            <a:r>
              <a:rPr lang="cs-CZ" baseline="0" dirty="0"/>
              <a:t>…..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950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Regresion</a:t>
            </a:r>
            <a:r>
              <a:rPr lang="cs-CZ" baseline="0" dirty="0"/>
              <a:t> = </a:t>
            </a:r>
            <a:r>
              <a:rPr lang="cs-CZ" baseline="0" dirty="0" err="1"/>
              <a:t>pigmentation</a:t>
            </a:r>
            <a:r>
              <a:rPr lang="cs-CZ" baseline="0" dirty="0"/>
              <a:t> </a:t>
            </a:r>
            <a:r>
              <a:rPr lang="cs-CZ" baseline="0" dirty="0" err="1"/>
              <a:t>disappeare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063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Suppurating</a:t>
            </a:r>
            <a:r>
              <a:rPr lang="cs-CZ" dirty="0"/>
              <a:t> - mokvající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DB924-90A1-4D50-B92D-777B6BA7A64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98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DBC53-6C0D-4CD1-A9E5-CE0205362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B1EBFF-EB71-4923-BE99-C5BDCE410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05CF-2E46-40C6-8FD6-B7075719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B3B70A-A432-4DAF-8CB2-1E76178A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6D4D98-3720-4B23-B364-1224C3CE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22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6E8C-5476-4B1B-996B-289DF923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05954A-E1F2-444F-A1A1-9811BEE3D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458A56-3BF7-4B5E-B59E-6C3282AE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435400-64F7-49A9-80A8-B2FA8027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9A928D-F554-4DFF-A705-F9B722D3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6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047C498-E23E-4DE0-9FAB-1133111A4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DC6BCA-0546-4094-BFC2-72EF5DA21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79CDA8-1239-4ABE-AB8C-984D1221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668C88-320C-4B9D-AB09-B87917E6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A572B2-0173-410F-A752-92D85407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57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BB131-B92D-40E3-A1D5-8F27C0ED9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1D9EDC-517E-4C75-BECB-3054C2BE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3F387-FDC8-4751-9E4B-0171728E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03B4F5-AF8E-42C6-8EA1-F161FDD8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DBF4C3-C23B-4FBC-9121-11A10584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90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4A5B0-50DC-4506-9282-392C9B92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22C609F-7285-43BF-89BB-5285DEE33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365DCE-1219-490B-895B-7786FE38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706D84-0429-4F93-923B-B132EC39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399319-3A61-45D5-A542-C818D487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84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D0BD4-E5E3-4B29-8F7D-42B38C1E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67FCCF-AFD3-4F4C-A326-335D1B405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ED59E0-9E81-4325-B86A-B487F61C0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A125CE-4951-4F28-872B-5F525346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778633-9CC9-4BDF-8E48-C4BCA24E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94B7CC-3425-4CA8-A625-85A2CA43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44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BCF2E-7D9D-4ADA-A163-F29FC89B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DBF466-1F53-40E1-9631-91D6C3F76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BDF7C8F-0E48-49E5-A2C0-88E9DA75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E0784E1-9C8E-4234-B19F-0E67F1814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79325C2-C3B2-4D69-8F83-7AD212DF5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218D007-8CDF-43D9-A050-D671E192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353B2D-6E8B-4BEE-AFBB-A81F0BD5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6FC2DB-5C78-4C7B-962E-BC261A11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A496A-ADFB-45A8-9737-0B165F3A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1F772BE-1EEF-48E9-8191-8AA76F49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65469D-5BB7-45A7-9223-6A2A3134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4C00C1-70F1-4E9C-B6F4-DD78AD58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85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0E832B-1148-4EC5-A434-3F986FE1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86B8A2-DDF4-42BD-81DC-C1121E2B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06FAFB-C06C-4020-BC6A-7B04C429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65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54B15-645C-450F-8BF4-75EC24FE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D70507-8DA4-40A5-AA17-BF700054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961E287-6290-4E64-B6D8-EA9916F0B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C2E1AE-616E-4867-941C-70AA7A62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75C701-463B-4BBE-B698-A068B492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FEC915-5C51-4A21-9F51-ABEB2244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99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D8E92-F98E-4A81-8DF7-61984C94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DA9DDB7-5AE2-4671-8962-5A633E813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0CAC01A-3516-4BDC-8C10-1986336E5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52CEFA-8E2A-4FDF-9899-84547F9E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6B81FC-0E1B-4502-B33E-56B2B61A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848857-5F66-4179-BDD5-A10E07DE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65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3AFA8FB-C4E6-408F-B781-FEAC9663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22CD8A-8908-4556-87C4-B053039F2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509E53-41C2-43AF-A7CD-FC3680C08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C84B0-DCD4-49A7-BC17-F8947A61DBBA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D81FE7-720D-4458-95AC-1D7790224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FC8D3C-FFD3-43EB-83DC-2CC6526A1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95AA-A14E-415A-99E2-2A06A8F36C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07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B0C8D-C01B-4113-B2E8-3A260BE95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Malignant</a:t>
            </a:r>
            <a:r>
              <a:rPr lang="cs-CZ" dirty="0"/>
              <a:t> skin </a:t>
            </a:r>
            <a:r>
              <a:rPr lang="cs-CZ" dirty="0" err="1"/>
              <a:t>tumors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84393" y="4735773"/>
            <a:ext cx="6196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MUDr. Anna Žáková</a:t>
            </a:r>
          </a:p>
          <a:p>
            <a:r>
              <a:rPr lang="cs-CZ" dirty="0"/>
              <a:t>I. Dermatovenerologická klinika Fakultní nemocnice u sv. Anny v Brně a LF MU</a:t>
            </a:r>
          </a:p>
        </p:txBody>
      </p:sp>
    </p:spTree>
    <p:extLst>
      <p:ext uri="{BB962C8B-B14F-4D97-AF65-F5344CB8AC3E}">
        <p14:creationId xmlns:p14="http://schemas.microsoft.com/office/powerpoint/2010/main" val="388221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4AB43B-24B8-4A8D-998E-3ABA9861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883BBB-82A7-4054-A395-DF24BD11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Leukoplakia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lesions</a:t>
            </a:r>
            <a:r>
              <a:rPr lang="cs-CZ" dirty="0"/>
              <a:t> on </a:t>
            </a:r>
            <a:r>
              <a:rPr lang="cs-CZ" dirty="0" err="1"/>
              <a:t>mucosa</a:t>
            </a:r>
            <a:r>
              <a:rPr lang="cs-CZ" dirty="0"/>
              <a:t> </a:t>
            </a:r>
            <a:r>
              <a:rPr lang="cs-CZ" dirty="0" err="1"/>
              <a:t>membranes</a:t>
            </a:r>
            <a:r>
              <a:rPr lang="cs-CZ" dirty="0"/>
              <a:t> – </a:t>
            </a:r>
            <a:r>
              <a:rPr lang="cs-CZ" dirty="0" err="1"/>
              <a:t>spinalioma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lip</a:t>
            </a:r>
          </a:p>
          <a:p>
            <a:pPr>
              <a:buFontTx/>
              <a:buChar char="-"/>
            </a:pPr>
            <a:r>
              <a:rPr lang="cs-CZ" dirty="0" err="1"/>
              <a:t>localization-mouth,genital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exogenic</a:t>
            </a:r>
            <a:r>
              <a:rPr lang="cs-CZ" dirty="0"/>
              <a:t> </a:t>
            </a:r>
            <a:r>
              <a:rPr lang="cs-CZ" dirty="0" err="1"/>
              <a:t>irritation</a:t>
            </a:r>
            <a:r>
              <a:rPr lang="cs-CZ" dirty="0"/>
              <a:t> (</a:t>
            </a:r>
            <a:r>
              <a:rPr lang="cs-CZ" dirty="0" err="1"/>
              <a:t>mechnical</a:t>
            </a:r>
            <a:r>
              <a:rPr lang="cs-CZ" dirty="0"/>
              <a:t>, </a:t>
            </a:r>
            <a:r>
              <a:rPr lang="cs-CZ" dirty="0" err="1"/>
              <a:t>fyzical</a:t>
            </a:r>
            <a:r>
              <a:rPr lang="cs-CZ" dirty="0"/>
              <a:t>, </a:t>
            </a:r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, smoking)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F58140-CB30-4AF7-8544-F1F75ED0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32" y="4319068"/>
            <a:ext cx="3133990" cy="20893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E41BB8-6C7F-4B18-A1D0-EF9BF511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38" y="4319067"/>
            <a:ext cx="3605830" cy="20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D1C42-A1A8-475F-ACA4-8F57DDA3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83CFF-480C-40BA-B4FF-7BCFC424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Lentigo</a:t>
            </a:r>
            <a:r>
              <a:rPr lang="cs-CZ" b="1" dirty="0"/>
              <a:t> </a:t>
            </a:r>
            <a:r>
              <a:rPr lang="cs-CZ" b="1" dirty="0" err="1"/>
              <a:t>maligna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 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induced</a:t>
            </a:r>
            <a:r>
              <a:rPr lang="cs-CZ" dirty="0"/>
              <a:t> by </a:t>
            </a:r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to UV </a:t>
            </a:r>
            <a:r>
              <a:rPr lang="cs-CZ" dirty="0" err="1"/>
              <a:t>irradiatio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proliferation</a:t>
            </a:r>
            <a:r>
              <a:rPr lang="cs-CZ" dirty="0"/>
              <a:t> </a:t>
            </a:r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epidermal</a:t>
            </a:r>
            <a:r>
              <a:rPr lang="cs-CZ" dirty="0"/>
              <a:t> </a:t>
            </a:r>
            <a:r>
              <a:rPr lang="cs-CZ" dirty="0" err="1"/>
              <a:t>melanocytes</a:t>
            </a:r>
            <a:r>
              <a:rPr lang="cs-CZ" dirty="0"/>
              <a:t> –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melanoma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appears</a:t>
            </a:r>
            <a:r>
              <a:rPr lang="cs-CZ" dirty="0"/>
              <a:t>- as </a:t>
            </a:r>
            <a:r>
              <a:rPr lang="cs-CZ" dirty="0" err="1"/>
              <a:t>irregularly</a:t>
            </a:r>
            <a:r>
              <a:rPr lang="cs-CZ" dirty="0"/>
              <a:t> </a:t>
            </a:r>
            <a:r>
              <a:rPr lang="cs-CZ" dirty="0" err="1"/>
              <a:t>shape</a:t>
            </a:r>
            <a:r>
              <a:rPr lang="cs-CZ" dirty="0"/>
              <a:t> and </a:t>
            </a:r>
            <a:r>
              <a:rPr lang="cs-CZ" dirty="0" err="1"/>
              <a:t>variable</a:t>
            </a:r>
            <a:r>
              <a:rPr lang="cs-CZ" dirty="0"/>
              <a:t> </a:t>
            </a:r>
            <a:r>
              <a:rPr lang="cs-CZ" dirty="0" err="1"/>
              <a:t>pigmented</a:t>
            </a:r>
            <a:r>
              <a:rPr lang="cs-CZ" dirty="0"/>
              <a:t> </a:t>
            </a:r>
            <a:r>
              <a:rPr lang="cs-CZ" dirty="0" err="1"/>
              <a:t>grey</a:t>
            </a:r>
            <a:r>
              <a:rPr lang="cs-CZ" dirty="0"/>
              <a:t>, </a:t>
            </a:r>
            <a:r>
              <a:rPr lang="cs-CZ" dirty="0" err="1"/>
              <a:t>brown</a:t>
            </a:r>
            <a:r>
              <a:rPr lang="cs-CZ" dirty="0"/>
              <a:t> and </a:t>
            </a:r>
            <a:r>
              <a:rPr lang="cs-CZ" dirty="0" err="1"/>
              <a:t>black</a:t>
            </a:r>
            <a:r>
              <a:rPr lang="cs-CZ" dirty="0"/>
              <a:t> patch </a:t>
            </a:r>
            <a:r>
              <a:rPr lang="cs-CZ" dirty="0" err="1"/>
              <a:t>spreads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many </a:t>
            </a:r>
            <a:r>
              <a:rPr lang="cs-CZ" dirty="0" err="1"/>
              <a:t>years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73BEC0-D701-4FD0-8D1C-4A02C69F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791" y="114584"/>
            <a:ext cx="2711164" cy="26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5992F-D041-4851-B8AF-364E5F8C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B) </a:t>
            </a:r>
            <a:r>
              <a:rPr lang="cs-CZ" b="1" dirty="0" err="1"/>
              <a:t>Facultative</a:t>
            </a:r>
            <a:r>
              <a:rPr lang="cs-CZ" b="1" dirty="0"/>
              <a:t> </a:t>
            </a:r>
            <a:r>
              <a:rPr lang="cs-CZ" b="1" dirty="0" err="1"/>
              <a:t>precancerosis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BEF00C-EDA4-4694-930E-3C9018B97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inflammation</a:t>
            </a:r>
            <a:r>
              <a:rPr lang="cs-CZ" dirty="0"/>
              <a:t>- </a:t>
            </a:r>
            <a:r>
              <a:rPr lang="cs-CZ" dirty="0" err="1"/>
              <a:t>ulcerations</a:t>
            </a:r>
            <a:r>
              <a:rPr lang="cs-CZ" dirty="0"/>
              <a:t>, </a:t>
            </a:r>
            <a:r>
              <a:rPr lang="cs-CZ" dirty="0" err="1"/>
              <a:t>scars</a:t>
            </a:r>
            <a:r>
              <a:rPr lang="cs-CZ" dirty="0"/>
              <a:t> – </a:t>
            </a:r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irritation</a:t>
            </a:r>
            <a:r>
              <a:rPr lang="cs-CZ" dirty="0"/>
              <a:t> -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granulation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-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to </a:t>
            </a:r>
            <a:r>
              <a:rPr lang="cs-CZ" dirty="0" err="1"/>
              <a:t>spinalioma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17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9097" y="365125"/>
            <a:ext cx="10913805" cy="1325563"/>
          </a:xfrm>
        </p:spPr>
        <p:txBody>
          <a:bodyPr>
            <a:normAutofit/>
          </a:bodyPr>
          <a:lstStyle/>
          <a:p>
            <a:r>
              <a:rPr lang="cs-CZ" sz="4000" dirty="0" err="1"/>
              <a:t>Malignant</a:t>
            </a:r>
            <a:r>
              <a:rPr lang="cs-CZ" sz="4000" dirty="0"/>
              <a:t> skin </a:t>
            </a:r>
            <a:r>
              <a:rPr lang="cs-CZ" sz="4000" dirty="0" err="1"/>
              <a:t>tumours</a:t>
            </a:r>
            <a:r>
              <a:rPr lang="cs-CZ" sz="4000" dirty="0"/>
              <a:t> - </a:t>
            </a:r>
            <a:r>
              <a:rPr lang="cs-CZ" sz="4000" dirty="0" err="1"/>
              <a:t>d</a:t>
            </a:r>
            <a:r>
              <a:rPr lang="cs-CZ" altLang="cs-CZ" sz="4000" dirty="0" err="1"/>
              <a:t>ivision</a:t>
            </a:r>
            <a:r>
              <a:rPr lang="cs-CZ" altLang="cs-CZ" sz="4000" dirty="0"/>
              <a:t> </a:t>
            </a:r>
            <a:r>
              <a:rPr lang="cs-CZ" altLang="cs-CZ" sz="4000" dirty="0" err="1"/>
              <a:t>into</a:t>
            </a:r>
            <a:r>
              <a:rPr lang="cs-CZ" altLang="cs-CZ" sz="4000" dirty="0"/>
              <a:t>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800" b="1" dirty="0"/>
              <a:t>1.</a:t>
            </a:r>
            <a:r>
              <a:rPr lang="en-US" altLang="cs-CZ" sz="2800" b="1" dirty="0"/>
              <a:t> non-melanoma skin tumors</a:t>
            </a:r>
            <a:r>
              <a:rPr lang="cs-CZ" altLang="cs-CZ" sz="2800" b="1" dirty="0"/>
              <a:t> (NMSC)</a:t>
            </a:r>
          </a:p>
          <a:p>
            <a:pPr eaLnBrk="1" hangingPunct="1">
              <a:buFontTx/>
              <a:buChar char="-"/>
            </a:pPr>
            <a:r>
              <a:rPr lang="en-US" altLang="cs-CZ" sz="2800" dirty="0"/>
              <a:t>represent a large group of </a:t>
            </a:r>
            <a:r>
              <a:rPr lang="en-US" altLang="cs-CZ" sz="2800" dirty="0" err="1"/>
              <a:t>neoplasias</a:t>
            </a:r>
            <a:r>
              <a:rPr lang="en-US" altLang="cs-CZ" sz="2800" dirty="0"/>
              <a:t> that are found on the skin with the exception of melanoma</a:t>
            </a:r>
            <a:endParaRPr lang="cs-CZ" altLang="cs-CZ" sz="2800" dirty="0"/>
          </a:p>
          <a:p>
            <a:pPr marL="0" indent="0" eaLnBrk="1" hangingPunct="1">
              <a:buNone/>
            </a:pPr>
            <a:r>
              <a:rPr lang="cs-CZ" altLang="cs-CZ" b="1" dirty="0"/>
              <a:t>A</a:t>
            </a:r>
            <a:r>
              <a:rPr lang="cs-CZ" altLang="cs-CZ" sz="2800" b="1" dirty="0"/>
              <a:t>) </a:t>
            </a:r>
            <a:r>
              <a:rPr lang="cs-CZ" altLang="cs-CZ" b="1" dirty="0" err="1"/>
              <a:t>E</a:t>
            </a:r>
            <a:r>
              <a:rPr lang="cs-CZ" altLang="cs-CZ" sz="2800" b="1" dirty="0" err="1"/>
              <a:t>pithelial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malignant</a:t>
            </a:r>
            <a:r>
              <a:rPr lang="cs-CZ" altLang="cs-CZ" sz="2800" b="1" dirty="0"/>
              <a:t> skin </a:t>
            </a:r>
            <a:r>
              <a:rPr lang="cs-CZ" altLang="cs-CZ" sz="2800" b="1" dirty="0" err="1"/>
              <a:t>tumors</a:t>
            </a:r>
            <a:r>
              <a:rPr lang="cs-CZ" altLang="cs-CZ" sz="2800" b="1" dirty="0"/>
              <a:t> </a:t>
            </a:r>
            <a:r>
              <a:rPr lang="cs-CZ" altLang="cs-CZ" sz="2800" dirty="0"/>
              <a:t>= </a:t>
            </a:r>
            <a:r>
              <a:rPr lang="cs-CZ" sz="2800" b="1" dirty="0" err="1"/>
              <a:t>carcinomas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Carcinoma</a:t>
            </a:r>
            <a:r>
              <a:rPr lang="cs-CZ" altLang="cs-CZ" dirty="0"/>
              <a:t> </a:t>
            </a:r>
            <a:r>
              <a:rPr lang="cs-CZ" altLang="cs-CZ" dirty="0" err="1"/>
              <a:t>basocellulare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Squamous</a:t>
            </a:r>
            <a:r>
              <a:rPr lang="cs-CZ" altLang="cs-CZ" dirty="0"/>
              <a:t> cell </a:t>
            </a:r>
            <a:r>
              <a:rPr lang="cs-CZ" altLang="cs-CZ" dirty="0" err="1"/>
              <a:t>carcinoma</a:t>
            </a:r>
            <a:endParaRPr lang="cs-CZ" altLang="cs-CZ" dirty="0"/>
          </a:p>
          <a:p>
            <a:r>
              <a:rPr lang="cs-CZ" dirty="0"/>
              <a:t>Ca </a:t>
            </a:r>
            <a:r>
              <a:rPr lang="cs-CZ" dirty="0" err="1"/>
              <a:t>verrucosum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B) </a:t>
            </a:r>
            <a:r>
              <a:rPr lang="cs-CZ" b="1" dirty="0" err="1"/>
              <a:t>Mezenchymal</a:t>
            </a:r>
            <a:r>
              <a:rPr lang="cs-CZ" b="1" dirty="0"/>
              <a:t> </a:t>
            </a:r>
            <a:r>
              <a:rPr lang="cs-CZ" b="1" dirty="0" err="1"/>
              <a:t>malignant</a:t>
            </a:r>
            <a:r>
              <a:rPr lang="cs-CZ" b="1" dirty="0"/>
              <a:t> skin </a:t>
            </a:r>
            <a:r>
              <a:rPr lang="cs-CZ" b="1" dirty="0" err="1"/>
              <a:t>tumors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 err="1"/>
              <a:t>Kaposi´s</a:t>
            </a:r>
            <a:r>
              <a:rPr lang="cs-CZ" dirty="0"/>
              <a:t> </a:t>
            </a:r>
            <a:r>
              <a:rPr lang="cs-CZ" dirty="0" err="1"/>
              <a:t>sarcoma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2.</a:t>
            </a:r>
            <a:r>
              <a:rPr lang="cs-CZ" b="1" dirty="0"/>
              <a:t> </a:t>
            </a:r>
            <a:r>
              <a:rPr lang="cs-CZ" b="1" dirty="0" err="1"/>
              <a:t>Melanoma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71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41AEA-713B-4CE3-932E-F59172099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b="1" dirty="0"/>
              <a:t>A</a:t>
            </a:r>
            <a:r>
              <a:rPr lang="cs-CZ" altLang="cs-CZ" sz="6000" b="1" dirty="0"/>
              <a:t>) </a:t>
            </a:r>
            <a:r>
              <a:rPr lang="cs-CZ" altLang="cs-CZ" b="1" dirty="0" err="1"/>
              <a:t>E</a:t>
            </a:r>
            <a:r>
              <a:rPr lang="cs-CZ" altLang="cs-CZ" sz="6000" b="1" dirty="0" err="1"/>
              <a:t>pithelial</a:t>
            </a:r>
            <a:r>
              <a:rPr lang="cs-CZ" altLang="cs-CZ" sz="6000" b="1" dirty="0"/>
              <a:t> </a:t>
            </a:r>
            <a:r>
              <a:rPr lang="cs-CZ" altLang="cs-CZ" sz="6000" b="1" dirty="0" err="1"/>
              <a:t>malignant</a:t>
            </a:r>
            <a:r>
              <a:rPr lang="cs-CZ" altLang="cs-CZ" sz="6000" b="1" dirty="0"/>
              <a:t> skin </a:t>
            </a:r>
            <a:r>
              <a:rPr lang="cs-CZ" altLang="cs-CZ" sz="6000" b="1" dirty="0" err="1"/>
              <a:t>tumors</a:t>
            </a:r>
            <a:r>
              <a:rPr lang="cs-CZ" altLang="cs-CZ" sz="6000" b="1" dirty="0"/>
              <a:t> </a:t>
            </a:r>
            <a:r>
              <a:rPr lang="cs-CZ" altLang="cs-CZ" sz="6000" dirty="0"/>
              <a:t>= </a:t>
            </a:r>
            <a:r>
              <a:rPr lang="cs-CZ" sz="6000" b="1" dirty="0" err="1"/>
              <a:t>carcinomas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4C460B-94B1-49AF-8DFD-0450067C5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40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A3C0A-28CB-441D-AF11-080A668B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BCC </a:t>
            </a:r>
            <a:br>
              <a:rPr lang="cs-CZ" b="1" dirty="0"/>
            </a:br>
            <a:r>
              <a:rPr lang="cs-CZ" b="1" dirty="0"/>
              <a:t>(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b="1" dirty="0" err="1"/>
              <a:t>basocelullare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9642CC-908D-4B24-B337-5A5C20C6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Tu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basal</a:t>
            </a:r>
            <a:r>
              <a:rPr lang="cs-CZ" dirty="0"/>
              <a:t> cell </a:t>
            </a:r>
            <a:r>
              <a:rPr lang="cs-CZ" dirty="0" err="1"/>
              <a:t>layer</a:t>
            </a:r>
            <a:endParaRPr lang="cs-CZ" dirty="0"/>
          </a:p>
          <a:p>
            <a:pPr lvl="1"/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malignant</a:t>
            </a:r>
            <a:r>
              <a:rPr lang="cs-CZ" dirty="0"/>
              <a:t> tumor (80% </a:t>
            </a:r>
            <a:r>
              <a:rPr lang="cs-CZ" dirty="0" err="1"/>
              <a:t>of</a:t>
            </a:r>
            <a:r>
              <a:rPr lang="cs-CZ" dirty="0"/>
              <a:t> NMSC)</a:t>
            </a:r>
          </a:p>
          <a:p>
            <a:pPr lvl="1"/>
            <a:r>
              <a:rPr lang="cs-CZ" dirty="0"/>
              <a:t>It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slowly</a:t>
            </a:r>
            <a:r>
              <a:rPr lang="cs-CZ" dirty="0"/>
              <a:t> and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localy</a:t>
            </a:r>
            <a:r>
              <a:rPr lang="cs-CZ" dirty="0"/>
              <a:t> </a:t>
            </a:r>
            <a:r>
              <a:rPr lang="cs-CZ" dirty="0" err="1"/>
              <a:t>destructive</a:t>
            </a:r>
            <a:r>
              <a:rPr lang="cs-CZ" dirty="0"/>
              <a:t>, but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never</a:t>
            </a:r>
            <a:r>
              <a:rPr lang="cs-CZ" dirty="0"/>
              <a:t> </a:t>
            </a:r>
            <a:r>
              <a:rPr lang="cs-CZ" dirty="0" err="1"/>
              <a:t>metastasizes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87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- epidemiology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60-80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incidence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increasing</a:t>
            </a:r>
            <a:endParaRPr lang="cs-CZ" dirty="0"/>
          </a:p>
          <a:p>
            <a:r>
              <a:rPr lang="cs-CZ" dirty="0"/>
              <a:t>BCC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10 </a:t>
            </a:r>
            <a:r>
              <a:rPr lang="cs-CZ" dirty="0" err="1"/>
              <a:t>times</a:t>
            </a:r>
            <a:r>
              <a:rPr lang="cs-CZ" dirty="0"/>
              <a:t> more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SCC</a:t>
            </a:r>
          </a:p>
          <a:p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typ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malignant</a:t>
            </a:r>
            <a:r>
              <a:rPr lang="cs-CZ" dirty="0"/>
              <a:t> tumor in </a:t>
            </a:r>
            <a:r>
              <a:rPr lang="cs-CZ" dirty="0" err="1"/>
              <a:t>Europe</a:t>
            </a:r>
            <a:r>
              <a:rPr lang="cs-CZ" dirty="0"/>
              <a:t>, USA, </a:t>
            </a:r>
            <a:r>
              <a:rPr lang="cs-CZ" dirty="0" err="1"/>
              <a:t>Australia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wice</a:t>
            </a:r>
            <a:r>
              <a:rPr lang="en-US" dirty="0"/>
              <a:t> as common in men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8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risk </a:t>
            </a:r>
            <a:r>
              <a:rPr lang="cs-CZ" dirty="0" err="1"/>
              <a:t>factors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b="1" dirty="0"/>
              <a:t>UV radiation - chronic exposure, especially UVB radiation (280-320nm)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But UVA radiation also has a certain share in carcinogenesis - it is absorbed by skin chromophores, oxygen radicals are formed, DNA is damaged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developing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en-US" dirty="0"/>
              <a:t>BCC increases in direct proportion to the lifetime cumulative dose of UV radiation</a:t>
            </a:r>
          </a:p>
          <a:p>
            <a:pPr>
              <a:buFontTx/>
              <a:buChar char="-"/>
            </a:pPr>
            <a:r>
              <a:rPr lang="en-US" dirty="0"/>
              <a:t>Latency </a:t>
            </a:r>
            <a:r>
              <a:rPr lang="cs-CZ" dirty="0"/>
              <a:t>period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 - 15 to 20 years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 </a:t>
            </a:r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en-US" dirty="0"/>
              <a:t>: solar (recreational, at work), medical (NBUVB, PUVA?), Solariums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Significantly increased risk of basal cell carcinoma - working outdoors (farmers, bricklayers, etc.)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195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1D0BE-03EB-428E-B6B1-D8AE4DDF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risk </a:t>
            </a:r>
            <a:r>
              <a:rPr lang="cs-CZ" dirty="0" err="1"/>
              <a:t>factors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8B343-CFFE-4E6E-8ACD-FF9238D32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cs-CZ" b="1" dirty="0"/>
              <a:t>2. </a:t>
            </a:r>
            <a:r>
              <a:rPr lang="cs-CZ" b="1" dirty="0" err="1"/>
              <a:t>phototype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lighter</a:t>
            </a:r>
            <a:r>
              <a:rPr lang="cs-CZ" dirty="0"/>
              <a:t> skin - </a:t>
            </a:r>
            <a:r>
              <a:rPr lang="cs-CZ" dirty="0" err="1"/>
              <a:t>higher</a:t>
            </a:r>
            <a:r>
              <a:rPr lang="cs-CZ" dirty="0"/>
              <a:t> risk), </a:t>
            </a:r>
            <a:r>
              <a:rPr lang="cs-CZ" dirty="0" err="1"/>
              <a:t>geographical</a:t>
            </a:r>
            <a:r>
              <a:rPr lang="cs-CZ" dirty="0"/>
              <a:t> </a:t>
            </a:r>
            <a:r>
              <a:rPr lang="cs-CZ" dirty="0" err="1"/>
              <a:t>location</a:t>
            </a:r>
            <a:endParaRPr lang="cs-CZ" dirty="0"/>
          </a:p>
          <a:p>
            <a:pPr marL="0" indent="0"/>
            <a:r>
              <a:rPr lang="cs-CZ" b="1" dirty="0"/>
              <a:t>3. </a:t>
            </a:r>
            <a:r>
              <a:rPr lang="cs-CZ" b="1" dirty="0" err="1"/>
              <a:t>immunosuppression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transplant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) -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basal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10 </a:t>
            </a:r>
            <a:r>
              <a:rPr lang="cs-CZ" dirty="0" err="1"/>
              <a:t>times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, </a:t>
            </a:r>
            <a:r>
              <a:rPr lang="cs-CZ" dirty="0" err="1"/>
              <a:t>especially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liver and </a:t>
            </a:r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transplantation</a:t>
            </a:r>
            <a:endParaRPr lang="cs-CZ" dirty="0"/>
          </a:p>
          <a:p>
            <a:pPr marL="0" indent="0"/>
            <a:r>
              <a:rPr lang="cs-CZ" b="1" dirty="0"/>
              <a:t> 4. </a:t>
            </a:r>
            <a:r>
              <a:rPr lang="cs-CZ" b="1" dirty="0" err="1"/>
              <a:t>genetic</a:t>
            </a:r>
            <a:r>
              <a:rPr lang="cs-CZ" b="1" dirty="0"/>
              <a:t> </a:t>
            </a:r>
            <a:r>
              <a:rPr lang="cs-CZ" b="1" dirty="0" err="1"/>
              <a:t>factors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Gorlin's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 </a:t>
            </a:r>
            <a:r>
              <a:rPr lang="cs-CZ" dirty="0" err="1"/>
              <a:t>Xeroderma</a:t>
            </a:r>
            <a:r>
              <a:rPr lang="cs-CZ" dirty="0"/>
              <a:t> </a:t>
            </a:r>
            <a:r>
              <a:rPr lang="cs-CZ" dirty="0" err="1"/>
              <a:t>pigmentosum</a:t>
            </a:r>
            <a:endParaRPr lang="cs-CZ" dirty="0"/>
          </a:p>
          <a:p>
            <a:pPr marL="0" indent="0"/>
            <a:r>
              <a:rPr lang="cs-CZ" b="1" dirty="0"/>
              <a:t> 5. </a:t>
            </a:r>
            <a:r>
              <a:rPr lang="cs-CZ" b="1" dirty="0" err="1"/>
              <a:t>exposition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carcinogens</a:t>
            </a:r>
            <a:r>
              <a:rPr lang="cs-CZ" b="1" dirty="0"/>
              <a:t> (</a:t>
            </a:r>
            <a:r>
              <a:rPr lang="cs-CZ" b="1" dirty="0" err="1"/>
              <a:t>arsenic</a:t>
            </a:r>
            <a:r>
              <a:rPr lang="cs-CZ" b="1" dirty="0"/>
              <a:t> </a:t>
            </a:r>
            <a:r>
              <a:rPr lang="cs-CZ" b="1" dirty="0" err="1"/>
              <a:t>salts</a:t>
            </a:r>
            <a:r>
              <a:rPr lang="cs-CZ" b="1" dirty="0"/>
              <a:t>)                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19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E770E-A713-468A-8686-61D39F6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9D82D14-332D-4824-BCE4-FA7D82FB1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62" y="365125"/>
            <a:ext cx="4095750" cy="3067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3FF81C-B08B-427C-9EB5-A5B5E04A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968" y="365125"/>
            <a:ext cx="2892032" cy="3448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B5F7FF-A96B-4EE2-8CEF-0DB6B1BF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177" y="365125"/>
            <a:ext cx="4276725" cy="32385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A6C4CC-7052-40FA-B153-71039AAF9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35" y="3546332"/>
            <a:ext cx="4629150" cy="3124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6309FFB-911D-4D33-962F-5D7748FF1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951" y="3760645"/>
            <a:ext cx="38004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4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8D729-3F46-4EC3-BFAE-C4E4A34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Precancerosis</a:t>
            </a:r>
            <a:r>
              <a:rPr lang="cs-CZ"/>
              <a:t>, CIS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AE0A78-3715-4132-8485-124D3B00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463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A) </a:t>
            </a:r>
            <a:r>
              <a:rPr lang="cs-CZ" b="1" dirty="0" err="1"/>
              <a:t>obligatory</a:t>
            </a:r>
            <a:r>
              <a:rPr lang="cs-CZ" b="1" dirty="0"/>
              <a:t> </a:t>
            </a:r>
            <a:r>
              <a:rPr lang="cs-CZ" b="1" dirty="0" err="1"/>
              <a:t>prec</a:t>
            </a:r>
            <a:r>
              <a:rPr lang="cs-CZ" b="1" dirty="0"/>
              <a:t>. - </a:t>
            </a:r>
          </a:p>
          <a:p>
            <a:pPr>
              <a:buFontTx/>
              <a:buChar char="-"/>
            </a:pPr>
            <a:r>
              <a:rPr lang="cs-CZ" dirty="0"/>
              <a:t>are </a:t>
            </a:r>
            <a:r>
              <a:rPr lang="cs-CZ" dirty="0" err="1"/>
              <a:t>cutaneus</a:t>
            </a:r>
            <a:r>
              <a:rPr lang="cs-CZ" dirty="0"/>
              <a:t> </a:t>
            </a:r>
            <a:r>
              <a:rPr lang="cs-CZ" dirty="0" err="1"/>
              <a:t>lesions</a:t>
            </a:r>
            <a:r>
              <a:rPr lang="cs-CZ" dirty="0"/>
              <a:t>-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grow</a:t>
            </a:r>
            <a:r>
              <a:rPr lang="cs-CZ" dirty="0"/>
              <a:t> up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tumors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- </a:t>
            </a:r>
            <a:r>
              <a:rPr lang="cs-CZ" dirty="0" err="1"/>
              <a:t>obligatory</a:t>
            </a:r>
            <a:r>
              <a:rPr lang="cs-CZ" dirty="0"/>
              <a:t> </a:t>
            </a:r>
            <a:r>
              <a:rPr lang="cs-CZ" dirty="0" err="1"/>
              <a:t>precanc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B) </a:t>
            </a:r>
            <a:r>
              <a:rPr lang="cs-CZ" b="1" dirty="0" err="1"/>
              <a:t>Facultative</a:t>
            </a:r>
            <a:r>
              <a:rPr lang="cs-CZ" b="1" dirty="0"/>
              <a:t> - </a:t>
            </a:r>
            <a:r>
              <a:rPr lang="cs-CZ" dirty="0"/>
              <a:t>in </a:t>
            </a:r>
            <a:r>
              <a:rPr lang="cs-CZ" dirty="0" err="1"/>
              <a:t>certain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cause </a:t>
            </a:r>
            <a:r>
              <a:rPr lang="cs-CZ" dirty="0" err="1"/>
              <a:t>malignant</a:t>
            </a:r>
            <a:r>
              <a:rPr lang="cs-CZ" dirty="0"/>
              <a:t> tumor 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histological picture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variable - from inflammatory changes with e</a:t>
            </a:r>
            <a:r>
              <a:rPr lang="cs-CZ" dirty="0"/>
              <a:t>p</a:t>
            </a:r>
            <a:r>
              <a:rPr lang="en-US" dirty="0" err="1"/>
              <a:t>ithelic</a:t>
            </a:r>
            <a:r>
              <a:rPr lang="en-US" dirty="0"/>
              <a:t> hyperplasia to ca in situ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210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8" y="156368"/>
            <a:ext cx="6057948" cy="4351338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02" y="2332037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Nodular</a:t>
            </a:r>
            <a:r>
              <a:rPr lang="cs-CZ" b="1" dirty="0"/>
              <a:t> </a:t>
            </a:r>
            <a:r>
              <a:rPr lang="cs-CZ" b="1" dirty="0" err="1"/>
              <a:t>or</a:t>
            </a:r>
            <a:r>
              <a:rPr lang="cs-CZ" b="1" dirty="0"/>
              <a:t> solid BCC</a:t>
            </a:r>
          </a:p>
          <a:p>
            <a:pPr marL="0" indent="0">
              <a:buNone/>
            </a:pPr>
            <a:r>
              <a:rPr lang="cs-CZ" b="1" dirty="0"/>
              <a:t> -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variant (60%)</a:t>
            </a:r>
          </a:p>
          <a:p>
            <a:pPr>
              <a:buFontTx/>
              <a:buChar char="-"/>
            </a:pPr>
            <a:r>
              <a:rPr lang="cs-CZ" dirty="0" err="1"/>
              <a:t>localization</a:t>
            </a:r>
            <a:r>
              <a:rPr lang="cs-CZ" dirty="0"/>
              <a:t>: </a:t>
            </a:r>
            <a:r>
              <a:rPr lang="cs-CZ" dirty="0" err="1"/>
              <a:t>neck</a:t>
            </a:r>
            <a:r>
              <a:rPr lang="cs-CZ" dirty="0"/>
              <a:t>, </a:t>
            </a:r>
            <a:r>
              <a:rPr lang="cs-CZ" dirty="0" err="1"/>
              <a:t>head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Irregular</a:t>
            </a:r>
            <a:r>
              <a:rPr lang="cs-CZ" dirty="0"/>
              <a:t> pink papule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nodule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telangiectases</a:t>
            </a:r>
            <a:r>
              <a:rPr lang="cs-CZ" dirty="0"/>
              <a:t>, </a:t>
            </a:r>
            <a:r>
              <a:rPr lang="cs-CZ" dirty="0" err="1"/>
              <a:t>pearlescent</a:t>
            </a:r>
            <a:r>
              <a:rPr lang="cs-CZ" dirty="0"/>
              <a:t> </a:t>
            </a:r>
            <a:r>
              <a:rPr lang="cs-CZ" dirty="0" err="1"/>
              <a:t>appearance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center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nodule</a:t>
            </a:r>
            <a:r>
              <a:rPr lang="cs-CZ" dirty="0"/>
              <a:t> </a:t>
            </a:r>
            <a:r>
              <a:rPr lang="cs-CZ" dirty="0" err="1"/>
              <a:t>arises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ulceration</a:t>
            </a:r>
            <a:r>
              <a:rPr lang="cs-CZ" dirty="0"/>
              <a:t> = (</a:t>
            </a:r>
            <a:r>
              <a:rPr lang="cs-CZ" dirty="0" err="1"/>
              <a:t>ulcus</a:t>
            </a:r>
            <a:r>
              <a:rPr lang="cs-CZ" dirty="0"/>
              <a:t> </a:t>
            </a:r>
            <a:r>
              <a:rPr lang="cs-CZ" dirty="0" err="1"/>
              <a:t>rodens</a:t>
            </a:r>
            <a:r>
              <a:rPr lang="cs-CZ" dirty="0"/>
              <a:t>)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9" r="29030"/>
          <a:stretch/>
        </p:blipFill>
        <p:spPr>
          <a:xfrm rot="5400000">
            <a:off x="7917657" y="527378"/>
            <a:ext cx="2421561" cy="4450724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7407" r="28472" b="25185"/>
          <a:stretch/>
        </p:blipFill>
        <p:spPr>
          <a:xfrm>
            <a:off x="7276941" y="3968610"/>
            <a:ext cx="3302160" cy="28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asaliom-nodul-nos-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83312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ca-baso-ulc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67" y="3629026"/>
            <a:ext cx="606213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57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Ulcus</a:t>
            </a:r>
            <a:r>
              <a:rPr lang="cs-CZ" dirty="0"/>
              <a:t> </a:t>
            </a:r>
            <a:r>
              <a:rPr lang="cs-CZ" dirty="0" err="1"/>
              <a:t>terebrans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en-US" dirty="0"/>
              <a:t>with long-term growth, basal cell carcinomas can grow </a:t>
            </a:r>
            <a:r>
              <a:rPr lang="en-US" dirty="0" err="1"/>
              <a:t>deepe</a:t>
            </a:r>
            <a:r>
              <a:rPr lang="cs-CZ" dirty="0"/>
              <a:t>r,</a:t>
            </a:r>
            <a:r>
              <a:rPr lang="en-US" dirty="0"/>
              <a:t> through cartilage or bone with the formation of a devastating granulating </a:t>
            </a:r>
            <a:r>
              <a:rPr lang="cs-CZ" dirty="0" err="1"/>
              <a:t>lesion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560050"/>
            <a:ext cx="4313238" cy="2909475"/>
          </a:xfrm>
        </p:spPr>
      </p:pic>
    </p:spTree>
    <p:extLst>
      <p:ext uri="{BB962C8B-B14F-4D97-AF65-F5344CB8AC3E}">
        <p14:creationId xmlns:p14="http://schemas.microsoft.com/office/powerpoint/2010/main" val="2155320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err="1"/>
              <a:t>Superficial</a:t>
            </a:r>
            <a:r>
              <a:rPr lang="cs-CZ" b="1" dirty="0"/>
              <a:t> BCC </a:t>
            </a:r>
            <a:r>
              <a:rPr lang="cs-CZ" dirty="0"/>
              <a:t>(15-30%)</a:t>
            </a:r>
          </a:p>
          <a:p>
            <a:pPr>
              <a:buFontTx/>
              <a:buChar char="-"/>
            </a:pPr>
            <a:r>
              <a:rPr lang="en-US" dirty="0" err="1"/>
              <a:t>loca</a:t>
            </a:r>
            <a:r>
              <a:rPr lang="cs-CZ" dirty="0"/>
              <a:t>l</a:t>
            </a:r>
            <a:r>
              <a:rPr lang="en-US" dirty="0" err="1"/>
              <a:t>i</a:t>
            </a:r>
            <a:r>
              <a:rPr lang="cs-CZ" dirty="0" err="1"/>
              <a:t>zati</a:t>
            </a:r>
            <a:r>
              <a:rPr lang="en-US" dirty="0"/>
              <a:t>on: </a:t>
            </a:r>
            <a:r>
              <a:rPr lang="cs-CZ" dirty="0" err="1"/>
              <a:t>trunk</a:t>
            </a:r>
            <a:r>
              <a:rPr lang="en-US" dirty="0"/>
              <a:t>, limbs</a:t>
            </a:r>
          </a:p>
          <a:p>
            <a:pPr>
              <a:buFontTx/>
              <a:buChar char="-"/>
            </a:pPr>
            <a:r>
              <a:rPr lang="cs-CZ" dirty="0" err="1"/>
              <a:t>Red</a:t>
            </a:r>
            <a:r>
              <a:rPr lang="cs-CZ" dirty="0"/>
              <a:t> – </a:t>
            </a:r>
            <a:r>
              <a:rPr lang="en-US" dirty="0"/>
              <a:t>brown</a:t>
            </a:r>
            <a:r>
              <a:rPr lang="cs-CZ" dirty="0"/>
              <a:t> </a:t>
            </a:r>
            <a:r>
              <a:rPr lang="cs-CZ" dirty="0" err="1"/>
              <a:t>macules</a:t>
            </a:r>
            <a:r>
              <a:rPr lang="cs-CZ" dirty="0"/>
              <a:t> and </a:t>
            </a:r>
            <a:r>
              <a:rPr lang="cs-CZ" dirty="0" err="1"/>
              <a:t>patches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and </a:t>
            </a:r>
            <a:r>
              <a:rPr lang="cs-CZ" dirty="0" err="1"/>
              <a:t>pearly</a:t>
            </a:r>
            <a:r>
              <a:rPr lang="cs-CZ" dirty="0"/>
              <a:t> </a:t>
            </a:r>
            <a:r>
              <a:rPr lang="cs-CZ" dirty="0" err="1"/>
              <a:t>border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type </a:t>
            </a:r>
            <a:r>
              <a:rPr lang="cs-CZ" dirty="0" err="1"/>
              <a:t>of</a:t>
            </a:r>
            <a:r>
              <a:rPr lang="cs-CZ" dirty="0"/>
              <a:t> BCC in </a:t>
            </a:r>
            <a:r>
              <a:rPr lang="cs-CZ" dirty="0" err="1"/>
              <a:t>arsenic</a:t>
            </a:r>
            <a:r>
              <a:rPr lang="cs-CZ" dirty="0"/>
              <a:t> toxicity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44" y="2557912"/>
            <a:ext cx="3894700" cy="2913751"/>
          </a:xfrm>
        </p:spPr>
      </p:pic>
    </p:spTree>
    <p:extLst>
      <p:ext uri="{BB962C8B-B14F-4D97-AF65-F5344CB8AC3E}">
        <p14:creationId xmlns:p14="http://schemas.microsoft.com/office/powerpoint/2010/main" val="298054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err="1"/>
              <a:t>Sclerosing</a:t>
            </a:r>
            <a:r>
              <a:rPr lang="cs-CZ" b="1" dirty="0"/>
              <a:t> (</a:t>
            </a:r>
            <a:r>
              <a:rPr lang="cs-CZ" b="1" dirty="0" err="1"/>
              <a:t>sclerodermiform</a:t>
            </a:r>
            <a:r>
              <a:rPr lang="cs-CZ" b="1" dirty="0"/>
              <a:t>) BCC </a:t>
            </a:r>
            <a:r>
              <a:rPr lang="cs-CZ" dirty="0"/>
              <a:t>3%</a:t>
            </a:r>
          </a:p>
          <a:p>
            <a:pPr>
              <a:buFontTx/>
              <a:buChar char="-"/>
            </a:pPr>
            <a:r>
              <a:rPr lang="cs-CZ" dirty="0" err="1"/>
              <a:t>localization</a:t>
            </a:r>
            <a:r>
              <a:rPr lang="cs-CZ" dirty="0"/>
              <a:t> : </a:t>
            </a:r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presents</a:t>
            </a:r>
            <a:r>
              <a:rPr lang="cs-CZ" dirty="0"/>
              <a:t> as </a:t>
            </a:r>
            <a:r>
              <a:rPr lang="cs-CZ" dirty="0" err="1"/>
              <a:t>indurated</a:t>
            </a:r>
            <a:r>
              <a:rPr lang="cs-CZ" dirty="0"/>
              <a:t> </a:t>
            </a:r>
            <a:r>
              <a:rPr lang="cs-CZ" dirty="0" err="1"/>
              <a:t>scar</a:t>
            </a:r>
            <a:r>
              <a:rPr lang="cs-CZ" dirty="0"/>
              <a:t>, s</a:t>
            </a:r>
            <a:r>
              <a:rPr lang="en-US" dirty="0" err="1"/>
              <a:t>mooth</a:t>
            </a:r>
            <a:r>
              <a:rPr lang="en-US" dirty="0"/>
              <a:t>, slightly elevated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yellow or whitish color, sometimes with crusts on the surface</a:t>
            </a:r>
            <a:endParaRPr lang="cs-CZ" dirty="0"/>
          </a:p>
        </p:txBody>
      </p:sp>
      <p:pic>
        <p:nvPicPr>
          <p:cNvPr id="5" name="Zástupný symbol pro obsah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5236" t="10133" r="17042" b="6598"/>
          <a:stretch/>
        </p:blipFill>
        <p:spPr>
          <a:xfrm>
            <a:off x="6672851" y="2133600"/>
            <a:ext cx="5317518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5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asaliom-spanek-c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63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23965" cy="4351338"/>
          </a:xfrm>
        </p:spPr>
        <p:txBody>
          <a:bodyPr/>
          <a:lstStyle/>
          <a:p>
            <a:r>
              <a:rPr lang="en-US" b="1" dirty="0"/>
              <a:t>Basal cell carcinoma with pigment</a:t>
            </a:r>
          </a:p>
          <a:p>
            <a:pPr marL="0" indent="0">
              <a:buNone/>
            </a:pPr>
            <a:r>
              <a:rPr lang="en-US" b="1" dirty="0"/>
              <a:t>- </a:t>
            </a:r>
            <a:r>
              <a:rPr lang="en-US" dirty="0"/>
              <a:t>easy confusion with melanoma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9" r="54453"/>
          <a:stretch/>
        </p:blipFill>
        <p:spPr>
          <a:xfrm>
            <a:off x="8166102" y="4235782"/>
            <a:ext cx="2673349" cy="243068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51" y="1905000"/>
            <a:ext cx="3213100" cy="22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26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a-baso-multipl-pig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314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basaliom-nos-fibrosni-papuly-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"/>
            <a:ext cx="113792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1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8D729-3F46-4EC3-BFAE-C4E4A34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Precancerosis</a:t>
            </a:r>
            <a:r>
              <a:rPr lang="cs-CZ" dirty="0"/>
              <a:t>, CIS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AE0A78-3715-4132-8485-124D3B00A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A) </a:t>
            </a:r>
            <a:r>
              <a:rPr lang="cs-CZ" b="1" dirty="0" err="1"/>
              <a:t>obligatory</a:t>
            </a:r>
            <a:r>
              <a:rPr lang="cs-CZ" b="1" dirty="0"/>
              <a:t> </a:t>
            </a:r>
            <a:r>
              <a:rPr lang="cs-CZ" b="1" dirty="0" err="1"/>
              <a:t>prec</a:t>
            </a:r>
            <a:r>
              <a:rPr lang="cs-CZ" b="1" dirty="0"/>
              <a:t>.- </a:t>
            </a:r>
            <a:r>
              <a:rPr lang="cs-CZ" b="1" dirty="0" err="1"/>
              <a:t>include</a:t>
            </a:r>
            <a:r>
              <a:rPr lang="cs-CZ" b="1" dirty="0"/>
              <a:t>:</a:t>
            </a:r>
          </a:p>
          <a:p>
            <a:r>
              <a:rPr lang="cs-CZ" dirty="0" err="1"/>
              <a:t>Keratosis</a:t>
            </a:r>
            <a:r>
              <a:rPr lang="cs-CZ" dirty="0"/>
              <a:t> </a:t>
            </a:r>
            <a:r>
              <a:rPr lang="cs-CZ" dirty="0" err="1"/>
              <a:t>actinica</a:t>
            </a:r>
            <a:endParaRPr lang="cs-CZ" dirty="0"/>
          </a:p>
          <a:p>
            <a:pPr lvl="1"/>
            <a:r>
              <a:rPr lang="cs-CZ" dirty="0" err="1"/>
              <a:t>Spinalioma</a:t>
            </a:r>
            <a:r>
              <a:rPr lang="cs-CZ" dirty="0"/>
              <a:t> 15%</a:t>
            </a:r>
          </a:p>
          <a:p>
            <a:pPr lvl="1"/>
            <a:r>
              <a:rPr lang="cs-CZ" dirty="0" err="1"/>
              <a:t>Cornu</a:t>
            </a:r>
            <a:r>
              <a:rPr lang="cs-CZ" dirty="0"/>
              <a:t> </a:t>
            </a:r>
            <a:r>
              <a:rPr lang="cs-CZ" dirty="0" err="1"/>
              <a:t>cutaneum</a:t>
            </a:r>
            <a:endParaRPr lang="cs-CZ" dirty="0"/>
          </a:p>
          <a:p>
            <a:pPr lvl="1"/>
            <a:r>
              <a:rPr lang="cs-CZ" dirty="0" err="1"/>
              <a:t>Actinic</a:t>
            </a:r>
            <a:r>
              <a:rPr lang="cs-CZ" dirty="0"/>
              <a:t> </a:t>
            </a:r>
            <a:r>
              <a:rPr lang="cs-CZ" dirty="0" err="1"/>
              <a:t>cheilitis</a:t>
            </a:r>
            <a:endParaRPr lang="cs-CZ" dirty="0"/>
          </a:p>
          <a:p>
            <a:r>
              <a:rPr lang="cs-CZ" dirty="0" err="1"/>
              <a:t>Leukoplakia</a:t>
            </a:r>
            <a:endParaRPr lang="cs-CZ" dirty="0"/>
          </a:p>
          <a:p>
            <a:pPr lvl="1"/>
            <a:r>
              <a:rPr lang="cs-CZ" dirty="0" err="1"/>
              <a:t>Leukoplakia</a:t>
            </a:r>
            <a:r>
              <a:rPr lang="cs-CZ" dirty="0"/>
              <a:t> simplex, </a:t>
            </a:r>
            <a:r>
              <a:rPr lang="cs-CZ" dirty="0" err="1"/>
              <a:t>verrucosa</a:t>
            </a:r>
            <a:r>
              <a:rPr lang="cs-CZ" dirty="0"/>
              <a:t>, </a:t>
            </a:r>
            <a:r>
              <a:rPr lang="cs-CZ" dirty="0" err="1"/>
              <a:t>erosiva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Bowen</a:t>
            </a:r>
            <a:endParaRPr lang="cs-CZ" dirty="0"/>
          </a:p>
          <a:p>
            <a:pPr lvl="1"/>
            <a:r>
              <a:rPr lang="cs-CZ" dirty="0" err="1"/>
              <a:t>Erythroplasia</a:t>
            </a:r>
            <a:r>
              <a:rPr lang="cs-CZ" dirty="0"/>
              <a:t> </a:t>
            </a:r>
            <a:r>
              <a:rPr lang="cs-CZ" dirty="0" err="1"/>
              <a:t>Quyerat</a:t>
            </a:r>
            <a:endParaRPr lang="cs-CZ" dirty="0"/>
          </a:p>
          <a:p>
            <a:pPr lvl="1"/>
            <a:r>
              <a:rPr lang="cs-CZ" dirty="0" err="1"/>
              <a:t>Bowenoid</a:t>
            </a:r>
            <a:r>
              <a:rPr lang="cs-CZ" dirty="0"/>
              <a:t> </a:t>
            </a:r>
            <a:r>
              <a:rPr lang="cs-CZ" dirty="0" err="1"/>
              <a:t>papulosis</a:t>
            </a:r>
            <a:r>
              <a:rPr lang="cs-CZ" dirty="0"/>
              <a:t> – HPV 16</a:t>
            </a:r>
          </a:p>
          <a:p>
            <a:r>
              <a:rPr lang="cs-CZ" dirty="0" err="1"/>
              <a:t>Lentigo</a:t>
            </a:r>
            <a:r>
              <a:rPr lang="cs-CZ" dirty="0"/>
              <a:t> </a:t>
            </a:r>
            <a:r>
              <a:rPr lang="cs-CZ" dirty="0" err="1"/>
              <a:t>maligna</a:t>
            </a:r>
            <a:r>
              <a:rPr lang="cs-CZ" dirty="0"/>
              <a:t> – </a:t>
            </a:r>
            <a:r>
              <a:rPr lang="cs-CZ" dirty="0" err="1"/>
              <a:t>melanosis</a:t>
            </a:r>
            <a:r>
              <a:rPr lang="cs-CZ" dirty="0"/>
              <a:t> </a:t>
            </a:r>
            <a:r>
              <a:rPr lang="cs-CZ" dirty="0" err="1"/>
              <a:t>circumscripta</a:t>
            </a:r>
            <a:r>
              <a:rPr lang="cs-CZ" dirty="0"/>
              <a:t> </a:t>
            </a:r>
            <a:r>
              <a:rPr lang="cs-CZ" dirty="0" err="1"/>
              <a:t>Dubreih</a:t>
            </a:r>
            <a:endParaRPr lang="cs-CZ" dirty="0"/>
          </a:p>
          <a:p>
            <a:pPr lvl="1"/>
            <a:r>
              <a:rPr lang="cs-CZ" dirty="0"/>
              <a:t>LMM</a:t>
            </a:r>
          </a:p>
          <a:p>
            <a:pPr marL="0" indent="0">
              <a:buNone/>
            </a:pPr>
            <a:r>
              <a:rPr lang="cs-CZ" b="1" dirty="0"/>
              <a:t>B) </a:t>
            </a:r>
            <a:r>
              <a:rPr lang="cs-CZ" b="1" dirty="0" err="1"/>
              <a:t>Facultative</a:t>
            </a:r>
            <a:endParaRPr lang="cs-CZ" b="1" dirty="0"/>
          </a:p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inflammation</a:t>
            </a:r>
            <a:r>
              <a:rPr lang="cs-CZ" dirty="0"/>
              <a:t>- </a:t>
            </a:r>
            <a:r>
              <a:rPr lang="cs-CZ" dirty="0" err="1"/>
              <a:t>ulcerations</a:t>
            </a:r>
            <a:r>
              <a:rPr lang="cs-CZ" dirty="0"/>
              <a:t>, </a:t>
            </a:r>
            <a:r>
              <a:rPr lang="cs-CZ" dirty="0" err="1"/>
              <a:t>scars</a:t>
            </a:r>
            <a:r>
              <a:rPr lang="cs-CZ" dirty="0"/>
              <a:t> – </a:t>
            </a:r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iritation</a:t>
            </a:r>
            <a:r>
              <a:rPr lang="cs-CZ" dirty="0"/>
              <a:t>-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granulation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-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to </a:t>
            </a:r>
            <a:r>
              <a:rPr lang="cs-CZ" dirty="0" err="1"/>
              <a:t>spinalioma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A458AA-B9CD-42A8-8759-C7F5DEEB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29" y="1435858"/>
            <a:ext cx="3135432" cy="26307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E1015D-F562-41C9-9B2F-45480760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90" y="3715545"/>
            <a:ext cx="3798841" cy="253256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E087A0-6809-4213-B7F6-B5193BDC4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288" y="1027906"/>
            <a:ext cx="33813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err="1"/>
              <a:t>Fibroepithelioma</a:t>
            </a:r>
            <a:r>
              <a:rPr lang="cs-CZ" b="1" dirty="0"/>
              <a:t> (</a:t>
            </a:r>
            <a:r>
              <a:rPr lang="cs-CZ" b="1" dirty="0" err="1"/>
              <a:t>Pikus</a:t>
            </a:r>
            <a:r>
              <a:rPr lang="cs-CZ" b="1" dirty="0"/>
              <a:t> tumor)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localization</a:t>
            </a:r>
            <a:r>
              <a:rPr lang="cs-CZ" dirty="0"/>
              <a:t>: </a:t>
            </a:r>
            <a:r>
              <a:rPr lang="cs-CZ" dirty="0" err="1"/>
              <a:t>trunk</a:t>
            </a:r>
            <a:r>
              <a:rPr lang="cs-CZ" dirty="0"/>
              <a:t> (</a:t>
            </a:r>
            <a:r>
              <a:rPr lang="cs-CZ" dirty="0" err="1"/>
              <a:t>lumbal</a:t>
            </a:r>
            <a:r>
              <a:rPr lang="cs-CZ" dirty="0"/>
              <a:t> region)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smooth</a:t>
            </a:r>
            <a:r>
              <a:rPr lang="cs-CZ" dirty="0"/>
              <a:t> papule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pearls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6" y="2384845"/>
            <a:ext cx="4576138" cy="3050755"/>
          </a:xfrm>
        </p:spPr>
      </p:pic>
    </p:spTree>
    <p:extLst>
      <p:ext uri="{BB962C8B-B14F-4D97-AF65-F5344CB8AC3E}">
        <p14:creationId xmlns:p14="http://schemas.microsoft.com/office/powerpoint/2010/main" val="2820008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45480" cy="4351338"/>
          </a:xfrm>
        </p:spPr>
        <p:txBody>
          <a:bodyPr>
            <a:normAutofit/>
          </a:bodyPr>
          <a:lstStyle/>
          <a:p>
            <a:r>
              <a:rPr lang="cs-CZ" b="1" dirty="0" err="1"/>
              <a:t>Bazosquamous</a:t>
            </a:r>
            <a:r>
              <a:rPr lang="cs-CZ" b="1" dirty="0"/>
              <a:t> </a:t>
            </a:r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(</a:t>
            </a:r>
            <a:r>
              <a:rPr lang="cs-CZ" b="1" dirty="0" err="1"/>
              <a:t>metatypic</a:t>
            </a:r>
            <a:r>
              <a:rPr lang="cs-CZ" b="1" dirty="0"/>
              <a:t> </a:t>
            </a:r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)</a:t>
            </a:r>
          </a:p>
          <a:p>
            <a:r>
              <a:rPr lang="cs-CZ" dirty="0" err="1"/>
              <a:t>localization</a:t>
            </a:r>
            <a:r>
              <a:rPr lang="cs-CZ" dirty="0"/>
              <a:t>: </a:t>
            </a:r>
            <a:r>
              <a:rPr lang="cs-CZ" dirty="0" err="1"/>
              <a:t>head</a:t>
            </a:r>
            <a:r>
              <a:rPr lang="cs-CZ" dirty="0"/>
              <a:t>, </a:t>
            </a:r>
            <a:r>
              <a:rPr lang="cs-CZ" dirty="0" err="1"/>
              <a:t>neck</a:t>
            </a:r>
            <a:endParaRPr lang="cs-CZ" dirty="0"/>
          </a:p>
          <a:p>
            <a:r>
              <a:rPr lang="cs-CZ" dirty="0" err="1"/>
              <a:t>histologically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basal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r>
              <a:rPr lang="cs-CZ" dirty="0"/>
              <a:t> and </a:t>
            </a:r>
            <a:r>
              <a:rPr lang="cs-CZ" dirty="0" err="1"/>
              <a:t>squamous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  <a:p>
            <a:r>
              <a:rPr lang="cs-CZ" dirty="0" err="1"/>
              <a:t>faster</a:t>
            </a:r>
            <a:r>
              <a:rPr lang="cs-CZ" dirty="0"/>
              <a:t> and more </a:t>
            </a:r>
            <a:r>
              <a:rPr lang="cs-CZ" dirty="0" err="1"/>
              <a:t>aggressive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607104"/>
            <a:ext cx="4313238" cy="2815368"/>
          </a:xfrm>
        </p:spPr>
      </p:pic>
    </p:spTree>
    <p:extLst>
      <p:ext uri="{BB962C8B-B14F-4D97-AF65-F5344CB8AC3E}">
        <p14:creationId xmlns:p14="http://schemas.microsoft.com/office/powerpoint/2010/main" val="225340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It </a:t>
            </a:r>
            <a:r>
              <a:rPr lang="cs-CZ" dirty="0" err="1"/>
              <a:t>depends</a:t>
            </a:r>
            <a:r>
              <a:rPr lang="cs-CZ" dirty="0"/>
              <a:t> on </a:t>
            </a:r>
            <a:r>
              <a:rPr lang="cs-CZ" dirty="0" err="1"/>
              <a:t>localization</a:t>
            </a:r>
            <a:r>
              <a:rPr lang="cs-CZ" dirty="0"/>
              <a:t> and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tu</a:t>
            </a:r>
          </a:p>
          <a:p>
            <a:r>
              <a:rPr lang="cs-CZ" dirty="0" err="1"/>
              <a:t>Smaller</a:t>
            </a:r>
            <a:r>
              <a:rPr lang="cs-CZ" dirty="0"/>
              <a:t> tu – </a:t>
            </a:r>
            <a:r>
              <a:rPr lang="cs-CZ" dirty="0" err="1"/>
              <a:t>excision</a:t>
            </a:r>
            <a:r>
              <a:rPr lang="cs-CZ" dirty="0"/>
              <a:t>, </a:t>
            </a:r>
            <a:r>
              <a:rPr lang="cs-CZ" dirty="0" err="1"/>
              <a:t>bigger</a:t>
            </a:r>
            <a:r>
              <a:rPr lang="cs-CZ" dirty="0"/>
              <a:t> tu – </a:t>
            </a:r>
            <a:r>
              <a:rPr lang="cs-CZ" dirty="0" err="1"/>
              <a:t>radical</a:t>
            </a:r>
            <a:r>
              <a:rPr lang="cs-CZ" dirty="0"/>
              <a:t> </a:t>
            </a:r>
            <a:r>
              <a:rPr lang="cs-CZ" dirty="0" err="1"/>
              <a:t>operation</a:t>
            </a:r>
            <a:r>
              <a:rPr lang="cs-CZ" dirty="0"/>
              <a:t>, more </a:t>
            </a:r>
            <a:r>
              <a:rPr lang="cs-CZ" dirty="0" err="1"/>
              <a:t>superficial</a:t>
            </a:r>
            <a:r>
              <a:rPr lang="cs-CZ" dirty="0"/>
              <a:t> – </a:t>
            </a:r>
            <a:r>
              <a:rPr lang="cs-CZ" dirty="0" err="1"/>
              <a:t>cryotherapy</a:t>
            </a:r>
            <a:endParaRPr lang="cs-CZ" dirty="0"/>
          </a:p>
          <a:p>
            <a:r>
              <a:rPr lang="cs-CZ" dirty="0"/>
              <a:t>Or laser, </a:t>
            </a:r>
            <a:r>
              <a:rPr lang="cs-CZ" dirty="0" err="1"/>
              <a:t>photodynamic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5% </a:t>
            </a:r>
            <a:r>
              <a:rPr lang="cs-CZ" dirty="0" err="1"/>
              <a:t>imiquimod</a:t>
            </a:r>
            <a:r>
              <a:rPr lang="cs-CZ" dirty="0"/>
              <a:t>, 5% </a:t>
            </a:r>
            <a:r>
              <a:rPr lang="cs-CZ" dirty="0" err="1"/>
              <a:t>fluorouracyl</a:t>
            </a:r>
            <a:r>
              <a:rPr lang="cs-CZ" dirty="0"/>
              <a:t> in </a:t>
            </a:r>
            <a:r>
              <a:rPr lang="cs-CZ" dirty="0" err="1"/>
              <a:t>special</a:t>
            </a:r>
            <a:r>
              <a:rPr lang="cs-CZ" dirty="0"/>
              <a:t> </a:t>
            </a:r>
            <a:r>
              <a:rPr lang="cs-CZ" dirty="0" err="1"/>
              <a:t>cases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6347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81" y="624110"/>
            <a:ext cx="6934173" cy="6233890"/>
          </a:xfrm>
        </p:spPr>
      </p:pic>
    </p:spTree>
    <p:extLst>
      <p:ext uri="{BB962C8B-B14F-4D97-AF65-F5344CB8AC3E}">
        <p14:creationId xmlns:p14="http://schemas.microsoft.com/office/powerpoint/2010/main" val="2898315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1st choice method for all types of BCC - surgical excision</a:t>
            </a:r>
          </a:p>
          <a:p>
            <a:r>
              <a:rPr lang="en-US" u="sng" dirty="0"/>
              <a:t>Advantages: </a:t>
            </a:r>
            <a:r>
              <a:rPr lang="en-US" dirty="0"/>
              <a:t>histological verification, high success rate - recurrences 2-8% after 5 years from the procedure</a:t>
            </a:r>
          </a:p>
          <a:p>
            <a:r>
              <a:rPr lang="en-US" u="sng" dirty="0"/>
              <a:t>Disadvantages</a:t>
            </a:r>
            <a:r>
              <a:rPr lang="en-US" dirty="0"/>
              <a:t>: invasive, scars, problematic in elderly </a:t>
            </a:r>
            <a:r>
              <a:rPr lang="en-US" dirty="0" err="1"/>
              <a:t>polymorbid</a:t>
            </a:r>
            <a:r>
              <a:rPr lang="en-US" dirty="0"/>
              <a:t> patients, incomplete excision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62" y="2133600"/>
            <a:ext cx="4928637" cy="3696477"/>
          </a:xfrm>
        </p:spPr>
      </p:pic>
    </p:spTree>
    <p:extLst>
      <p:ext uri="{BB962C8B-B14F-4D97-AF65-F5344CB8AC3E}">
        <p14:creationId xmlns:p14="http://schemas.microsoft.com/office/powerpoint/2010/main" val="2612448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/>
              <a:t>Cryodestruction</a:t>
            </a:r>
            <a:endParaRPr lang="cs-CZ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dirty="0"/>
              <a:t>- suitable for low-risk basal cell carcinomas</a:t>
            </a:r>
            <a:endParaRPr lang="cs-CZ" dirty="0"/>
          </a:p>
          <a:p>
            <a:pPr>
              <a:buFontTx/>
              <a:buChar char="-"/>
            </a:pPr>
            <a:r>
              <a:rPr lang="en-US" dirty="0"/>
              <a:t>Recommended exposure time - 2-3 repetitions for 10s, </a:t>
            </a:r>
            <a:endParaRPr lang="cs-CZ" dirty="0"/>
          </a:p>
          <a:p>
            <a:pPr>
              <a:buFontTx/>
              <a:buChar char="-"/>
            </a:pPr>
            <a:r>
              <a:rPr lang="en-US" u="sng" dirty="0"/>
              <a:t>Advantage: </a:t>
            </a:r>
            <a:r>
              <a:rPr lang="en-US" dirty="0"/>
              <a:t>fast, cheap method, repeated execution, high success rate 97%</a:t>
            </a:r>
          </a:p>
          <a:p>
            <a:r>
              <a:rPr lang="en-US" u="sng" dirty="0"/>
              <a:t>Disadvantages: </a:t>
            </a:r>
            <a:r>
              <a:rPr lang="en-US" dirty="0"/>
              <a:t>there is no standardized method, hypopigmentation, according to the experience of the doctor recurrence - 8-40%</a:t>
            </a:r>
          </a:p>
          <a:p>
            <a:endParaRPr lang="en-US" dirty="0"/>
          </a:p>
          <a:p>
            <a:r>
              <a:rPr lang="en-US" b="1" dirty="0"/>
              <a:t>CO2 laser </a:t>
            </a:r>
            <a:r>
              <a:rPr lang="en-US" dirty="0"/>
              <a:t>- low-risk basal cell carcinomas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Rather recommended in combination with PDT (nodular basal cell carcinomas)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8769" y="2717834"/>
            <a:ext cx="4673863" cy="3505397"/>
          </a:xfrm>
        </p:spPr>
      </p:pic>
    </p:spTree>
    <p:extLst>
      <p:ext uri="{BB962C8B-B14F-4D97-AF65-F5344CB8AC3E}">
        <p14:creationId xmlns:p14="http://schemas.microsoft.com/office/powerpoint/2010/main" val="423404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PDT (photodynamic therapy) - </a:t>
            </a:r>
            <a:r>
              <a:rPr lang="en-US" dirty="0"/>
              <a:t>targeted treatment using a photosensitizer - methyl ester of delta </a:t>
            </a:r>
            <a:r>
              <a:rPr lang="en-US" dirty="0" err="1"/>
              <a:t>aminolevulinic</a:t>
            </a:r>
            <a:r>
              <a:rPr lang="en-US" dirty="0"/>
              <a:t> acid</a:t>
            </a:r>
            <a:r>
              <a:rPr lang="cs-CZ" dirty="0"/>
              <a:t>,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apply</a:t>
            </a:r>
            <a:r>
              <a:rPr lang="cs-CZ" dirty="0"/>
              <a:t> </a:t>
            </a:r>
            <a:r>
              <a:rPr lang="cs-CZ" dirty="0" err="1"/>
              <a:t>topically</a:t>
            </a:r>
            <a:r>
              <a:rPr lang="cs-CZ" dirty="0"/>
              <a:t> </a:t>
            </a:r>
            <a:r>
              <a:rPr lang="en-US" dirty="0"/>
              <a:t>to the treated lesion (it is taken up preferentially by cells with higher metabolic activity) followed by irradiation with visible light in the presence of oxygen</a:t>
            </a:r>
          </a:p>
          <a:p>
            <a:r>
              <a:rPr lang="en-US" dirty="0"/>
              <a:t>Indications: superficial AI and thin nodular basal cell carcinomas</a:t>
            </a:r>
            <a:r>
              <a:rPr lang="cs-CZ" dirty="0"/>
              <a:t>,</a:t>
            </a:r>
            <a:r>
              <a:rPr lang="en-US" dirty="0"/>
              <a:t> especially for large or multiple lesions</a:t>
            </a:r>
            <a:endParaRPr lang="cs-CZ" dirty="0"/>
          </a:p>
        </p:txBody>
      </p:sp>
      <p:pic>
        <p:nvPicPr>
          <p:cNvPr id="7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8619"/>
            <a:ext cx="4313238" cy="3232338"/>
          </a:xfrm>
        </p:spPr>
      </p:pic>
    </p:spTree>
    <p:extLst>
      <p:ext uri="{BB962C8B-B14F-4D97-AF65-F5344CB8AC3E}">
        <p14:creationId xmlns:p14="http://schemas.microsoft.com/office/powerpoint/2010/main" val="1738651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Basal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R</a:t>
            </a:r>
            <a:r>
              <a:rPr lang="en-US" b="1" dirty="0" err="1"/>
              <a:t>adiotherapy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Indicated for medium and high-risk basal cell carcinomas as primary, more often adjuvant therapy, if excision is possible - always prefer a surgical solution</a:t>
            </a:r>
            <a:endParaRPr lang="en-US" b="1" dirty="0"/>
          </a:p>
          <a:p>
            <a:pPr>
              <a:buFontTx/>
              <a:buChar char="-"/>
            </a:pPr>
            <a:r>
              <a:rPr lang="en-US" dirty="0"/>
              <a:t>histological verification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</a:t>
            </a:r>
            <a:r>
              <a:rPr lang="en-US" dirty="0" err="1"/>
              <a:t>ecessary</a:t>
            </a:r>
            <a:r>
              <a:rPr lang="en-US" dirty="0"/>
              <a:t> before </a:t>
            </a:r>
            <a:endParaRPr lang="cs-CZ" dirty="0"/>
          </a:p>
          <a:p>
            <a:pPr>
              <a:buFontTx/>
              <a:buChar char="-"/>
            </a:pPr>
            <a:r>
              <a:rPr lang="en-US" dirty="0"/>
              <a:t>Indications: </a:t>
            </a:r>
            <a:r>
              <a:rPr lang="cs-CZ" dirty="0" err="1"/>
              <a:t>after</a:t>
            </a:r>
            <a:r>
              <a:rPr lang="en-US" dirty="0"/>
              <a:t> incomplete excision, recurrence of BCC except recurrence after RT, BCC spreading to bone or cartilage, perineural spread of BCC</a:t>
            </a:r>
          </a:p>
          <a:p>
            <a:r>
              <a:rPr lang="en-US" u="sng" dirty="0"/>
              <a:t>advantages: </a:t>
            </a:r>
            <a:r>
              <a:rPr lang="en-US" dirty="0"/>
              <a:t>can be used for KI surgical excision, especially for </a:t>
            </a:r>
            <a:r>
              <a:rPr lang="en-US" dirty="0" err="1"/>
              <a:t>pac.</a:t>
            </a:r>
            <a:r>
              <a:rPr lang="en-US" dirty="0"/>
              <a:t> older age, an </a:t>
            </a:r>
            <a:r>
              <a:rPr lang="en-US" dirty="0" err="1"/>
              <a:t>effi</a:t>
            </a:r>
            <a:r>
              <a:rPr lang="cs-CZ" dirty="0" err="1"/>
              <a:t>ciency</a:t>
            </a:r>
            <a:r>
              <a:rPr lang="en-US" dirty="0"/>
              <a:t> </a:t>
            </a:r>
            <a:r>
              <a:rPr lang="cs-CZ" dirty="0" err="1"/>
              <a:t>around</a:t>
            </a:r>
            <a:r>
              <a:rPr lang="en-US" dirty="0"/>
              <a:t> about 90% at 5 years of follow-up</a:t>
            </a:r>
          </a:p>
          <a:p>
            <a:r>
              <a:rPr lang="en-US" u="sng" dirty="0"/>
              <a:t>Disadvantages</a:t>
            </a:r>
            <a:r>
              <a:rPr lang="en-US" dirty="0"/>
              <a:t>: going to the center, many visits, post-radiation dermatitis, alopecia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314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SCC </a:t>
            </a:r>
            <a:br>
              <a:rPr lang="cs-CZ" b="1" dirty="0"/>
            </a:br>
            <a:r>
              <a:rPr lang="cs-CZ" b="1" dirty="0"/>
              <a:t>(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b="1" dirty="0" err="1"/>
              <a:t>spinocellulare</a:t>
            </a:r>
            <a:r>
              <a:rPr lang="cs-CZ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second most common type of skin cancer is 20% of all skin malignancies</a:t>
            </a:r>
          </a:p>
          <a:p>
            <a:r>
              <a:rPr lang="en-US" dirty="0"/>
              <a:t>epithelial tumor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starts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en-US" dirty="0"/>
              <a:t>intraepithelial growth,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long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en-US" dirty="0"/>
              <a:t>turns into a destructively growing tumor</a:t>
            </a:r>
            <a:endParaRPr lang="cs-CZ" dirty="0"/>
          </a:p>
          <a:p>
            <a:r>
              <a:rPr lang="en-US" dirty="0"/>
              <a:t>metastasizes predominantly by the lymphatic </a:t>
            </a:r>
            <a:r>
              <a:rPr lang="cs-CZ" dirty="0" err="1"/>
              <a:t>vessels</a:t>
            </a:r>
            <a:r>
              <a:rPr lang="cs-CZ" dirty="0"/>
              <a:t> (5-10%)</a:t>
            </a:r>
          </a:p>
          <a:p>
            <a:r>
              <a:rPr lang="en-US" dirty="0"/>
              <a:t> localized in places exposed to sunlight, at the same time on the skin there are signs of solar damage</a:t>
            </a:r>
          </a:p>
          <a:p>
            <a:r>
              <a:rPr lang="en-US" dirty="0"/>
              <a:t>70% of </a:t>
            </a:r>
            <a:r>
              <a:rPr lang="en-US" dirty="0" err="1"/>
              <a:t>spinaliomas</a:t>
            </a:r>
            <a:r>
              <a:rPr lang="en-US" dirty="0"/>
              <a:t> - head, neck, 15% on the upper limbs</a:t>
            </a:r>
          </a:p>
          <a:p>
            <a:r>
              <a:rPr lang="en-US" dirty="0"/>
              <a:t>occurrence in our population 11/100 000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476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dirty="0"/>
              <a:t> – risk </a:t>
            </a:r>
            <a:r>
              <a:rPr lang="cs-CZ" dirty="0" err="1"/>
              <a:t>factors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Age </a:t>
            </a:r>
            <a:r>
              <a:rPr lang="cs-CZ" dirty="0" err="1"/>
              <a:t>over</a:t>
            </a:r>
            <a:r>
              <a:rPr lang="cs-CZ" dirty="0"/>
              <a:t> 50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dirty="0"/>
              <a:t>Male gender</a:t>
            </a:r>
          </a:p>
          <a:p>
            <a:r>
              <a:rPr lang="cs-CZ" dirty="0" err="1"/>
              <a:t>Light</a:t>
            </a:r>
            <a:r>
              <a:rPr lang="cs-CZ" dirty="0"/>
              <a:t> skin, </a:t>
            </a:r>
            <a:r>
              <a:rPr lang="cs-CZ" dirty="0" err="1"/>
              <a:t>hair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phototype</a:t>
            </a:r>
            <a:endParaRPr lang="cs-CZ" dirty="0"/>
          </a:p>
          <a:p>
            <a:r>
              <a:rPr lang="cs-CZ" dirty="0"/>
              <a:t>UV </a:t>
            </a:r>
            <a:r>
              <a:rPr lang="cs-CZ" dirty="0" err="1"/>
              <a:t>exposure</a:t>
            </a:r>
            <a:endParaRPr lang="cs-CZ" dirty="0"/>
          </a:p>
          <a:p>
            <a:r>
              <a:rPr lang="cs-CZ" dirty="0" err="1"/>
              <a:t>Chronic</a:t>
            </a:r>
            <a:r>
              <a:rPr lang="cs-CZ" dirty="0"/>
              <a:t> skin </a:t>
            </a:r>
            <a:r>
              <a:rPr lang="cs-CZ" dirty="0" err="1"/>
              <a:t>changes</a:t>
            </a:r>
            <a:r>
              <a:rPr lang="cs-CZ" dirty="0"/>
              <a:t> (</a:t>
            </a:r>
            <a:r>
              <a:rPr lang="cs-CZ" dirty="0" err="1"/>
              <a:t>scars</a:t>
            </a:r>
            <a:r>
              <a:rPr lang="cs-CZ" dirty="0"/>
              <a:t>, </a:t>
            </a:r>
            <a:r>
              <a:rPr lang="cs-CZ" dirty="0" err="1"/>
              <a:t>fistulas</a:t>
            </a:r>
            <a:r>
              <a:rPr lang="cs-CZ" dirty="0"/>
              <a:t>)</a:t>
            </a:r>
          </a:p>
          <a:p>
            <a:r>
              <a:rPr lang="cs-CZ" dirty="0" err="1"/>
              <a:t>Immunosuppression</a:t>
            </a:r>
            <a:endParaRPr lang="cs-CZ" dirty="0"/>
          </a:p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papillomavirus</a:t>
            </a:r>
            <a:r>
              <a:rPr lang="cs-CZ" dirty="0"/>
              <a:t> - HPV </a:t>
            </a:r>
            <a:r>
              <a:rPr lang="cs-CZ" dirty="0" err="1"/>
              <a:t>infection</a:t>
            </a:r>
            <a:endParaRPr lang="cs-CZ" dirty="0"/>
          </a:p>
          <a:p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carcinogens</a:t>
            </a:r>
            <a:r>
              <a:rPr lang="cs-CZ" dirty="0"/>
              <a:t> (</a:t>
            </a:r>
            <a:r>
              <a:rPr lang="cs-CZ" dirty="0" err="1"/>
              <a:t>arsenic</a:t>
            </a:r>
            <a:r>
              <a:rPr lang="cs-CZ" dirty="0"/>
              <a:t>, </a:t>
            </a:r>
            <a:r>
              <a:rPr lang="cs-CZ" dirty="0" err="1"/>
              <a:t>asphalt</a:t>
            </a:r>
            <a:r>
              <a:rPr lang="cs-CZ" dirty="0"/>
              <a:t>)</a:t>
            </a:r>
          </a:p>
          <a:p>
            <a:r>
              <a:rPr lang="cs-CZ" dirty="0" err="1"/>
              <a:t>Ionizing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 (</a:t>
            </a:r>
            <a:r>
              <a:rPr lang="cs-CZ" dirty="0" err="1"/>
              <a:t>medical</a:t>
            </a:r>
            <a:r>
              <a:rPr lang="cs-CZ" dirty="0"/>
              <a:t>,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018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CD9591E-40EC-4BB5-AF9D-FC9D0B7D5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119" y="3264749"/>
            <a:ext cx="3800475" cy="32861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918294-889B-4234-9CB3-A05DDDB7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560" y="3264749"/>
            <a:ext cx="2681039" cy="32812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2F99C9-84AB-43D0-AC2F-0C291256C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83" y="571785"/>
            <a:ext cx="4464880" cy="25973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5BD43F-C664-4F40-9013-FAC13572D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183" y="571784"/>
            <a:ext cx="3582608" cy="35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0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diffusely infiltrating</a:t>
            </a:r>
          </a:p>
          <a:p>
            <a:pPr marL="0" indent="0">
              <a:buNone/>
            </a:pPr>
            <a:r>
              <a:rPr lang="en-US" dirty="0"/>
              <a:t>- Elevated hyperkeratosis or a solid infiltrated </a:t>
            </a:r>
            <a:r>
              <a:rPr lang="cs-CZ" dirty="0" err="1"/>
              <a:t>lesion</a:t>
            </a:r>
            <a:r>
              <a:rPr lang="cs-CZ" dirty="0"/>
              <a:t> </a:t>
            </a:r>
            <a:r>
              <a:rPr lang="en-US" dirty="0"/>
              <a:t>with a </a:t>
            </a:r>
            <a:r>
              <a:rPr lang="cs-CZ" dirty="0" err="1"/>
              <a:t>nodular</a:t>
            </a:r>
            <a:r>
              <a:rPr lang="en-US" dirty="0"/>
              <a:t> surface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549337"/>
            <a:ext cx="4313238" cy="2930902"/>
          </a:xfrm>
        </p:spPr>
      </p:pic>
    </p:spTree>
    <p:extLst>
      <p:ext uri="{BB962C8B-B14F-4D97-AF65-F5344CB8AC3E}">
        <p14:creationId xmlns:p14="http://schemas.microsoft.com/office/powerpoint/2010/main" val="2317904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Ulcerative </a:t>
            </a:r>
            <a:r>
              <a:rPr lang="en-US" b="1" dirty="0" err="1"/>
              <a:t>spinalioma</a:t>
            </a:r>
            <a:r>
              <a:rPr lang="en-US" b="1" dirty="0"/>
              <a:t> </a:t>
            </a:r>
            <a:endParaRPr lang="cs-CZ" b="1" dirty="0"/>
          </a:p>
          <a:p>
            <a:pPr marL="0" indent="0">
              <a:buNone/>
            </a:pPr>
            <a:r>
              <a:rPr lang="en-US" dirty="0"/>
              <a:t>- a chronic ulcer with </a:t>
            </a:r>
            <a:r>
              <a:rPr lang="cs-CZ" dirty="0" err="1"/>
              <a:t>rigid</a:t>
            </a:r>
            <a:r>
              <a:rPr lang="cs-CZ" dirty="0"/>
              <a:t> </a:t>
            </a:r>
            <a:r>
              <a:rPr lang="en-US" dirty="0"/>
              <a:t>edges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2181098"/>
            <a:ext cx="4610267" cy="3457701"/>
          </a:xfrm>
        </p:spPr>
      </p:pic>
    </p:spTree>
    <p:extLst>
      <p:ext uri="{BB962C8B-B14F-4D97-AF65-F5344CB8AC3E}">
        <p14:creationId xmlns:p14="http://schemas.microsoft.com/office/powerpoint/2010/main" val="2987007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Exophytic</a:t>
            </a:r>
            <a:r>
              <a:rPr lang="cs-CZ" b="1" dirty="0"/>
              <a:t> </a:t>
            </a:r>
            <a:r>
              <a:rPr lang="cs-CZ" b="1" dirty="0" err="1"/>
              <a:t>spinalioma</a:t>
            </a:r>
            <a:endParaRPr lang="cs-CZ" b="1" dirty="0"/>
          </a:p>
          <a:p>
            <a:pPr>
              <a:buFontTx/>
              <a:buChar char="-"/>
            </a:pPr>
            <a:r>
              <a:rPr lang="en-US" dirty="0"/>
              <a:t>aggressive, rapidly metastatic form 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- rapidly growing, soft, exophytic, bleeding and crumbling </a:t>
            </a:r>
            <a:r>
              <a:rPr lang="cs-CZ" dirty="0" err="1"/>
              <a:t>nodul</a:t>
            </a:r>
            <a:endParaRPr lang="cs-CZ" dirty="0"/>
          </a:p>
        </p:txBody>
      </p:sp>
      <p:pic>
        <p:nvPicPr>
          <p:cNvPr id="7" name="Picture 5" descr="nik137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91375" y="2442656"/>
            <a:ext cx="4313238" cy="314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1346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examination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s-CZ" b="0" i="0" dirty="0">
                <a:effectLst/>
                <a:latin typeface="Roboto"/>
              </a:rPr>
              <a:t>It </a:t>
            </a:r>
            <a:r>
              <a:rPr lang="cs-CZ" b="0" i="0" dirty="0" err="1">
                <a:effectLst/>
                <a:latin typeface="Roboto"/>
              </a:rPr>
              <a:t>is</a:t>
            </a:r>
            <a:r>
              <a:rPr lang="cs-CZ" b="0" i="0" dirty="0">
                <a:effectLst/>
                <a:latin typeface="Roboto"/>
              </a:rPr>
              <a:t> </a:t>
            </a:r>
            <a:r>
              <a:rPr lang="cs-CZ" b="0" i="0" dirty="0" err="1">
                <a:effectLst/>
                <a:latin typeface="Roboto"/>
              </a:rPr>
              <a:t>necessary</a:t>
            </a:r>
            <a:r>
              <a:rPr lang="cs-CZ" b="0" i="0" dirty="0">
                <a:effectLst/>
                <a:latin typeface="Roboto"/>
              </a:rPr>
              <a:t> </a:t>
            </a:r>
            <a:r>
              <a:rPr lang="en-US" b="0" i="0" dirty="0">
                <a:effectLst/>
                <a:latin typeface="Roboto"/>
              </a:rPr>
              <a:t>histological verification </a:t>
            </a:r>
            <a:endParaRPr lang="cs-CZ" b="0" i="0" dirty="0">
              <a:effectLst/>
              <a:latin typeface="Roboto"/>
            </a:endParaRPr>
          </a:p>
          <a:p>
            <a:pPr algn="l" rtl="0"/>
            <a:r>
              <a:rPr lang="en-US" b="0" i="0" dirty="0">
                <a:effectLst/>
                <a:latin typeface="Roboto"/>
              </a:rPr>
              <a:t>invasive forms – </a:t>
            </a:r>
            <a:r>
              <a:rPr lang="cs-CZ" b="0" i="0" dirty="0" err="1">
                <a:effectLst/>
                <a:latin typeface="Roboto"/>
              </a:rPr>
              <a:t>we</a:t>
            </a:r>
            <a:r>
              <a:rPr lang="cs-CZ" b="0" i="0" dirty="0">
                <a:effectLst/>
                <a:latin typeface="Roboto"/>
              </a:rPr>
              <a:t> </a:t>
            </a:r>
            <a:r>
              <a:rPr lang="cs-CZ" b="0" i="0" dirty="0" err="1">
                <a:effectLst/>
                <a:latin typeface="Roboto"/>
              </a:rPr>
              <a:t>have</a:t>
            </a:r>
            <a:r>
              <a:rPr lang="cs-CZ" b="0" i="0" dirty="0">
                <a:effectLst/>
                <a:latin typeface="Roboto"/>
              </a:rPr>
              <a:t> to </a:t>
            </a:r>
            <a:r>
              <a:rPr lang="cs-CZ" b="0" i="0" dirty="0" err="1">
                <a:effectLst/>
                <a:latin typeface="Roboto"/>
              </a:rPr>
              <a:t>examine</a:t>
            </a:r>
            <a:r>
              <a:rPr lang="cs-CZ" b="0" i="0" dirty="0">
                <a:effectLst/>
                <a:latin typeface="Roboto"/>
              </a:rPr>
              <a:t> sentinel </a:t>
            </a:r>
            <a:r>
              <a:rPr lang="en-US" b="0" i="0" dirty="0">
                <a:effectLst/>
                <a:latin typeface="Roboto"/>
              </a:rPr>
              <a:t>L</a:t>
            </a:r>
            <a:r>
              <a:rPr lang="cs-CZ" b="0" i="0" dirty="0">
                <a:effectLst/>
                <a:latin typeface="Roboto"/>
              </a:rPr>
              <a:t>U </a:t>
            </a:r>
            <a:r>
              <a:rPr lang="cs-CZ" b="0" i="0" dirty="0" err="1">
                <a:effectLst/>
                <a:latin typeface="Roboto"/>
              </a:rPr>
              <a:t>nodes</a:t>
            </a:r>
            <a:r>
              <a:rPr lang="en-US" b="0" i="0" dirty="0">
                <a:effectLst/>
                <a:latin typeface="Roboto"/>
              </a:rPr>
              <a:t> (UZV, CT, MRI), in lymphadenopathy - thin aspiration</a:t>
            </a:r>
          </a:p>
        </p:txBody>
      </p:sp>
    </p:spTree>
    <p:extLst>
      <p:ext uri="{BB962C8B-B14F-4D97-AF65-F5344CB8AC3E}">
        <p14:creationId xmlns:p14="http://schemas.microsoft.com/office/powerpoint/2010/main" val="31787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Squamous</a:t>
            </a:r>
            <a:r>
              <a:rPr lang="cs-CZ" b="1" dirty="0"/>
              <a:t> cell </a:t>
            </a:r>
            <a:r>
              <a:rPr lang="cs-CZ" b="1" dirty="0" err="1"/>
              <a:t>carcinoma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Radical surgical excision</a:t>
            </a:r>
          </a:p>
          <a:p>
            <a:r>
              <a:rPr lang="en-US" dirty="0"/>
              <a:t>Radiotherapy - especially in the elderly</a:t>
            </a:r>
          </a:p>
          <a:p>
            <a:r>
              <a:rPr lang="en-US" dirty="0"/>
              <a:t>Chemotherapy - oral form of 5-fluorouracil - in inoperable or metastatic forms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403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58" y="489322"/>
            <a:ext cx="7566903" cy="5919653"/>
          </a:xfrm>
          <a:prstGeom prst="rect">
            <a:avLst/>
          </a:prstGeom>
        </p:spPr>
      </p:pic>
      <p:pic>
        <p:nvPicPr>
          <p:cNvPr id="2050" name="Picture 2" descr="C:\Users\user\Desktop\skin tumours\carcinoma-spinocellul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4" y="1695023"/>
            <a:ext cx="3929254" cy="26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6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FB31F-2F75-41BA-A90F-E1B30E00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err="1"/>
              <a:t>Verrucous</a:t>
            </a:r>
            <a:r>
              <a:rPr lang="cs-CZ" b="1" dirty="0"/>
              <a:t> </a:t>
            </a:r>
            <a:r>
              <a:rPr lang="cs-CZ" b="1" dirty="0" err="1"/>
              <a:t>carcinoma</a:t>
            </a:r>
            <a:r>
              <a:rPr lang="cs-CZ" b="1" dirty="0"/>
              <a:t> (Ca </a:t>
            </a:r>
            <a:r>
              <a:rPr lang="cs-CZ" b="1" dirty="0" err="1"/>
              <a:t>verrucosum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EC3C8-E528-40AD-93C6-CB8F405AC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Rare</a:t>
            </a:r>
            <a:r>
              <a:rPr lang="cs-CZ" dirty="0"/>
              <a:t> , 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differentiared</a:t>
            </a:r>
            <a:r>
              <a:rPr lang="cs-CZ" dirty="0"/>
              <a:t> </a:t>
            </a:r>
            <a:r>
              <a:rPr lang="cs-CZ" dirty="0" err="1"/>
              <a:t>spinoca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verrucous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tendency</a:t>
            </a:r>
            <a:r>
              <a:rPr lang="cs-CZ" dirty="0"/>
              <a:t> to meta</a:t>
            </a:r>
          </a:p>
          <a:p>
            <a:r>
              <a:rPr lang="cs-CZ" dirty="0"/>
              <a:t>HPV 6,11</a:t>
            </a:r>
          </a:p>
          <a:p>
            <a:r>
              <a:rPr lang="cs-CZ" dirty="0" err="1"/>
              <a:t>Epithelioma</a:t>
            </a:r>
            <a:r>
              <a:rPr lang="cs-CZ" dirty="0"/>
              <a:t> </a:t>
            </a:r>
            <a:r>
              <a:rPr lang="cs-CZ" dirty="0" err="1"/>
              <a:t>cuniculatum</a:t>
            </a:r>
            <a:r>
              <a:rPr lang="cs-CZ" dirty="0"/>
              <a:t>, </a:t>
            </a:r>
            <a:r>
              <a:rPr lang="cs-CZ" dirty="0" err="1"/>
              <a:t>papilomatosisi</a:t>
            </a:r>
            <a:r>
              <a:rPr lang="cs-CZ" dirty="0"/>
              <a:t> </a:t>
            </a:r>
            <a:r>
              <a:rPr lang="cs-CZ" dirty="0" err="1"/>
              <a:t>cutis</a:t>
            </a:r>
            <a:r>
              <a:rPr lang="cs-CZ" dirty="0"/>
              <a:t> </a:t>
            </a:r>
            <a:r>
              <a:rPr lang="cs-CZ" dirty="0" err="1"/>
              <a:t>carcinoides</a:t>
            </a:r>
            <a:r>
              <a:rPr lang="cs-CZ" dirty="0"/>
              <a:t>, </a:t>
            </a:r>
            <a:r>
              <a:rPr lang="cs-CZ" dirty="0" err="1"/>
              <a:t>florid</a:t>
            </a:r>
            <a:r>
              <a:rPr lang="cs-CZ" dirty="0"/>
              <a:t> oral </a:t>
            </a:r>
            <a:r>
              <a:rPr lang="cs-CZ" dirty="0" err="1"/>
              <a:t>papilomatosis</a:t>
            </a:r>
            <a:r>
              <a:rPr lang="cs-CZ" dirty="0"/>
              <a:t>, </a:t>
            </a:r>
            <a:r>
              <a:rPr lang="cs-CZ" dirty="0" err="1"/>
              <a:t>giant</a:t>
            </a:r>
            <a:r>
              <a:rPr lang="cs-CZ" dirty="0"/>
              <a:t> </a:t>
            </a:r>
            <a:r>
              <a:rPr lang="cs-CZ" dirty="0" err="1"/>
              <a:t>condyloma</a:t>
            </a:r>
            <a:r>
              <a:rPr lang="cs-CZ" dirty="0"/>
              <a:t> – BUSCHKE- LOWENSTEIN</a:t>
            </a:r>
          </a:p>
          <a:p>
            <a:r>
              <a:rPr lang="cs-CZ" dirty="0" err="1"/>
              <a:t>Therapy</a:t>
            </a:r>
            <a:r>
              <a:rPr lang="cs-CZ" dirty="0"/>
              <a:t>: </a:t>
            </a:r>
            <a:r>
              <a:rPr lang="cs-CZ" dirty="0" err="1"/>
              <a:t>excision</a:t>
            </a:r>
            <a:r>
              <a:rPr lang="cs-CZ" dirty="0"/>
              <a:t>, RT, laser; </a:t>
            </a:r>
            <a:r>
              <a:rPr lang="cs-CZ" dirty="0" err="1"/>
              <a:t>retinoids</a:t>
            </a:r>
            <a:r>
              <a:rPr lang="cs-CZ" dirty="0"/>
              <a:t>, INF, </a:t>
            </a:r>
            <a:r>
              <a:rPr lang="cs-CZ" dirty="0" err="1"/>
              <a:t>chemo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Picture 2" descr="C:\Users\user\Desktop\skin tumours\stažený soubor.jpg">
            <a:extLst>
              <a:ext uri="{FF2B5EF4-FFF2-40B4-BE49-F238E27FC236}">
                <a16:creationId xmlns:a16="http://schemas.microsoft.com/office/drawing/2014/main" id="{A187F741-E0BC-453A-8D19-7CC78A31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157" y="4626332"/>
            <a:ext cx="2960213" cy="20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866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0692B-3F19-483B-B566-ECFDD3124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cs-CZ" b="1" dirty="0"/>
              <a:t> B) </a:t>
            </a:r>
            <a:r>
              <a:rPr lang="cs-CZ" b="1" dirty="0" err="1"/>
              <a:t>Mezenchymal</a:t>
            </a:r>
            <a:r>
              <a:rPr lang="cs-CZ" b="1" dirty="0"/>
              <a:t> </a:t>
            </a:r>
            <a:r>
              <a:rPr lang="cs-CZ" b="1" dirty="0" err="1"/>
              <a:t>malignant</a:t>
            </a:r>
            <a:r>
              <a:rPr lang="cs-CZ" b="1" dirty="0"/>
              <a:t> skin </a:t>
            </a:r>
            <a:r>
              <a:rPr lang="cs-CZ" b="1" dirty="0" err="1"/>
              <a:t>tumors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4B22B9-6C7A-4433-871B-1149D775D2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354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err="1"/>
              <a:t>Dermatofibrosarcoma</a:t>
            </a:r>
            <a:r>
              <a:rPr lang="cs-CZ" b="1" u="sng" dirty="0"/>
              <a:t> </a:t>
            </a:r>
            <a:r>
              <a:rPr lang="cs-CZ" b="1" u="sng" dirty="0" err="1"/>
              <a:t>protuberans</a:t>
            </a:r>
            <a:endParaRPr lang="cs-CZ" b="1" u="sng" dirty="0"/>
          </a:p>
          <a:p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fibrous</a:t>
            </a:r>
            <a:r>
              <a:rPr lang="cs-CZ" dirty="0"/>
              <a:t> </a:t>
            </a:r>
            <a:r>
              <a:rPr lang="cs-CZ" dirty="0" err="1"/>
              <a:t>tumour</a:t>
            </a:r>
            <a:r>
              <a:rPr lang="cs-CZ" dirty="0"/>
              <a:t>, </a:t>
            </a:r>
            <a:r>
              <a:rPr lang="cs-CZ" dirty="0" err="1"/>
              <a:t>locally</a:t>
            </a:r>
            <a:r>
              <a:rPr lang="cs-CZ" dirty="0"/>
              <a:t> </a:t>
            </a:r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tendency</a:t>
            </a:r>
            <a:r>
              <a:rPr lang="cs-CZ" dirty="0"/>
              <a:t> to meta,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reccurence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excision</a:t>
            </a:r>
            <a:endParaRPr lang="cs-CZ" dirty="0"/>
          </a:p>
          <a:p>
            <a:r>
              <a:rPr lang="cs-CZ" dirty="0" err="1"/>
              <a:t>Like</a:t>
            </a:r>
            <a:r>
              <a:rPr lang="cs-CZ" dirty="0"/>
              <a:t> a keloid</a:t>
            </a:r>
          </a:p>
          <a:p>
            <a:r>
              <a:rPr lang="cs-CZ" dirty="0"/>
              <a:t>CD34+ </a:t>
            </a:r>
            <a:r>
              <a:rPr lang="cs-CZ" dirty="0" err="1"/>
              <a:t>fibroblasts</a:t>
            </a:r>
            <a:endParaRPr lang="cs-CZ" dirty="0"/>
          </a:p>
          <a:p>
            <a:r>
              <a:rPr lang="cs-CZ" dirty="0" err="1"/>
              <a:t>Therapy</a:t>
            </a:r>
            <a:r>
              <a:rPr lang="cs-CZ" dirty="0"/>
              <a:t>: </a:t>
            </a:r>
            <a:r>
              <a:rPr lang="cs-CZ" dirty="0" err="1"/>
              <a:t>wide</a:t>
            </a:r>
            <a:r>
              <a:rPr lang="cs-CZ" dirty="0"/>
              <a:t> and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excision</a:t>
            </a:r>
            <a:r>
              <a:rPr lang="cs-CZ" dirty="0"/>
              <a:t> (3-5cm, to </a:t>
            </a:r>
            <a:r>
              <a:rPr lang="cs-CZ" dirty="0" err="1"/>
              <a:t>fascia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Users\user\Desktop\skin tumour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96" y="4796298"/>
            <a:ext cx="2371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84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77672"/>
            <a:ext cx="10515600" cy="5699291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 err="1"/>
              <a:t>Kaposi</a:t>
            </a:r>
            <a:r>
              <a:rPr lang="cs-CZ" b="1" u="sng" dirty="0"/>
              <a:t> </a:t>
            </a:r>
            <a:r>
              <a:rPr lang="cs-CZ" b="1" u="sng" dirty="0" err="1"/>
              <a:t>sarcoma</a:t>
            </a:r>
            <a:endParaRPr lang="cs-CZ" b="1" u="sng" dirty="0"/>
          </a:p>
          <a:p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tumour</a:t>
            </a:r>
            <a:endParaRPr lang="cs-CZ" dirty="0"/>
          </a:p>
          <a:p>
            <a:r>
              <a:rPr lang="cs-CZ" dirty="0"/>
              <a:t>Risk f.: </a:t>
            </a:r>
            <a:r>
              <a:rPr lang="cs-CZ" dirty="0" err="1"/>
              <a:t>imunosupression</a:t>
            </a:r>
            <a:r>
              <a:rPr lang="cs-CZ" dirty="0"/>
              <a:t>, HHV 8</a:t>
            </a:r>
          </a:p>
          <a:p>
            <a:r>
              <a:rPr lang="cs-CZ" dirty="0" err="1"/>
              <a:t>types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Classical</a:t>
            </a:r>
            <a:r>
              <a:rPr lang="cs-CZ" dirty="0"/>
              <a:t> – </a:t>
            </a:r>
            <a:r>
              <a:rPr lang="cs-CZ" dirty="0" err="1"/>
              <a:t>Europe</a:t>
            </a:r>
            <a:r>
              <a:rPr lang="cs-CZ" dirty="0"/>
              <a:t>, 50-80y, 15:1</a:t>
            </a:r>
          </a:p>
          <a:p>
            <a:pPr lvl="1"/>
            <a:r>
              <a:rPr lang="cs-CZ" dirty="0" err="1"/>
              <a:t>Endemic</a:t>
            </a:r>
            <a:r>
              <a:rPr lang="cs-CZ" dirty="0"/>
              <a:t> – </a:t>
            </a:r>
            <a:r>
              <a:rPr lang="cs-CZ" dirty="0" err="1"/>
              <a:t>Africa</a:t>
            </a:r>
            <a:r>
              <a:rPr lang="cs-CZ" dirty="0"/>
              <a:t>, 25-40y, 17:1</a:t>
            </a:r>
          </a:p>
          <a:p>
            <a:pPr lvl="1"/>
            <a:r>
              <a:rPr lang="cs-CZ" dirty="0" err="1"/>
              <a:t>Iantrogenic</a:t>
            </a:r>
            <a:r>
              <a:rPr lang="cs-CZ" dirty="0"/>
              <a:t> – </a:t>
            </a:r>
            <a:r>
              <a:rPr lang="cs-CZ" dirty="0" err="1"/>
              <a:t>imunos</a:t>
            </a:r>
            <a:r>
              <a:rPr lang="cs-CZ" dirty="0"/>
              <a:t>., 20-60y, 3:1</a:t>
            </a:r>
          </a:p>
          <a:p>
            <a:pPr lvl="1"/>
            <a:r>
              <a:rPr lang="cs-CZ" dirty="0" err="1"/>
              <a:t>Epidemic</a:t>
            </a:r>
            <a:r>
              <a:rPr lang="cs-CZ" dirty="0"/>
              <a:t> – AIDS, 37 y, 106:1</a:t>
            </a:r>
          </a:p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Classical</a:t>
            </a:r>
            <a:r>
              <a:rPr lang="cs-CZ" dirty="0"/>
              <a:t> – </a:t>
            </a:r>
            <a:r>
              <a:rPr lang="cs-CZ" dirty="0" err="1"/>
              <a:t>localised</a:t>
            </a:r>
            <a:r>
              <a:rPr lang="cs-CZ" dirty="0"/>
              <a:t>, </a:t>
            </a:r>
            <a:r>
              <a:rPr lang="cs-CZ" dirty="0" err="1"/>
              <a:t>nodular</a:t>
            </a:r>
            <a:endParaRPr lang="cs-CZ" dirty="0"/>
          </a:p>
          <a:p>
            <a:pPr lvl="1"/>
            <a:r>
              <a:rPr lang="cs-CZ" dirty="0" err="1"/>
              <a:t>Disseminated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( skin + </a:t>
            </a:r>
            <a:r>
              <a:rPr lang="cs-CZ" dirty="0" err="1"/>
              <a:t>mucosal</a:t>
            </a:r>
            <a:r>
              <a:rPr lang="cs-CZ" dirty="0"/>
              <a:t>. Mem, GIT)</a:t>
            </a:r>
          </a:p>
          <a:p>
            <a:r>
              <a:rPr lang="cs-CZ" dirty="0" err="1"/>
              <a:t>Stages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Inicial</a:t>
            </a:r>
            <a:r>
              <a:rPr lang="cs-CZ" dirty="0"/>
              <a:t>- </a:t>
            </a:r>
            <a:r>
              <a:rPr lang="cs-CZ" dirty="0" err="1"/>
              <a:t>macula</a:t>
            </a:r>
            <a:endParaRPr lang="cs-CZ" dirty="0"/>
          </a:p>
          <a:p>
            <a:pPr lvl="1"/>
            <a:r>
              <a:rPr lang="cs-CZ" dirty="0" err="1"/>
              <a:t>Infitrated</a:t>
            </a:r>
            <a:r>
              <a:rPr lang="cs-CZ" dirty="0"/>
              <a:t>- </a:t>
            </a:r>
            <a:r>
              <a:rPr lang="cs-CZ" dirty="0" err="1"/>
              <a:t>macules</a:t>
            </a:r>
            <a:endParaRPr lang="cs-CZ" dirty="0"/>
          </a:p>
          <a:p>
            <a:pPr lvl="1"/>
            <a:r>
              <a:rPr lang="cs-CZ" dirty="0" err="1"/>
              <a:t>Tumorous</a:t>
            </a:r>
            <a:r>
              <a:rPr lang="cs-CZ" dirty="0"/>
              <a:t> – </a:t>
            </a:r>
            <a:r>
              <a:rPr lang="cs-CZ" dirty="0" err="1"/>
              <a:t>plaques</a:t>
            </a:r>
            <a:r>
              <a:rPr lang="cs-CZ" dirty="0"/>
              <a:t>, </a:t>
            </a:r>
            <a:r>
              <a:rPr lang="cs-CZ" dirty="0" err="1"/>
              <a:t>papules,nodules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88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A) </a:t>
            </a:r>
            <a:r>
              <a:rPr lang="cs-CZ" b="1" dirty="0" err="1"/>
              <a:t>obligatory</a:t>
            </a:r>
            <a:r>
              <a:rPr lang="cs-CZ" b="1" dirty="0"/>
              <a:t> </a:t>
            </a:r>
            <a:r>
              <a:rPr lang="cs-CZ" b="1" dirty="0" err="1"/>
              <a:t>precancerosis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Actinic</a:t>
            </a:r>
            <a:r>
              <a:rPr lang="cs-CZ" b="1" dirty="0"/>
              <a:t> </a:t>
            </a:r>
            <a:r>
              <a:rPr lang="cs-CZ" b="1" dirty="0" err="1"/>
              <a:t>Keratosis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 err="1"/>
              <a:t>extremely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dysplazia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epidermis, </a:t>
            </a:r>
            <a:r>
              <a:rPr lang="cs-CZ" dirty="0" err="1"/>
              <a:t>especially</a:t>
            </a:r>
            <a:r>
              <a:rPr lang="cs-CZ" dirty="0"/>
              <a:t> in skin </a:t>
            </a:r>
            <a:r>
              <a:rPr lang="cs-CZ" dirty="0" err="1"/>
              <a:t>types</a:t>
            </a:r>
            <a:r>
              <a:rPr lang="cs-CZ" dirty="0"/>
              <a:t> I                            and II</a:t>
            </a:r>
          </a:p>
          <a:p>
            <a:pPr>
              <a:buFontTx/>
              <a:buChar char="-"/>
            </a:pPr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a SCC in </a:t>
            </a:r>
            <a:r>
              <a:rPr lang="cs-CZ" dirty="0" err="1"/>
              <a:t>situ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induced</a:t>
            </a:r>
            <a:r>
              <a:rPr lang="cs-CZ" dirty="0"/>
              <a:t> by </a:t>
            </a:r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to UV (UVB) </a:t>
            </a:r>
            <a:r>
              <a:rPr lang="cs-CZ" dirty="0" err="1"/>
              <a:t>irradiation</a:t>
            </a:r>
            <a:r>
              <a:rPr lang="cs-CZ" dirty="0"/>
              <a:t> (15 – 20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), so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solar</a:t>
            </a:r>
            <a:r>
              <a:rPr lang="cs-CZ" dirty="0"/>
              <a:t> </a:t>
            </a:r>
            <a:r>
              <a:rPr lang="cs-CZ" dirty="0" err="1"/>
              <a:t>localization</a:t>
            </a:r>
            <a:r>
              <a:rPr lang="cs-CZ" dirty="0"/>
              <a:t> (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bald</a:t>
            </a:r>
            <a:endParaRPr lang="cs-CZ" dirty="0"/>
          </a:p>
          <a:p>
            <a:pPr marL="0" indent="0">
              <a:buFontTx/>
              <a:buNone/>
            </a:pPr>
            <a:r>
              <a:rPr lang="cs-CZ" dirty="0" err="1"/>
              <a:t>scalp</a:t>
            </a:r>
            <a:r>
              <a:rPr lang="cs-CZ" dirty="0"/>
              <a:t>, </a:t>
            </a:r>
            <a:r>
              <a:rPr lang="cs-CZ" dirty="0" err="1"/>
              <a:t>cheeks</a:t>
            </a:r>
            <a:r>
              <a:rPr lang="cs-CZ" dirty="0"/>
              <a:t>, nose, </a:t>
            </a:r>
            <a:r>
              <a:rPr lang="cs-CZ" dirty="0" err="1"/>
              <a:t>ears</a:t>
            </a:r>
            <a:r>
              <a:rPr lang="cs-CZ" dirty="0"/>
              <a:t>,  </a:t>
            </a:r>
            <a:r>
              <a:rPr lang="cs-CZ" dirty="0" err="1"/>
              <a:t>lower</a:t>
            </a:r>
            <a:r>
              <a:rPr lang="cs-CZ" dirty="0"/>
              <a:t> lip</a:t>
            </a:r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A458AA-B9CD-42A8-8759-C7F5DEEB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62" y="0"/>
            <a:ext cx="2755638" cy="23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9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91319"/>
            <a:ext cx="10515600" cy="5685644"/>
          </a:xfrm>
        </p:spPr>
        <p:txBody>
          <a:bodyPr/>
          <a:lstStyle/>
          <a:p>
            <a:r>
              <a:rPr lang="cs-CZ" dirty="0" err="1"/>
              <a:t>Therapy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Surgical</a:t>
            </a:r>
            <a:r>
              <a:rPr lang="cs-CZ" dirty="0"/>
              <a:t>, </a:t>
            </a:r>
            <a:r>
              <a:rPr lang="cs-CZ" dirty="0" err="1"/>
              <a:t>kryo</a:t>
            </a:r>
            <a:r>
              <a:rPr lang="cs-CZ" dirty="0"/>
              <a:t>, PDT, RT, laser</a:t>
            </a:r>
          </a:p>
          <a:p>
            <a:pPr lvl="1"/>
            <a:r>
              <a:rPr lang="cs-CZ" dirty="0"/>
              <a:t>INF alfa, </a:t>
            </a:r>
            <a:r>
              <a:rPr lang="cs-CZ" dirty="0" err="1"/>
              <a:t>chemo</a:t>
            </a:r>
            <a:r>
              <a:rPr lang="cs-CZ" dirty="0"/>
              <a:t>, </a:t>
            </a:r>
            <a:r>
              <a:rPr lang="cs-CZ" dirty="0" err="1"/>
              <a:t>antiretrovirotics</a:t>
            </a:r>
            <a:r>
              <a:rPr lang="cs-CZ" dirty="0"/>
              <a:t>- HIV +</a:t>
            </a:r>
          </a:p>
          <a:p>
            <a:r>
              <a:rPr lang="cs-CZ" dirty="0" err="1"/>
              <a:t>Prognosis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Classical</a:t>
            </a:r>
            <a:r>
              <a:rPr lang="cs-CZ" dirty="0"/>
              <a:t>- </a:t>
            </a:r>
            <a:r>
              <a:rPr lang="cs-CZ" dirty="0" err="1"/>
              <a:t>great</a:t>
            </a:r>
            <a:r>
              <a:rPr lang="cs-CZ" dirty="0"/>
              <a:t>, </a:t>
            </a:r>
            <a:r>
              <a:rPr lang="cs-CZ" dirty="0" err="1"/>
              <a:t>indolent</a:t>
            </a:r>
            <a:endParaRPr lang="cs-CZ" dirty="0"/>
          </a:p>
          <a:p>
            <a:pPr lvl="1"/>
            <a:r>
              <a:rPr lang="cs-CZ" dirty="0" err="1"/>
              <a:t>Disseminated</a:t>
            </a:r>
            <a:r>
              <a:rPr lang="cs-CZ" dirty="0"/>
              <a:t> – </a:t>
            </a:r>
            <a:r>
              <a:rPr lang="cs-CZ" dirty="0" err="1"/>
              <a:t>fatal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C:\Users\user\Desktop\skin tumours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" y="3311644"/>
            <a:ext cx="3886615" cy="25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kin tumours\stažený soubor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9" y="3606421"/>
            <a:ext cx="2832952" cy="292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skin tumours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46" y="367260"/>
            <a:ext cx="3852401" cy="323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ziv\Desktop\foto kaposi sarkom\pac.Kvapil Jan rč.31 foto 18.9.17\DSC_4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26" y="1918957"/>
            <a:ext cx="3400870" cy="24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ziv\Desktop\foto kaposi sarkom\pac.Kvapil Jan rč.31 foto 18.9.17\DSC_4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83" y="3969416"/>
            <a:ext cx="3486939" cy="25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ziv\Desktop\foto kaposi sarkom\pac.Kvapil Jan rč.31 foto 18.9.17\DSC_4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7" y="3880452"/>
            <a:ext cx="1945889" cy="26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61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2. </a:t>
            </a:r>
            <a:r>
              <a:rPr lang="cs-CZ" b="1" dirty="0" err="1"/>
              <a:t>Melanoma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269242"/>
            <a:ext cx="10515600" cy="4907721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dangerous</a:t>
            </a:r>
            <a:r>
              <a:rPr lang="cs-CZ" dirty="0"/>
              <a:t> type </a:t>
            </a:r>
            <a:r>
              <a:rPr lang="cs-CZ" dirty="0" err="1"/>
              <a:t>of</a:t>
            </a:r>
            <a:r>
              <a:rPr lang="cs-CZ" dirty="0"/>
              <a:t> skin </a:t>
            </a:r>
            <a:r>
              <a:rPr lang="cs-CZ" dirty="0" err="1"/>
              <a:t>cancer</a:t>
            </a:r>
            <a:endParaRPr lang="cs-CZ" dirty="0"/>
          </a:p>
          <a:p>
            <a:r>
              <a:rPr lang="cs-CZ" dirty="0" err="1"/>
              <a:t>Malignant</a:t>
            </a:r>
            <a:r>
              <a:rPr lang="cs-CZ" dirty="0"/>
              <a:t> tu.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mts</a:t>
            </a:r>
            <a:endParaRPr lang="cs-CZ" dirty="0"/>
          </a:p>
          <a:p>
            <a:r>
              <a:rPr lang="cs-CZ" dirty="0" err="1"/>
              <a:t>Develops</a:t>
            </a:r>
            <a:r>
              <a:rPr lang="cs-CZ" dirty="0"/>
              <a:t> by </a:t>
            </a:r>
            <a:r>
              <a:rPr lang="cs-CZ" dirty="0" err="1"/>
              <a:t>neoplastic</a:t>
            </a:r>
            <a:r>
              <a:rPr lang="cs-CZ" dirty="0"/>
              <a:t> </a:t>
            </a:r>
            <a:r>
              <a:rPr lang="cs-CZ" dirty="0" err="1"/>
              <a:t>proliferation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melanocytes</a:t>
            </a:r>
            <a:r>
              <a:rPr lang="cs-CZ" dirty="0"/>
              <a:t> (pigment- </a:t>
            </a:r>
            <a:r>
              <a:rPr lang="cs-CZ" dirty="0" err="1"/>
              <a:t>containing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) in </a:t>
            </a:r>
            <a:r>
              <a:rPr lang="cs-CZ" dirty="0" err="1"/>
              <a:t>the</a:t>
            </a:r>
            <a:r>
              <a:rPr lang="cs-CZ" dirty="0"/>
              <a:t> skin, </a:t>
            </a:r>
            <a:r>
              <a:rPr lang="cs-CZ" dirty="0" err="1"/>
              <a:t>eye</a:t>
            </a:r>
            <a:r>
              <a:rPr lang="cs-CZ" dirty="0"/>
              <a:t>, </a:t>
            </a:r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occur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mucose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mouth</a:t>
            </a:r>
            <a:r>
              <a:rPr lang="cs-CZ" dirty="0"/>
              <a:t>, </a:t>
            </a:r>
            <a:r>
              <a:rPr lang="cs-CZ" dirty="0" err="1"/>
              <a:t>intestines</a:t>
            </a:r>
            <a:r>
              <a:rPr lang="cs-CZ" dirty="0"/>
              <a:t>, </a:t>
            </a:r>
            <a:r>
              <a:rPr lang="cs-CZ" dirty="0" err="1"/>
              <a:t>lungs</a:t>
            </a:r>
            <a:r>
              <a:rPr lang="cs-CZ" dirty="0"/>
              <a:t>….</a:t>
            </a:r>
          </a:p>
          <a:p>
            <a:r>
              <a:rPr lang="cs-CZ" dirty="0" err="1"/>
              <a:t>Develops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a mole ( </a:t>
            </a:r>
            <a:r>
              <a:rPr lang="cs-CZ" dirty="0" err="1"/>
              <a:t>mark</a:t>
            </a:r>
            <a:r>
              <a:rPr lang="cs-CZ" dirty="0"/>
              <a:t>, </a:t>
            </a:r>
            <a:r>
              <a:rPr lang="cs-CZ" dirty="0" err="1"/>
              <a:t>nevus</a:t>
            </a:r>
            <a:r>
              <a:rPr lang="cs-CZ" dirty="0"/>
              <a:t> </a:t>
            </a:r>
            <a:r>
              <a:rPr lang="cs-CZ" dirty="0" err="1"/>
              <a:t>pigmentosus</a:t>
            </a:r>
            <a:r>
              <a:rPr lang="cs-CZ" dirty="0"/>
              <a:t>)  </a:t>
            </a:r>
            <a:r>
              <a:rPr lang="cs-CZ" dirty="0" err="1"/>
              <a:t>or</a:t>
            </a:r>
            <a:r>
              <a:rPr lang="cs-CZ" dirty="0"/>
              <a:t> „de novo“</a:t>
            </a:r>
          </a:p>
          <a:p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among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age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women</a:t>
            </a:r>
            <a:r>
              <a:rPr lang="cs-CZ" dirty="0"/>
              <a:t> – most </a:t>
            </a:r>
            <a:r>
              <a:rPr lang="cs-CZ" dirty="0" err="1"/>
              <a:t>commonly</a:t>
            </a:r>
            <a:r>
              <a:rPr lang="cs-CZ" dirty="0"/>
              <a:t> </a:t>
            </a:r>
            <a:r>
              <a:rPr lang="cs-CZ" dirty="0" err="1"/>
              <a:t>occur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legs</a:t>
            </a:r>
            <a:r>
              <a:rPr lang="cs-CZ" dirty="0"/>
              <a:t>, in </a:t>
            </a:r>
            <a:r>
              <a:rPr lang="cs-CZ" dirty="0" err="1"/>
              <a:t>men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endParaRPr lang="cs-CZ" dirty="0"/>
          </a:p>
          <a:p>
            <a:r>
              <a:rPr lang="cs-CZ" dirty="0" err="1"/>
              <a:t>Prognosis</a:t>
            </a:r>
            <a:r>
              <a:rPr lang="cs-CZ" dirty="0"/>
              <a:t>: </a:t>
            </a:r>
            <a:r>
              <a:rPr lang="cs-CZ" dirty="0" err="1"/>
              <a:t>Breslow</a:t>
            </a:r>
            <a:r>
              <a:rPr lang="cs-CZ" dirty="0"/>
              <a:t> to 1 mm  10y ….93–99 %, 1,01–2 mm …. 70–92 %,  2,01–4 mm ……40–69 %  </a:t>
            </a:r>
            <a:r>
              <a:rPr lang="cs-CZ" dirty="0" err="1"/>
              <a:t>over</a:t>
            </a:r>
            <a:r>
              <a:rPr lang="cs-CZ" dirty="0"/>
              <a:t> 4  15–39 % případů; + </a:t>
            </a:r>
            <a:r>
              <a:rPr lang="cs-CZ" dirty="0" err="1"/>
              <a:t>mitosisis</a:t>
            </a:r>
            <a:r>
              <a:rPr lang="cs-CZ" dirty="0"/>
              <a:t>, </a:t>
            </a:r>
            <a:r>
              <a:rPr lang="cs-CZ" dirty="0" err="1"/>
              <a:t>ulceration</a:t>
            </a:r>
            <a:r>
              <a:rPr lang="cs-CZ" dirty="0"/>
              <a:t>, meta!!!</a:t>
            </a:r>
          </a:p>
          <a:p>
            <a:r>
              <a:rPr lang="cs-CZ" dirty="0" err="1"/>
              <a:t>Follow</a:t>
            </a:r>
            <a:r>
              <a:rPr lang="cs-CZ" dirty="0"/>
              <a:t> up and </a:t>
            </a:r>
            <a:r>
              <a:rPr lang="cs-CZ" dirty="0" err="1"/>
              <a:t>prevention</a:t>
            </a:r>
            <a:r>
              <a:rPr lang="cs-CZ" dirty="0"/>
              <a:t>!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4537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Risk </a:t>
            </a:r>
            <a:r>
              <a:rPr lang="cs-CZ" dirty="0" err="1"/>
              <a:t>factores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melanoma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cs-CZ" dirty="0" err="1"/>
              <a:t>Ultraviolet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( </a:t>
            </a:r>
            <a:r>
              <a:rPr lang="cs-CZ" dirty="0" err="1"/>
              <a:t>especially</a:t>
            </a:r>
            <a:r>
              <a:rPr lang="cs-CZ" dirty="0"/>
              <a:t> </a:t>
            </a:r>
            <a:r>
              <a:rPr lang="cs-CZ" dirty="0" err="1"/>
              <a:t>sunburn</a:t>
            </a:r>
            <a:r>
              <a:rPr lang="cs-CZ" dirty="0"/>
              <a:t> in </a:t>
            </a:r>
            <a:r>
              <a:rPr lang="cs-CZ" dirty="0" err="1"/>
              <a:t>childhood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blisters</a:t>
            </a:r>
            <a:r>
              <a:rPr lang="cs-CZ" dirty="0"/>
              <a:t>, </a:t>
            </a:r>
            <a:r>
              <a:rPr lang="cs-CZ" dirty="0" err="1"/>
              <a:t>cumulative</a:t>
            </a:r>
            <a:r>
              <a:rPr lang="cs-CZ" dirty="0"/>
              <a:t>  dose </a:t>
            </a:r>
            <a:r>
              <a:rPr lang="cs-CZ" dirty="0" err="1"/>
              <a:t>of</a:t>
            </a:r>
            <a:r>
              <a:rPr lang="cs-CZ" dirty="0"/>
              <a:t> UVB ,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carefull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tanning</a:t>
            </a:r>
            <a:r>
              <a:rPr lang="cs-CZ" dirty="0"/>
              <a:t> </a:t>
            </a:r>
            <a:r>
              <a:rPr lang="cs-CZ" dirty="0" err="1"/>
              <a:t>devices</a:t>
            </a:r>
            <a:r>
              <a:rPr lang="cs-CZ" dirty="0"/>
              <a:t>)</a:t>
            </a:r>
          </a:p>
          <a:p>
            <a:pPr marL="514350" indent="-514350">
              <a:buAutoNum type="arabicPeriod"/>
            </a:pP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many </a:t>
            </a:r>
            <a:r>
              <a:rPr lang="cs-CZ" dirty="0" err="1"/>
              <a:t>moles</a:t>
            </a:r>
            <a:r>
              <a:rPr lang="cs-CZ" dirty="0"/>
              <a:t> </a:t>
            </a:r>
            <a:r>
              <a:rPr lang="cs-CZ" dirty="0" err="1"/>
              <a:t>especially</a:t>
            </a:r>
            <a:r>
              <a:rPr lang="cs-CZ" dirty="0"/>
              <a:t> – </a:t>
            </a:r>
            <a:r>
              <a:rPr lang="cs-CZ" dirty="0" err="1"/>
              <a:t>dysplastic</a:t>
            </a:r>
            <a:r>
              <a:rPr lang="cs-CZ" dirty="0"/>
              <a:t> </a:t>
            </a:r>
            <a:r>
              <a:rPr lang="cs-CZ" dirty="0" err="1"/>
              <a:t>nevus</a:t>
            </a:r>
            <a:r>
              <a:rPr lang="cs-CZ" dirty="0"/>
              <a:t> syndrome</a:t>
            </a:r>
          </a:p>
          <a:p>
            <a:pPr marL="514350" indent="-514350">
              <a:buAutoNum type="arabicPeriod"/>
            </a:pPr>
            <a:r>
              <a:rPr lang="cs-CZ" dirty="0" err="1"/>
              <a:t>Phototype</a:t>
            </a:r>
            <a:r>
              <a:rPr lang="cs-CZ" dirty="0"/>
              <a:t> I, II ( </a:t>
            </a:r>
            <a:r>
              <a:rPr lang="cs-CZ" dirty="0" err="1"/>
              <a:t>light</a:t>
            </a:r>
            <a:r>
              <a:rPr lang="cs-CZ" dirty="0"/>
              <a:t> skin, blond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hair</a:t>
            </a:r>
            <a:r>
              <a:rPr lang="cs-CZ" dirty="0"/>
              <a:t>, blue </a:t>
            </a:r>
            <a:r>
              <a:rPr lang="cs-CZ" dirty="0" err="1"/>
              <a:t>eyes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Snow</a:t>
            </a:r>
            <a:r>
              <a:rPr lang="cs-CZ" dirty="0"/>
              <a:t> </a:t>
            </a:r>
            <a:r>
              <a:rPr lang="cs-CZ" dirty="0" err="1"/>
              <a:t>White</a:t>
            </a:r>
            <a:r>
              <a:rPr lang="cs-CZ" dirty="0"/>
              <a:t> type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black</a:t>
            </a:r>
            <a:r>
              <a:rPr lang="cs-CZ" dirty="0"/>
              <a:t> </a:t>
            </a:r>
            <a:r>
              <a:rPr lang="cs-CZ" dirty="0" err="1"/>
              <a:t>hair</a:t>
            </a:r>
            <a:r>
              <a:rPr lang="cs-CZ" dirty="0"/>
              <a:t>, fine-bone </a:t>
            </a:r>
            <a:r>
              <a:rPr lang="cs-CZ" dirty="0" err="1"/>
              <a:t>white</a:t>
            </a:r>
            <a:r>
              <a:rPr lang="cs-CZ" dirty="0"/>
              <a:t> skin and blue </a:t>
            </a:r>
            <a:r>
              <a:rPr lang="cs-CZ" dirty="0" err="1"/>
              <a:t>eyes</a:t>
            </a:r>
            <a:r>
              <a:rPr lang="cs-CZ" dirty="0"/>
              <a:t>) – </a:t>
            </a:r>
            <a:r>
              <a:rPr lang="cs-CZ" dirty="0" err="1"/>
              <a:t>typically</a:t>
            </a:r>
            <a:r>
              <a:rPr lang="cs-CZ" dirty="0"/>
              <a:t> in </a:t>
            </a:r>
            <a:r>
              <a:rPr lang="cs-CZ" dirty="0" err="1"/>
              <a:t>Australia</a:t>
            </a:r>
            <a:r>
              <a:rPr lang="cs-CZ" dirty="0"/>
              <a:t>, New </a:t>
            </a:r>
            <a:r>
              <a:rPr lang="cs-CZ" dirty="0" err="1"/>
              <a:t>Zealand</a:t>
            </a:r>
            <a:r>
              <a:rPr lang="cs-CZ" dirty="0"/>
              <a:t>, </a:t>
            </a:r>
            <a:r>
              <a:rPr lang="cs-CZ" dirty="0" err="1"/>
              <a:t>Northern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endParaRPr lang="cs-CZ" dirty="0"/>
          </a:p>
          <a:p>
            <a:pPr marL="514350" indent="-514350">
              <a:buAutoNum type="arabicPeriod" startAt="4"/>
            </a:pPr>
            <a:r>
              <a:rPr lang="cs-CZ" dirty="0" err="1"/>
              <a:t>Genetic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such as </a:t>
            </a:r>
            <a:r>
              <a:rPr lang="cs-CZ" dirty="0" err="1"/>
              <a:t>xeroderma</a:t>
            </a:r>
            <a:r>
              <a:rPr lang="cs-CZ" dirty="0"/>
              <a:t> </a:t>
            </a:r>
            <a:r>
              <a:rPr lang="cs-CZ" dirty="0" err="1"/>
              <a:t>pigmentosum</a:t>
            </a:r>
            <a:r>
              <a:rPr lang="cs-CZ" dirty="0"/>
              <a:t> </a:t>
            </a:r>
          </a:p>
          <a:p>
            <a:pPr marL="514350" indent="-514350">
              <a:buAutoNum type="arabicPeriod" startAt="4"/>
            </a:pPr>
            <a:r>
              <a:rPr lang="cs-CZ" dirty="0" err="1"/>
              <a:t>Immunosupression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Inicidence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rising</a:t>
            </a:r>
            <a:r>
              <a:rPr lang="cs-CZ" dirty="0"/>
              <a:t> - 15/100 000/y ( </a:t>
            </a:r>
            <a:r>
              <a:rPr lang="cs-CZ" dirty="0" err="1"/>
              <a:t>Australia</a:t>
            </a:r>
            <a:r>
              <a:rPr lang="cs-CZ" dirty="0"/>
              <a:t> 60-70)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285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melanoma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 </a:t>
            </a:r>
            <a:r>
              <a:rPr lang="cs-CZ" b="1" dirty="0" err="1"/>
              <a:t>Radial</a:t>
            </a:r>
            <a:r>
              <a:rPr lang="cs-CZ" b="1" dirty="0"/>
              <a:t> </a:t>
            </a:r>
            <a:r>
              <a:rPr lang="cs-CZ" b="1" dirty="0" err="1"/>
              <a:t>growth</a:t>
            </a:r>
            <a:r>
              <a:rPr lang="cs-CZ" b="1" dirty="0"/>
              <a:t> </a:t>
            </a:r>
            <a:r>
              <a:rPr lang="cs-CZ" b="1" dirty="0" err="1"/>
              <a:t>phase</a:t>
            </a:r>
            <a:r>
              <a:rPr lang="cs-CZ" b="1" dirty="0"/>
              <a:t> </a:t>
            </a:r>
            <a:r>
              <a:rPr lang="cs-CZ" dirty="0"/>
              <a:t>: </a:t>
            </a:r>
            <a:r>
              <a:rPr lang="cs-CZ" dirty="0" err="1"/>
              <a:t>melanocytes</a:t>
            </a:r>
            <a:r>
              <a:rPr lang="cs-CZ" dirty="0"/>
              <a:t> are </a:t>
            </a:r>
            <a:r>
              <a:rPr lang="cs-CZ" dirty="0" err="1"/>
              <a:t>found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epidermis, </a:t>
            </a:r>
            <a:r>
              <a:rPr lang="cs-CZ" dirty="0" err="1"/>
              <a:t>they</a:t>
            </a:r>
            <a:r>
              <a:rPr lang="cs-CZ" dirty="0"/>
              <a:t> spread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layers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epidermis and 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clones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speed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develope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places</a:t>
            </a:r>
            <a:r>
              <a:rPr lang="cs-CZ" dirty="0"/>
              <a:t> far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original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tumor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1mm </a:t>
            </a:r>
            <a:r>
              <a:rPr lang="cs-CZ" dirty="0" err="1"/>
              <a:t>thick</a:t>
            </a:r>
            <a:endParaRPr lang="cs-CZ" dirty="0"/>
          </a:p>
          <a:p>
            <a:r>
              <a:rPr lang="cs-CZ" b="1" dirty="0" err="1"/>
              <a:t>Vertical</a:t>
            </a:r>
            <a:r>
              <a:rPr lang="cs-CZ" b="1" dirty="0"/>
              <a:t> </a:t>
            </a:r>
            <a:r>
              <a:rPr lang="cs-CZ" b="1" dirty="0" err="1"/>
              <a:t>growth</a:t>
            </a:r>
            <a:r>
              <a:rPr lang="cs-CZ" b="1" dirty="0"/>
              <a:t> </a:t>
            </a:r>
            <a:r>
              <a:rPr lang="cs-CZ" b="1" dirty="0" err="1"/>
              <a:t>phase</a:t>
            </a:r>
            <a:r>
              <a:rPr lang="cs-CZ" b="1" dirty="0"/>
              <a:t> </a:t>
            </a:r>
            <a:r>
              <a:rPr lang="cs-CZ" dirty="0"/>
              <a:t>: 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spread</a:t>
            </a:r>
            <a:r>
              <a:rPr lang="cs-CZ" dirty="0"/>
              <a:t> </a:t>
            </a:r>
            <a:r>
              <a:rPr lang="cs-CZ" dirty="0" err="1"/>
              <a:t>deeper</a:t>
            </a:r>
            <a:r>
              <a:rPr lang="cs-CZ" dirty="0"/>
              <a:t> to </a:t>
            </a:r>
            <a:r>
              <a:rPr lang="cs-CZ" dirty="0" err="1"/>
              <a:t>papillary</a:t>
            </a:r>
            <a:r>
              <a:rPr lang="cs-CZ" dirty="0"/>
              <a:t> dermis, </a:t>
            </a:r>
            <a:r>
              <a:rPr lang="cs-CZ" dirty="0" err="1"/>
              <a:t>the</a:t>
            </a:r>
            <a:r>
              <a:rPr lang="cs-CZ" dirty="0"/>
              <a:t> tumor </a:t>
            </a:r>
            <a:r>
              <a:rPr lang="cs-CZ" dirty="0" err="1"/>
              <a:t>becomes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grow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surrounding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,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spread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lymph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tumor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than</a:t>
            </a:r>
            <a:r>
              <a:rPr lang="cs-CZ" dirty="0"/>
              <a:t> 1 mm </a:t>
            </a:r>
            <a:r>
              <a:rPr lang="cs-CZ" dirty="0" err="1"/>
              <a:t>thick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Breslows</a:t>
            </a:r>
            <a:r>
              <a:rPr lang="cs-CZ" dirty="0"/>
              <a:t> </a:t>
            </a:r>
            <a:r>
              <a:rPr lang="cs-CZ" dirty="0" err="1"/>
              <a:t>depth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lession</a:t>
            </a:r>
            <a:r>
              <a:rPr lang="cs-CZ" dirty="0"/>
              <a:t> 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depth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invasion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stratum</a:t>
            </a:r>
            <a:r>
              <a:rPr lang="cs-CZ" dirty="0"/>
              <a:t> </a:t>
            </a:r>
            <a:r>
              <a:rPr lang="cs-CZ" dirty="0" err="1"/>
              <a:t>granulosum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malignant</a:t>
            </a:r>
            <a:r>
              <a:rPr lang="cs-CZ" dirty="0"/>
              <a:t> cell 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situated</a:t>
            </a:r>
            <a:r>
              <a:rPr lang="cs-CZ" dirty="0"/>
              <a:t>  </a:t>
            </a:r>
            <a:r>
              <a:rPr lang="cs-CZ" dirty="0" err="1"/>
              <a:t>deepest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751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tumor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" y="2638876"/>
            <a:ext cx="6280477" cy="3517067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r="12979" b="5988"/>
          <a:stretch/>
        </p:blipFill>
        <p:spPr>
          <a:xfrm>
            <a:off x="6639337" y="1690688"/>
            <a:ext cx="5473013" cy="5167312"/>
          </a:xfrm>
        </p:spPr>
      </p:pic>
    </p:spTree>
    <p:extLst>
      <p:ext uri="{BB962C8B-B14F-4D97-AF65-F5344CB8AC3E}">
        <p14:creationId xmlns:p14="http://schemas.microsoft.com/office/powerpoint/2010/main" val="3980495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Malignant melanoma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4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forms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 err="1"/>
              <a:t>Lentigo</a:t>
            </a:r>
            <a:r>
              <a:rPr lang="cs-CZ" altLang="cs-CZ" dirty="0"/>
              <a:t> </a:t>
            </a:r>
            <a:r>
              <a:rPr lang="cs-CZ" altLang="cs-CZ" dirty="0" err="1"/>
              <a:t>maligna</a:t>
            </a:r>
            <a:r>
              <a:rPr lang="cs-CZ" altLang="cs-CZ" dirty="0"/>
              <a:t> </a:t>
            </a:r>
            <a:r>
              <a:rPr lang="cs-CZ" altLang="cs-CZ" dirty="0" err="1"/>
              <a:t>melanoma</a:t>
            </a:r>
            <a:r>
              <a:rPr lang="cs-CZ" altLang="cs-CZ" dirty="0"/>
              <a:t> – face – </a:t>
            </a:r>
            <a:r>
              <a:rPr lang="cs-CZ" altLang="cs-CZ" dirty="0" err="1"/>
              <a:t>older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endParaRPr lang="cs-CZ" altLang="cs-CZ" dirty="0"/>
          </a:p>
          <a:p>
            <a:r>
              <a:rPr lang="cs-CZ" altLang="cs-CZ" dirty="0" err="1"/>
              <a:t>Superficial</a:t>
            </a:r>
            <a:r>
              <a:rPr lang="cs-CZ" altLang="cs-CZ" dirty="0"/>
              <a:t> </a:t>
            </a:r>
            <a:r>
              <a:rPr lang="cs-CZ" altLang="cs-CZ" dirty="0" err="1"/>
              <a:t>spreading</a:t>
            </a:r>
            <a:r>
              <a:rPr lang="cs-CZ" altLang="cs-CZ" dirty="0"/>
              <a:t> – most </a:t>
            </a:r>
            <a:r>
              <a:rPr lang="cs-CZ" altLang="cs-CZ" dirty="0" err="1"/>
              <a:t>often</a:t>
            </a:r>
            <a:endParaRPr lang="cs-CZ" altLang="cs-CZ" dirty="0"/>
          </a:p>
          <a:p>
            <a:r>
              <a:rPr lang="cs-CZ" altLang="cs-CZ" dirty="0" err="1"/>
              <a:t>Nodular</a:t>
            </a:r>
            <a:r>
              <a:rPr lang="cs-CZ" altLang="cs-CZ" dirty="0"/>
              <a:t> – rapid </a:t>
            </a:r>
            <a:r>
              <a:rPr lang="cs-CZ" altLang="cs-CZ" dirty="0" err="1"/>
              <a:t>metastases</a:t>
            </a:r>
            <a:endParaRPr lang="cs-CZ" altLang="cs-CZ" dirty="0"/>
          </a:p>
          <a:p>
            <a:r>
              <a:rPr lang="cs-CZ" altLang="cs-CZ" dirty="0" err="1"/>
              <a:t>Acrolentiginous</a:t>
            </a:r>
            <a:r>
              <a:rPr lang="cs-CZ" altLang="cs-CZ" dirty="0"/>
              <a:t> – </a:t>
            </a:r>
            <a:r>
              <a:rPr lang="cs-CZ" altLang="cs-CZ" dirty="0" err="1"/>
              <a:t>often</a:t>
            </a:r>
            <a:r>
              <a:rPr lang="cs-CZ" altLang="cs-CZ" dirty="0"/>
              <a:t> 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diagnosis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55887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Melanoma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 err="1"/>
              <a:t>Lentigo</a:t>
            </a:r>
            <a:r>
              <a:rPr lang="cs-CZ" altLang="cs-CZ" b="1" dirty="0"/>
              <a:t> </a:t>
            </a:r>
            <a:r>
              <a:rPr lang="cs-CZ" altLang="cs-CZ" b="1" dirty="0" err="1"/>
              <a:t>maligna</a:t>
            </a:r>
            <a:r>
              <a:rPr lang="cs-CZ" altLang="cs-CZ" b="1" dirty="0"/>
              <a:t> </a:t>
            </a:r>
            <a:r>
              <a:rPr lang="cs-CZ" altLang="cs-CZ" b="1" dirty="0" err="1"/>
              <a:t>melanoma</a:t>
            </a:r>
            <a:r>
              <a:rPr lang="cs-CZ" altLang="cs-CZ" b="1" dirty="0"/>
              <a:t> </a:t>
            </a:r>
            <a:r>
              <a:rPr lang="cs-CZ" altLang="cs-CZ" dirty="0"/>
              <a:t>– face and </a:t>
            </a:r>
            <a:r>
              <a:rPr lang="cs-CZ" altLang="cs-CZ" dirty="0" err="1"/>
              <a:t>neck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 </a:t>
            </a:r>
            <a:r>
              <a:rPr lang="cs-CZ" altLang="cs-CZ" dirty="0" err="1"/>
              <a:t>older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previous</a:t>
            </a:r>
            <a:r>
              <a:rPr lang="cs-CZ" altLang="cs-CZ" dirty="0"/>
              <a:t> </a:t>
            </a:r>
            <a:r>
              <a:rPr lang="cs-CZ" altLang="cs-CZ" dirty="0" err="1"/>
              <a:t>lentigo</a:t>
            </a:r>
            <a:r>
              <a:rPr lang="cs-CZ" altLang="cs-CZ" dirty="0"/>
              <a:t> </a:t>
            </a:r>
            <a:r>
              <a:rPr lang="cs-CZ" altLang="cs-CZ" dirty="0" err="1"/>
              <a:t>maligna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irregular</a:t>
            </a:r>
            <a:r>
              <a:rPr lang="cs-CZ" dirty="0"/>
              <a:t> </a:t>
            </a:r>
            <a:r>
              <a:rPr lang="cs-CZ" dirty="0" err="1"/>
              <a:t>edges</a:t>
            </a:r>
            <a:r>
              <a:rPr lang="cs-CZ" dirty="0"/>
              <a:t> and </a:t>
            </a:r>
            <a:r>
              <a:rPr lang="cs-CZ" dirty="0" err="1"/>
              <a:t>color</a:t>
            </a:r>
            <a:r>
              <a:rPr lang="cs-CZ" dirty="0"/>
              <a:t>, </a:t>
            </a:r>
            <a:r>
              <a:rPr lang="cs-CZ" dirty="0" err="1"/>
              <a:t>slowly</a:t>
            </a:r>
            <a:r>
              <a:rPr lang="cs-CZ" dirty="0"/>
              <a:t> </a:t>
            </a:r>
            <a:r>
              <a:rPr lang="cs-CZ" dirty="0" err="1"/>
              <a:t>increasing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(</a:t>
            </a:r>
            <a:r>
              <a:rPr lang="cs-CZ" dirty="0" err="1"/>
              <a:t>lentigo</a:t>
            </a:r>
            <a:r>
              <a:rPr lang="cs-CZ" dirty="0"/>
              <a:t> </a:t>
            </a:r>
            <a:r>
              <a:rPr lang="cs-CZ" dirty="0" err="1"/>
              <a:t>maligna</a:t>
            </a:r>
            <a:r>
              <a:rPr lang="cs-CZ" dirty="0"/>
              <a:t>),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 </a:t>
            </a:r>
            <a:r>
              <a:rPr lang="cs-CZ" dirty="0" err="1"/>
              <a:t>or</a:t>
            </a:r>
            <a:r>
              <a:rPr lang="cs-CZ" dirty="0"/>
              <a:t> more cm,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horizontal</a:t>
            </a: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starts</a:t>
            </a:r>
            <a:r>
              <a:rPr lang="cs-CZ" dirty="0"/>
              <a:t>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ends</a:t>
            </a:r>
            <a:r>
              <a:rPr lang="cs-CZ" dirty="0"/>
              <a:t> in </a:t>
            </a:r>
            <a:r>
              <a:rPr lang="cs-CZ" dirty="0" err="1"/>
              <a:t>nodule</a:t>
            </a:r>
            <a:r>
              <a:rPr lang="cs-CZ" dirty="0"/>
              <a:t> </a:t>
            </a:r>
            <a:r>
              <a:rPr lang="cs-CZ" dirty="0" err="1"/>
              <a:t>pigmented</a:t>
            </a:r>
            <a:r>
              <a:rPr lang="cs-CZ" dirty="0"/>
              <a:t> knot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amelanotic</a:t>
            </a:r>
            <a:r>
              <a:rPr lang="cs-CZ" dirty="0"/>
              <a:t> knot </a:t>
            </a:r>
            <a:r>
              <a:rPr lang="cs-CZ" dirty="0" err="1"/>
              <a:t>develop</a:t>
            </a:r>
            <a:r>
              <a:rPr lang="cs-CZ" dirty="0"/>
              <a:t> ( = </a:t>
            </a:r>
            <a:r>
              <a:rPr lang="cs-CZ" dirty="0" err="1"/>
              <a:t>transition</a:t>
            </a:r>
            <a:r>
              <a:rPr lang="cs-CZ" dirty="0"/>
              <a:t> to LMM) </a:t>
            </a:r>
          </a:p>
        </p:txBody>
      </p:sp>
    </p:spTree>
    <p:extLst>
      <p:ext uri="{BB962C8B-B14F-4D97-AF65-F5344CB8AC3E}">
        <p14:creationId xmlns:p14="http://schemas.microsoft.com/office/powerpoint/2010/main" val="189599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LMM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173211"/>
            <a:ext cx="3684789" cy="36847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88" y="1781175"/>
            <a:ext cx="4822423" cy="32099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3619500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3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Melanoma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/>
              <a:t>Superficial</a:t>
            </a:r>
            <a:r>
              <a:rPr lang="cs-CZ" altLang="cs-CZ" b="1" dirty="0"/>
              <a:t> </a:t>
            </a:r>
            <a:r>
              <a:rPr lang="cs-CZ" altLang="cs-CZ" b="1" dirty="0" err="1"/>
              <a:t>spreading</a:t>
            </a:r>
            <a:r>
              <a:rPr lang="cs-CZ" altLang="cs-CZ" b="1" dirty="0"/>
              <a:t> </a:t>
            </a:r>
            <a:r>
              <a:rPr lang="cs-CZ" altLang="cs-CZ" b="1" dirty="0" err="1"/>
              <a:t>melanoma</a:t>
            </a:r>
            <a:r>
              <a:rPr lang="cs-CZ" altLang="cs-CZ" b="1" dirty="0"/>
              <a:t> </a:t>
            </a:r>
          </a:p>
          <a:p>
            <a:pPr>
              <a:buFontTx/>
              <a:buChar char="-"/>
            </a:pPr>
            <a:r>
              <a:rPr lang="cs-CZ" altLang="cs-CZ" dirty="0"/>
              <a:t>most </a:t>
            </a:r>
            <a:r>
              <a:rPr lang="cs-CZ" altLang="cs-CZ" dirty="0" err="1"/>
              <a:t>often</a:t>
            </a:r>
            <a:r>
              <a:rPr lang="cs-CZ" altLang="cs-CZ" dirty="0"/>
              <a:t> type (60-70%)</a:t>
            </a:r>
          </a:p>
          <a:p>
            <a:pPr>
              <a:buFontTx/>
              <a:buChar char="-"/>
            </a:pPr>
            <a:r>
              <a:rPr lang="cs-CZ" altLang="cs-CZ" dirty="0"/>
              <a:t>At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beginning</a:t>
            </a:r>
            <a:r>
              <a:rPr lang="cs-CZ" altLang="cs-CZ" dirty="0"/>
              <a:t> </a:t>
            </a:r>
            <a:r>
              <a:rPr lang="cs-CZ" altLang="cs-CZ" dirty="0" err="1"/>
              <a:t>it</a:t>
            </a:r>
            <a:r>
              <a:rPr lang="cs-CZ" altLang="cs-CZ" dirty="0"/>
              <a:t> </a:t>
            </a:r>
            <a:r>
              <a:rPr lang="cs-CZ" altLang="cs-CZ" dirty="0" err="1"/>
              <a:t>grows</a:t>
            </a:r>
            <a:r>
              <a:rPr lang="cs-CZ" altLang="cs-CZ" dirty="0"/>
              <a:t> </a:t>
            </a:r>
            <a:r>
              <a:rPr lang="cs-CZ" altLang="cs-CZ" dirty="0" err="1"/>
              <a:t>slowly</a:t>
            </a:r>
            <a:r>
              <a:rPr lang="cs-CZ" altLang="cs-CZ" dirty="0"/>
              <a:t> and </a:t>
            </a:r>
            <a:r>
              <a:rPr lang="cs-CZ" altLang="cs-CZ" dirty="0" err="1"/>
              <a:t>symetrically</a:t>
            </a:r>
            <a:r>
              <a:rPr lang="cs-CZ" altLang="cs-CZ" dirty="0"/>
              <a:t>, </a:t>
            </a:r>
            <a:r>
              <a:rPr lang="cs-CZ" altLang="cs-CZ" dirty="0" err="1"/>
              <a:t>then</a:t>
            </a:r>
            <a:r>
              <a:rPr lang="cs-CZ" altLang="cs-CZ" dirty="0"/>
              <a:t> </a:t>
            </a:r>
            <a:r>
              <a:rPr lang="cs-CZ" altLang="cs-CZ" dirty="0" err="1"/>
              <a:t>it</a:t>
            </a:r>
            <a:r>
              <a:rPr lang="cs-CZ" altLang="cs-CZ" dirty="0"/>
              <a:t> </a:t>
            </a:r>
            <a:r>
              <a:rPr lang="cs-CZ" altLang="cs-CZ" dirty="0" err="1"/>
              <a:t>changed</a:t>
            </a:r>
            <a:r>
              <a:rPr lang="cs-CZ" altLang="cs-CZ" dirty="0"/>
              <a:t> to </a:t>
            </a:r>
            <a:r>
              <a:rPr lang="cs-CZ" altLang="cs-CZ" dirty="0" err="1"/>
              <a:t>nevus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irregular</a:t>
            </a:r>
            <a:r>
              <a:rPr lang="cs-CZ" altLang="cs-CZ" dirty="0"/>
              <a:t> </a:t>
            </a:r>
            <a:r>
              <a:rPr lang="cs-CZ" altLang="cs-CZ" dirty="0" err="1"/>
              <a:t>borders</a:t>
            </a:r>
            <a:r>
              <a:rPr lang="cs-CZ" altLang="cs-CZ" dirty="0"/>
              <a:t>, </a:t>
            </a:r>
            <a:r>
              <a:rPr lang="cs-CZ" altLang="cs-CZ" dirty="0" err="1"/>
              <a:t>it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slightly</a:t>
            </a:r>
            <a:r>
              <a:rPr lang="cs-CZ" altLang="cs-CZ" dirty="0"/>
              <a:t> </a:t>
            </a:r>
            <a:r>
              <a:rPr lang="cs-CZ" altLang="cs-CZ" dirty="0" err="1"/>
              <a:t>elevated</a:t>
            </a:r>
            <a:r>
              <a:rPr lang="cs-CZ" altLang="cs-CZ" dirty="0"/>
              <a:t> </a:t>
            </a:r>
            <a:r>
              <a:rPr lang="cs-CZ" altLang="cs-CZ" dirty="0" err="1"/>
              <a:t>than</a:t>
            </a:r>
            <a:r>
              <a:rPr lang="cs-CZ" altLang="cs-CZ" dirty="0"/>
              <a:t> rest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skin, </a:t>
            </a:r>
            <a:r>
              <a:rPr lang="cs-CZ" altLang="cs-CZ" dirty="0" err="1"/>
              <a:t>it</a:t>
            </a:r>
            <a:r>
              <a:rPr lang="cs-CZ" altLang="cs-CZ" dirty="0"/>
              <a:t> </a:t>
            </a:r>
            <a:r>
              <a:rPr lang="cs-CZ" altLang="cs-CZ" dirty="0" err="1"/>
              <a:t>starts</a:t>
            </a:r>
            <a:r>
              <a:rPr lang="cs-CZ" altLang="cs-CZ" dirty="0"/>
              <a:t> to </a:t>
            </a:r>
            <a:r>
              <a:rPr lang="cs-CZ" altLang="cs-CZ" dirty="0" err="1"/>
              <a:t>change</a:t>
            </a:r>
            <a:r>
              <a:rPr lang="cs-CZ" altLang="cs-CZ" dirty="0"/>
              <a:t> </a:t>
            </a:r>
            <a:r>
              <a:rPr lang="cs-CZ" altLang="cs-CZ" dirty="0" err="1"/>
              <a:t>color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dirty="0" err="1"/>
              <a:t>light</a:t>
            </a:r>
            <a:r>
              <a:rPr lang="cs-CZ" dirty="0"/>
              <a:t> to </a:t>
            </a:r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brown</a:t>
            </a:r>
            <a:r>
              <a:rPr lang="cs-CZ" dirty="0"/>
              <a:t>/</a:t>
            </a:r>
            <a:r>
              <a:rPr lang="cs-CZ" dirty="0" err="1"/>
              <a:t>black</a:t>
            </a:r>
            <a:r>
              <a:rPr lang="cs-CZ" dirty="0"/>
              <a:t>,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places</a:t>
            </a:r>
            <a:r>
              <a:rPr lang="cs-CZ" dirty="0"/>
              <a:t> </a:t>
            </a:r>
            <a:r>
              <a:rPr lang="cs-CZ" dirty="0" err="1"/>
              <a:t>spontaneous</a:t>
            </a:r>
            <a:r>
              <a:rPr lang="cs-CZ" dirty="0"/>
              <a:t> </a:t>
            </a:r>
            <a:r>
              <a:rPr lang="cs-CZ" dirty="0" err="1"/>
              <a:t>regreds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color</a:t>
            </a:r>
            <a:r>
              <a:rPr lang="cs-CZ" dirty="0"/>
              <a:t> to </a:t>
            </a:r>
            <a:r>
              <a:rPr lang="cs-CZ" dirty="0" err="1"/>
              <a:t>red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b="1" dirty="0" err="1"/>
              <a:t>Secondary</a:t>
            </a:r>
            <a:r>
              <a:rPr lang="cs-CZ" b="1" dirty="0"/>
              <a:t> </a:t>
            </a:r>
            <a:r>
              <a:rPr lang="cs-CZ" b="1" dirty="0" err="1"/>
              <a:t>nodular</a:t>
            </a:r>
            <a:r>
              <a:rPr lang="cs-CZ" b="1" dirty="0"/>
              <a:t> </a:t>
            </a:r>
            <a:r>
              <a:rPr lang="cs-CZ" b="1" dirty="0" err="1"/>
              <a:t>melanoma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appearance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nodule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original</a:t>
            </a:r>
            <a:r>
              <a:rPr lang="cs-CZ" dirty="0"/>
              <a:t> </a:t>
            </a:r>
            <a:r>
              <a:rPr lang="cs-CZ" dirty="0" err="1"/>
              <a:t>lession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sign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, </a:t>
            </a:r>
            <a:r>
              <a:rPr lang="cs-CZ" dirty="0" err="1"/>
              <a:t>worse</a:t>
            </a:r>
            <a:r>
              <a:rPr lang="cs-CZ" dirty="0"/>
              <a:t> </a:t>
            </a:r>
            <a:r>
              <a:rPr lang="cs-CZ" dirty="0" err="1"/>
              <a:t>prognoses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639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SSM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347"/>
            <a:ext cx="5181600" cy="388789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79" y="2057347"/>
            <a:ext cx="5580704" cy="3887893"/>
          </a:xfrm>
        </p:spPr>
      </p:pic>
    </p:spTree>
    <p:extLst>
      <p:ext uri="{BB962C8B-B14F-4D97-AF65-F5344CB8AC3E}">
        <p14:creationId xmlns:p14="http://schemas.microsoft.com/office/powerpoint/2010/main" val="2594755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AK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4818" r="4403" b="6248"/>
          <a:stretch/>
        </p:blipFill>
        <p:spPr>
          <a:xfrm>
            <a:off x="838200" y="1690688"/>
            <a:ext cx="3251200" cy="23622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8980" r="3171" b="9481"/>
          <a:stretch/>
        </p:blipFill>
        <p:spPr>
          <a:xfrm>
            <a:off x="4226748" y="1690688"/>
            <a:ext cx="3263900" cy="2184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10343" r="4957" b="8621"/>
          <a:stretch/>
        </p:blipFill>
        <p:spPr>
          <a:xfrm>
            <a:off x="7627996" y="1690688"/>
            <a:ext cx="3535304" cy="238633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 rotWithShape="1">
          <a:blip r:embed="rId5" cstate="print"/>
          <a:srcRect l="26412" t="24006" r="17932" b="26483"/>
          <a:stretch/>
        </p:blipFill>
        <p:spPr>
          <a:xfrm>
            <a:off x="4146550" y="4494530"/>
            <a:ext cx="3424296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5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SSM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" y="2275033"/>
            <a:ext cx="5856079" cy="390193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503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514715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Melanoma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/>
              <a:t>Nodular</a:t>
            </a:r>
            <a:r>
              <a:rPr lang="cs-CZ" altLang="cs-CZ" b="1" dirty="0"/>
              <a:t> </a:t>
            </a:r>
            <a:r>
              <a:rPr lang="cs-CZ" altLang="cs-CZ" b="1" dirty="0" err="1"/>
              <a:t>melanoma</a:t>
            </a:r>
            <a:r>
              <a:rPr lang="cs-CZ" altLang="cs-CZ" b="1" dirty="0"/>
              <a:t> </a:t>
            </a:r>
          </a:p>
          <a:p>
            <a:pPr marL="0" indent="0">
              <a:buNone/>
            </a:pPr>
            <a:r>
              <a:rPr lang="cs-CZ" altLang="cs-CZ" dirty="0"/>
              <a:t>– </a:t>
            </a:r>
            <a:r>
              <a:rPr lang="cs-CZ" altLang="cs-CZ" dirty="0" err="1"/>
              <a:t>the</a:t>
            </a:r>
            <a:r>
              <a:rPr lang="cs-CZ" altLang="cs-CZ" dirty="0"/>
              <a:t> second most </a:t>
            </a:r>
            <a:r>
              <a:rPr lang="cs-CZ" altLang="cs-CZ" dirty="0" err="1"/>
              <a:t>frequent</a:t>
            </a:r>
            <a:r>
              <a:rPr lang="cs-CZ" altLang="cs-CZ" dirty="0"/>
              <a:t> type (15-30%)</a:t>
            </a:r>
          </a:p>
          <a:p>
            <a:pPr marL="0" indent="0">
              <a:buNone/>
            </a:pPr>
            <a:r>
              <a:rPr lang="cs-CZ" altLang="cs-CZ" dirty="0"/>
              <a:t>- rapid </a:t>
            </a:r>
            <a:r>
              <a:rPr lang="cs-CZ" altLang="cs-CZ" dirty="0" err="1"/>
              <a:t>becomes</a:t>
            </a:r>
            <a:r>
              <a:rPr lang="cs-CZ" altLang="cs-CZ" dirty="0"/>
              <a:t> </a:t>
            </a:r>
            <a:r>
              <a:rPr lang="cs-CZ" altLang="cs-CZ" dirty="0" err="1"/>
              <a:t>metastatic</a:t>
            </a:r>
            <a:r>
              <a:rPr lang="cs-CZ" altLang="cs-CZ" dirty="0"/>
              <a:t> – </a:t>
            </a:r>
            <a:r>
              <a:rPr lang="cs-CZ" altLang="cs-CZ" dirty="0" err="1"/>
              <a:t>developes</a:t>
            </a:r>
            <a:r>
              <a:rPr lang="cs-CZ" altLang="cs-CZ" dirty="0"/>
              <a:t> skin </a:t>
            </a:r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metastasis</a:t>
            </a:r>
            <a:r>
              <a:rPr lang="cs-CZ" altLang="cs-CZ" dirty="0"/>
              <a:t>, </a:t>
            </a:r>
            <a:r>
              <a:rPr lang="cs-CZ" altLang="cs-CZ" dirty="0" err="1"/>
              <a:t>metastases</a:t>
            </a:r>
            <a:r>
              <a:rPr lang="cs-CZ" altLang="cs-CZ" dirty="0"/>
              <a:t> in brain, </a:t>
            </a:r>
            <a:r>
              <a:rPr lang="cs-CZ" altLang="cs-CZ" dirty="0" err="1"/>
              <a:t>lymph</a:t>
            </a:r>
            <a:r>
              <a:rPr lang="cs-CZ" altLang="cs-CZ" dirty="0"/>
              <a:t> </a:t>
            </a:r>
            <a:r>
              <a:rPr lang="cs-CZ" altLang="cs-CZ" dirty="0" err="1"/>
              <a:t>nodes</a:t>
            </a:r>
            <a:r>
              <a:rPr lang="cs-CZ" altLang="cs-CZ" dirty="0"/>
              <a:t>, liver, </a:t>
            </a:r>
            <a:r>
              <a:rPr lang="cs-CZ" altLang="cs-CZ" dirty="0" err="1"/>
              <a:t>bones</a:t>
            </a:r>
            <a:r>
              <a:rPr lang="cs-CZ" altLang="cs-CZ" dirty="0"/>
              <a:t> </a:t>
            </a:r>
          </a:p>
          <a:p>
            <a:r>
              <a:rPr lang="cs-CZ" dirty="0"/>
              <a:t>Rapid </a:t>
            </a:r>
            <a:r>
              <a:rPr lang="cs-CZ" dirty="0" err="1"/>
              <a:t>growth</a:t>
            </a:r>
            <a:r>
              <a:rPr lang="cs-CZ" dirty="0"/>
              <a:t>, lump </a:t>
            </a:r>
            <a:r>
              <a:rPr lang="cs-CZ" dirty="0" err="1"/>
              <a:t>elevated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skin </a:t>
            </a:r>
            <a:r>
              <a:rPr lang="cs-CZ" dirty="0" err="1"/>
              <a:t>surface</a:t>
            </a:r>
            <a:r>
              <a:rPr lang="cs-CZ" dirty="0"/>
              <a:t>, </a:t>
            </a:r>
            <a:r>
              <a:rPr lang="cs-CZ" dirty="0" err="1"/>
              <a:t>firm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touch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wide</a:t>
            </a:r>
            <a:r>
              <a:rPr lang="cs-CZ" dirty="0"/>
              <a:t> base, </a:t>
            </a:r>
            <a:r>
              <a:rPr lang="cs-CZ" dirty="0" err="1"/>
              <a:t>easily</a:t>
            </a:r>
            <a:r>
              <a:rPr lang="cs-CZ" dirty="0"/>
              <a:t> </a:t>
            </a:r>
            <a:r>
              <a:rPr lang="cs-CZ" dirty="0" err="1"/>
              <a:t>bleeding</a:t>
            </a:r>
            <a:endParaRPr lang="cs-CZ" dirty="0"/>
          </a:p>
          <a:p>
            <a:r>
              <a:rPr lang="cs-CZ" dirty="0" err="1"/>
              <a:t>Amelanotic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– </a:t>
            </a:r>
            <a:r>
              <a:rPr lang="cs-CZ" dirty="0" err="1"/>
              <a:t>red</a:t>
            </a:r>
            <a:r>
              <a:rPr lang="cs-CZ" dirty="0"/>
              <a:t> lump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suppurating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prognose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613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35108" r="33351" b="31360"/>
          <a:stretch/>
        </p:blipFill>
        <p:spPr>
          <a:xfrm rot="5400000">
            <a:off x="-146967" y="1921793"/>
            <a:ext cx="5094533" cy="4241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1495426"/>
            <a:ext cx="71501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67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NM - </a:t>
            </a:r>
            <a:r>
              <a:rPr lang="cs-CZ" dirty="0" err="1"/>
              <a:t>amelanotic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88" y="2296180"/>
            <a:ext cx="6377403" cy="4251602"/>
          </a:xfrm>
        </p:spPr>
      </p:pic>
    </p:spTree>
    <p:extLst>
      <p:ext uri="{BB962C8B-B14F-4D97-AF65-F5344CB8AC3E}">
        <p14:creationId xmlns:p14="http://schemas.microsoft.com/office/powerpoint/2010/main" val="3234377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Melanoma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 err="1"/>
              <a:t>Acrolentiginous</a:t>
            </a:r>
            <a:r>
              <a:rPr lang="cs-CZ" altLang="cs-CZ" b="1" dirty="0"/>
              <a:t> </a:t>
            </a:r>
          </a:p>
          <a:p>
            <a:pPr marL="0" indent="0">
              <a:buNone/>
            </a:pPr>
            <a:r>
              <a:rPr lang="cs-CZ" altLang="cs-CZ" dirty="0"/>
              <a:t>-  </a:t>
            </a:r>
            <a:r>
              <a:rPr lang="cs-CZ" altLang="cs-CZ" dirty="0" err="1"/>
              <a:t>often</a:t>
            </a:r>
            <a:r>
              <a:rPr lang="cs-CZ" altLang="cs-CZ" dirty="0"/>
              <a:t> 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diagnosis</a:t>
            </a:r>
            <a:endParaRPr lang="cs-CZ" altLang="cs-CZ" dirty="0"/>
          </a:p>
          <a:p>
            <a:r>
              <a:rPr lang="cs-CZ" dirty="0"/>
              <a:t>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among</a:t>
            </a:r>
            <a:r>
              <a:rPr lang="cs-CZ" dirty="0"/>
              <a:t> </a:t>
            </a:r>
            <a:r>
              <a:rPr lang="cs-CZ" dirty="0" err="1"/>
              <a:t>dark</a:t>
            </a:r>
            <a:r>
              <a:rPr lang="cs-CZ" dirty="0"/>
              <a:t> skin </a:t>
            </a:r>
            <a:r>
              <a:rPr lang="cs-CZ" dirty="0" err="1"/>
              <a:t>people</a:t>
            </a:r>
            <a:endParaRPr lang="cs-CZ" dirty="0"/>
          </a:p>
          <a:p>
            <a:r>
              <a:rPr lang="cs-CZ" dirty="0" err="1"/>
              <a:t>Localization</a:t>
            </a:r>
            <a:r>
              <a:rPr lang="cs-CZ" dirty="0"/>
              <a:t> – </a:t>
            </a:r>
            <a:r>
              <a:rPr lang="cs-CZ" dirty="0" err="1"/>
              <a:t>palms</a:t>
            </a:r>
            <a:r>
              <a:rPr lang="cs-CZ" dirty="0"/>
              <a:t>, </a:t>
            </a:r>
            <a:r>
              <a:rPr lang="cs-CZ" dirty="0" err="1"/>
              <a:t>soles</a:t>
            </a:r>
            <a:r>
              <a:rPr lang="cs-CZ" dirty="0"/>
              <a:t>, </a:t>
            </a:r>
            <a:r>
              <a:rPr lang="cs-CZ" dirty="0" err="1"/>
              <a:t>nails</a:t>
            </a:r>
            <a:endParaRPr lang="cs-CZ" dirty="0"/>
          </a:p>
          <a:p>
            <a:r>
              <a:rPr lang="cs-CZ" dirty="0" err="1"/>
              <a:t>Irregular</a:t>
            </a:r>
            <a:r>
              <a:rPr lang="cs-CZ" dirty="0"/>
              <a:t> </a:t>
            </a:r>
            <a:r>
              <a:rPr lang="cs-CZ" dirty="0" err="1"/>
              <a:t>pigmentation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nail</a:t>
            </a:r>
            <a:r>
              <a:rPr lang="cs-CZ" dirty="0"/>
              <a:t> plate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suppurating</a:t>
            </a:r>
            <a:r>
              <a:rPr lang="cs-CZ" dirty="0"/>
              <a:t> lump, </a:t>
            </a:r>
            <a:r>
              <a:rPr lang="cs-CZ" dirty="0" err="1"/>
              <a:t>with</a:t>
            </a:r>
            <a:r>
              <a:rPr lang="cs-CZ" dirty="0"/>
              <a:t> rest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pigmentation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nail</a:t>
            </a:r>
            <a:r>
              <a:rPr lang="cs-CZ" dirty="0"/>
              <a:t> plate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664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390776"/>
            <a:ext cx="5029200" cy="37719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390775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378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8" y="1825625"/>
            <a:ext cx="5891634" cy="4351338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94" y="1941474"/>
            <a:ext cx="4941405" cy="4235490"/>
          </a:xfrm>
        </p:spPr>
      </p:pic>
    </p:spTree>
    <p:extLst>
      <p:ext uri="{BB962C8B-B14F-4D97-AF65-F5344CB8AC3E}">
        <p14:creationId xmlns:p14="http://schemas.microsoft.com/office/powerpoint/2010/main" val="509224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Diagnosis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inspection</a:t>
            </a:r>
            <a:r>
              <a:rPr lang="cs-CZ" dirty="0"/>
              <a:t> – </a:t>
            </a:r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signts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malign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- ABCDEF rule</a:t>
            </a:r>
          </a:p>
          <a:p>
            <a:r>
              <a:rPr lang="cs-CZ" dirty="0" err="1"/>
              <a:t>Dermatoscophy</a:t>
            </a:r>
            <a:r>
              <a:rPr lang="cs-CZ" dirty="0"/>
              <a:t> (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total</a:t>
            </a:r>
            <a:r>
              <a:rPr lang="cs-CZ" dirty="0"/>
              <a:t> body)</a:t>
            </a:r>
          </a:p>
          <a:p>
            <a:r>
              <a:rPr lang="cs-CZ" dirty="0" err="1"/>
              <a:t>Biopsy</a:t>
            </a:r>
            <a:endParaRPr lang="cs-CZ" dirty="0"/>
          </a:p>
          <a:p>
            <a:r>
              <a:rPr lang="cs-CZ" dirty="0"/>
              <a:t>Sentinel </a:t>
            </a:r>
            <a:r>
              <a:rPr lang="cs-CZ" dirty="0" err="1"/>
              <a:t>lymph</a:t>
            </a:r>
            <a:r>
              <a:rPr lang="cs-CZ" dirty="0"/>
              <a:t> node </a:t>
            </a:r>
            <a:r>
              <a:rPr lang="cs-CZ" dirty="0" err="1"/>
              <a:t>biopsy</a:t>
            </a:r>
            <a:endParaRPr lang="cs-CZ" dirty="0"/>
          </a:p>
          <a:p>
            <a:r>
              <a:rPr lang="cs-CZ" dirty="0" err="1"/>
              <a:t>Staging</a:t>
            </a:r>
            <a:r>
              <a:rPr lang="cs-CZ" dirty="0"/>
              <a:t> – </a:t>
            </a:r>
            <a:r>
              <a:rPr lang="cs-CZ" dirty="0" err="1"/>
              <a:t>chest</a:t>
            </a:r>
            <a:r>
              <a:rPr lang="cs-CZ" dirty="0"/>
              <a:t> X </a:t>
            </a:r>
            <a:r>
              <a:rPr lang="cs-CZ" dirty="0" err="1"/>
              <a:t>ray</a:t>
            </a:r>
            <a:r>
              <a:rPr lang="cs-CZ" dirty="0"/>
              <a:t>, CT, MRI, PET/CT</a:t>
            </a:r>
          </a:p>
        </p:txBody>
      </p:sp>
    </p:spTree>
    <p:extLst>
      <p:ext uri="{BB962C8B-B14F-4D97-AF65-F5344CB8AC3E}">
        <p14:creationId xmlns:p14="http://schemas.microsoft.com/office/powerpoint/2010/main" val="15612039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Malignant</a:t>
            </a:r>
            <a:r>
              <a:rPr lang="cs-CZ" altLang="cs-CZ" dirty="0"/>
              <a:t> </a:t>
            </a:r>
            <a:r>
              <a:rPr lang="cs-CZ" altLang="cs-CZ" dirty="0" err="1"/>
              <a:t>melanoma</a:t>
            </a:r>
            <a:endParaRPr lang="cs-CZ" altLang="cs-CZ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dirty="0" err="1"/>
              <a:t>Rules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cs-CZ" altLang="cs-CZ" dirty="0" err="1"/>
              <a:t>evaluation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pigmented</a:t>
            </a:r>
            <a:r>
              <a:rPr lang="cs-CZ" altLang="cs-CZ" dirty="0"/>
              <a:t> </a:t>
            </a:r>
            <a:r>
              <a:rPr lang="cs-CZ" altLang="cs-CZ" dirty="0" err="1"/>
              <a:t>naevi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 err="1"/>
              <a:t>Asymetry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Borders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Colour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Diameter</a:t>
            </a:r>
            <a:r>
              <a:rPr lang="cs-CZ" altLang="cs-CZ" dirty="0"/>
              <a:t> 5mm and more</a:t>
            </a:r>
          </a:p>
          <a:p>
            <a:pPr eaLnBrk="1" hangingPunct="1"/>
            <a:r>
              <a:rPr lang="cs-CZ" altLang="cs-CZ" dirty="0" err="1"/>
              <a:t>Evolution</a:t>
            </a:r>
            <a:r>
              <a:rPr lang="cs-CZ" altLang="cs-CZ" dirty="0"/>
              <a:t> (</a:t>
            </a:r>
            <a:r>
              <a:rPr lang="cs-CZ" altLang="cs-CZ" dirty="0" err="1"/>
              <a:t>bleeding</a:t>
            </a:r>
            <a:r>
              <a:rPr lang="cs-CZ" altLang="cs-CZ" dirty="0"/>
              <a:t>, </a:t>
            </a:r>
            <a:r>
              <a:rPr lang="cs-CZ" altLang="cs-CZ" dirty="0" err="1"/>
              <a:t>growth</a:t>
            </a:r>
            <a:r>
              <a:rPr lang="cs-CZ" altLang="cs-CZ" dirty="0"/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64BA10B-A7CD-41B7-8D84-30DDB289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276" y="1544370"/>
            <a:ext cx="3210074" cy="51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2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Dermatoscopy</a:t>
            </a:r>
            <a:r>
              <a:rPr lang="cs-CZ" altLang="cs-CZ" dirty="0"/>
              <a:t> </a:t>
            </a:r>
            <a:r>
              <a:rPr lang="cs-CZ" dirty="0"/>
              <a:t>: MM x névus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1" y="1961322"/>
            <a:ext cx="5615429" cy="421564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03" y="2058193"/>
            <a:ext cx="5491693" cy="4118770"/>
          </a:xfrm>
        </p:spPr>
      </p:pic>
    </p:spTree>
    <p:extLst>
      <p:ext uri="{BB962C8B-B14F-4D97-AF65-F5344CB8AC3E}">
        <p14:creationId xmlns:p14="http://schemas.microsoft.com/office/powerpoint/2010/main" val="242279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cancerization</a:t>
            </a:r>
            <a:r>
              <a:rPr lang="cs-CZ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 „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cancerization</a:t>
            </a:r>
            <a:r>
              <a:rPr lang="cs-CZ" dirty="0"/>
              <a:t>“ –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hundreds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AK</a:t>
            </a:r>
          </a:p>
          <a:p>
            <a:r>
              <a:rPr lang="cs-CZ" dirty="0"/>
              <a:t>Most </a:t>
            </a:r>
            <a:r>
              <a:rPr lang="cs-CZ" dirty="0" err="1"/>
              <a:t>common</a:t>
            </a:r>
            <a:r>
              <a:rPr lang="cs-CZ" dirty="0"/>
              <a:t> on </a:t>
            </a:r>
            <a:r>
              <a:rPr lang="cs-CZ" dirty="0" err="1"/>
              <a:t>bald</a:t>
            </a:r>
            <a:r>
              <a:rPr lang="cs-CZ" dirty="0"/>
              <a:t> </a:t>
            </a:r>
            <a:r>
              <a:rPr lang="cs-CZ" dirty="0" err="1"/>
              <a:t>scalp</a:t>
            </a:r>
            <a:r>
              <a:rPr lang="cs-CZ" dirty="0"/>
              <a:t> in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imunosuppressed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44" y="2133600"/>
            <a:ext cx="5036828" cy="3777622"/>
          </a:xfrm>
        </p:spPr>
      </p:pic>
    </p:spTree>
    <p:extLst>
      <p:ext uri="{BB962C8B-B14F-4D97-AF65-F5344CB8AC3E}">
        <p14:creationId xmlns:p14="http://schemas.microsoft.com/office/powerpoint/2010/main" val="23980420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0" r="8486"/>
          <a:stretch/>
        </p:blipFill>
        <p:spPr>
          <a:xfrm>
            <a:off x="2121836" y="432046"/>
            <a:ext cx="9864855" cy="6141493"/>
          </a:xfrm>
          <a:prstGeom prst="rect">
            <a:avLst/>
          </a:prstGeom>
        </p:spPr>
      </p:pic>
      <p:pic>
        <p:nvPicPr>
          <p:cNvPr id="4098" name="Picture 2" descr="C:\Users\user\Desktop\skin tumours\stažený soubor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2" y="369931"/>
            <a:ext cx="3562847" cy="38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692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Therapy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Surgery</a:t>
            </a:r>
            <a:r>
              <a:rPr lang="cs-CZ" dirty="0"/>
              <a:t>-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excision</a:t>
            </a:r>
            <a:r>
              <a:rPr lang="cs-CZ" dirty="0"/>
              <a:t> + sentinel LN </a:t>
            </a:r>
            <a:r>
              <a:rPr lang="cs-CZ" dirty="0" err="1"/>
              <a:t>extirpation</a:t>
            </a:r>
            <a:endParaRPr lang="cs-CZ" dirty="0"/>
          </a:p>
          <a:p>
            <a:pPr lvl="1"/>
            <a:r>
              <a:rPr lang="cs-CZ" dirty="0" err="1"/>
              <a:t>Adjuvant</a:t>
            </a:r>
            <a:r>
              <a:rPr lang="cs-CZ" dirty="0"/>
              <a:t>: RT (</a:t>
            </a:r>
            <a:r>
              <a:rPr lang="cs-CZ" dirty="0" err="1"/>
              <a:t>inoperable</a:t>
            </a:r>
            <a:r>
              <a:rPr lang="cs-CZ" dirty="0"/>
              <a:t> meta in LN), INF alfa</a:t>
            </a:r>
          </a:p>
          <a:p>
            <a:pPr lvl="1"/>
            <a:r>
              <a:rPr lang="cs-CZ" dirty="0"/>
              <a:t>Organ meta: </a:t>
            </a:r>
            <a:r>
              <a:rPr lang="cs-CZ" dirty="0" err="1"/>
              <a:t>chemotherapy</a:t>
            </a:r>
            <a:r>
              <a:rPr lang="cs-CZ" dirty="0"/>
              <a:t>,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- </a:t>
            </a:r>
            <a:r>
              <a:rPr lang="cs-CZ" dirty="0" err="1"/>
              <a:t>dacarbazine</a:t>
            </a:r>
            <a:r>
              <a:rPr lang="cs-CZ" dirty="0"/>
              <a:t>  (</a:t>
            </a:r>
            <a:r>
              <a:rPr lang="cs-CZ" dirty="0" err="1"/>
              <a:t>chemo</a:t>
            </a:r>
            <a:r>
              <a:rPr lang="cs-CZ" dirty="0"/>
              <a:t>), CTLR 4 </a:t>
            </a:r>
            <a:r>
              <a:rPr lang="cs-CZ" dirty="0" err="1"/>
              <a:t>inihibitors</a:t>
            </a:r>
            <a:r>
              <a:rPr lang="cs-CZ" dirty="0"/>
              <a:t>- </a:t>
            </a:r>
            <a:r>
              <a:rPr lang="cs-CZ" dirty="0" err="1"/>
              <a:t>ipilimumab</a:t>
            </a:r>
            <a:r>
              <a:rPr lang="cs-CZ" dirty="0"/>
              <a:t>, BRAF </a:t>
            </a:r>
            <a:r>
              <a:rPr lang="cs-CZ" dirty="0" err="1"/>
              <a:t>inhibitors</a:t>
            </a:r>
            <a:r>
              <a:rPr lang="cs-CZ" dirty="0"/>
              <a:t>- </a:t>
            </a:r>
            <a:r>
              <a:rPr lang="cs-CZ" dirty="0" err="1"/>
              <a:t>dabrafenibe</a:t>
            </a:r>
            <a:r>
              <a:rPr lang="cs-CZ" dirty="0"/>
              <a:t>, </a:t>
            </a:r>
            <a:r>
              <a:rPr lang="cs-CZ" dirty="0" err="1"/>
              <a:t>vemurafenib</a:t>
            </a:r>
            <a:r>
              <a:rPr lang="cs-CZ" dirty="0"/>
              <a:t>, EGFR </a:t>
            </a:r>
            <a:r>
              <a:rPr lang="cs-CZ" dirty="0" err="1"/>
              <a:t>inh</a:t>
            </a:r>
            <a:r>
              <a:rPr lang="cs-CZ" dirty="0"/>
              <a:t>,…..</a:t>
            </a:r>
          </a:p>
          <a:p>
            <a:r>
              <a:rPr lang="en-US" dirty="0"/>
              <a:t>The effectiveness of treatment for metastatic melanoma is limited, the average survival time is 6-9 months !!!!!!!!!</a:t>
            </a:r>
          </a:p>
          <a:p>
            <a:r>
              <a:rPr lang="en-US" dirty="0"/>
              <a:t>The only reliable therapy for MM is early clinical dg. and early surgical removal.</a:t>
            </a:r>
            <a:endParaRPr lang="cs-CZ" dirty="0"/>
          </a:p>
          <a:p>
            <a:r>
              <a:rPr lang="cs-CZ" dirty="0" err="1"/>
              <a:t>Follow</a:t>
            </a:r>
            <a:r>
              <a:rPr lang="cs-CZ" dirty="0"/>
              <a:t> up and </a:t>
            </a:r>
            <a:r>
              <a:rPr lang="cs-CZ" dirty="0" err="1"/>
              <a:t>prevention</a:t>
            </a:r>
            <a:r>
              <a:rPr lang="cs-CZ" dirty="0"/>
              <a:t>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97948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55DBF-DEB8-4CC3-9383-C38D0013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Prevention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1E420-4DC1-4205-BA96-F94B6792F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fontAlgn="t">
              <a:buNone/>
            </a:pPr>
            <a:r>
              <a:rPr lang="cs-CZ" dirty="0">
                <a:solidFill>
                  <a:srgbClr val="777777"/>
                </a:solidFill>
                <a:latin typeface="Roboto"/>
              </a:rPr>
              <a:t>- </a:t>
            </a:r>
            <a:r>
              <a:rPr lang="en-US" b="0" i="0" dirty="0">
                <a:effectLst/>
                <a:latin typeface="Roboto"/>
              </a:rPr>
              <a:t>Limited excessive and intense sunbathing and skin burns in childhood and adulthood</a:t>
            </a:r>
            <a:br>
              <a:rPr lang="en-US" b="0" i="0" dirty="0">
                <a:effectLst/>
                <a:latin typeface="Roboto"/>
              </a:rPr>
            </a:br>
            <a:r>
              <a:rPr lang="cs-CZ" b="0" i="0" dirty="0">
                <a:effectLst/>
                <a:latin typeface="Roboto"/>
              </a:rPr>
              <a:t>- </a:t>
            </a:r>
            <a:r>
              <a:rPr lang="en-US" b="0" i="0" dirty="0">
                <a:effectLst/>
                <a:latin typeface="Roboto"/>
              </a:rPr>
              <a:t>Search for risky </a:t>
            </a:r>
            <a:r>
              <a:rPr lang="en-US" b="0" i="0" dirty="0" err="1">
                <a:effectLst/>
                <a:latin typeface="Roboto"/>
              </a:rPr>
              <a:t>pac.</a:t>
            </a:r>
            <a:r>
              <a:rPr lang="en-US" b="0" i="0" dirty="0">
                <a:effectLst/>
                <a:latin typeface="Roboto"/>
              </a:rPr>
              <a:t> - with a high number of pigmented nevi and carriers of dysplastic nevi</a:t>
            </a:r>
            <a:br>
              <a:rPr lang="en-US" b="0" i="0" dirty="0">
                <a:effectLst/>
                <a:latin typeface="Roboto"/>
              </a:rPr>
            </a:br>
            <a:r>
              <a:rPr lang="cs-CZ" b="0" i="0" dirty="0">
                <a:effectLst/>
                <a:latin typeface="Roboto"/>
              </a:rPr>
              <a:t>- </a:t>
            </a:r>
            <a:r>
              <a:rPr lang="en-US" b="0" i="0" dirty="0">
                <a:effectLst/>
                <a:latin typeface="Roboto"/>
              </a:rPr>
              <a:t>Public </a:t>
            </a:r>
            <a:r>
              <a:rPr lang="cs-CZ" b="0" i="0" dirty="0" err="1">
                <a:effectLst/>
                <a:latin typeface="Roboto"/>
              </a:rPr>
              <a:t>informations</a:t>
            </a:r>
            <a:r>
              <a:rPr lang="cs-CZ" b="0" i="0" dirty="0">
                <a:effectLst/>
                <a:latin typeface="Roboto"/>
              </a:rPr>
              <a:t> </a:t>
            </a:r>
            <a:r>
              <a:rPr lang="en-US" b="0" i="0" dirty="0">
                <a:effectLst/>
                <a:latin typeface="Roboto"/>
              </a:rPr>
              <a:t>- early detection of MM - early excision - healing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823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marL="0" indent="0" algn="ctr" eaLnBrk="1" hangingPunct="1">
              <a:buNone/>
            </a:pPr>
            <a:r>
              <a:rPr lang="cs-CZ" altLang="cs-CZ" sz="6000" dirty="0" err="1"/>
              <a:t>Thank</a:t>
            </a:r>
            <a:r>
              <a:rPr lang="cs-CZ" altLang="cs-CZ" sz="6000" dirty="0"/>
              <a:t> </a:t>
            </a:r>
            <a:r>
              <a:rPr lang="cs-CZ" altLang="cs-CZ" sz="6000" dirty="0" err="1"/>
              <a:t>you</a:t>
            </a:r>
            <a:r>
              <a:rPr lang="cs-CZ" altLang="cs-CZ" sz="6000" dirty="0"/>
              <a:t> </a:t>
            </a:r>
            <a:r>
              <a:rPr lang="cs-CZ" altLang="cs-CZ" sz="6000" dirty="0" err="1"/>
              <a:t>for</a:t>
            </a:r>
            <a:r>
              <a:rPr lang="cs-CZ" altLang="cs-CZ" sz="6000" dirty="0"/>
              <a:t> </a:t>
            </a:r>
            <a:r>
              <a:rPr lang="cs-CZ" altLang="cs-CZ" sz="6000" dirty="0" err="1"/>
              <a:t>your</a:t>
            </a:r>
            <a:r>
              <a:rPr lang="cs-CZ" altLang="cs-CZ" sz="6000" dirty="0"/>
              <a:t> </a:t>
            </a:r>
            <a:r>
              <a:rPr lang="cs-CZ" altLang="cs-CZ" sz="6000" dirty="0" err="1"/>
              <a:t>attention</a:t>
            </a:r>
            <a:r>
              <a:rPr lang="cs-CZ" altLang="cs-CZ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48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148B3-C464-4A77-9CA3-C5C46860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F2846-12BB-4680-BBE0-7A05A7C56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grows</a:t>
            </a:r>
            <a:r>
              <a:rPr lang="cs-CZ" dirty="0"/>
              <a:t> 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b="1" dirty="0"/>
              <a:t> </a:t>
            </a:r>
            <a:r>
              <a:rPr lang="cs-CZ" b="1" dirty="0" err="1"/>
              <a:t>spinalioma</a:t>
            </a:r>
            <a:r>
              <a:rPr lang="cs-CZ" b="1" dirty="0"/>
              <a:t> </a:t>
            </a:r>
            <a:r>
              <a:rPr lang="cs-CZ" dirty="0"/>
              <a:t>(15-20%) </a:t>
            </a:r>
            <a:r>
              <a:rPr lang="cs-CZ" dirty="0" err="1"/>
              <a:t>after</a:t>
            </a:r>
            <a:r>
              <a:rPr lang="cs-CZ" dirty="0"/>
              <a:t> many </a:t>
            </a:r>
            <a:r>
              <a:rPr lang="cs-CZ" dirty="0" err="1"/>
              <a:t>years</a:t>
            </a: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b="1" dirty="0" err="1"/>
              <a:t>cornu</a:t>
            </a:r>
            <a:r>
              <a:rPr lang="cs-CZ" b="1" dirty="0"/>
              <a:t> </a:t>
            </a:r>
            <a:r>
              <a:rPr lang="cs-CZ" b="1" dirty="0" err="1"/>
              <a:t>cutaneum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on the surface of the increasing </a:t>
            </a:r>
            <a:r>
              <a:rPr lang="cs-CZ" dirty="0" err="1"/>
              <a:t>lesion</a:t>
            </a:r>
            <a:r>
              <a:rPr lang="en-US" dirty="0"/>
              <a:t>, the horn masses of cylindrical or conical shape resemble a </a:t>
            </a:r>
            <a:r>
              <a:rPr lang="cs-CZ" dirty="0" err="1"/>
              <a:t>horn</a:t>
            </a: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b="1" dirty="0" err="1"/>
              <a:t>actinic</a:t>
            </a:r>
            <a:r>
              <a:rPr lang="cs-CZ" b="1" dirty="0"/>
              <a:t> </a:t>
            </a:r>
            <a:r>
              <a:rPr lang="cs-CZ" b="1" dirty="0" err="1"/>
              <a:t>cheilitis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irregular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muccose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lip,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erosions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crack</a:t>
            </a:r>
            <a:endParaRPr lang="cs-CZ" dirty="0"/>
          </a:p>
          <a:p>
            <a:pPr>
              <a:buFontTx/>
              <a:buChar char="-"/>
            </a:pPr>
            <a:r>
              <a:rPr lang="cs-CZ" u="sng" dirty="0" err="1"/>
              <a:t>Therapy</a:t>
            </a:r>
            <a:r>
              <a:rPr lang="cs-CZ" dirty="0"/>
              <a:t> – </a:t>
            </a:r>
            <a:r>
              <a:rPr lang="cs-CZ" dirty="0" err="1"/>
              <a:t>superficial</a:t>
            </a:r>
            <a:r>
              <a:rPr lang="cs-CZ" dirty="0"/>
              <a:t> </a:t>
            </a:r>
            <a:r>
              <a:rPr lang="cs-CZ" dirty="0" err="1"/>
              <a:t>cryotherapy</a:t>
            </a:r>
            <a:r>
              <a:rPr lang="cs-CZ" dirty="0"/>
              <a:t> - </a:t>
            </a:r>
            <a:r>
              <a:rPr lang="cs-CZ" dirty="0" err="1"/>
              <a:t>quick</a:t>
            </a:r>
            <a:r>
              <a:rPr lang="cs-CZ" dirty="0"/>
              <a:t>, </a:t>
            </a:r>
            <a:r>
              <a:rPr lang="cs-CZ" dirty="0" err="1"/>
              <a:t>cheap</a:t>
            </a:r>
            <a:r>
              <a:rPr lang="cs-CZ" dirty="0"/>
              <a:t>, </a:t>
            </a:r>
            <a:r>
              <a:rPr lang="cs-CZ" dirty="0" err="1"/>
              <a:t>effective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curettage</a:t>
            </a:r>
            <a:r>
              <a:rPr lang="cs-CZ" dirty="0"/>
              <a:t>, </a:t>
            </a:r>
            <a:r>
              <a:rPr lang="cs-CZ" dirty="0" err="1"/>
              <a:t>shave</a:t>
            </a:r>
            <a:r>
              <a:rPr lang="cs-CZ" dirty="0"/>
              <a:t> </a:t>
            </a:r>
            <a:r>
              <a:rPr lang="cs-CZ" dirty="0" err="1"/>
              <a:t>excision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photodynamic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65E9AB-231B-437B-8F52-B8B0A388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240" y="845824"/>
            <a:ext cx="2702042" cy="1689728"/>
          </a:xfrm>
          <a:prstGeom prst="rect">
            <a:avLst/>
          </a:prstGeom>
        </p:spPr>
      </p:pic>
      <p:pic>
        <p:nvPicPr>
          <p:cNvPr id="7" name="Zástupný symbol pro obsah 9">
            <a:extLst>
              <a:ext uri="{FF2B5EF4-FFF2-40B4-BE49-F238E27FC236}">
                <a16:creationId xmlns:a16="http://schemas.microsoft.com/office/drawing/2014/main" id="{ED0389D8-0ED3-492A-8E74-D0B2C210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38" y="3337443"/>
            <a:ext cx="2469096" cy="17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3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93352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M. </a:t>
            </a:r>
            <a:r>
              <a:rPr lang="cs-CZ" b="1" dirty="0" err="1"/>
              <a:t>Bowen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b="1" dirty="0"/>
              <a:t>	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intraepidermal</a:t>
            </a:r>
            <a:r>
              <a:rPr lang="cs-CZ" dirty="0"/>
              <a:t> ca (ca in </a:t>
            </a:r>
            <a:r>
              <a:rPr lang="cs-CZ" dirty="0" err="1"/>
              <a:t>situ</a:t>
            </a:r>
            <a:r>
              <a:rPr lang="cs-CZ" dirty="0"/>
              <a:t>), but not on sun – </a:t>
            </a:r>
            <a:r>
              <a:rPr lang="cs-CZ" dirty="0" err="1"/>
              <a:t>exposed</a:t>
            </a:r>
            <a:r>
              <a:rPr lang="cs-CZ" dirty="0"/>
              <a:t> skin, very </a:t>
            </a:r>
            <a:r>
              <a:rPr lang="cs-CZ" dirty="0" err="1"/>
              <a:t>often</a:t>
            </a:r>
            <a:r>
              <a:rPr lang="cs-CZ" dirty="0"/>
              <a:t> 	</a:t>
            </a:r>
            <a:r>
              <a:rPr lang="cs-CZ" dirty="0" err="1"/>
              <a:t>change</a:t>
            </a:r>
            <a:r>
              <a:rPr lang="cs-CZ" dirty="0"/>
              <a:t> to</a:t>
            </a:r>
          </a:p>
          <a:p>
            <a:pPr marL="0" indent="0">
              <a:buNone/>
            </a:pPr>
            <a:r>
              <a:rPr lang="cs-CZ" dirty="0"/>
              <a:t>  	 </a:t>
            </a:r>
            <a:r>
              <a:rPr lang="cs-CZ" dirty="0" err="1"/>
              <a:t>spinalioma</a:t>
            </a: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	- </a:t>
            </a:r>
            <a:r>
              <a:rPr lang="cs-CZ" dirty="0" err="1"/>
              <a:t>localization</a:t>
            </a:r>
            <a:r>
              <a:rPr lang="cs-CZ" dirty="0"/>
              <a:t>- </a:t>
            </a:r>
            <a:r>
              <a:rPr lang="cs-CZ" dirty="0" err="1"/>
              <a:t>trunk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extremitas</a:t>
            </a: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	- etiology- </a:t>
            </a:r>
            <a:r>
              <a:rPr lang="cs-CZ" dirty="0" err="1"/>
              <a:t>arsenic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(in </a:t>
            </a:r>
            <a:r>
              <a:rPr lang="cs-CZ" dirty="0" err="1"/>
              <a:t>the</a:t>
            </a:r>
            <a:r>
              <a:rPr lang="cs-CZ" dirty="0"/>
              <a:t> past),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papilomavirus</a:t>
            </a:r>
            <a:r>
              <a:rPr lang="cs-CZ" dirty="0"/>
              <a:t>,</a:t>
            </a:r>
          </a:p>
          <a:p>
            <a:pPr marL="0" indent="0">
              <a:buFontTx/>
              <a:buNone/>
            </a:pPr>
            <a:r>
              <a:rPr lang="cs-CZ" dirty="0"/>
              <a:t>	- </a:t>
            </a:r>
            <a:r>
              <a:rPr lang="cs-CZ" dirty="0" err="1"/>
              <a:t>manifestation</a:t>
            </a:r>
            <a:r>
              <a:rPr lang="cs-CZ" dirty="0"/>
              <a:t>- oval </a:t>
            </a:r>
            <a:r>
              <a:rPr lang="cs-CZ" dirty="0" err="1"/>
              <a:t>red-brown</a:t>
            </a:r>
            <a:r>
              <a:rPr lang="cs-CZ" dirty="0"/>
              <a:t> patch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plague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variable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</a:t>
            </a:r>
          </a:p>
          <a:p>
            <a:pPr marL="0" indent="0">
              <a:buFontTx/>
              <a:buNone/>
            </a:pPr>
            <a:r>
              <a:rPr lang="cs-CZ" dirty="0"/>
              <a:t>	- </a:t>
            </a:r>
            <a:r>
              <a:rPr lang="cs-CZ" i="1" dirty="0" err="1"/>
              <a:t>therapy</a:t>
            </a:r>
            <a:r>
              <a:rPr lang="cs-CZ" i="1" dirty="0"/>
              <a:t> –</a:t>
            </a:r>
            <a:r>
              <a:rPr lang="cs-CZ" dirty="0"/>
              <a:t> </a:t>
            </a:r>
            <a:r>
              <a:rPr lang="cs-CZ" dirty="0" err="1"/>
              <a:t>excision</a:t>
            </a:r>
            <a:endParaRPr lang="cs-CZ" dirty="0"/>
          </a:p>
          <a:p>
            <a:r>
              <a:rPr lang="cs-CZ" b="1" dirty="0" err="1"/>
              <a:t>Erythroplasia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Queyrat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 err="1"/>
              <a:t>Is</a:t>
            </a:r>
            <a:r>
              <a:rPr lang="cs-CZ" dirty="0"/>
              <a:t> SCC in </a:t>
            </a:r>
            <a:r>
              <a:rPr lang="cs-CZ" dirty="0" err="1"/>
              <a:t>situ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transitional</a:t>
            </a:r>
            <a:r>
              <a:rPr lang="cs-CZ" dirty="0"/>
              <a:t> </a:t>
            </a:r>
            <a:r>
              <a:rPr lang="cs-CZ" dirty="0" err="1"/>
              <a:t>eithelium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penis,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genitalia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mouth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Red</a:t>
            </a:r>
            <a:r>
              <a:rPr lang="cs-CZ" dirty="0"/>
              <a:t> velvety patch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sharp</a:t>
            </a:r>
            <a:r>
              <a:rPr lang="cs-CZ" dirty="0"/>
              <a:t> </a:t>
            </a:r>
            <a:r>
              <a:rPr lang="cs-CZ" dirty="0" err="1"/>
              <a:t>border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Therapy</a:t>
            </a:r>
            <a:r>
              <a:rPr lang="cs-CZ" dirty="0"/>
              <a:t> - </a:t>
            </a:r>
            <a:r>
              <a:rPr lang="cs-CZ" dirty="0" err="1"/>
              <a:t>excision</a:t>
            </a:r>
            <a:r>
              <a:rPr lang="cs-CZ" dirty="0"/>
              <a:t> </a:t>
            </a:r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86F22E-6DC0-45BD-BA42-C8B95B08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154" y="4763237"/>
            <a:ext cx="1413241" cy="1729638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B8EDA332-4FB5-46BC-B6E4-BFADC4E2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00" y="2509323"/>
            <a:ext cx="2204018" cy="19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19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3067</Words>
  <Application>Microsoft Office PowerPoint</Application>
  <PresentationFormat>Širokoúhlá obrazovka</PresentationFormat>
  <Paragraphs>357</Paragraphs>
  <Slides>73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Courier New</vt:lpstr>
      <vt:lpstr>Roboto</vt:lpstr>
      <vt:lpstr>Motiv Office</vt:lpstr>
      <vt:lpstr>Malignant skin tumors</vt:lpstr>
      <vt:lpstr>Precancerosis, CIS</vt:lpstr>
      <vt:lpstr>Precancerosis, CIS</vt:lpstr>
      <vt:lpstr>Prezentace aplikace PowerPoint</vt:lpstr>
      <vt:lpstr>A) obligatory precancerosis</vt:lpstr>
      <vt:lpstr>Classification of AK</vt:lpstr>
      <vt:lpstr>„Field cancerization“</vt:lpstr>
      <vt:lpstr>Prezentace aplikace PowerPoint</vt:lpstr>
      <vt:lpstr>Prezentace aplikace PowerPoint</vt:lpstr>
      <vt:lpstr>Prezentace aplikace PowerPoint</vt:lpstr>
      <vt:lpstr>Prezentace aplikace PowerPoint</vt:lpstr>
      <vt:lpstr>B) Facultative precancerosis</vt:lpstr>
      <vt:lpstr>Malignant skin tumours - division into:</vt:lpstr>
      <vt:lpstr>A) Epithelial malignant skin tumors = carcinomas</vt:lpstr>
      <vt:lpstr>Basal cell carcinoma BCC  (carcinoma basocelullare)</vt:lpstr>
      <vt:lpstr>Basal cell carcinoma - epidemiology</vt:lpstr>
      <vt:lpstr>Basal cell carcinoma – risk factors</vt:lpstr>
      <vt:lpstr>Basal cell carcinoma – risk factors</vt:lpstr>
      <vt:lpstr>Prezentace aplikace PowerPoint</vt:lpstr>
      <vt:lpstr>Prezentace aplikace PowerPoint</vt:lpstr>
      <vt:lpstr>Basal cell carcinoma – clinical features</vt:lpstr>
      <vt:lpstr>Prezentace aplikace PowerPoint</vt:lpstr>
      <vt:lpstr>Basal cell carcinoma – clinical features</vt:lpstr>
      <vt:lpstr>Basal cell carcinoma – clinical features</vt:lpstr>
      <vt:lpstr>Basal cell carcinoma – clinical features</vt:lpstr>
      <vt:lpstr>Prezentace aplikace PowerPoint</vt:lpstr>
      <vt:lpstr>Basal cell carcinoma – clinical features</vt:lpstr>
      <vt:lpstr>Prezentace aplikace PowerPoint</vt:lpstr>
      <vt:lpstr>Prezentace aplikace PowerPoint</vt:lpstr>
      <vt:lpstr>Basal cell carcinoma – clinical features</vt:lpstr>
      <vt:lpstr>Basal cell carcinoma – clinical features</vt:lpstr>
      <vt:lpstr>Basal cell carcinoma – therapy</vt:lpstr>
      <vt:lpstr>Prezentace aplikace PowerPoint</vt:lpstr>
      <vt:lpstr>Basal cell carcinoma – therapy</vt:lpstr>
      <vt:lpstr>Basal cell carcinoma – therapy</vt:lpstr>
      <vt:lpstr>Basal cell carcinoma – therapy</vt:lpstr>
      <vt:lpstr>Basal cell carcinoma – therapy</vt:lpstr>
      <vt:lpstr>Squamous cell carcinoma SCC  (carcinoma spinocellulare)</vt:lpstr>
      <vt:lpstr>Squamous cell carcinoma – risk factors</vt:lpstr>
      <vt:lpstr>Squamous cell carcinoma – clinical features</vt:lpstr>
      <vt:lpstr>Squamous cell carcinoma – clinical features</vt:lpstr>
      <vt:lpstr>Squamous cell carcinoma – clinical features</vt:lpstr>
      <vt:lpstr>Squamous cell carcinoma - examination </vt:lpstr>
      <vt:lpstr>Squamous cell carcinoma - therapy</vt:lpstr>
      <vt:lpstr>Prezentace aplikace PowerPoint</vt:lpstr>
      <vt:lpstr>Verrucous carcinoma (Ca verrucosum)</vt:lpstr>
      <vt:lpstr> B) Mezenchymal malignant skin tumors</vt:lpstr>
      <vt:lpstr>Prezentace aplikace PowerPoint</vt:lpstr>
      <vt:lpstr>Prezentace aplikace PowerPoint</vt:lpstr>
      <vt:lpstr>Prezentace aplikace PowerPoint</vt:lpstr>
      <vt:lpstr>2. Melanoma</vt:lpstr>
      <vt:lpstr>Risk factores of melanoma</vt:lpstr>
      <vt:lpstr>The growth of melanoma</vt:lpstr>
      <vt:lpstr>Growth of tumor</vt:lpstr>
      <vt:lpstr>Malignant melanoma</vt:lpstr>
      <vt:lpstr>Melanoma – clinical features</vt:lpstr>
      <vt:lpstr>LMM</vt:lpstr>
      <vt:lpstr>Melanoma – clinical features</vt:lpstr>
      <vt:lpstr>SSM</vt:lpstr>
      <vt:lpstr>SSM</vt:lpstr>
      <vt:lpstr>Melanoma – clinical features</vt:lpstr>
      <vt:lpstr>NM</vt:lpstr>
      <vt:lpstr>NM - amelanotic</vt:lpstr>
      <vt:lpstr>Melanoma – clinical features</vt:lpstr>
      <vt:lpstr>AKL</vt:lpstr>
      <vt:lpstr>AKL</vt:lpstr>
      <vt:lpstr>Diagnosis</vt:lpstr>
      <vt:lpstr>Malignant melanoma</vt:lpstr>
      <vt:lpstr>Dermatoscopy : MM x névus</vt:lpstr>
      <vt:lpstr>Prezentace aplikace PowerPoint</vt:lpstr>
      <vt:lpstr>Therapy</vt:lpstr>
      <vt:lpstr>Prevention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tumours</dc:title>
  <dc:creator>Eliška Langerová</dc:creator>
  <cp:lastModifiedBy>Anna Žáková</cp:lastModifiedBy>
  <cp:revision>110</cp:revision>
  <dcterms:created xsi:type="dcterms:W3CDTF">2018-03-28T19:55:37Z</dcterms:created>
  <dcterms:modified xsi:type="dcterms:W3CDTF">2021-03-14T16:49:40Z</dcterms:modified>
</cp:coreProperties>
</file>