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2"/>
  </p:notesMasterIdLst>
  <p:sldIdLst>
    <p:sldId id="256" r:id="rId5"/>
    <p:sldId id="273" r:id="rId6"/>
    <p:sldId id="354" r:id="rId7"/>
    <p:sldId id="274" r:id="rId8"/>
    <p:sldId id="257" r:id="rId9"/>
    <p:sldId id="357" r:id="rId10"/>
    <p:sldId id="275" r:id="rId11"/>
    <p:sldId id="355" r:id="rId12"/>
    <p:sldId id="260" r:id="rId13"/>
    <p:sldId id="261" r:id="rId14"/>
    <p:sldId id="370" r:id="rId15"/>
    <p:sldId id="358" r:id="rId16"/>
    <p:sldId id="262" r:id="rId17"/>
    <p:sldId id="372" r:id="rId18"/>
    <p:sldId id="373" r:id="rId19"/>
    <p:sldId id="371" r:id="rId20"/>
    <p:sldId id="263" r:id="rId21"/>
    <p:sldId id="359" r:id="rId22"/>
    <p:sldId id="360" r:id="rId23"/>
    <p:sldId id="264" r:id="rId24"/>
    <p:sldId id="374" r:id="rId25"/>
    <p:sldId id="377" r:id="rId26"/>
    <p:sldId id="361" r:id="rId27"/>
    <p:sldId id="362" r:id="rId28"/>
    <p:sldId id="365" r:id="rId29"/>
    <p:sldId id="366" r:id="rId30"/>
    <p:sldId id="265" r:id="rId31"/>
    <p:sldId id="367" r:id="rId32"/>
    <p:sldId id="368" r:id="rId33"/>
    <p:sldId id="266" r:id="rId34"/>
    <p:sldId id="276" r:id="rId35"/>
    <p:sldId id="277" r:id="rId36"/>
    <p:sldId id="376" r:id="rId37"/>
    <p:sldId id="268" r:id="rId38"/>
    <p:sldId id="269" r:id="rId39"/>
    <p:sldId id="270" r:id="rId40"/>
    <p:sldId id="271" r:id="rId4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754" autoAdjust="0"/>
  </p:normalViewPr>
  <p:slideViewPr>
    <p:cSldViewPr>
      <p:cViewPr varScale="1">
        <p:scale>
          <a:sx n="56" d="100"/>
          <a:sy n="56" d="100"/>
        </p:scale>
        <p:origin x="-15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1228BE47-DCC3-4801-9AC2-4077DCCA3C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D394D93B-AAEC-4A0F-B3FD-1CB3020D88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2657EB-EB9C-4A44-B3BC-2CE64E7AFE91}" type="datetimeFigureOut">
              <a:rPr lang="cs-CZ"/>
              <a:pPr>
                <a:defRPr/>
              </a:pPr>
              <a:t>13.03.2021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="" xmlns:a16="http://schemas.microsoft.com/office/drawing/2014/main" id="{4951B4C0-EA29-4FD6-B4B2-60A4F699F5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="" xmlns:a16="http://schemas.microsoft.com/office/drawing/2014/main" id="{05FCC303-9D8A-49BB-A6E1-E394D4A5F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 kliknutí můžete upravovat styly textu v předloze.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54A64DE-6F14-40DB-B984-F5B1C8D323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BDE4413-96CF-4B21-999B-B9FE145C4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7B81D8-FC22-4559-835A-5C28C563B8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447062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189421BD-5ECB-4F70-AE45-EE8A9FBCB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D733B-CAF9-46B5-AE7D-BCEF8F109B8D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354FE2E6-ED7A-42AA-A938-D68BA2AB2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5483F270-959F-458E-A8AA-5F2C44B10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="" xmlns:a16="http://schemas.microsoft.com/office/drawing/2014/main" id="{27A753E4-7E4C-47BC-8726-9AC85555B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="" xmlns:a16="http://schemas.microsoft.com/office/drawing/2014/main" id="{5AE038E7-78A6-4352-9538-B4CBB21E8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="" xmlns:a16="http://schemas.microsoft.com/office/drawing/2014/main" id="{ABA0B93E-D609-4E9E-B583-C9956B6EC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06BEB2-BC21-4546-9FC2-093FE8188CB0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="" xmlns:a16="http://schemas.microsoft.com/office/drawing/2014/main" id="{F7241D29-E65D-460C-AC72-678C27F79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="" xmlns:a16="http://schemas.microsoft.com/office/drawing/2014/main" id="{6AAF758D-96A9-4BC3-9F87-BEC6711A2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="" xmlns:a16="http://schemas.microsoft.com/office/drawing/2014/main" id="{4687E57D-F667-4C4A-AB39-34B1F5D00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6DDD48-5DF5-47E6-BC4F-2DADF9CD29B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="" xmlns:a16="http://schemas.microsoft.com/office/drawing/2014/main" id="{D1D32D5F-29D0-46A0-975B-2A6C634D2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="" xmlns:a16="http://schemas.microsoft.com/office/drawing/2014/main" id="{FEFEC54A-F24B-425B-923D-B4DDC1DEA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="" xmlns:a16="http://schemas.microsoft.com/office/drawing/2014/main" id="{AE46E274-5334-41DA-B3C2-6AF49E1D1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FE75A7-7DE8-4C79-BB36-2B8AE5E10C1E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="" xmlns:a16="http://schemas.microsoft.com/office/drawing/2014/main" id="{FDC5292D-C9C0-49A3-A2F3-45D4A7BBC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="" xmlns:a16="http://schemas.microsoft.com/office/drawing/2014/main" id="{7E5D0306-594A-4FEB-A586-2DCC64A60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="" xmlns:a16="http://schemas.microsoft.com/office/drawing/2014/main" id="{5DC7460A-692F-4FDB-9424-7CA561EFE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84E6D2-33B0-4ECB-A619-97AA1FB7D514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="" xmlns:a16="http://schemas.microsoft.com/office/drawing/2014/main" id="{1B253DA2-BB04-4E2A-9883-9EACAFAC1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="" xmlns:a16="http://schemas.microsoft.com/office/drawing/2014/main" id="{6EBF51F8-0D2C-4E17-B37E-A4CB6010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="" xmlns:a16="http://schemas.microsoft.com/office/drawing/2014/main" id="{E8C7FA3D-A90E-48B9-9F02-C175517B4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32665C-61D4-4B0A-A193-48207585D6A5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="" xmlns:a16="http://schemas.microsoft.com/office/drawing/2014/main" id="{9CF77531-C75F-44FD-B52C-A3AC94965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="" xmlns:a16="http://schemas.microsoft.com/office/drawing/2014/main" id="{48C7EC62-2761-4E7A-BC9B-465241F0E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cs-CZ" altLang="cs-CZ" dirty="0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="" xmlns:a16="http://schemas.microsoft.com/office/drawing/2014/main" id="{3D42667C-0584-47D8-A31E-2A28514E0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E883-CDD2-4B56-934C-097B0EB4E02B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="" xmlns:a16="http://schemas.microsoft.com/office/drawing/2014/main" id="{834950AC-ECD7-4B25-BFC7-5BE3A0482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="" xmlns:a16="http://schemas.microsoft.com/office/drawing/2014/main" id="{1A6D067F-E868-47E3-A5F9-860499A3C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="" xmlns:a16="http://schemas.microsoft.com/office/drawing/2014/main" id="{C61BFAD2-244D-4AC4-9379-4DF9DEE69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19AA0-8955-42FE-A5C0-1EDE5DC8FE4B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B81D8-FC22-4559-835A-5C28C563B899}" type="slidenum">
              <a:rPr lang="cs-CZ" altLang="cs-CZ" smtClean="0"/>
              <a:pPr>
                <a:defRPr/>
              </a:pPr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="" xmlns:a16="http://schemas.microsoft.com/office/drawing/2014/main" id="{FB769F09-46FB-484E-93CF-02B5E6AF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="" xmlns:a16="http://schemas.microsoft.com/office/drawing/2014/main" id="{72EEC7E2-EF91-4738-B24E-572F184B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="" xmlns:a16="http://schemas.microsoft.com/office/drawing/2014/main" id="{A5B8FED1-ACB5-4DA9-B769-5B31D7FCB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3B3EE0-7303-4CE8-890F-046C0F3A1862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="" xmlns:a16="http://schemas.microsoft.com/office/drawing/2014/main" id="{A84A3ED2-A87C-4C69-BBB9-6D5A24D49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="" xmlns:a16="http://schemas.microsoft.com/office/drawing/2014/main" id="{AEF0EF49-EBD5-45E5-A494-369D326EA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="" xmlns:a16="http://schemas.microsoft.com/office/drawing/2014/main" id="{481D7217-EE69-4DE3-8487-92A7DD23C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F9FF6-6D99-490B-856E-AA78C042957B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="" xmlns:a16="http://schemas.microsoft.com/office/drawing/2014/main" id="{412B6495-164D-4232-BF3D-B56A7E262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>
            <a:extLst>
              <a:ext uri="{FF2B5EF4-FFF2-40B4-BE49-F238E27FC236}">
                <a16:creationId xmlns="" xmlns:a16="http://schemas.microsoft.com/office/drawing/2014/main" id="{9AB79302-195D-4468-9583-728A5C79C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="" xmlns:a16="http://schemas.microsoft.com/office/drawing/2014/main" id="{ADBBC02D-4DA6-4276-BB21-6F343B094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B781D3-8A12-461F-A9DF-F443B33654C1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="" xmlns:a16="http://schemas.microsoft.com/office/drawing/2014/main" id="{D9E1FD28-2913-4CB5-8D99-9ADF8AF4C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="" xmlns:a16="http://schemas.microsoft.com/office/drawing/2014/main" id="{4EB692E8-26A1-40F0-9DA4-5B83D3DB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="" xmlns:a16="http://schemas.microsoft.com/office/drawing/2014/main" id="{9894BB2C-4283-4540-8340-D909CCAE0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F848C8-738F-42DF-8924-A1B66EDCF22C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="" xmlns:a16="http://schemas.microsoft.com/office/drawing/2014/main" id="{85FDAEFA-682B-4FBE-A158-DDB8BE39C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="" xmlns:a16="http://schemas.microsoft.com/office/drawing/2014/main" id="{4EF94183-0B36-41CD-83DA-F919E01C6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="" xmlns:a16="http://schemas.microsoft.com/office/drawing/2014/main" id="{72CE20B5-EF78-4422-9F3E-48C130AA6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A56160-481C-41FA-AC22-6948F8B83FF9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="" xmlns:a16="http://schemas.microsoft.com/office/drawing/2014/main" id="{80AE652A-F5BC-43EA-AD59-78A6DD6BC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="" xmlns:a16="http://schemas.microsoft.com/office/drawing/2014/main" id="{9A6D8439-0C01-455C-81E6-9B8C50824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="" xmlns:a16="http://schemas.microsoft.com/office/drawing/2014/main" id="{E6A9B772-E6E4-400D-82A5-3EC2EA55A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BB62A5-64DB-4BA3-BA5D-88A5D0FCD563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="" xmlns:a16="http://schemas.microsoft.com/office/drawing/2014/main" id="{F78885EC-6BBB-43A0-BE24-AB5DBB175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="" xmlns:a16="http://schemas.microsoft.com/office/drawing/2014/main" id="{460DE30B-91C5-4A52-BD69-43EC5E00F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="" xmlns:a16="http://schemas.microsoft.com/office/drawing/2014/main" id="{E0B4458A-130B-4FD7-9C1A-7E1BF1195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E4932-99A9-42C3-884A-8603041A8259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="" xmlns:a16="http://schemas.microsoft.com/office/drawing/2014/main" id="{AF5FC6DE-C3D7-4030-868E-ECAFEF3C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="" xmlns:a16="http://schemas.microsoft.com/office/drawing/2014/main" id="{F2A0AEBD-5757-473E-8B62-DEBC697F4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They produce the pigment melanin, manufactured from tyrosine, which is an amino acid, packaged into cellular vesicles called melanosomes, and transported and delivered into the cytoplasm of the keratinocytes (Graham-Brown and Bourke, 2006).</a:t>
            </a:r>
            <a:endParaRPr lang="cs-CZ" altLang="en-US" dirty="0">
              <a:solidFill>
                <a:srgbClr val="444444"/>
              </a:solidFill>
              <a:latin typeface="KlavikaWebBasicRegular"/>
            </a:endParaRPr>
          </a:p>
          <a:p>
            <a:endParaRPr lang="cs-CZ" altLang="en-US" dirty="0">
              <a:solidFill>
                <a:srgbClr val="444444"/>
              </a:solidFill>
              <a:latin typeface="KlavikaWebBasicRegular"/>
            </a:endParaRPr>
          </a:p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Skin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is determined not by the number of melanocytes, but by the number and size of the melanosomes (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Gawkrodger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, 2007). It is influenced by several pigments, including melanin, carotene and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haemoglobin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. Melanin is transferred into the keratinocytes via a melanosome; the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of the skin therefore depends of the amount of melanin produced by melanocytes in the stratum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basale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and taken up by keratinocytes.</a:t>
            </a:r>
          </a:p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Melanin occurs in two primary forms:</a:t>
            </a:r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Eumelanin – exists as black and brown;</a:t>
            </a:r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Pheomelanin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– provides a red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.</a:t>
            </a:r>
          </a:p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Skin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is also influenced by exposure to UV radiation, genetic factors and hormonal influences (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Biga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et al, 2019).</a:t>
            </a:r>
          </a:p>
          <a:p>
            <a:endParaRPr lang="cs-CZ" altLang="en-US" dirty="0">
              <a:solidFill>
                <a:srgbClr val="444444"/>
              </a:solidFill>
              <a:latin typeface="KlavikaWebBasicRegular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="" xmlns:a16="http://schemas.microsoft.com/office/drawing/2014/main" id="{AF38B538-5C72-4BA3-B7B6-FDEA453E3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6227B-019C-46E7-A4DA-C2EB6101C89A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ACE80-46BB-478F-9680-B1F59AF9FE4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B70BD-EEAA-4BCE-9E50-CE1B28D32BC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07EC-56C2-411D-9774-12D8861D7A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1A85C-84B9-45EA-8EE4-E9C4BDC49B4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EF0D-647F-46F5-86B4-0744B8C7C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EE47B-3EFC-470A-9C9C-FEF2D9D8FF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2C74A-31DE-40CD-A85D-04F57460120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EF0D-647F-46F5-86B4-0744B8C7C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C2F50-7540-4F1C-BAE9-743E3C51647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CE958-8A54-42B1-918A-C88562D99D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2675A-8ACF-458F-B916-C0D873091E8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11EF0D-647F-46F5-86B4-0744B8C7C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LV4h0Tr8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A03DB47A-7324-469A-BFFE-D5187ACE1513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structure</a:t>
            </a:r>
            <a:r>
              <a:rPr lang="cs-CZ" altLang="cs-CZ" dirty="0"/>
              <a:t>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and </a:t>
            </a:r>
            <a:r>
              <a:rPr lang="cs-CZ" altLang="cs-CZ" dirty="0" err="1" smtClean="0"/>
              <a:t>function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skin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52-5284_IMG">
            <a:extLst>
              <a:ext uri="{FF2B5EF4-FFF2-40B4-BE49-F238E27FC236}">
                <a16:creationId xmlns="" xmlns:a16="http://schemas.microsoft.com/office/drawing/2014/main" id="{65BA1F34-8E02-4881-B17C-7524B7A7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518553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Horny </a:t>
            </a:r>
            <a:r>
              <a:rPr lang="cs-CZ" dirty="0" err="1"/>
              <a:t>layer</a:t>
            </a:r>
            <a:r>
              <a:rPr lang="cs-CZ" dirty="0"/>
              <a:t>  - </a:t>
            </a:r>
            <a:r>
              <a:rPr lang="cs-CZ" dirty="0" err="1"/>
              <a:t>epidermal</a:t>
            </a:r>
            <a:r>
              <a:rPr lang="cs-CZ" dirty="0"/>
              <a:t> </a:t>
            </a:r>
            <a:r>
              <a:rPr lang="cs-CZ" dirty="0" err="1" smtClean="0"/>
              <a:t>barrier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65048" y="1412776"/>
            <a:ext cx="3620128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surface </a:t>
            </a:r>
            <a:r>
              <a:rPr lang="en-US" dirty="0"/>
              <a:t>od epidermis </a:t>
            </a:r>
            <a:r>
              <a:rPr lang="cs-CZ" dirty="0" err="1" smtClean="0"/>
              <a:t>is</a:t>
            </a:r>
            <a:r>
              <a:rPr lang="en-US" dirty="0" smtClean="0"/>
              <a:t> call</a:t>
            </a:r>
            <a:r>
              <a:rPr lang="cs-CZ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horny </a:t>
            </a:r>
            <a:r>
              <a:rPr lang="en-US" dirty="0" smtClean="0"/>
              <a:t>layer</a:t>
            </a:r>
            <a:r>
              <a:rPr lang="cs-CZ" dirty="0" smtClean="0"/>
              <a:t> (</a:t>
            </a:r>
            <a:r>
              <a:rPr lang="cs-CZ" dirty="0" err="1" smtClean="0"/>
              <a:t>stratum</a:t>
            </a:r>
            <a:r>
              <a:rPr lang="cs-CZ" dirty="0" smtClean="0"/>
              <a:t> </a:t>
            </a:r>
            <a:r>
              <a:rPr lang="cs-CZ" dirty="0" err="1" smtClean="0"/>
              <a:t>corneum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en-US" dirty="0"/>
              <a:t>or epidermal </a:t>
            </a:r>
            <a:r>
              <a:rPr lang="en-US" dirty="0" err="1" smtClean="0"/>
              <a:t>ba</a:t>
            </a:r>
            <a:r>
              <a:rPr lang="sk-SK" dirty="0" smtClean="0"/>
              <a:t>r</a:t>
            </a:r>
            <a:r>
              <a:rPr lang="en-US" dirty="0" err="1" smtClean="0"/>
              <a:t>rier</a:t>
            </a:r>
            <a:endParaRPr lang="en-US" dirty="0"/>
          </a:p>
          <a:p>
            <a:r>
              <a:rPr lang="en-US" dirty="0" smtClean="0"/>
              <a:t>stratum </a:t>
            </a:r>
            <a:r>
              <a:rPr lang="en-US" dirty="0" err="1"/>
              <a:t>corneum</a:t>
            </a:r>
            <a:r>
              <a:rPr lang="en-US" dirty="0"/>
              <a:t> can be compared to a brick wall</a:t>
            </a:r>
          </a:p>
          <a:p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keratin</a:t>
            </a:r>
            <a:r>
              <a:rPr lang="sk-SK" dirty="0" err="1" smtClean="0"/>
              <a:t>ocytes</a:t>
            </a:r>
            <a:r>
              <a:rPr lang="sk-SK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connected together due to epidermal lipids and adhesion </a:t>
            </a:r>
            <a:r>
              <a:rPr lang="en-US" dirty="0" smtClean="0"/>
              <a:t>molecules</a:t>
            </a:r>
            <a:endParaRPr lang="cs-CZ" dirty="0" smtClean="0"/>
          </a:p>
          <a:p>
            <a:r>
              <a:rPr lang="cs-CZ" dirty="0"/>
              <a:t>t</a:t>
            </a:r>
            <a:r>
              <a:rPr lang="en-US" dirty="0" smtClean="0"/>
              <a:t>he </a:t>
            </a:r>
            <a:r>
              <a:rPr lang="en-US" dirty="0"/>
              <a:t>lipids stabilize the epidermis and </a:t>
            </a:r>
            <a:r>
              <a:rPr lang="en-US" dirty="0" smtClean="0"/>
              <a:t>help</a:t>
            </a:r>
            <a:r>
              <a:rPr lang="cs-CZ" dirty="0" smtClean="0"/>
              <a:t> to</a:t>
            </a:r>
            <a:r>
              <a:rPr lang="en-US" dirty="0" smtClean="0"/>
              <a:t> </a:t>
            </a:r>
            <a:r>
              <a:rPr lang="en-US" dirty="0"/>
              <a:t>seal the barrier but also allow the passage of substances </a:t>
            </a:r>
            <a:r>
              <a:rPr lang="en-US" dirty="0" err="1" smtClean="0"/>
              <a:t>th</a:t>
            </a:r>
            <a:r>
              <a:rPr lang="cs-CZ" dirty="0" smtClean="0"/>
              <a:t>r</a:t>
            </a:r>
            <a:r>
              <a:rPr lang="en-US" dirty="0" smtClean="0"/>
              <a:t>ought </a:t>
            </a:r>
            <a:r>
              <a:rPr lang="en-US" dirty="0"/>
              <a:t>the epidermis in both directions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65E7D1-FB76-4A73-85C8-F60563C0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O</a:t>
            </a:r>
            <a:r>
              <a:rPr lang="en-US" dirty="0" err="1" smtClean="0"/>
              <a:t>ther</a:t>
            </a:r>
            <a:r>
              <a:rPr lang="en-US" dirty="0" smtClean="0"/>
              <a:t> cells </a:t>
            </a:r>
            <a:r>
              <a:rPr lang="en-US" dirty="0"/>
              <a:t>in the normal </a:t>
            </a:r>
            <a:r>
              <a:rPr lang="en-US" dirty="0" smtClean="0"/>
              <a:t>epidermis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C562AF3-3085-4069-9E3E-24604129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M</a:t>
            </a:r>
            <a:r>
              <a:rPr lang="en-US" b="1" dirty="0" err="1" smtClean="0"/>
              <a:t>elanocytes</a:t>
            </a:r>
            <a:r>
              <a:rPr lang="en-US" dirty="0" smtClean="0"/>
              <a:t> –</a:t>
            </a:r>
            <a:r>
              <a:rPr lang="cs-CZ" dirty="0" smtClean="0"/>
              <a:t> </a:t>
            </a:r>
            <a:r>
              <a:rPr lang="en-US" dirty="0" smtClean="0"/>
              <a:t>synthesize </a:t>
            </a:r>
            <a:r>
              <a:rPr lang="en-US" dirty="0"/>
              <a:t>melanin </a:t>
            </a:r>
            <a:r>
              <a:rPr lang="en-US" dirty="0" smtClean="0"/>
              <a:t>(main </a:t>
            </a:r>
            <a:r>
              <a:rPr lang="cs-CZ" dirty="0" err="1" smtClean="0"/>
              <a:t>ph</a:t>
            </a:r>
            <a:r>
              <a:rPr lang="en-US" dirty="0" err="1" smtClean="0"/>
              <a:t>otoprotective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   </a:t>
            </a:r>
            <a:r>
              <a:rPr lang="en-US" dirty="0" smtClean="0"/>
              <a:t>factor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b="1" dirty="0"/>
              <a:t>Langerhans cells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en-US" dirty="0" smtClean="0"/>
              <a:t>antigen-processing </a:t>
            </a:r>
            <a:r>
              <a:rPr lang="sk-SK" dirty="0" smtClean="0"/>
              <a:t>c</a:t>
            </a:r>
            <a:r>
              <a:rPr lang="en-US" dirty="0" smtClean="0"/>
              <a:t>ells </a:t>
            </a:r>
            <a:r>
              <a:rPr lang="en-US" dirty="0"/>
              <a:t>of the skin</a:t>
            </a:r>
          </a:p>
          <a:p>
            <a:pPr>
              <a:defRPr/>
            </a:pPr>
            <a:r>
              <a:rPr lang="en-US" b="1" dirty="0"/>
              <a:t>Merkel cells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en-US" dirty="0" err="1" smtClean="0"/>
              <a:t>neuroendokrine</a:t>
            </a:r>
            <a:r>
              <a:rPr lang="en-US" dirty="0" smtClean="0"/>
              <a:t> </a:t>
            </a:r>
            <a:r>
              <a:rPr lang="en-US" dirty="0"/>
              <a:t>cells </a:t>
            </a:r>
            <a:endParaRPr lang="sk-SK" dirty="0" smtClean="0"/>
          </a:p>
          <a:p>
            <a:pPr>
              <a:buNone/>
              <a:defRPr/>
            </a:pPr>
            <a:r>
              <a:rPr lang="sk-SK" dirty="0" smtClean="0"/>
              <a:t> </a:t>
            </a:r>
            <a:r>
              <a:rPr lang="sk-SK" dirty="0" smtClean="0"/>
              <a:t>                          </a:t>
            </a:r>
            <a:r>
              <a:rPr lang="en-US" dirty="0" smtClean="0"/>
              <a:t>that </a:t>
            </a:r>
            <a:r>
              <a:rPr lang="en-US" dirty="0"/>
              <a:t>function as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  </a:t>
            </a:r>
            <a:r>
              <a:rPr lang="en-US" dirty="0" smtClean="0"/>
              <a:t>mechanoreceptors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38914" name="Picture 2" descr="Cells and Layers of the Epidermis – Earth's Lab"/>
          <p:cNvPicPr>
            <a:picLocks noChangeAspect="1" noChangeArrowheads="1"/>
          </p:cNvPicPr>
          <p:nvPr/>
        </p:nvPicPr>
        <p:blipFill>
          <a:blip r:embed="rId2"/>
          <a:srcRect l="2041" r="4081"/>
          <a:stretch>
            <a:fillRect/>
          </a:stretch>
        </p:blipFill>
        <p:spPr bwMode="auto">
          <a:xfrm>
            <a:off x="5715008" y="2912849"/>
            <a:ext cx="3428992" cy="3945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F9852C-1CCC-4C08-A4CF-CA13A883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Melanocytes</a:t>
            </a:r>
            <a:endParaRPr lang="cs-CZ" dirty="0"/>
          </a:p>
        </p:txBody>
      </p:sp>
      <p:pic>
        <p:nvPicPr>
          <p:cNvPr id="21508" name="Zástupný obsah 4">
            <a:extLst>
              <a:ext uri="{FF2B5EF4-FFF2-40B4-BE49-F238E27FC236}">
                <a16:creationId xmlns="" xmlns:a16="http://schemas.microsoft.com/office/drawing/2014/main" id="{B8120867-F7C7-4903-940F-9788714B65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20084"/>
            <a:ext cx="4038600" cy="422433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FC8B5A6C-49E4-4573-A8B9-F8371E90B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7183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cs-CZ" sz="2400" dirty="0"/>
              <a:t> clear cells located in the stratum </a:t>
            </a:r>
            <a:r>
              <a:rPr lang="en-US" altLang="cs-CZ" sz="2400" dirty="0" err="1"/>
              <a:t>basale</a:t>
            </a:r>
            <a:r>
              <a:rPr lang="en-US" altLang="cs-CZ" sz="2400" dirty="0"/>
              <a:t> </a:t>
            </a:r>
            <a:endParaRPr lang="cs-CZ" altLang="cs-CZ" sz="2400" dirty="0" smtClean="0"/>
          </a:p>
          <a:p>
            <a:pPr>
              <a:spcBef>
                <a:spcPct val="0"/>
              </a:spcBef>
              <a:defRPr/>
            </a:pPr>
            <a:endParaRPr lang="cs-CZ" altLang="cs-CZ" sz="2400" dirty="0" smtClean="0"/>
          </a:p>
          <a:p>
            <a:pPr>
              <a:spcBef>
                <a:spcPct val="0"/>
              </a:spcBef>
              <a:defRPr/>
            </a:pPr>
            <a:r>
              <a:rPr lang="cs-CZ" altLang="cs-CZ" sz="2400" dirty="0" smtClean="0"/>
              <a:t>are </a:t>
            </a:r>
            <a:r>
              <a:rPr lang="cs-CZ" altLang="cs-CZ" sz="2400" dirty="0" err="1"/>
              <a:t>derived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from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neural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crest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migrate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into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epidermis</a:t>
            </a:r>
          </a:p>
          <a:p>
            <a:pPr>
              <a:spcBef>
                <a:spcPct val="0"/>
              </a:spcBef>
              <a:defRPr/>
            </a:pPr>
            <a:endParaRPr lang="cs-CZ" altLang="cs-CZ" sz="2400" dirty="0"/>
          </a:p>
          <a:p>
            <a:pPr>
              <a:spcBef>
                <a:spcPct val="0"/>
              </a:spcBef>
              <a:defRPr/>
            </a:pPr>
            <a:r>
              <a:rPr lang="en-US" altLang="cs-CZ" sz="2400" dirty="0" smtClean="0"/>
              <a:t>main </a:t>
            </a:r>
            <a:r>
              <a:rPr lang="en-US" altLang="cs-CZ" sz="2400" dirty="0"/>
              <a:t>function of melanin is to absorb ultraviolet (UV) radiation to protect us from its harmful </a:t>
            </a:r>
            <a:r>
              <a:rPr lang="en-US" altLang="cs-CZ" sz="2400" dirty="0" smtClean="0"/>
              <a:t>effects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52-5285_IMG">
            <a:extLst>
              <a:ext uri="{FF2B5EF4-FFF2-40B4-BE49-F238E27FC236}">
                <a16:creationId xmlns="" xmlns:a16="http://schemas.microsoft.com/office/drawing/2014/main" id="{EFB547CC-6E91-4F8B-A578-43D7E5CC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920"/>
          <a:stretch>
            <a:fillRect/>
          </a:stretch>
        </p:blipFill>
        <p:spPr bwMode="auto">
          <a:xfrm>
            <a:off x="467544" y="1391997"/>
            <a:ext cx="3629992" cy="517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="" xmlns:a16="http://schemas.microsoft.com/office/drawing/2014/main" id="{AF2BBA3E-B96E-4001-9CBC-3DD23938CB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err="1"/>
              <a:t>Epidermal</a:t>
            </a:r>
            <a:r>
              <a:rPr lang="cs-CZ" altLang="cs-CZ" sz="3600" dirty="0"/>
              <a:t> melanin unit  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="" xmlns:a16="http://schemas.microsoft.com/office/drawing/2014/main" id="{A872C10F-948F-46B1-A3DE-714D216D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329363"/>
            <a:ext cx="6821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/>
              <a:t>Tyrosine </a:t>
            </a:r>
            <a:r>
              <a:rPr lang="cs-CZ" altLang="cs-CZ" sz="1800" dirty="0" smtClean="0"/>
              <a:t>–&gt; </a:t>
            </a:r>
            <a:r>
              <a:rPr lang="cs-CZ" altLang="cs-CZ" sz="1800" dirty="0" err="1"/>
              <a:t>Dopa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–&gt; </a:t>
            </a:r>
            <a:r>
              <a:rPr lang="cs-CZ" altLang="cs-CZ" sz="1800" dirty="0" err="1"/>
              <a:t>Dopaquinone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–&gt; </a:t>
            </a:r>
            <a:r>
              <a:rPr lang="cs-CZ" altLang="cs-CZ" sz="1800" dirty="0" err="1"/>
              <a:t>Eumelanin</a:t>
            </a:r>
            <a:r>
              <a:rPr lang="cs-CZ" altLang="cs-CZ" sz="1800" dirty="0"/>
              <a:t>, </a:t>
            </a:r>
            <a:r>
              <a:rPr lang="cs-CZ" altLang="cs-CZ" sz="1800" dirty="0" err="1" smtClean="0"/>
              <a:t>pheomelanin</a:t>
            </a:r>
            <a:endParaRPr lang="cs-CZ" altLang="cs-CZ" sz="1800" dirty="0"/>
          </a:p>
        </p:txBody>
      </p:sp>
      <p:sp>
        <p:nvSpPr>
          <p:cNvPr id="23557" name="Text Box 7">
            <a:extLst>
              <a:ext uri="{FF2B5EF4-FFF2-40B4-BE49-F238E27FC236}">
                <a16:creationId xmlns="" xmlns:a16="http://schemas.microsoft.com/office/drawing/2014/main" id="{BBD87DB9-4EF8-4120-B111-2F7DB2AB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974086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/>
              <a:t>Tyrosinase</a:t>
            </a:r>
            <a:endParaRPr lang="cs-CZ" altLang="cs-CZ" sz="1800" dirty="0"/>
          </a:p>
        </p:txBody>
      </p:sp>
      <p:sp>
        <p:nvSpPr>
          <p:cNvPr id="23558" name="TextovéPole 1">
            <a:extLst>
              <a:ext uri="{FF2B5EF4-FFF2-40B4-BE49-F238E27FC236}">
                <a16:creationId xmlns="" xmlns:a16="http://schemas.microsoft.com/office/drawing/2014/main" id="{CCF2C4BC-7438-4E91-8AF8-33413CED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404" y="1614018"/>
            <a:ext cx="40814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/>
              <a:t>-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synthesis</a:t>
            </a:r>
            <a:r>
              <a:rPr lang="cs-CZ" altLang="cs-CZ" sz="1800" dirty="0" smtClean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melanin </a:t>
            </a:r>
            <a:r>
              <a:rPr lang="cs-CZ" altLang="cs-CZ" sz="1800" dirty="0" err="1"/>
              <a:t>is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complex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process</a:t>
            </a:r>
            <a:r>
              <a:rPr lang="cs-CZ" altLang="cs-CZ" sz="1800" dirty="0" smtClean="0"/>
              <a:t> </a:t>
            </a:r>
            <a:r>
              <a:rPr lang="cs-CZ" altLang="cs-CZ" sz="1800" dirty="0" err="1"/>
              <a:t>starting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with</a:t>
            </a:r>
            <a:r>
              <a:rPr lang="cs-CZ" altLang="cs-CZ" sz="1800" dirty="0"/>
              <a:t> tyrosine,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most </a:t>
            </a:r>
            <a:r>
              <a:rPr lang="cs-CZ" altLang="cs-CZ" sz="1800" dirty="0" err="1"/>
              <a:t>important</a:t>
            </a:r>
            <a:r>
              <a:rPr lang="cs-CZ" altLang="cs-CZ" sz="1800" dirty="0"/>
              <a:t> enzyme </a:t>
            </a:r>
            <a:r>
              <a:rPr lang="cs-CZ" altLang="cs-CZ" sz="1800" dirty="0" err="1"/>
              <a:t>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tyrosinase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/>
              <a:t>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important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intermediate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is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DOPA (a </a:t>
            </a:r>
            <a:r>
              <a:rPr lang="cs-CZ" altLang="cs-CZ" sz="1800" dirty="0" err="1"/>
              <a:t>precursor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dopamine</a:t>
            </a:r>
            <a:r>
              <a:rPr lang="cs-CZ" altLang="cs-CZ" sz="1800" dirty="0" smtClean="0"/>
              <a:t>)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/>
              <a:t>- </a:t>
            </a:r>
            <a:r>
              <a:rPr lang="cs-CZ" altLang="cs-CZ" sz="1800" dirty="0" err="1"/>
              <a:t>t</a:t>
            </a:r>
            <a:r>
              <a:rPr lang="cs-CZ" altLang="cs-CZ" sz="1800" dirty="0" err="1" smtClean="0"/>
              <a:t>he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melanin </a:t>
            </a:r>
            <a:r>
              <a:rPr lang="cs-CZ" altLang="cs-CZ" sz="1800" dirty="0" err="1"/>
              <a:t>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packaged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into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melanosomes</a:t>
            </a:r>
            <a:r>
              <a:rPr lang="cs-CZ" altLang="cs-CZ" sz="1800" dirty="0"/>
              <a:t> in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Golgi </a:t>
            </a:r>
            <a:r>
              <a:rPr lang="cs-CZ" altLang="cs-CZ" sz="1800" dirty="0" err="1"/>
              <a:t>apparatus</a:t>
            </a:r>
            <a:r>
              <a:rPr lang="cs-CZ" altLang="cs-CZ" sz="1800" dirty="0"/>
              <a:t> and </a:t>
            </a:r>
            <a:r>
              <a:rPr lang="cs-CZ" altLang="cs-CZ" sz="1800" dirty="0" err="1" smtClean="0"/>
              <a:t>transferred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to </a:t>
            </a:r>
            <a:r>
              <a:rPr lang="cs-CZ" altLang="cs-CZ" sz="1800" dirty="0" err="1"/>
              <a:t>keratinocytes</a:t>
            </a:r>
            <a:r>
              <a:rPr lang="cs-CZ" altLang="cs-CZ" sz="1800" dirty="0"/>
              <a:t> by </a:t>
            </a:r>
            <a:r>
              <a:rPr lang="cs-CZ" altLang="cs-CZ" sz="1800" dirty="0" err="1" smtClean="0"/>
              <a:t>dendrites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/>
              <a:t>- </a:t>
            </a:r>
            <a:r>
              <a:rPr lang="cs-CZ" altLang="cs-CZ" sz="1800" dirty="0" err="1" smtClean="0"/>
              <a:t>m</a:t>
            </a:r>
            <a:r>
              <a:rPr lang="cs-CZ" altLang="cs-CZ" sz="1800" dirty="0" err="1" smtClean="0"/>
              <a:t>elanocytes</a:t>
            </a:r>
            <a:r>
              <a:rPr lang="cs-CZ" altLang="cs-CZ" sz="1800" dirty="0" smtClean="0"/>
              <a:t> </a:t>
            </a:r>
            <a:r>
              <a:rPr lang="cs-CZ" altLang="cs-CZ" sz="1800" dirty="0" err="1"/>
              <a:t>have</a:t>
            </a:r>
            <a:r>
              <a:rPr lang="cs-CZ" altLang="cs-CZ" sz="1800" dirty="0"/>
              <a:t> long cell </a:t>
            </a:r>
            <a:r>
              <a:rPr lang="cs-CZ" altLang="cs-CZ" sz="1800" dirty="0" err="1" smtClean="0"/>
              <a:t>extension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denrites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and </a:t>
            </a:r>
            <a:r>
              <a:rPr lang="cs-CZ" altLang="cs-CZ" sz="1800" dirty="0" err="1"/>
              <a:t>can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provide</a:t>
            </a:r>
            <a:r>
              <a:rPr lang="cs-CZ" altLang="cs-CZ" sz="1800" dirty="0"/>
              <a:t> 30-40 </a:t>
            </a:r>
            <a:r>
              <a:rPr lang="cs-CZ" altLang="cs-CZ" sz="1800" dirty="0" err="1"/>
              <a:t>keratinocytes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with</a:t>
            </a:r>
            <a:r>
              <a:rPr lang="cs-CZ" altLang="cs-CZ" sz="1800" dirty="0"/>
              <a:t> melanin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ells and Layers of the Epidermis – Earth's Lab"/>
          <p:cNvPicPr>
            <a:picLocks noChangeAspect="1" noChangeArrowheads="1"/>
          </p:cNvPicPr>
          <p:nvPr/>
        </p:nvPicPr>
        <p:blipFill>
          <a:blip r:embed="rId2"/>
          <a:srcRect l="1961" r="3921"/>
          <a:stretch>
            <a:fillRect/>
          </a:stretch>
        </p:blipFill>
        <p:spPr bwMode="auto">
          <a:xfrm>
            <a:off x="5720255" y="2500306"/>
            <a:ext cx="3423745" cy="4071942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323707-562B-4185-84ED-B60E833A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Langerhans cells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F4E0B13-1B5E-4192-877F-58442CBE1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KlavikaWebBasicRegular"/>
              </a:rPr>
              <a:t>a</a:t>
            </a:r>
            <a:r>
              <a:rPr lang="en-US" dirty="0" err="1" smtClean="0">
                <a:effectLst/>
                <a:latin typeface="KlavikaWebBasicRegular"/>
              </a:rPr>
              <a:t>ntigen</a:t>
            </a:r>
            <a:r>
              <a:rPr lang="en-US" dirty="0" smtClean="0">
                <a:effectLst/>
                <a:latin typeface="KlavikaWebBasicRegular"/>
              </a:rPr>
              <a:t>-presenting </a:t>
            </a:r>
            <a:r>
              <a:rPr lang="sk-SK" dirty="0" err="1" smtClean="0">
                <a:effectLst/>
                <a:latin typeface="KlavikaWebBasicRegular"/>
              </a:rPr>
              <a:t>dendritic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cells </a:t>
            </a:r>
            <a:endParaRPr lang="cs-CZ" dirty="0">
              <a:effectLst/>
              <a:latin typeface="KlavikaWebBasicRegular"/>
            </a:endParaRPr>
          </a:p>
          <a:p>
            <a:pPr>
              <a:defRPr/>
            </a:pPr>
            <a:r>
              <a:rPr lang="cs-CZ" dirty="0">
                <a:latin typeface="KlavikaWebBasicRegular"/>
              </a:rPr>
              <a:t>p</a:t>
            </a:r>
            <a:r>
              <a:rPr lang="en-US" dirty="0" smtClean="0">
                <a:effectLst/>
                <a:latin typeface="KlavikaWebBasicRegular"/>
              </a:rPr>
              <a:t>art </a:t>
            </a:r>
            <a:r>
              <a:rPr lang="en-US" dirty="0">
                <a:effectLst/>
                <a:latin typeface="KlavikaWebBasicRegular"/>
              </a:rPr>
              <a:t>of the body’s immune system </a:t>
            </a:r>
            <a:endParaRPr lang="cs-CZ" dirty="0">
              <a:latin typeface="KlavikaWebBasicRegular"/>
            </a:endParaRPr>
          </a:p>
          <a:p>
            <a:pPr>
              <a:defRPr/>
            </a:pPr>
            <a:r>
              <a:rPr lang="cs-CZ" dirty="0" smtClean="0">
                <a:effectLst/>
                <a:latin typeface="KlavikaWebBasicRegular"/>
              </a:rPr>
              <a:t>c</a:t>
            </a:r>
            <a:r>
              <a:rPr lang="en-US" dirty="0" err="1" smtClean="0">
                <a:effectLst/>
                <a:latin typeface="KlavikaWebBasicRegular"/>
              </a:rPr>
              <a:t>onstantly</a:t>
            </a:r>
            <a:r>
              <a:rPr lang="en-US" dirty="0" smtClean="0">
                <a:effectLst/>
                <a:latin typeface="KlavikaWebBasicRegular"/>
              </a:rPr>
              <a:t> </a:t>
            </a:r>
            <a:r>
              <a:rPr lang="en-US" dirty="0">
                <a:effectLst/>
                <a:latin typeface="KlavikaWebBasicRegular"/>
              </a:rPr>
              <a:t>on the lookout for antigens </a:t>
            </a:r>
            <a:endParaRPr lang="sk-SK" dirty="0" smtClean="0">
              <a:effectLst/>
              <a:latin typeface="KlavikaWebBasicRegular"/>
            </a:endParaRPr>
          </a:p>
          <a:p>
            <a:pPr>
              <a:buNone/>
              <a:defRPr/>
            </a:pPr>
            <a:r>
              <a:rPr lang="sk-SK" dirty="0" smtClean="0">
                <a:latin typeface="KlavikaWebBasicRegular"/>
              </a:rPr>
              <a:t> </a:t>
            </a:r>
            <a:r>
              <a:rPr lang="sk-SK" dirty="0" smtClean="0"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in </a:t>
            </a:r>
            <a:r>
              <a:rPr lang="en-US" dirty="0">
                <a:effectLst/>
                <a:latin typeface="KlavikaWebBasicRegular"/>
              </a:rPr>
              <a:t>their surroundings so they can trap </a:t>
            </a:r>
            <a:endParaRPr lang="sk-SK" dirty="0" smtClean="0">
              <a:effectLst/>
              <a:latin typeface="KlavikaWebBasicRegular"/>
            </a:endParaRPr>
          </a:p>
          <a:p>
            <a:pPr>
              <a:buNone/>
              <a:defRPr/>
            </a:pPr>
            <a:r>
              <a:rPr lang="sk-SK" dirty="0" smtClean="0">
                <a:latin typeface="KlavikaWebBasicRegular"/>
              </a:rPr>
              <a:t> </a:t>
            </a:r>
            <a:r>
              <a:rPr lang="sk-SK" dirty="0" smtClean="0"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them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and present </a:t>
            </a:r>
            <a:r>
              <a:rPr lang="en-US" dirty="0">
                <a:effectLst/>
                <a:latin typeface="KlavikaWebBasicRegular"/>
              </a:rPr>
              <a:t>them to </a:t>
            </a:r>
            <a:r>
              <a:rPr lang="en-US" dirty="0" smtClean="0">
                <a:effectLst/>
                <a:latin typeface="KlavikaWebBasicRegular"/>
              </a:rPr>
              <a:t>T-h</a:t>
            </a:r>
            <a:r>
              <a:rPr lang="sk-SK" dirty="0" err="1" smtClean="0">
                <a:effectLst/>
                <a:latin typeface="KlavikaWebBasicRegular"/>
              </a:rPr>
              <a:t>elper</a:t>
            </a:r>
            <a:endParaRPr lang="sk-SK" dirty="0" smtClean="0">
              <a:effectLst/>
              <a:latin typeface="KlavikaWebBasicRegular"/>
            </a:endParaRPr>
          </a:p>
          <a:p>
            <a:pPr>
              <a:buNone/>
              <a:defRPr/>
            </a:pPr>
            <a:r>
              <a:rPr lang="sk-SK" dirty="0" smtClean="0">
                <a:latin typeface="KlavikaWebBasicRegular"/>
              </a:rPr>
              <a:t> 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lymphocytes,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thereby activating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an </a:t>
            </a:r>
            <a:endParaRPr lang="sk-SK" dirty="0" smtClean="0">
              <a:effectLst/>
              <a:latin typeface="KlavikaWebBasicRegular"/>
            </a:endParaRPr>
          </a:p>
          <a:p>
            <a:pPr>
              <a:buNone/>
              <a:defRPr/>
            </a:pPr>
            <a:r>
              <a:rPr lang="sk-SK" dirty="0" smtClean="0">
                <a:latin typeface="KlavikaWebBasicRegular"/>
              </a:rPr>
              <a:t> </a:t>
            </a:r>
            <a:r>
              <a:rPr lang="sk-SK" dirty="0" smtClean="0">
                <a:latin typeface="KlavikaWebBasicRegular"/>
              </a:rPr>
              <a:t> </a:t>
            </a:r>
            <a:r>
              <a:rPr lang="en-US" dirty="0" smtClean="0">
                <a:effectLst/>
                <a:latin typeface="KlavikaWebBasicRegular"/>
              </a:rPr>
              <a:t>immune </a:t>
            </a:r>
            <a:r>
              <a:rPr lang="en-US" dirty="0">
                <a:effectLst/>
                <a:latin typeface="KlavikaWebBasicRegular"/>
              </a:rPr>
              <a:t>response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64EF13-48C6-4CAA-B024-DCDA32A5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Merkel </a:t>
            </a: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0C8FB94-F3E2-4134-B510-81E674C9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 </a:t>
            </a:r>
            <a:r>
              <a:rPr lang="en-US" dirty="0"/>
              <a:t>in very small numbers in the stratum </a:t>
            </a:r>
            <a:r>
              <a:rPr lang="en-US" dirty="0" err="1"/>
              <a:t>basale</a:t>
            </a:r>
            <a:endParaRPr lang="cs-CZ" dirty="0"/>
          </a:p>
          <a:p>
            <a:pPr>
              <a:defRPr/>
            </a:pPr>
            <a:r>
              <a:rPr lang="en-US" dirty="0" smtClean="0"/>
              <a:t>closely </a:t>
            </a:r>
            <a:r>
              <a:rPr lang="en-US" dirty="0"/>
              <a:t>associated with terminal filaments of cutaneous nerves and seem to have a role in sensation, especially in areas of the body such as palms, soles and genitalia</a:t>
            </a:r>
            <a:endParaRPr lang="cs-CZ" dirty="0"/>
          </a:p>
        </p:txBody>
      </p:sp>
      <p:pic>
        <p:nvPicPr>
          <p:cNvPr id="32770" name="Picture 2" descr="Cells and Layers of the Epidermis – Earth's 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154379"/>
            <a:ext cx="3428992" cy="3703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F7B70C-6CBE-43BD-B81E-B7C013D9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T</a:t>
            </a:r>
            <a:r>
              <a:rPr lang="en-US" dirty="0" err="1" smtClean="0"/>
              <a:t>ypes</a:t>
            </a:r>
            <a:r>
              <a:rPr lang="en-US" dirty="0" smtClean="0"/>
              <a:t> </a:t>
            </a:r>
            <a:r>
              <a:rPr lang="en-US" dirty="0"/>
              <a:t>of cell junctions in the epidermis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19F40AA-9DAC-4F35-AA70-DB29048D0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desmosomes</a:t>
            </a:r>
            <a:r>
              <a:rPr lang="en-US" dirty="0" smtClean="0"/>
              <a:t> </a:t>
            </a:r>
            <a:r>
              <a:rPr lang="en-US" dirty="0"/>
              <a:t>– complex structures with many proteins holding cells together – the most important are the </a:t>
            </a:r>
            <a:r>
              <a:rPr lang="en-US" dirty="0" err="1"/>
              <a:t>desmogleins</a:t>
            </a:r>
            <a:endParaRPr lang="en-US" dirty="0"/>
          </a:p>
          <a:p>
            <a:pPr>
              <a:defRPr/>
            </a:pPr>
            <a:r>
              <a:rPr lang="en-US" b="1" dirty="0" smtClean="0"/>
              <a:t>adherent </a:t>
            </a:r>
            <a:r>
              <a:rPr lang="en-US" b="1" dirty="0"/>
              <a:t>junctions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US" dirty="0"/>
              <a:t>connect actin filaments and involve cadherins and </a:t>
            </a:r>
            <a:r>
              <a:rPr lang="en-US" dirty="0" err="1"/>
              <a:t>catenins</a:t>
            </a:r>
            <a:endParaRPr lang="en-US" dirty="0"/>
          </a:p>
          <a:p>
            <a:pPr>
              <a:defRPr/>
            </a:pPr>
            <a:r>
              <a:rPr lang="en-US" b="1" dirty="0" smtClean="0"/>
              <a:t>gap </a:t>
            </a:r>
            <a:r>
              <a:rPr lang="en-US" b="1" dirty="0"/>
              <a:t>junctions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52-5287_IMG">
            <a:extLst>
              <a:ext uri="{FF2B5EF4-FFF2-40B4-BE49-F238E27FC236}">
                <a16:creationId xmlns="" xmlns:a16="http://schemas.microsoft.com/office/drawing/2014/main" id="{A0D9D70A-DA65-4571-97AF-FE9B974B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8757"/>
            <a:ext cx="3723456" cy="496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="" xmlns:a16="http://schemas.microsoft.com/office/drawing/2014/main" id="{F018B912-B2B8-44E8-8BD2-FB12EA1BEF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7544" y="404664"/>
            <a:ext cx="8676456" cy="115188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Dermo </a:t>
            </a:r>
            <a:r>
              <a:rPr lang="cs-CZ" altLang="cs-CZ" sz="2800" dirty="0" err="1"/>
              <a:t>epidermal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junction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–</a:t>
            </a:r>
            <a:r>
              <a:rPr lang="cs-CZ" altLang="cs-CZ" sz="2800" dirty="0" err="1" smtClean="0"/>
              <a:t>basal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membrane</a:t>
            </a:r>
            <a:r>
              <a:rPr lang="cs-CZ" altLang="cs-CZ" sz="2800" dirty="0" smtClean="0"/>
              <a:t> </a:t>
            </a:r>
            <a:r>
              <a:rPr lang="cs-CZ" altLang="cs-CZ" sz="2800" dirty="0" err="1"/>
              <a:t>zone</a:t>
            </a:r>
            <a:r>
              <a:rPr lang="cs-CZ" altLang="cs-CZ" dirty="0"/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ACB010E1-5DB0-4FD0-B916-612AC2332B8D}"/>
              </a:ext>
            </a:extLst>
          </p:cNvPr>
          <p:cNvSpPr txBox="1"/>
          <p:nvPr/>
        </p:nvSpPr>
        <p:spPr>
          <a:xfrm>
            <a:off x="4427538" y="1596472"/>
            <a:ext cx="46089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 smtClean="0"/>
              <a:t>- </a:t>
            </a:r>
            <a:r>
              <a:rPr lang="en-US" altLang="cs-CZ" dirty="0" smtClean="0"/>
              <a:t>narrow</a:t>
            </a:r>
            <a:r>
              <a:rPr lang="en-US" altLang="cs-CZ" dirty="0"/>
              <a:t>, undulating, multi-layered </a:t>
            </a:r>
            <a:r>
              <a:rPr lang="cs-CZ" altLang="cs-CZ" dirty="0" smtClean="0"/>
              <a:t> 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en-US" altLang="cs-CZ" dirty="0" smtClean="0"/>
              <a:t>structure </a:t>
            </a:r>
            <a:r>
              <a:rPr lang="cs-CZ" altLang="cs-CZ" dirty="0" err="1" smtClean="0"/>
              <a:t>situated</a:t>
            </a:r>
            <a:r>
              <a:rPr lang="en-US" altLang="cs-CZ" dirty="0" smtClean="0"/>
              <a:t> </a:t>
            </a:r>
            <a:r>
              <a:rPr lang="en-US" altLang="cs-CZ" dirty="0"/>
              <a:t>between the </a:t>
            </a:r>
            <a:r>
              <a:rPr lang="en-US" altLang="cs-CZ" dirty="0" smtClean="0"/>
              <a:t>epidermis </a:t>
            </a:r>
            <a:r>
              <a:rPr lang="cs-CZ" altLang="cs-CZ" dirty="0" smtClean="0"/>
              <a:t> 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en-US" altLang="cs-CZ" dirty="0" smtClean="0"/>
              <a:t>and </a:t>
            </a:r>
            <a:r>
              <a:rPr lang="en-US" altLang="cs-CZ" dirty="0"/>
              <a:t>dermis, which </a:t>
            </a:r>
            <a:r>
              <a:rPr lang="cs-CZ" altLang="cs-CZ" dirty="0" smtClean="0"/>
              <a:t>serve as</a:t>
            </a:r>
            <a:r>
              <a:rPr lang="en-US" altLang="cs-CZ" dirty="0" smtClean="0"/>
              <a:t> cohesion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en-US" altLang="cs-CZ" dirty="0" smtClean="0"/>
              <a:t>between the</a:t>
            </a:r>
            <a:r>
              <a:rPr lang="cs-CZ" altLang="cs-CZ" dirty="0" smtClean="0"/>
              <a:t>se</a:t>
            </a:r>
            <a:r>
              <a:rPr lang="en-US" altLang="cs-CZ" dirty="0" smtClean="0"/>
              <a:t> </a:t>
            </a:r>
            <a:r>
              <a:rPr lang="en-US" altLang="cs-CZ" dirty="0"/>
              <a:t>two layers 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key</a:t>
            </a:r>
            <a:r>
              <a:rPr lang="cs-CZ" altLang="cs-CZ" dirty="0" smtClean="0"/>
              <a:t> </a:t>
            </a:r>
            <a:r>
              <a:rPr lang="cs-CZ" altLang="cs-CZ" dirty="0" err="1"/>
              <a:t>components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 smtClean="0"/>
              <a:t>basal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membrane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zone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hemidesmosomes</a:t>
            </a:r>
            <a:r>
              <a:rPr lang="cs-CZ" altLang="cs-CZ" dirty="0"/>
              <a:t>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junctional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complexes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attach</a:t>
            </a:r>
            <a:r>
              <a:rPr lang="cs-CZ" altLang="cs-CZ" dirty="0"/>
              <a:t> </a:t>
            </a:r>
            <a:r>
              <a:rPr lang="cs-CZ" altLang="cs-CZ" dirty="0" err="1" smtClean="0"/>
              <a:t>keratinocytes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str.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basale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underlying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basal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membrane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sharing</a:t>
            </a:r>
            <a:r>
              <a:rPr lang="cs-CZ" altLang="cs-CZ" dirty="0" smtClean="0"/>
              <a:t> </a:t>
            </a:r>
            <a:r>
              <a:rPr lang="cs-CZ" altLang="cs-CZ" dirty="0"/>
              <a:t>many </a:t>
            </a:r>
            <a:r>
              <a:rPr lang="cs-CZ" altLang="cs-CZ" dirty="0" err="1" smtClean="0"/>
              <a:t>features</a:t>
            </a:r>
            <a:r>
              <a:rPr lang="cs-CZ" altLang="cs-CZ" dirty="0" smtClean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desmosomes</a:t>
            </a:r>
            <a:endParaRPr lang="cs-CZ" altLang="cs-CZ" dirty="0"/>
          </a:p>
          <a:p>
            <a:pPr marL="285750" indent="-285750">
              <a:buFontTx/>
              <a:buChar char="-"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made </a:t>
            </a:r>
            <a:r>
              <a:rPr lang="cs-CZ" altLang="cs-CZ" dirty="0"/>
              <a:t>up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/>
              <a:t>lamina </a:t>
            </a:r>
            <a:r>
              <a:rPr lang="cs-CZ" altLang="cs-CZ" dirty="0" err="1"/>
              <a:t>lucida</a:t>
            </a:r>
            <a:r>
              <a:rPr lang="cs-CZ" altLang="cs-CZ" dirty="0"/>
              <a:t> and lamina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densa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 err="1"/>
              <a:t>b</a:t>
            </a:r>
            <a:r>
              <a:rPr lang="cs-CZ" altLang="cs-CZ" dirty="0" err="1" smtClean="0"/>
              <a:t>arrier</a:t>
            </a:r>
            <a:r>
              <a:rPr lang="cs-CZ" altLang="cs-CZ" dirty="0" smtClean="0"/>
              <a:t> </a:t>
            </a:r>
            <a:r>
              <a:rPr lang="cs-CZ" altLang="cs-CZ" dirty="0" err="1"/>
              <a:t>functions</a:t>
            </a:r>
            <a:r>
              <a:rPr lang="cs-CZ" altLang="cs-CZ" dirty="0"/>
              <a:t> – </a:t>
            </a:r>
            <a:r>
              <a:rPr lang="cs-CZ" altLang="cs-CZ" dirty="0" err="1"/>
              <a:t>allowing</a:t>
            </a:r>
            <a:r>
              <a:rPr lang="cs-CZ" altLang="cs-CZ" dirty="0"/>
              <a:t> </a:t>
            </a:r>
            <a:r>
              <a:rPr lang="cs-CZ" altLang="cs-CZ" dirty="0" err="1"/>
              <a:t>molecules</a:t>
            </a:r>
            <a:r>
              <a:rPr lang="cs-CZ" altLang="cs-CZ" dirty="0"/>
              <a:t> to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diffuse</a:t>
            </a:r>
            <a:r>
              <a:rPr lang="cs-CZ" altLang="cs-CZ" dirty="0" smtClean="0"/>
              <a:t> </a:t>
            </a:r>
            <a:r>
              <a:rPr lang="cs-CZ" altLang="cs-CZ" dirty="0"/>
              <a:t>to and </a:t>
            </a:r>
            <a:r>
              <a:rPr lang="cs-CZ" altLang="cs-CZ" dirty="0" err="1"/>
              <a:t>from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dermis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C821E2-282C-45A1-9A12-FCFBEF63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2. Dermis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F132155-2E57-4FA6-84CC-06665E50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</a:t>
            </a:r>
            <a:r>
              <a:rPr lang="cs-CZ" sz="2400" dirty="0" err="1" smtClean="0"/>
              <a:t>hickness</a:t>
            </a:r>
            <a:r>
              <a:rPr lang="cs-CZ" sz="2400" dirty="0" smtClean="0"/>
              <a:t>: </a:t>
            </a:r>
            <a:r>
              <a:rPr lang="cs-CZ" sz="2400" dirty="0"/>
              <a:t>0,6 – 3 mm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connected </a:t>
            </a:r>
            <a:r>
              <a:rPr lang="en-US" sz="2400" dirty="0">
                <a:effectLst/>
              </a:rPr>
              <a:t>to the epidermis at the level of the </a:t>
            </a:r>
            <a:r>
              <a:rPr lang="en-US" sz="2400" dirty="0" smtClean="0">
                <a:effectLst/>
              </a:rPr>
              <a:t>bas</a:t>
            </a:r>
            <a:r>
              <a:rPr lang="cs-CZ" sz="2400" dirty="0" smtClean="0">
                <a:effectLst/>
              </a:rPr>
              <a:t>al </a:t>
            </a:r>
            <a:r>
              <a:rPr lang="en-US" sz="2400" dirty="0" smtClean="0">
                <a:effectLst/>
              </a:rPr>
              <a:t>membrane</a:t>
            </a:r>
            <a:endParaRPr lang="cs-CZ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consists </a:t>
            </a:r>
            <a:r>
              <a:rPr lang="en-US" sz="2400" dirty="0">
                <a:effectLst/>
              </a:rPr>
              <a:t>of two layers,  the </a:t>
            </a:r>
            <a:r>
              <a:rPr lang="en-US" sz="2400" dirty="0" err="1" smtClean="0">
                <a:effectLst/>
              </a:rPr>
              <a:t>papillar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and reticular </a:t>
            </a:r>
            <a:r>
              <a:rPr lang="en-US" sz="2400" dirty="0" smtClean="0">
                <a:effectLst/>
              </a:rPr>
              <a:t>layer </a:t>
            </a:r>
            <a:r>
              <a:rPr lang="en-US" sz="2400" dirty="0">
                <a:effectLst/>
              </a:rPr>
              <a:t>which merge together without clear demarcation</a:t>
            </a:r>
            <a:endParaRPr lang="cs-CZ" sz="2400" dirty="0">
              <a:effectLst/>
            </a:endParaRPr>
          </a:p>
          <a:p>
            <a:pPr>
              <a:defRPr/>
            </a:pPr>
            <a:r>
              <a:rPr lang="cs-CZ" dirty="0"/>
              <a:t>c</a:t>
            </a:r>
            <a:r>
              <a:rPr lang="en-US" sz="2400" dirty="0" err="1" smtClean="0"/>
              <a:t>ontain</a:t>
            </a:r>
            <a:r>
              <a:rPr lang="cs-CZ" sz="2400" dirty="0" smtClean="0"/>
              <a:t>s:</a:t>
            </a:r>
            <a:r>
              <a:rPr lang="en-US" sz="2400" dirty="0" smtClean="0"/>
              <a:t> connective tissue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dirty="0" smtClean="0"/>
              <a:t>                </a:t>
            </a:r>
            <a:r>
              <a:rPr lang="en-US" sz="2400" dirty="0" smtClean="0"/>
              <a:t> </a:t>
            </a:r>
            <a:r>
              <a:rPr lang="cs-CZ" sz="2400" dirty="0" smtClean="0"/>
              <a:t> </a:t>
            </a:r>
            <a:r>
              <a:rPr lang="en-US" sz="2400" dirty="0" err="1" smtClean="0"/>
              <a:t>senzor</a:t>
            </a:r>
            <a:r>
              <a:rPr lang="cs-CZ" sz="2400" dirty="0" err="1" smtClean="0"/>
              <a:t>ic</a:t>
            </a:r>
            <a:r>
              <a:rPr lang="en-US" sz="2400" dirty="0" smtClean="0"/>
              <a:t> neurons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            </a:t>
            </a:r>
            <a:r>
              <a:rPr lang="en-US" sz="2400" dirty="0" smtClean="0"/>
              <a:t>blood vessels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    </a:t>
            </a:r>
            <a:r>
              <a:rPr lang="en-US" sz="2400" dirty="0" smtClean="0"/>
              <a:t>hair follicles</a:t>
            </a:r>
            <a:r>
              <a:rPr lang="cs-CZ" sz="2400" dirty="0" smtClean="0"/>
              <a:t> and</a:t>
            </a:r>
            <a:r>
              <a:rPr lang="en-US" sz="2400" dirty="0" smtClean="0"/>
              <a:t> hairs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    </a:t>
            </a:r>
            <a:r>
              <a:rPr lang="en-US" sz="2400" dirty="0" smtClean="0"/>
              <a:t>sweat </a:t>
            </a:r>
            <a:r>
              <a:rPr lang="en-US" sz="2400" dirty="0"/>
              <a:t>glands</a:t>
            </a:r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27C4D3F-4D5C-476C-B792-E3BFF81D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Layers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dermis</a:t>
            </a:r>
            <a:endParaRPr lang="cs-CZ" dirty="0"/>
          </a:p>
        </p:txBody>
      </p:sp>
      <p:pic>
        <p:nvPicPr>
          <p:cNvPr id="32772" name="Obrázek 2">
            <a:extLst>
              <a:ext uri="{FF2B5EF4-FFF2-40B4-BE49-F238E27FC236}">
                <a16:creationId xmlns="" xmlns:a16="http://schemas.microsoft.com/office/drawing/2014/main" id="{A4FCB030-78F5-4B64-AC89-B8343852A2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20" y="4214818"/>
            <a:ext cx="4194175" cy="2387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3186141-B14F-41E6-8712-0823667AB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820472" cy="297656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defRPr/>
            </a:pPr>
            <a:r>
              <a:rPr lang="cs-CZ" sz="2400" dirty="0" err="1" smtClean="0"/>
              <a:t>Stratum</a:t>
            </a:r>
            <a:r>
              <a:rPr lang="cs-CZ" sz="2400" dirty="0" smtClean="0"/>
              <a:t> </a:t>
            </a:r>
            <a:r>
              <a:rPr lang="cs-CZ" sz="2400" dirty="0" err="1" smtClean="0"/>
              <a:t>papillare</a:t>
            </a:r>
            <a:r>
              <a:rPr lang="cs-CZ" sz="2400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formed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papilles</a:t>
            </a:r>
            <a:r>
              <a:rPr lang="cs-CZ" sz="2400" dirty="0" smtClean="0"/>
              <a:t> </a:t>
            </a:r>
            <a:r>
              <a:rPr lang="cs-CZ" sz="2400" dirty="0" err="1" smtClean="0"/>
              <a:t>orientated</a:t>
            </a:r>
            <a:r>
              <a:rPr lang="cs-CZ" sz="2400" dirty="0" smtClean="0"/>
              <a:t> to </a:t>
            </a:r>
            <a:r>
              <a:rPr lang="sk-SK" sz="2400" dirty="0" err="1" smtClean="0"/>
              <a:t>epidermis</a:t>
            </a:r>
            <a:r>
              <a:rPr lang="sk-SK" sz="2400" dirty="0" smtClean="0"/>
              <a:t>,  </a:t>
            </a:r>
            <a:br>
              <a:rPr lang="sk-SK" sz="2400" dirty="0" smtClean="0"/>
            </a:br>
            <a:r>
              <a:rPr lang="sk-SK" sz="2400" dirty="0" smtClean="0"/>
              <a:t>                               </a:t>
            </a:r>
            <a:r>
              <a:rPr lang="sk-SK" sz="2400" dirty="0" err="1" smtClean="0"/>
              <a:t>connective</a:t>
            </a:r>
            <a:r>
              <a:rPr lang="sk-SK" sz="2400" dirty="0" smtClean="0"/>
              <a:t> </a:t>
            </a:r>
            <a:r>
              <a:rPr lang="sk-SK" sz="2400" dirty="0" err="1" smtClean="0"/>
              <a:t>tissue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cells</a:t>
            </a:r>
            <a:r>
              <a:rPr lang="sk-SK" sz="2400" dirty="0" smtClean="0"/>
              <a:t>, </a:t>
            </a:r>
            <a:r>
              <a:rPr lang="sk-SK" sz="2400" dirty="0" err="1" smtClean="0"/>
              <a:t>elastic</a:t>
            </a:r>
            <a:r>
              <a:rPr lang="sk-SK" sz="2400" dirty="0" smtClean="0"/>
              <a:t> </a:t>
            </a:r>
            <a:r>
              <a:rPr lang="sk-SK" sz="2400" dirty="0" err="1" smtClean="0"/>
              <a:t>filaments</a:t>
            </a:r>
            <a:r>
              <a:rPr lang="sk-SK" sz="2400" dirty="0" smtClean="0"/>
              <a:t>,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                               nerve </a:t>
            </a:r>
            <a:r>
              <a:rPr lang="sk-SK" sz="2400" dirty="0" err="1" smtClean="0"/>
              <a:t>endings</a:t>
            </a:r>
            <a:r>
              <a:rPr lang="sk-SK" sz="2400" dirty="0" smtClean="0"/>
              <a:t>, </a:t>
            </a:r>
            <a:r>
              <a:rPr lang="sk-SK" sz="2400" dirty="0" err="1" smtClean="0"/>
              <a:t>senzoric</a:t>
            </a:r>
            <a:r>
              <a:rPr lang="sk-SK" sz="2400" dirty="0" smtClean="0"/>
              <a:t> </a:t>
            </a:r>
            <a:r>
              <a:rPr lang="sk-SK" sz="2400" dirty="0" err="1" smtClean="0"/>
              <a:t>corpuscules</a:t>
            </a:r>
            <a:r>
              <a:rPr lang="sk-SK" sz="2400" dirty="0" smtClean="0"/>
              <a:t> </a:t>
            </a:r>
            <a:r>
              <a:rPr lang="sk-SK" sz="2400" dirty="0" smtClean="0"/>
              <a:t>- </a:t>
            </a:r>
            <a:r>
              <a:rPr lang="sk-SK" sz="2400" dirty="0" err="1" smtClean="0"/>
              <a:t>Meissner</a:t>
            </a:r>
            <a:r>
              <a:rPr lang="sk-SK" sz="2400" dirty="0" smtClean="0"/>
              <a:t>,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                               </a:t>
            </a:r>
            <a:r>
              <a:rPr lang="sk-SK" sz="2400" dirty="0" err="1" smtClean="0"/>
              <a:t>Ruffini</a:t>
            </a:r>
            <a:r>
              <a:rPr lang="sk-SK" sz="2400" dirty="0" smtClean="0"/>
              <a:t>, ...</a:t>
            </a:r>
            <a:endParaRPr lang="cs-CZ" sz="2400" dirty="0"/>
          </a:p>
          <a:p>
            <a:pPr>
              <a:spcBef>
                <a:spcPts val="0"/>
              </a:spcBef>
              <a:defRPr/>
            </a:pPr>
            <a:r>
              <a:rPr lang="cs-CZ" sz="2400" dirty="0" err="1" smtClean="0"/>
              <a:t>Stratum</a:t>
            </a:r>
            <a:r>
              <a:rPr lang="cs-CZ" sz="2400" dirty="0" smtClean="0"/>
              <a:t> </a:t>
            </a:r>
            <a:r>
              <a:rPr lang="cs-CZ" sz="2400" dirty="0" err="1" smtClean="0"/>
              <a:t>reticullare</a:t>
            </a:r>
            <a:r>
              <a:rPr lang="cs-CZ" sz="2400" dirty="0" smtClean="0"/>
              <a:t> – </a:t>
            </a:r>
            <a:r>
              <a:rPr lang="cs-CZ" sz="2400" dirty="0" err="1" smtClean="0"/>
              <a:t>bigger</a:t>
            </a:r>
            <a:r>
              <a:rPr lang="cs-CZ" sz="2400" dirty="0" smtClean="0"/>
              <a:t> part </a:t>
            </a:r>
            <a:r>
              <a:rPr lang="en-US" sz="2400" dirty="0" smtClean="0"/>
              <a:t>of </a:t>
            </a:r>
            <a:r>
              <a:rPr lang="en-US" sz="2400" dirty="0"/>
              <a:t>the </a:t>
            </a:r>
            <a:r>
              <a:rPr lang="cs-CZ" sz="2400" dirty="0"/>
              <a:t>d</a:t>
            </a:r>
            <a:r>
              <a:rPr lang="en-US" sz="2400" dirty="0" err="1" smtClean="0"/>
              <a:t>ermis</a:t>
            </a:r>
            <a:r>
              <a:rPr lang="sk-SK" sz="2400" dirty="0" smtClean="0"/>
              <a:t>, </a:t>
            </a:r>
            <a:r>
              <a:rPr lang="sk-SK" sz="2400" dirty="0" err="1" smtClean="0"/>
              <a:t>thick</a:t>
            </a:r>
            <a:r>
              <a:rPr lang="sk-SK" sz="2400" dirty="0" smtClean="0"/>
              <a:t> </a:t>
            </a:r>
            <a:r>
              <a:rPr lang="en-US" sz="2400" dirty="0" smtClean="0"/>
              <a:t>network </a:t>
            </a:r>
            <a:r>
              <a:rPr lang="en-US" sz="2400" dirty="0"/>
              <a:t>of </a:t>
            </a:r>
            <a:r>
              <a:rPr lang="sk-SK" sz="2400" dirty="0" smtClean="0"/>
              <a:t> </a:t>
            </a:r>
            <a:br>
              <a:rPr lang="sk-SK" sz="2400" dirty="0" smtClean="0"/>
            </a:br>
            <a:r>
              <a:rPr lang="sk-SK" sz="2400" dirty="0" smtClean="0"/>
              <a:t>                                 </a:t>
            </a:r>
            <a:r>
              <a:rPr lang="sk-SK" sz="2400" dirty="0" err="1" smtClean="0"/>
              <a:t>colagen</a:t>
            </a:r>
            <a:r>
              <a:rPr lang="sk-SK" sz="2400" dirty="0" smtClean="0"/>
              <a:t> and </a:t>
            </a:r>
            <a:r>
              <a:rPr lang="sk-SK" sz="2400" dirty="0" err="1" smtClean="0"/>
              <a:t>elastic</a:t>
            </a:r>
            <a:r>
              <a:rPr lang="sk-SK" sz="2400" dirty="0" smtClean="0"/>
              <a:t> </a:t>
            </a:r>
            <a:r>
              <a:rPr lang="sk-SK" sz="2400" dirty="0" err="1" smtClean="0"/>
              <a:t>filaments</a:t>
            </a:r>
            <a:r>
              <a:rPr lang="sk-SK" sz="2400" dirty="0" smtClean="0"/>
              <a:t>, </a:t>
            </a:r>
            <a:r>
              <a:rPr lang="sk-SK" sz="2400" dirty="0" err="1" smtClean="0"/>
              <a:t>less</a:t>
            </a:r>
            <a:r>
              <a:rPr lang="sk-SK" sz="2400" dirty="0" smtClean="0"/>
              <a:t> </a:t>
            </a:r>
            <a:r>
              <a:rPr lang="sk-SK" sz="2400" dirty="0" err="1" smtClean="0"/>
              <a:t>amount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br>
              <a:rPr lang="sk-SK" sz="2400" dirty="0" smtClean="0"/>
            </a:br>
            <a:r>
              <a:rPr lang="sk-SK" sz="2400" dirty="0" smtClean="0"/>
              <a:t>                                 </a:t>
            </a:r>
            <a:r>
              <a:rPr lang="sk-SK" sz="2400" dirty="0" err="1" smtClean="0"/>
              <a:t>cells</a:t>
            </a:r>
            <a:r>
              <a:rPr lang="sk-SK" sz="2400" dirty="0" smtClean="0"/>
              <a:t>, </a:t>
            </a:r>
            <a:r>
              <a:rPr lang="cs-CZ" sz="2400" dirty="0" smtClean="0"/>
              <a:t>Vater-</a:t>
            </a:r>
            <a:r>
              <a:rPr lang="cs-CZ" sz="2400" dirty="0" err="1" smtClean="0"/>
              <a:t>Pacini</a:t>
            </a:r>
            <a:r>
              <a:rPr lang="cs-CZ" sz="2400" dirty="0" smtClean="0"/>
              <a:t> </a:t>
            </a:r>
            <a:r>
              <a:rPr lang="cs-CZ" sz="2400" dirty="0" err="1" smtClean="0"/>
              <a:t>corpuscules</a:t>
            </a:r>
            <a:endParaRPr lang="cs-CZ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FCFB99-6D5C-41A4-A1BD-ACA4161B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The</a:t>
            </a:r>
            <a:r>
              <a:rPr lang="cs-CZ" dirty="0" smtClean="0"/>
              <a:t> skin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288BC3D-5C67-471C-9353-5B88DA3D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k-SK" dirty="0" smtClean="0"/>
          </a:p>
          <a:p>
            <a:pPr eaLnBrk="1" hangingPunct="1">
              <a:defRPr/>
            </a:pPr>
            <a:endParaRPr lang="sk-SK" dirty="0" smtClean="0"/>
          </a:p>
          <a:p>
            <a:pPr eaLnBrk="1" hangingPunct="1">
              <a:defRPr/>
            </a:pPr>
            <a:r>
              <a:rPr lang="sk-SK" dirty="0" smtClean="0"/>
              <a:t>l</a:t>
            </a:r>
            <a:r>
              <a:rPr lang="en-US" dirty="0" err="1" smtClean="0"/>
              <a:t>argest</a:t>
            </a:r>
            <a:r>
              <a:rPr lang="en-US" dirty="0" smtClean="0"/>
              <a:t> </a:t>
            </a:r>
            <a:r>
              <a:rPr lang="en-US" dirty="0"/>
              <a:t>organ of the bod</a:t>
            </a:r>
            <a:r>
              <a:rPr lang="cs-CZ" dirty="0"/>
              <a:t>y</a:t>
            </a:r>
          </a:p>
          <a:p>
            <a:pPr>
              <a:defRPr/>
            </a:pPr>
            <a:r>
              <a:rPr lang="en-US" dirty="0" smtClean="0"/>
              <a:t>protects </a:t>
            </a:r>
            <a:r>
              <a:rPr lang="en-US" dirty="0"/>
              <a:t>us from microbes and the elements</a:t>
            </a:r>
            <a:endParaRPr lang="cs-CZ" dirty="0"/>
          </a:p>
          <a:p>
            <a:pPr marL="0" indent="0">
              <a:defRPr/>
            </a:pPr>
            <a:r>
              <a:rPr lang="cs-CZ" dirty="0" smtClean="0"/>
              <a:t> </a:t>
            </a:r>
            <a:r>
              <a:rPr lang="en-US" dirty="0" smtClean="0"/>
              <a:t>helps </a:t>
            </a:r>
            <a:r>
              <a:rPr lang="en-US" dirty="0"/>
              <a:t>regulate body temperature</a:t>
            </a:r>
            <a:endParaRPr lang="cs-CZ" dirty="0"/>
          </a:p>
          <a:p>
            <a:pPr>
              <a:defRPr/>
            </a:pPr>
            <a:r>
              <a:rPr lang="en-US" dirty="0"/>
              <a:t>and permits the sensations of touch, heat, and cold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52-5288_IMG">
            <a:extLst>
              <a:ext uri="{FF2B5EF4-FFF2-40B4-BE49-F238E27FC236}">
                <a16:creationId xmlns="" xmlns:a16="http://schemas.microsoft.com/office/drawing/2014/main" id="{A9C97E7C-68E7-4A7F-94C5-B582B865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0259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2F82E443-F2A4-4BC2-A616-F6B88929B6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2. Dermis </a:t>
            </a:r>
          </a:p>
        </p:txBody>
      </p:sp>
      <p:sp>
        <p:nvSpPr>
          <p:cNvPr id="34820" name="TextovéPole 1">
            <a:extLst>
              <a:ext uri="{FF2B5EF4-FFF2-40B4-BE49-F238E27FC236}">
                <a16:creationId xmlns="" xmlns:a16="http://schemas.microsoft.com/office/drawing/2014/main" id="{297AAAD0-07EF-4A7C-8139-BF86CA6F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1700213"/>
            <a:ext cx="45148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/>
              <a:t>- t</a:t>
            </a:r>
            <a:r>
              <a:rPr lang="en-US" altLang="cs-CZ" sz="1800" dirty="0" smtClean="0"/>
              <a:t>he </a:t>
            </a:r>
            <a:r>
              <a:rPr lang="en-US" altLang="cs-CZ" sz="1800" dirty="0"/>
              <a:t>major structural component of the skin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/>
              <a:t>- </a:t>
            </a:r>
            <a:r>
              <a:rPr lang="en-US" altLang="cs-CZ" sz="1800" dirty="0" smtClean="0"/>
              <a:t>composed </a:t>
            </a:r>
            <a:r>
              <a:rPr lang="en-US" altLang="cs-CZ" sz="1800" dirty="0"/>
              <a:t>of collagen (strength), elastin (elasticity), blood/ lymph vessels and specialized cells called fibroblasts and mast cells.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/>
              <a:t>- </a:t>
            </a:r>
            <a:r>
              <a:rPr lang="en-US" altLang="cs-CZ" sz="1800" dirty="0"/>
              <a:t>work together in a mesh like network. 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cs-CZ" sz="1800" dirty="0"/>
              <a:t> 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/>
              <a:t>- t</a:t>
            </a:r>
            <a:r>
              <a:rPr lang="en-US" altLang="cs-CZ" sz="1800" dirty="0" smtClean="0"/>
              <a:t>he </a:t>
            </a:r>
            <a:r>
              <a:rPr lang="en-US" altLang="cs-CZ" sz="1800" dirty="0"/>
              <a:t>network  is surrounded by a gel-like substance called ground substance, which is made mostly from </a:t>
            </a:r>
            <a:r>
              <a:rPr lang="en-US" altLang="cs-CZ" sz="1800" dirty="0" err="1" smtClean="0"/>
              <a:t>glycosaminoglycans</a:t>
            </a:r>
            <a:r>
              <a:rPr lang="cs-CZ" altLang="cs-CZ" sz="1800" dirty="0"/>
              <a:t> </a:t>
            </a:r>
            <a:r>
              <a:rPr lang="en-US" altLang="cs-CZ" sz="1800" dirty="0" smtClean="0"/>
              <a:t> </a:t>
            </a:r>
            <a:r>
              <a:rPr lang="cs-CZ" altLang="cs-CZ" sz="1800" dirty="0"/>
              <a:t>(</a:t>
            </a:r>
            <a:r>
              <a:rPr lang="en-US" altLang="cs-CZ" sz="1800" dirty="0" smtClean="0"/>
              <a:t>composed </a:t>
            </a:r>
            <a:r>
              <a:rPr lang="en-US" altLang="cs-CZ" sz="1800" dirty="0"/>
              <a:t>of </a:t>
            </a:r>
            <a:r>
              <a:rPr lang="en-US" altLang="cs-CZ" sz="1800" dirty="0" err="1"/>
              <a:t>hyaluronan</a:t>
            </a:r>
            <a:r>
              <a:rPr lang="en-US" altLang="cs-CZ" sz="1800" dirty="0"/>
              <a:t>, glycoproteins and </a:t>
            </a:r>
            <a:r>
              <a:rPr lang="en-US" altLang="cs-CZ" sz="1800" dirty="0" smtClean="0"/>
              <a:t>proteoglycans</a:t>
            </a:r>
            <a:r>
              <a:rPr lang="cs-CZ" altLang="cs-CZ" sz="1800" dirty="0" smtClean="0"/>
              <a:t>), </a:t>
            </a:r>
            <a:r>
              <a:rPr lang="en-US" altLang="cs-CZ" sz="1800" dirty="0" smtClean="0"/>
              <a:t>gel </a:t>
            </a:r>
            <a:r>
              <a:rPr lang="en-US" altLang="cs-CZ" sz="1800" dirty="0"/>
              <a:t>substance plays a key role in hydration and moisture </a:t>
            </a:r>
            <a:r>
              <a:rPr lang="en-US" altLang="cs-CZ" sz="1800" dirty="0" smtClean="0"/>
              <a:t>level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the </a:t>
            </a:r>
            <a:r>
              <a:rPr lang="en-US" altLang="cs-CZ" sz="1800" dirty="0"/>
              <a:t>skin.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91475F-1BE5-4F8C-B1F9-F677D39E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in dermis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2872495-0A28-47E1-BF8C-FBFC41F3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3 </a:t>
            </a:r>
            <a:r>
              <a:rPr lang="cs-CZ" sz="2400" dirty="0"/>
              <a:t>type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:</a:t>
            </a:r>
          </a:p>
          <a:p>
            <a:pPr>
              <a:buFontTx/>
              <a:buChar char="-"/>
              <a:defRPr/>
            </a:pPr>
            <a:r>
              <a:rPr lang="cs-CZ" sz="2400" b="1" dirty="0" err="1"/>
              <a:t>Fibroblasts</a:t>
            </a:r>
            <a:r>
              <a:rPr lang="cs-CZ" sz="2400" dirty="0"/>
              <a:t> 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synthesis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collagen</a:t>
            </a:r>
            <a:r>
              <a:rPr lang="cs-CZ" sz="2400" dirty="0"/>
              <a:t> and elastin</a:t>
            </a:r>
          </a:p>
          <a:p>
            <a:pPr>
              <a:buFontTx/>
              <a:buChar char="-"/>
              <a:defRPr/>
            </a:pPr>
            <a:r>
              <a:rPr lang="cs-CZ" sz="2400" b="1" dirty="0" err="1"/>
              <a:t>Histiocytes</a:t>
            </a:r>
            <a:r>
              <a:rPr lang="cs-CZ" sz="2400" dirty="0"/>
              <a:t> – </a:t>
            </a:r>
            <a:r>
              <a:rPr lang="cs-CZ" sz="2400" dirty="0" err="1"/>
              <a:t>created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monocytes</a:t>
            </a:r>
            <a:r>
              <a:rPr lang="cs-CZ" sz="2400" dirty="0"/>
              <a:t> (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vessels</a:t>
            </a:r>
            <a:r>
              <a:rPr lang="cs-CZ" sz="2400" dirty="0"/>
              <a:t>), </a:t>
            </a:r>
            <a:r>
              <a:rPr lang="cs-CZ" sz="2400" dirty="0" err="1"/>
              <a:t>active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call as </a:t>
            </a:r>
            <a:r>
              <a:rPr lang="cs-CZ" sz="2400" dirty="0" err="1"/>
              <a:t>mastocytes</a:t>
            </a:r>
            <a:endParaRPr lang="cs-CZ" sz="2400" dirty="0"/>
          </a:p>
          <a:p>
            <a:pPr>
              <a:buFontTx/>
              <a:buChar char="-"/>
              <a:defRPr/>
            </a:pPr>
            <a:r>
              <a:rPr lang="cs-CZ" sz="2400" b="1" dirty="0" err="1"/>
              <a:t>Mastocytes</a:t>
            </a:r>
            <a:r>
              <a:rPr lang="cs-CZ" sz="2400" dirty="0"/>
              <a:t> – fagocyte </a:t>
            </a:r>
            <a:r>
              <a:rPr lang="cs-CZ" sz="2400" dirty="0" err="1"/>
              <a:t>antigens</a:t>
            </a:r>
            <a:r>
              <a:rPr lang="cs-CZ" sz="2400" dirty="0"/>
              <a:t>, </a:t>
            </a:r>
            <a:r>
              <a:rPr lang="cs-CZ" altLang="cs-CZ" sz="2400" dirty="0" err="1" smtClean="0"/>
              <a:t>release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mediators</a:t>
            </a:r>
            <a:r>
              <a:rPr lang="cs-CZ" altLang="cs-CZ" sz="2400" dirty="0"/>
              <a:t> (histamine, heparin, </a:t>
            </a:r>
            <a:r>
              <a:rPr lang="cs-CZ" altLang="cs-CZ" sz="2400" dirty="0" err="1"/>
              <a:t>prostagalndins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leukotirens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tryptase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etc</a:t>
            </a:r>
            <a:r>
              <a:rPr lang="cs-CZ" altLang="cs-CZ" sz="2400" dirty="0" smtClean="0"/>
              <a:t>.)</a:t>
            </a:r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Inervation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skin</a:t>
            </a:r>
            <a:endParaRPr lang="sk-SK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29197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000" b="1" dirty="0" smtClean="0">
                <a:latin typeface="Arial" charset="0"/>
              </a:rPr>
              <a:t>Nerve </a:t>
            </a:r>
            <a:r>
              <a:rPr lang="cs-CZ" altLang="cs-CZ" sz="2000" b="1" dirty="0" err="1" smtClean="0">
                <a:latin typeface="Arial" charset="0"/>
              </a:rPr>
              <a:t>endings</a:t>
            </a:r>
            <a:endParaRPr lang="cs-CZ" altLang="cs-CZ" sz="2000" b="1" dirty="0">
              <a:latin typeface="Arial" charset="0"/>
            </a:endParaRPr>
          </a:p>
          <a:p>
            <a:pPr eaLnBrk="1" hangingPunct="1"/>
            <a:endParaRPr lang="cs-CZ" altLang="cs-CZ" sz="2000" b="1" dirty="0">
              <a:latin typeface="Arial" charset="0"/>
            </a:endParaRPr>
          </a:p>
          <a:p>
            <a:pPr eaLnBrk="1" hangingPunct="1"/>
            <a:r>
              <a:rPr lang="cs-CZ" altLang="cs-CZ" sz="2000" b="1" dirty="0" err="1" smtClean="0">
                <a:latin typeface="Arial" charset="0"/>
              </a:rPr>
              <a:t>Merkels</a:t>
            </a:r>
            <a:r>
              <a:rPr lang="cs-CZ" altLang="cs-CZ" sz="2000" b="1" dirty="0" smtClean="0">
                <a:latin typeface="Arial" charset="0"/>
              </a:rPr>
              <a:t> </a:t>
            </a:r>
            <a:r>
              <a:rPr lang="cs-CZ" altLang="cs-CZ" sz="2000" b="1" dirty="0" err="1" smtClean="0">
                <a:latin typeface="Arial" charset="0"/>
              </a:rPr>
              <a:t>cells</a:t>
            </a:r>
            <a:endParaRPr lang="cs-CZ" altLang="cs-CZ" sz="2000" b="1" dirty="0">
              <a:latin typeface="Arial" charset="0"/>
            </a:endParaRPr>
          </a:p>
          <a:p>
            <a:pPr eaLnBrk="1" hangingPunct="1"/>
            <a:endParaRPr lang="cs-CZ" altLang="cs-CZ" sz="2000" b="1" dirty="0">
              <a:latin typeface="Arial" charset="0"/>
            </a:endParaRPr>
          </a:p>
          <a:p>
            <a:pPr eaLnBrk="1" hangingPunct="1"/>
            <a:r>
              <a:rPr lang="cs-CZ" altLang="cs-CZ" sz="2000" b="1" dirty="0" smtClean="0">
                <a:latin typeface="Arial" charset="0"/>
              </a:rPr>
              <a:t>Sensitive </a:t>
            </a:r>
            <a:r>
              <a:rPr lang="cs-CZ" altLang="cs-CZ" sz="2000" b="1" dirty="0" err="1" smtClean="0">
                <a:latin typeface="Arial" charset="0"/>
              </a:rPr>
              <a:t>corpuscles</a:t>
            </a:r>
            <a:endParaRPr lang="cs-CZ" altLang="cs-CZ" sz="2000" b="1" dirty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err="1" smtClean="0">
                <a:latin typeface="Arial" charset="0"/>
              </a:rPr>
              <a:t>heat</a:t>
            </a:r>
            <a:endParaRPr lang="cs-CZ" altLang="cs-CZ" sz="2000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err="1" smtClean="0">
                <a:latin typeface="Arial" charset="0"/>
              </a:rPr>
              <a:t>cold</a:t>
            </a:r>
            <a:endParaRPr lang="cs-CZ" altLang="cs-CZ" sz="2000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err="1" smtClean="0">
                <a:latin typeface="Arial" charset="0"/>
              </a:rPr>
              <a:t>pressure</a:t>
            </a:r>
            <a:endParaRPr lang="cs-CZ" altLang="cs-CZ" sz="2000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err="1" smtClean="0">
                <a:latin typeface="Arial" charset="0"/>
              </a:rPr>
              <a:t>vibrations</a:t>
            </a:r>
            <a:endParaRPr lang="cs-CZ" altLang="cs-CZ" sz="2000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err="1" smtClean="0">
                <a:latin typeface="Arial" charset="0"/>
              </a:rPr>
              <a:t>touch</a:t>
            </a:r>
            <a:endParaRPr lang="cs-CZ" altLang="cs-CZ" sz="2000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err="1" smtClean="0">
                <a:latin typeface="Arial" charset="0"/>
              </a:rPr>
              <a:t>itch</a:t>
            </a:r>
            <a:endParaRPr lang="cs-CZ" altLang="cs-CZ" sz="2000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err="1" smtClean="0">
                <a:latin typeface="Arial" charset="0"/>
              </a:rPr>
              <a:t>pain</a:t>
            </a:r>
            <a:endParaRPr lang="cs-CZ" altLang="cs-CZ" sz="2000" dirty="0">
              <a:latin typeface="Arial" charset="0"/>
            </a:endParaRPr>
          </a:p>
          <a:p>
            <a:pPr eaLnBrk="1" hangingPunct="1"/>
            <a:endParaRPr lang="cs-CZ" altLang="cs-CZ" sz="20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" name="Picture 2" descr="152-5290_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333375"/>
            <a:ext cx="489426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C9DFE01-3759-4334-9ABC-535FCEBA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Adnexal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A170072-EDC5-4E31-9414-CBD34DF79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Hair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nails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err="1" smtClean="0"/>
              <a:t>glands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eccrine</a:t>
            </a:r>
            <a:r>
              <a:rPr lang="cs-CZ" dirty="0" smtClean="0"/>
              <a:t>, </a:t>
            </a:r>
            <a:r>
              <a:rPr lang="cs-CZ" dirty="0" err="1" smtClean="0"/>
              <a:t>apocrine</a:t>
            </a:r>
            <a:r>
              <a:rPr lang="cs-CZ" dirty="0" smtClean="0"/>
              <a:t>, </a:t>
            </a:r>
            <a:r>
              <a:rPr lang="cs-CZ" dirty="0" err="1" smtClean="0"/>
              <a:t>sebaceous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m</a:t>
            </a:r>
            <a:r>
              <a:rPr lang="cs-CZ" dirty="0" smtClean="0"/>
              <a:t>ost </a:t>
            </a:r>
            <a:r>
              <a:rPr lang="cs-CZ" dirty="0" err="1"/>
              <a:t>of</a:t>
            </a:r>
            <a:r>
              <a:rPr lang="cs-CZ" dirty="0"/>
              <a:t> these </a:t>
            </a:r>
            <a:r>
              <a:rPr lang="cs-CZ" dirty="0" err="1" smtClean="0"/>
              <a:t>adnexal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localized</a:t>
            </a:r>
            <a:r>
              <a:rPr lang="cs-CZ" dirty="0" smtClean="0"/>
              <a:t> </a:t>
            </a:r>
            <a:r>
              <a:rPr lang="cs-CZ" dirty="0"/>
              <a:t>in dermis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643F43-C85D-49D1-91B9-6177EAE6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adnexal</a:t>
            </a:r>
            <a:r>
              <a:rPr lang="cs-CZ" dirty="0"/>
              <a:t> </a:t>
            </a:r>
            <a:r>
              <a:rPr lang="cs-CZ" dirty="0" err="1" smtClean="0"/>
              <a:t>glands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5C3DED8-634A-43B8-BDA7-CDD403F4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err="1"/>
              <a:t>Eccrine</a:t>
            </a:r>
            <a:r>
              <a:rPr lang="cs-CZ" b="1" dirty="0"/>
              <a:t> </a:t>
            </a:r>
            <a:r>
              <a:rPr lang="cs-CZ" b="1" dirty="0" err="1"/>
              <a:t>glands</a:t>
            </a:r>
            <a:r>
              <a:rPr lang="cs-CZ" b="1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– </a:t>
            </a:r>
            <a:r>
              <a:rPr lang="cs-CZ" dirty="0" err="1" smtClean="0"/>
              <a:t>widely</a:t>
            </a:r>
            <a:r>
              <a:rPr lang="cs-CZ" dirty="0" smtClean="0"/>
              <a:t> </a:t>
            </a:r>
            <a:r>
              <a:rPr lang="cs-CZ" dirty="0" err="1"/>
              <a:t>distributed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smtClean="0"/>
              <a:t>body, </a:t>
            </a:r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/>
              <a:t>concentrated</a:t>
            </a:r>
            <a:r>
              <a:rPr lang="cs-CZ" dirty="0"/>
              <a:t> on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dirty="0" err="1" smtClean="0"/>
              <a:t>palms</a:t>
            </a:r>
            <a:r>
              <a:rPr lang="cs-CZ" dirty="0" smtClean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 smtClean="0"/>
              <a:t>soles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´t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/>
              <a:t>found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lips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/>
              <a:t>ear</a:t>
            </a:r>
            <a:r>
              <a:rPr lang="cs-CZ" dirty="0"/>
              <a:t> </a:t>
            </a:r>
            <a:r>
              <a:rPr lang="cs-CZ" dirty="0" err="1"/>
              <a:t>canal</a:t>
            </a:r>
            <a:r>
              <a:rPr lang="cs-CZ" dirty="0"/>
              <a:t>, </a:t>
            </a:r>
            <a:r>
              <a:rPr lang="cs-CZ" dirty="0" err="1"/>
              <a:t>clitoris</a:t>
            </a:r>
            <a:r>
              <a:rPr lang="cs-CZ" dirty="0"/>
              <a:t> and labia </a:t>
            </a:r>
            <a:r>
              <a:rPr lang="cs-CZ" dirty="0" err="1"/>
              <a:t>minora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- „skin  </a:t>
            </a:r>
            <a:r>
              <a:rPr lang="cs-CZ" dirty="0" err="1" smtClean="0"/>
              <a:t>kidneys</a:t>
            </a:r>
            <a:r>
              <a:rPr lang="cs-CZ" dirty="0" smtClean="0"/>
              <a:t>“ </a:t>
            </a:r>
            <a:r>
              <a:rPr lang="cs-CZ" dirty="0"/>
              <a:t>– </a:t>
            </a:r>
            <a:r>
              <a:rPr lang="cs-CZ" dirty="0" err="1"/>
              <a:t>sweat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clear</a:t>
            </a:r>
            <a:r>
              <a:rPr lang="cs-CZ" dirty="0"/>
              <a:t> and </a:t>
            </a:r>
            <a:r>
              <a:rPr lang="cs-CZ" dirty="0" err="1" smtClean="0"/>
              <a:t>odorless</a:t>
            </a:r>
            <a:endParaRPr lang="cs-CZ" dirty="0" smtClean="0"/>
          </a:p>
          <a:p>
            <a:pPr>
              <a:defRPr/>
            </a:pPr>
            <a:r>
              <a:rPr lang="cs-CZ" b="1" dirty="0" err="1"/>
              <a:t>Apoccrine</a:t>
            </a:r>
            <a:r>
              <a:rPr lang="cs-CZ" b="1" dirty="0"/>
              <a:t> </a:t>
            </a:r>
            <a:r>
              <a:rPr lang="cs-CZ" b="1" dirty="0" err="1"/>
              <a:t>glands</a:t>
            </a:r>
            <a:endParaRPr lang="cs-CZ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–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follicles</a:t>
            </a:r>
            <a:r>
              <a:rPr lang="cs-CZ" dirty="0"/>
              <a:t>,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duct</a:t>
            </a:r>
            <a:r>
              <a:rPr lang="cs-CZ" dirty="0"/>
              <a:t> </a:t>
            </a:r>
            <a:r>
              <a:rPr lang="cs-CZ" dirty="0" err="1"/>
              <a:t>empties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follicule</a:t>
            </a:r>
            <a:endParaRPr lang="cs-CZ" dirty="0"/>
          </a:p>
          <a:p>
            <a:pPr>
              <a:buNone/>
              <a:defRPr/>
            </a:pPr>
            <a:r>
              <a:rPr lang="cs-CZ" dirty="0" smtClean="0"/>
              <a:t> - </a:t>
            </a:r>
            <a:r>
              <a:rPr lang="cs-CZ" dirty="0" err="1" smtClean="0"/>
              <a:t>sweat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 smtClean="0"/>
              <a:t>odoriferous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bacteries</a:t>
            </a:r>
            <a:endParaRPr lang="cs-CZ" dirty="0" smtClean="0"/>
          </a:p>
          <a:p>
            <a:pPr>
              <a:buNone/>
              <a:defRPr/>
            </a:pPr>
            <a:r>
              <a:rPr lang="cs-CZ" dirty="0" smtClean="0"/>
              <a:t> - </a:t>
            </a:r>
            <a:r>
              <a:rPr lang="cs-CZ" dirty="0" err="1" smtClean="0"/>
              <a:t>f</a:t>
            </a:r>
            <a:r>
              <a:rPr lang="cs-CZ" dirty="0" err="1" smtClean="0"/>
              <a:t>ound</a:t>
            </a:r>
            <a:r>
              <a:rPr lang="cs-CZ" dirty="0" smtClean="0"/>
              <a:t> in </a:t>
            </a:r>
            <a:r>
              <a:rPr lang="cs-CZ" dirty="0" err="1" smtClean="0"/>
              <a:t>armpits</a:t>
            </a:r>
            <a:r>
              <a:rPr lang="cs-CZ" dirty="0" smtClean="0"/>
              <a:t>, </a:t>
            </a:r>
            <a:r>
              <a:rPr lang="cs-CZ" dirty="0" err="1" smtClean="0"/>
              <a:t>anogenital</a:t>
            </a:r>
            <a:r>
              <a:rPr lang="cs-CZ" dirty="0" smtClean="0"/>
              <a:t> area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areolas</a:t>
            </a:r>
            <a:endParaRPr 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A3E7D0-3581-428E-A0CA-F1CEB217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adnexal</a:t>
            </a:r>
            <a:r>
              <a:rPr lang="cs-CZ" dirty="0"/>
              <a:t> </a:t>
            </a:r>
            <a:r>
              <a:rPr lang="cs-CZ" dirty="0" err="1" smtClean="0"/>
              <a:t>glands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576040B-B483-4620-8DF5-CC927C52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err="1"/>
              <a:t>Sebaceous</a:t>
            </a:r>
            <a:r>
              <a:rPr lang="cs-CZ" b="1" dirty="0"/>
              <a:t> </a:t>
            </a:r>
            <a:r>
              <a:rPr lang="cs-CZ" b="1" dirty="0" err="1" smtClean="0"/>
              <a:t>glands</a:t>
            </a:r>
            <a:endParaRPr lang="cs-CZ" b="1" dirty="0"/>
          </a:p>
          <a:p>
            <a:pPr marL="0" indent="0">
              <a:buNone/>
              <a:defRPr/>
            </a:pPr>
            <a:r>
              <a:rPr lang="cs-CZ" dirty="0" smtClean="0"/>
              <a:t>  - </a:t>
            </a:r>
            <a:r>
              <a:rPr lang="cs-CZ" dirty="0" err="1" smtClean="0"/>
              <a:t>assotiated</a:t>
            </a:r>
            <a:r>
              <a:rPr lang="cs-CZ" dirty="0" smtClean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 smtClean="0"/>
              <a:t>follicules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cs-CZ" dirty="0" smtClean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sebaceous</a:t>
            </a:r>
            <a:r>
              <a:rPr lang="cs-CZ" dirty="0" smtClean="0"/>
              <a:t> </a:t>
            </a:r>
            <a:r>
              <a:rPr lang="cs-CZ" dirty="0" err="1" smtClean="0"/>
              <a:t>localization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  -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/>
              <a:t>secretion</a:t>
            </a:r>
            <a:r>
              <a:rPr lang="cs-CZ" dirty="0"/>
              <a:t> </a:t>
            </a:r>
            <a:r>
              <a:rPr lang="cs-CZ" dirty="0" err="1"/>
              <a:t>lubricates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follicle</a:t>
            </a:r>
            <a:r>
              <a:rPr lang="cs-CZ" dirty="0"/>
              <a:t> to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dirty="0" err="1" smtClean="0"/>
              <a:t>shaft</a:t>
            </a: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/>
              <a:t>outwards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resistence</a:t>
            </a:r>
          </a:p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- androgen </a:t>
            </a:r>
            <a:r>
              <a:rPr lang="cs-CZ" dirty="0"/>
              <a:t>sensitive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D0836D-8577-407B-925B-8E5A70DE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Hairs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C393EFA-F979-49D2-9248-81376EB5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f</a:t>
            </a:r>
            <a:r>
              <a:rPr lang="cs-CZ" dirty="0" err="1" smtClean="0"/>
              <a:t>irst</a:t>
            </a:r>
            <a:r>
              <a:rPr lang="cs-CZ" dirty="0" smtClean="0"/>
              <a:t> </a:t>
            </a:r>
            <a:r>
              <a:rPr lang="cs-CZ" dirty="0" err="1"/>
              <a:t>hairs</a:t>
            </a:r>
            <a:r>
              <a:rPr lang="cs-CZ" dirty="0"/>
              <a:t> </a:t>
            </a:r>
            <a:r>
              <a:rPr lang="cs-CZ" dirty="0" smtClean="0"/>
              <a:t>start to </a:t>
            </a:r>
            <a:r>
              <a:rPr lang="cs-CZ" dirty="0" err="1" smtClean="0"/>
              <a:t>grow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20.th. </a:t>
            </a:r>
            <a:r>
              <a:rPr lang="cs-CZ" dirty="0" err="1"/>
              <a:t>w</a:t>
            </a:r>
            <a:r>
              <a:rPr lang="cs-CZ" dirty="0" err="1" smtClean="0"/>
              <a:t>eek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pregnancy</a:t>
            </a:r>
            <a:r>
              <a:rPr lang="cs-CZ" dirty="0"/>
              <a:t> -  lanugo</a:t>
            </a:r>
          </a:p>
          <a:p>
            <a:pPr>
              <a:defRPr/>
            </a:pP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follicules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follicules</a:t>
            </a:r>
            <a:r>
              <a:rPr lang="cs-CZ" dirty="0"/>
              <a:t> </a:t>
            </a:r>
            <a:r>
              <a:rPr lang="cs-CZ" dirty="0" err="1"/>
              <a:t>aren´t</a:t>
            </a:r>
            <a:r>
              <a:rPr lang="cs-CZ" dirty="0"/>
              <a:t> </a:t>
            </a:r>
            <a:r>
              <a:rPr lang="cs-CZ" dirty="0" err="1"/>
              <a:t>produced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5 milion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follicules</a:t>
            </a:r>
            <a:r>
              <a:rPr lang="cs-CZ" dirty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human</a:t>
            </a:r>
            <a:r>
              <a:rPr lang="cs-CZ" dirty="0" smtClean="0"/>
              <a:t> body (on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 smtClean="0"/>
              <a:t>approx</a:t>
            </a:r>
            <a:r>
              <a:rPr lang="cs-CZ" dirty="0" smtClean="0"/>
              <a:t>. 100 000)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52-5289_IMG">
            <a:extLst>
              <a:ext uri="{FF2B5EF4-FFF2-40B4-BE49-F238E27FC236}">
                <a16:creationId xmlns="" xmlns:a16="http://schemas.microsoft.com/office/drawing/2014/main" id="{AA3E75DE-A6B4-47D6-8C51-D6C4B47A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81348"/>
            <a:ext cx="4393419" cy="58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A01B9EFF-958B-4000-A5B0-6D8175A5BE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Pilosebaceous</a:t>
            </a:r>
            <a:r>
              <a:rPr lang="cs-CZ" altLang="cs-CZ" dirty="0"/>
              <a:t> unit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562894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lower part of the </a:t>
            </a:r>
            <a:r>
              <a:rPr lang="en-US" dirty="0" err="1"/>
              <a:t>follicule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extended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smtClean="0"/>
              <a:t>into </a:t>
            </a:r>
            <a:r>
              <a:rPr lang="en-US" dirty="0"/>
              <a:t>the </a:t>
            </a:r>
            <a:r>
              <a:rPr lang="en-US" dirty="0" err="1"/>
              <a:t>bulbus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is the </a:t>
            </a:r>
            <a:r>
              <a:rPr lang="en-US" dirty="0" err="1"/>
              <a:t>papila</a:t>
            </a:r>
            <a:r>
              <a:rPr lang="en-US" dirty="0"/>
              <a:t> with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err="1" smtClean="0"/>
              <a:t>capillari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r>
              <a:rPr lang="en-US" dirty="0"/>
              <a:t>, </a:t>
            </a:r>
            <a:r>
              <a:rPr lang="en-US" dirty="0" smtClean="0"/>
              <a:t>above </a:t>
            </a:r>
            <a:r>
              <a:rPr lang="en-US" dirty="0"/>
              <a:t>the </a:t>
            </a:r>
            <a:r>
              <a:rPr lang="en-US" dirty="0" err="1"/>
              <a:t>papila</a:t>
            </a:r>
            <a:r>
              <a:rPr lang="en-US" dirty="0"/>
              <a:t> </a:t>
            </a:r>
            <a:r>
              <a:rPr lang="en-US" dirty="0" err="1" smtClean="0"/>
              <a:t>germinative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smtClean="0"/>
              <a:t>matrix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en-US" dirty="0" smtClean="0"/>
              <a:t> </a:t>
            </a:r>
            <a:r>
              <a:rPr lang="en-US" dirty="0"/>
              <a:t>cells </a:t>
            </a:r>
            <a:r>
              <a:rPr lang="en-US" dirty="0" err="1" smtClean="0"/>
              <a:t>diferenti</a:t>
            </a:r>
            <a:r>
              <a:rPr lang="cs-CZ" dirty="0" smtClean="0"/>
              <a:t>a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/>
              <a:t>to other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l</a:t>
            </a:r>
            <a:r>
              <a:rPr lang="en-US" dirty="0" err="1" smtClean="0"/>
              <a:t>ayers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/>
              <a:t>follicule</a:t>
            </a:r>
            <a:r>
              <a:rPr lang="en-US" dirty="0"/>
              <a:t> </a:t>
            </a:r>
            <a:r>
              <a:rPr lang="en-US" dirty="0" smtClean="0"/>
              <a:t>and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smtClean="0"/>
              <a:t>from </a:t>
            </a:r>
            <a:r>
              <a:rPr lang="en-US" dirty="0"/>
              <a:t>this part to the growing </a:t>
            </a:r>
            <a:r>
              <a:rPr lang="en-US" dirty="0" smtClean="0"/>
              <a:t>hair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Inside </a:t>
            </a:r>
            <a:r>
              <a:rPr lang="en-US" dirty="0"/>
              <a:t>of the </a:t>
            </a:r>
            <a:r>
              <a:rPr lang="en-US" dirty="0" err="1" smtClean="0"/>
              <a:t>follicule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smtClean="0"/>
              <a:t>consisting </a:t>
            </a:r>
            <a:r>
              <a:rPr lang="en-US" dirty="0"/>
              <a:t>of </a:t>
            </a:r>
            <a:r>
              <a:rPr lang="en-US" dirty="0" err="1"/>
              <a:t>medula</a:t>
            </a:r>
            <a:r>
              <a:rPr lang="en-US" dirty="0"/>
              <a:t>, cortex a </a:t>
            </a:r>
            <a:r>
              <a:rPr lang="en-US" dirty="0" err="1" smtClean="0"/>
              <a:t>cuticula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en-US" dirty="0" smtClean="0"/>
              <a:t>Around </a:t>
            </a:r>
            <a:r>
              <a:rPr lang="en-US" dirty="0"/>
              <a:t>hair there is inner root sheath</a:t>
            </a:r>
            <a:r>
              <a:rPr lang="en-US" dirty="0" smtClean="0"/>
              <a:t>,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which </a:t>
            </a:r>
            <a:r>
              <a:rPr lang="en-US" dirty="0" smtClean="0"/>
              <a:t>ends </a:t>
            </a:r>
            <a:r>
              <a:rPr lang="en-US" dirty="0"/>
              <a:t>under </a:t>
            </a:r>
            <a:r>
              <a:rPr lang="cs-CZ" dirty="0" err="1" smtClean="0"/>
              <a:t>opening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ductus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smtClean="0"/>
              <a:t>of sebaceous </a:t>
            </a:r>
            <a:r>
              <a:rPr lang="en-US" dirty="0"/>
              <a:t>gland to </a:t>
            </a:r>
            <a:r>
              <a:rPr lang="en-US" dirty="0" err="1" smtClean="0"/>
              <a:t>follicule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arrecto</a:t>
            </a:r>
            <a:r>
              <a:rPr lang="cs-CZ" dirty="0" smtClean="0"/>
              <a:t>r</a:t>
            </a:r>
            <a:r>
              <a:rPr lang="en-US" dirty="0" smtClean="0"/>
              <a:t> </a:t>
            </a:r>
            <a:r>
              <a:rPr lang="en-US" dirty="0"/>
              <a:t>pili – is under the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smtClean="0"/>
              <a:t>ductus </a:t>
            </a:r>
            <a:r>
              <a:rPr lang="en-US" dirty="0"/>
              <a:t>of sebaceous gl.,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US" dirty="0" smtClean="0"/>
              <a:t>isn´t </a:t>
            </a:r>
            <a:r>
              <a:rPr lang="en-US" dirty="0"/>
              <a:t>on beard, </a:t>
            </a:r>
            <a:r>
              <a:rPr lang="en-US" dirty="0" smtClean="0"/>
              <a:t>axillar </a:t>
            </a:r>
            <a:r>
              <a:rPr lang="en-US" dirty="0"/>
              <a:t>and pubic hair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C03D86C-2094-47A3-A8F1-E8AFBC8D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2B23170-1477-49AF-A8BA-7C4F2100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Include</a:t>
            </a:r>
            <a:r>
              <a:rPr lang="cs-CZ" dirty="0"/>
              <a:t>:</a:t>
            </a:r>
          </a:p>
          <a:p>
            <a:pPr>
              <a:defRPr/>
            </a:pPr>
            <a:r>
              <a:rPr lang="cs-CZ" dirty="0"/>
              <a:t> </a:t>
            </a:r>
            <a:r>
              <a:rPr lang="cs-CZ" dirty="0" err="1"/>
              <a:t>anagen</a:t>
            </a:r>
            <a:r>
              <a:rPr lang="cs-CZ" dirty="0"/>
              <a:t> – </a:t>
            </a:r>
            <a:r>
              <a:rPr lang="cs-CZ" dirty="0" err="1"/>
              <a:t>growing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(2-6 </a:t>
            </a:r>
            <a:r>
              <a:rPr lang="cs-CZ" dirty="0" err="1"/>
              <a:t>years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/>
              <a:t> </a:t>
            </a:r>
            <a:r>
              <a:rPr lang="cs-CZ" dirty="0" err="1"/>
              <a:t>katagen</a:t>
            </a:r>
            <a:r>
              <a:rPr lang="cs-CZ" dirty="0"/>
              <a:t> –  (</a:t>
            </a:r>
            <a:r>
              <a:rPr lang="cs-CZ" dirty="0" err="1"/>
              <a:t>days</a:t>
            </a:r>
            <a:r>
              <a:rPr lang="cs-CZ" dirty="0"/>
              <a:t> –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 smtClean="0"/>
              <a:t> </a:t>
            </a:r>
            <a:r>
              <a:rPr lang="cs-CZ" dirty="0" err="1" smtClean="0"/>
              <a:t>telogen</a:t>
            </a:r>
            <a:r>
              <a:rPr lang="cs-CZ" dirty="0" smtClean="0"/>
              <a:t> </a:t>
            </a:r>
            <a:r>
              <a:rPr lang="cs-CZ" dirty="0"/>
              <a:t>-  (2-4 </a:t>
            </a:r>
            <a:r>
              <a:rPr lang="cs-CZ" dirty="0" err="1"/>
              <a:t>months</a:t>
            </a:r>
            <a:r>
              <a:rPr lang="cs-CZ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Colour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–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numbers</a:t>
            </a:r>
            <a:r>
              <a:rPr lang="cs-CZ" dirty="0"/>
              <a:t> and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melanocytes</a:t>
            </a:r>
            <a:r>
              <a:rPr lang="cs-CZ" dirty="0"/>
              <a:t> in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follicule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1AB7AA6-5525-4827-B638-36C96EA3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hairs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CC10009-9E75-4C2F-8535-1F60E762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Lanugo -  </a:t>
            </a:r>
            <a:r>
              <a:rPr lang="cs-CZ" dirty="0" err="1" smtClean="0"/>
              <a:t>starts</a:t>
            </a:r>
            <a:r>
              <a:rPr lang="cs-CZ" dirty="0" smtClean="0"/>
              <a:t> to </a:t>
            </a:r>
            <a:r>
              <a:rPr lang="cs-CZ" dirty="0" err="1" smtClean="0"/>
              <a:t>grow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20.th.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pregnancy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cs-CZ" dirty="0"/>
              <a:t>Velus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/>
              <a:t>from</a:t>
            </a:r>
            <a:r>
              <a:rPr lang="cs-CZ" dirty="0"/>
              <a:t> lanugo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cs-CZ" dirty="0"/>
              <a:t>Terminal </a:t>
            </a:r>
            <a:r>
              <a:rPr lang="cs-CZ" dirty="0" err="1"/>
              <a:t>hair</a:t>
            </a:r>
            <a:r>
              <a:rPr lang="cs-CZ" dirty="0"/>
              <a:t> – has </a:t>
            </a:r>
            <a:r>
              <a:rPr lang="cs-CZ" dirty="0" smtClean="0"/>
              <a:t>more </a:t>
            </a:r>
            <a:r>
              <a:rPr lang="cs-CZ" dirty="0"/>
              <a:t>pigment,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stronger</a:t>
            </a:r>
            <a:r>
              <a:rPr lang="cs-CZ" dirty="0" smtClean="0"/>
              <a:t>, </a:t>
            </a:r>
            <a:r>
              <a:rPr lang="cs-CZ" dirty="0" err="1" smtClean="0"/>
              <a:t>contain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                        </a:t>
            </a:r>
            <a:r>
              <a:rPr lang="cs-CZ" dirty="0" smtClean="0"/>
              <a:t>medula</a:t>
            </a:r>
          </a:p>
          <a:p>
            <a:pPr marL="457200" indent="-457200">
              <a:buNone/>
              <a:defRPr/>
            </a:pPr>
            <a:r>
              <a:rPr lang="cs-CZ" dirty="0" smtClean="0"/>
              <a:t> </a:t>
            </a:r>
            <a:r>
              <a:rPr lang="cs-CZ" dirty="0" smtClean="0"/>
              <a:t>       pili </a:t>
            </a:r>
            <a:r>
              <a:rPr lang="cs-CZ" dirty="0" err="1" smtClean="0"/>
              <a:t>longi</a:t>
            </a:r>
            <a:r>
              <a:rPr lang="cs-CZ" dirty="0" smtClean="0"/>
              <a:t> – </a:t>
            </a:r>
            <a:r>
              <a:rPr lang="cs-CZ" dirty="0" err="1" smtClean="0"/>
              <a:t>capillus</a:t>
            </a:r>
            <a:r>
              <a:rPr lang="cs-CZ" dirty="0" smtClean="0"/>
              <a:t> (</a:t>
            </a:r>
            <a:r>
              <a:rPr lang="cs-CZ" dirty="0" err="1" smtClean="0"/>
              <a:t>pilus</a:t>
            </a:r>
            <a:r>
              <a:rPr lang="cs-CZ" dirty="0" smtClean="0"/>
              <a:t> </a:t>
            </a:r>
            <a:r>
              <a:rPr lang="cs-CZ" dirty="0" err="1" smtClean="0"/>
              <a:t>capitis</a:t>
            </a:r>
            <a:r>
              <a:rPr lang="cs-CZ" dirty="0" smtClean="0"/>
              <a:t>)</a:t>
            </a:r>
          </a:p>
          <a:p>
            <a:pPr>
              <a:buNone/>
              <a:defRPr/>
            </a:pPr>
            <a:r>
              <a:rPr lang="cs-CZ" dirty="0" smtClean="0"/>
              <a:t>                          </a:t>
            </a:r>
            <a:r>
              <a:rPr lang="cs-CZ" dirty="0" err="1" smtClean="0"/>
              <a:t>barba</a:t>
            </a:r>
            <a:r>
              <a:rPr lang="cs-CZ" dirty="0" smtClean="0"/>
              <a:t> </a:t>
            </a:r>
          </a:p>
          <a:p>
            <a:pPr>
              <a:buNone/>
              <a:defRPr/>
            </a:pPr>
            <a:r>
              <a:rPr lang="cs-CZ" dirty="0" smtClean="0"/>
              <a:t>                          </a:t>
            </a:r>
            <a:r>
              <a:rPr lang="cs-CZ" dirty="0" err="1" smtClean="0"/>
              <a:t>hirci</a:t>
            </a:r>
            <a:r>
              <a:rPr lang="cs-CZ" dirty="0" smtClean="0"/>
              <a:t> </a:t>
            </a:r>
          </a:p>
          <a:p>
            <a:pPr>
              <a:buNone/>
              <a:defRPr/>
            </a:pPr>
            <a:r>
              <a:rPr lang="cs-CZ" dirty="0" smtClean="0"/>
              <a:t>                          </a:t>
            </a:r>
            <a:r>
              <a:rPr lang="cs-CZ" dirty="0" err="1" smtClean="0"/>
              <a:t>pubes</a:t>
            </a:r>
            <a:r>
              <a:rPr lang="cs-CZ" dirty="0" smtClean="0"/>
              <a:t> </a:t>
            </a:r>
          </a:p>
          <a:p>
            <a:pPr>
              <a:buNone/>
              <a:defRPr/>
            </a:pPr>
            <a:r>
              <a:rPr lang="cs-CZ" dirty="0" smtClean="0"/>
              <a:t>                          </a:t>
            </a:r>
            <a:r>
              <a:rPr lang="cs-CZ" dirty="0" smtClean="0"/>
              <a:t>body </a:t>
            </a:r>
            <a:r>
              <a:rPr lang="cs-CZ" dirty="0" err="1" smtClean="0"/>
              <a:t>hairs</a:t>
            </a:r>
            <a:endParaRPr lang="cs-CZ" dirty="0" smtClean="0"/>
          </a:p>
          <a:p>
            <a:pPr>
              <a:buNone/>
              <a:defRPr/>
            </a:pPr>
            <a:r>
              <a:rPr lang="cs-CZ" dirty="0" smtClean="0"/>
              <a:t>        pili </a:t>
            </a:r>
            <a:r>
              <a:rPr lang="cs-CZ" dirty="0" err="1" smtClean="0"/>
              <a:t>breves</a:t>
            </a:r>
            <a:r>
              <a:rPr lang="cs-CZ" dirty="0" smtClean="0"/>
              <a:t> – </a:t>
            </a:r>
            <a:r>
              <a:rPr lang="cs-CZ" dirty="0" err="1" smtClean="0"/>
              <a:t>cilia</a:t>
            </a:r>
            <a:r>
              <a:rPr lang="cs-CZ" dirty="0" smtClean="0"/>
              <a:t> </a:t>
            </a:r>
          </a:p>
          <a:p>
            <a:pPr>
              <a:buNone/>
              <a:defRPr/>
            </a:pPr>
            <a:r>
              <a:rPr lang="cs-CZ" dirty="0" smtClean="0"/>
              <a:t>        </a:t>
            </a:r>
            <a:r>
              <a:rPr lang="cs-CZ" dirty="0" smtClean="0"/>
              <a:t>                    </a:t>
            </a:r>
            <a:r>
              <a:rPr lang="cs-CZ" dirty="0" err="1" smtClean="0"/>
              <a:t>supercilium</a:t>
            </a:r>
            <a:r>
              <a:rPr lang="cs-CZ" dirty="0" smtClean="0"/>
              <a:t> </a:t>
            </a:r>
          </a:p>
          <a:p>
            <a:pPr>
              <a:buNone/>
              <a:defRPr/>
            </a:pPr>
            <a:r>
              <a:rPr lang="cs-CZ" dirty="0" smtClean="0"/>
              <a:t>        </a:t>
            </a:r>
            <a:r>
              <a:rPr lang="cs-CZ" dirty="0" smtClean="0"/>
              <a:t>                    </a:t>
            </a:r>
            <a:r>
              <a:rPr lang="cs-CZ" dirty="0" err="1" smtClean="0"/>
              <a:t>vibrisae</a:t>
            </a:r>
            <a:r>
              <a:rPr lang="cs-CZ" dirty="0" smtClean="0"/>
              <a:t> </a:t>
            </a:r>
          </a:p>
          <a:p>
            <a:pPr>
              <a:buNone/>
              <a:defRPr/>
            </a:pPr>
            <a:r>
              <a:rPr lang="cs-CZ" dirty="0" smtClean="0"/>
              <a:t>        </a:t>
            </a:r>
            <a:r>
              <a:rPr lang="cs-CZ" dirty="0" smtClean="0"/>
              <a:t>                    </a:t>
            </a:r>
            <a:r>
              <a:rPr lang="cs-CZ" dirty="0" err="1" smtClean="0"/>
              <a:t>tragi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="" xmlns:a16="http://schemas.microsoft.com/office/drawing/2014/main" id="{7C087BAD-1CF6-4566-B11A-C374804E7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Skin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 smtClean="0"/>
              <a:t>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adult</a:t>
            </a:r>
            <a:r>
              <a:rPr lang="cs-CZ" altLang="cs-CZ" dirty="0" smtClean="0"/>
              <a:t> </a:t>
            </a:r>
            <a:r>
              <a:rPr lang="cs-CZ" altLang="cs-CZ" dirty="0"/>
              <a:t>person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="" xmlns:a16="http://schemas.microsoft.com/office/drawing/2014/main" id="{273185DE-4402-4444-99C5-935E56F20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dirty="0" err="1" smtClean="0"/>
              <a:t>s</a:t>
            </a:r>
            <a:r>
              <a:rPr lang="cs-CZ" altLang="cs-CZ" dirty="0" err="1" smtClean="0"/>
              <a:t>urface</a:t>
            </a:r>
            <a:r>
              <a:rPr lang="cs-CZ" altLang="cs-CZ" dirty="0" smtClean="0"/>
              <a:t> </a:t>
            </a:r>
            <a:r>
              <a:rPr lang="cs-CZ" altLang="cs-CZ" dirty="0"/>
              <a:t>1,5 -2 m</a:t>
            </a:r>
            <a:r>
              <a:rPr lang="en-US" altLang="cs-CZ" dirty="0"/>
              <a:t>²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w</a:t>
            </a:r>
            <a:r>
              <a:rPr lang="cs-CZ" altLang="cs-CZ" dirty="0" err="1" smtClean="0"/>
              <a:t>eight</a:t>
            </a:r>
            <a:r>
              <a:rPr lang="cs-CZ" altLang="cs-CZ" dirty="0" smtClean="0"/>
              <a:t> </a:t>
            </a:r>
            <a:r>
              <a:rPr lang="cs-CZ" altLang="cs-CZ" dirty="0"/>
              <a:t>18-20 kg (15-19 %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total</a:t>
            </a:r>
            <a:r>
              <a:rPr lang="cs-CZ" altLang="cs-CZ" dirty="0"/>
              <a:t> </a:t>
            </a:r>
            <a:r>
              <a:rPr lang="cs-CZ" altLang="cs-CZ" dirty="0" err="1"/>
              <a:t>weight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/>
              <a:t>e</a:t>
            </a:r>
            <a:r>
              <a:rPr lang="cs-CZ" altLang="cs-CZ" dirty="0" smtClean="0"/>
              <a:t>pidermis </a:t>
            </a:r>
            <a:r>
              <a:rPr lang="cs-CZ" altLang="cs-CZ" dirty="0"/>
              <a:t>and dermis </a:t>
            </a:r>
            <a:r>
              <a:rPr lang="cs-CZ" altLang="cs-CZ" dirty="0" err="1" smtClean="0"/>
              <a:t>thikness</a:t>
            </a:r>
            <a:r>
              <a:rPr lang="cs-CZ" altLang="cs-CZ" dirty="0" smtClean="0"/>
              <a:t> </a:t>
            </a:r>
            <a:r>
              <a:rPr lang="cs-CZ" altLang="cs-CZ" dirty="0"/>
              <a:t>- 2 mm  (0,5 </a:t>
            </a:r>
            <a:r>
              <a:rPr lang="cs-CZ" altLang="cs-CZ" dirty="0" smtClean="0"/>
              <a:t>- 3,5 kg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 err="1"/>
              <a:t>s</a:t>
            </a:r>
            <a:r>
              <a:rPr lang="cs-CZ" altLang="cs-CZ" dirty="0" err="1" smtClean="0"/>
              <a:t>ubcutis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thikness</a:t>
            </a:r>
            <a:r>
              <a:rPr lang="cs-CZ" altLang="cs-CZ" dirty="0" smtClean="0"/>
              <a:t> </a:t>
            </a:r>
            <a:r>
              <a:rPr lang="cs-CZ" altLang="cs-CZ" dirty="0"/>
              <a:t>-  </a:t>
            </a:r>
            <a:r>
              <a:rPr lang="cs-CZ" altLang="cs-CZ" dirty="0" smtClean="0"/>
              <a:t>8-25 mm</a:t>
            </a:r>
            <a:endParaRPr lang="el-GR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152-5292_IMG">
            <a:extLst>
              <a:ext uri="{FF2B5EF4-FFF2-40B4-BE49-F238E27FC236}">
                <a16:creationId xmlns="" xmlns:a16="http://schemas.microsoft.com/office/drawing/2014/main" id="{FA02D506-1F46-4377-A722-564A532B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640" y="500042"/>
            <a:ext cx="3725360" cy="279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Obrázek 4">
            <a:extLst>
              <a:ext uri="{FF2B5EF4-FFF2-40B4-BE49-F238E27FC236}">
                <a16:creationId xmlns="" xmlns:a16="http://schemas.microsoft.com/office/drawing/2014/main" id="{26339F80-6B3E-48C3-921D-2E971929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500" y="3857628"/>
            <a:ext cx="3763499" cy="28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nail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54452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consists </a:t>
            </a:r>
            <a:r>
              <a:rPr lang="en-US" sz="2000" dirty="0"/>
              <a:t>of the nail matrix, nail plate,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en-US" sz="2000" dirty="0" smtClean="0"/>
              <a:t>nail </a:t>
            </a:r>
            <a:r>
              <a:rPr lang="en-US" sz="2000" dirty="0"/>
              <a:t>bed and </a:t>
            </a:r>
            <a:r>
              <a:rPr lang="en-US" sz="2000" dirty="0" err="1"/>
              <a:t>periungual</a:t>
            </a:r>
            <a:r>
              <a:rPr lang="en-US" sz="2000" dirty="0"/>
              <a:t> skin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(</a:t>
            </a:r>
            <a:r>
              <a:rPr lang="en-US" sz="2000" dirty="0" err="1" smtClean="0"/>
              <a:t>paronychium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nail matrix – </a:t>
            </a:r>
            <a:r>
              <a:rPr lang="en-US" sz="2000" dirty="0" smtClean="0"/>
              <a:t>growth </a:t>
            </a:r>
            <a:r>
              <a:rPr lang="en-US" sz="2000" dirty="0"/>
              <a:t>zone of the nail</a:t>
            </a:r>
          </a:p>
          <a:p>
            <a:r>
              <a:rPr lang="cs-CZ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nail plate – is sealed proximally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</a:t>
            </a:r>
            <a:r>
              <a:rPr lang="en-US" sz="2000" dirty="0" smtClean="0"/>
              <a:t>by </a:t>
            </a:r>
            <a:r>
              <a:rPr lang="en-US" sz="2000" dirty="0"/>
              <a:t>the </a:t>
            </a:r>
            <a:r>
              <a:rPr lang="en-US" sz="2000" dirty="0" err="1" smtClean="0"/>
              <a:t>cutic</a:t>
            </a:r>
            <a:r>
              <a:rPr lang="cs-CZ" sz="2000" dirty="0" smtClean="0"/>
              <a:t>u</a:t>
            </a:r>
            <a:r>
              <a:rPr lang="en-US" sz="2000" dirty="0" smtClean="0"/>
              <a:t>le </a:t>
            </a:r>
            <a:r>
              <a:rPr lang="en-US" sz="2000" dirty="0"/>
              <a:t>(</a:t>
            </a:r>
            <a:r>
              <a:rPr lang="en-US" sz="2000" dirty="0" err="1"/>
              <a:t>eponychium</a:t>
            </a:r>
            <a:r>
              <a:rPr lang="en-US" sz="2000" dirty="0"/>
              <a:t>) and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en-US" sz="2000" dirty="0" smtClean="0"/>
              <a:t>laterally </a:t>
            </a:r>
            <a:r>
              <a:rPr lang="en-US" sz="2000" dirty="0"/>
              <a:t>by the nail folds</a:t>
            </a:r>
          </a:p>
          <a:p>
            <a:pPr>
              <a:buNone/>
            </a:pPr>
            <a:endParaRPr lang="en-US" sz="2000" dirty="0"/>
          </a:p>
          <a:p>
            <a:r>
              <a:rPr lang="sk-SK" sz="2000" dirty="0" smtClean="0"/>
              <a:t>n</a:t>
            </a:r>
            <a:r>
              <a:rPr lang="en-US" sz="2000" dirty="0" smtClean="0"/>
              <a:t>ails </a:t>
            </a:r>
            <a:r>
              <a:rPr lang="en-US" sz="2000" dirty="0"/>
              <a:t>grow slowly, a finger nail requires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en-US" sz="2000" dirty="0" smtClean="0"/>
              <a:t>4-6 </a:t>
            </a:r>
            <a:r>
              <a:rPr lang="en-US" sz="2000" dirty="0"/>
              <a:t>months to replace itself, </a:t>
            </a:r>
            <a:r>
              <a:rPr lang="en-US" sz="2000" dirty="0" smtClean="0"/>
              <a:t>toenail </a:t>
            </a:r>
            <a:r>
              <a:rPr lang="en-US" sz="2000" dirty="0"/>
              <a:t>2-18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en-US" sz="2000" dirty="0" smtClean="0"/>
              <a:t>months</a:t>
            </a:r>
            <a:r>
              <a:rPr lang="cs-CZ" sz="2000" dirty="0" smtClean="0"/>
              <a:t>, </a:t>
            </a:r>
            <a:r>
              <a:rPr lang="en-US" sz="2000" dirty="0" smtClean="0"/>
              <a:t>grow </a:t>
            </a:r>
            <a:r>
              <a:rPr lang="en-US" sz="2000" dirty="0"/>
              <a:t>faster at </a:t>
            </a:r>
            <a:r>
              <a:rPr lang="en-US" sz="2000" dirty="0" smtClean="0"/>
              <a:t>night, </a:t>
            </a:r>
            <a:r>
              <a:rPr lang="en-US" sz="2000" dirty="0"/>
              <a:t>in </a:t>
            </a:r>
            <a:r>
              <a:rPr lang="en-US" sz="2000" dirty="0" smtClean="0"/>
              <a:t>summer</a:t>
            </a:r>
            <a:r>
              <a:rPr lang="cs-CZ" sz="2000" dirty="0" smtClean="0"/>
              <a:t>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young than in the </a:t>
            </a:r>
            <a:r>
              <a:rPr lang="en-US" sz="2000" dirty="0" smtClean="0"/>
              <a:t>e</a:t>
            </a:r>
            <a:r>
              <a:rPr lang="cs-CZ" sz="2000" dirty="0" smtClean="0"/>
              <a:t>l</a:t>
            </a:r>
            <a:r>
              <a:rPr lang="en-US" sz="2000" dirty="0" err="1" smtClean="0"/>
              <a:t>derly</a:t>
            </a:r>
            <a:r>
              <a:rPr lang="en-US" sz="2000" dirty="0"/>
              <a:t>, and </a:t>
            </a:r>
            <a:r>
              <a:rPr lang="cs-CZ" sz="2000" dirty="0" smtClean="0"/>
              <a:t>in </a:t>
            </a:r>
            <a:r>
              <a:rPr lang="en-US" sz="2000" dirty="0" smtClean="0"/>
              <a:t>men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en-US" sz="2000" dirty="0" smtClean="0"/>
              <a:t>than </a:t>
            </a:r>
            <a:r>
              <a:rPr lang="en-US" sz="2000" dirty="0"/>
              <a:t>women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3B9F041-9072-47AB-A367-51A5359C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3. </a:t>
            </a:r>
            <a:r>
              <a:rPr lang="cs-CZ" dirty="0" err="1"/>
              <a:t>Subcutis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35F6311-B8FA-4B48-B525-64788AAC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lies</a:t>
            </a:r>
            <a:r>
              <a:rPr lang="cs-CZ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</a:t>
            </a:r>
            <a:r>
              <a:rPr lang="cs-CZ" sz="2400" dirty="0" err="1"/>
              <a:t>the</a:t>
            </a:r>
            <a:r>
              <a:rPr lang="cs-CZ" sz="2400" dirty="0"/>
              <a:t> dermis and </a:t>
            </a:r>
            <a:r>
              <a:rPr lang="cs-CZ" sz="2400" dirty="0" err="1"/>
              <a:t>muscle</a:t>
            </a:r>
            <a:r>
              <a:rPr lang="cs-CZ" sz="2400" dirty="0"/>
              <a:t> </a:t>
            </a:r>
            <a:r>
              <a:rPr lang="cs-CZ" sz="2400" dirty="0" err="1"/>
              <a:t>fascia</a:t>
            </a:r>
            <a:r>
              <a:rPr lang="cs-CZ" sz="2400" dirty="0"/>
              <a:t>, </a:t>
            </a:r>
            <a:r>
              <a:rPr lang="cs-CZ" sz="2400" dirty="0" err="1"/>
              <a:t>tendons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ligaments</a:t>
            </a:r>
            <a:endParaRPr lang="cs-CZ" sz="2400" dirty="0"/>
          </a:p>
          <a:p>
            <a:pPr eaLnBrk="1" hangingPunct="1">
              <a:defRPr/>
            </a:pPr>
            <a:r>
              <a:rPr lang="cs-CZ" dirty="0" err="1"/>
              <a:t>c</a:t>
            </a:r>
            <a:r>
              <a:rPr lang="cs-CZ" sz="2400" dirty="0" err="1" smtClean="0"/>
              <a:t>onsists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adipocytes</a:t>
            </a:r>
            <a:r>
              <a:rPr lang="cs-CZ" sz="2400" dirty="0"/>
              <a:t> and </a:t>
            </a:r>
            <a:r>
              <a:rPr lang="cs-CZ" sz="2400" dirty="0" err="1"/>
              <a:t>connective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endParaRPr lang="cs-CZ" sz="2400" dirty="0"/>
          </a:p>
          <a:p>
            <a:pPr eaLnBrk="1" hangingPunct="1">
              <a:defRPr/>
            </a:pPr>
            <a:r>
              <a:rPr lang="cs-CZ" dirty="0" err="1"/>
              <a:t>t</a:t>
            </a:r>
            <a:r>
              <a:rPr lang="cs-CZ" sz="2400" dirty="0" err="1" smtClean="0"/>
              <a:t>he</a:t>
            </a:r>
            <a:r>
              <a:rPr lang="cs-CZ" sz="2400" dirty="0" smtClean="0"/>
              <a:t> </a:t>
            </a:r>
            <a:r>
              <a:rPr lang="cs-CZ" sz="2400" dirty="0" err="1"/>
              <a:t>subcutis</a:t>
            </a:r>
            <a:r>
              <a:rPr lang="cs-CZ" sz="2400" dirty="0"/>
              <a:t> </a:t>
            </a:r>
            <a:r>
              <a:rPr lang="cs-CZ" sz="2400" dirty="0" err="1"/>
              <a:t>contains</a:t>
            </a:r>
            <a:r>
              <a:rPr lang="cs-CZ" sz="2400" dirty="0"/>
              <a:t> </a:t>
            </a:r>
            <a:r>
              <a:rPr lang="cs-CZ" sz="2400" dirty="0" err="1"/>
              <a:t>numerous</a:t>
            </a:r>
            <a:r>
              <a:rPr lang="cs-CZ" sz="2400" dirty="0"/>
              <a:t> </a:t>
            </a:r>
            <a:r>
              <a:rPr lang="cs-CZ" sz="2400" dirty="0" err="1"/>
              <a:t>connective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/>
              <a:t>septae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carry</a:t>
            </a:r>
            <a:r>
              <a:rPr lang="cs-CZ" sz="2400" dirty="0"/>
              <a:t> </a:t>
            </a:r>
            <a:r>
              <a:rPr lang="cs-CZ" sz="2400" dirty="0" err="1" smtClean="0"/>
              <a:t>lymphatics</a:t>
            </a:r>
            <a:r>
              <a:rPr lang="cs-CZ" sz="2400" dirty="0" smtClean="0"/>
              <a:t> and </a:t>
            </a:r>
            <a:r>
              <a:rPr lang="cs-CZ" sz="2400" dirty="0" err="1" smtClean="0"/>
              <a:t>blood</a:t>
            </a:r>
            <a:r>
              <a:rPr lang="cs-CZ" sz="2400" dirty="0" smtClean="0"/>
              <a:t> </a:t>
            </a:r>
            <a:r>
              <a:rPr lang="cs-CZ" sz="2400" dirty="0" err="1"/>
              <a:t>vessels</a:t>
            </a:r>
            <a:r>
              <a:rPr lang="cs-CZ" sz="2400" dirty="0"/>
              <a:t> and </a:t>
            </a:r>
            <a:r>
              <a:rPr lang="cs-CZ" sz="2400" dirty="0" err="1"/>
              <a:t>nerves</a:t>
            </a:r>
            <a:endParaRPr lang="cs-CZ" sz="2400" dirty="0"/>
          </a:p>
          <a:p>
            <a:pPr eaLnBrk="1" hangingPunct="1">
              <a:defRPr/>
            </a:pPr>
            <a:r>
              <a:rPr lang="cs-CZ" dirty="0" err="1"/>
              <a:t>t</a:t>
            </a:r>
            <a:r>
              <a:rPr lang="cs-CZ" sz="2400" dirty="0" err="1" smtClean="0"/>
              <a:t>he</a:t>
            </a:r>
            <a:r>
              <a:rPr lang="cs-CZ" sz="2400" dirty="0" smtClean="0"/>
              <a:t> </a:t>
            </a:r>
            <a:r>
              <a:rPr lang="cs-CZ" sz="2400" dirty="0"/>
              <a:t>network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septae</a:t>
            </a:r>
            <a:r>
              <a:rPr lang="cs-CZ" sz="2400" dirty="0" smtClean="0"/>
              <a:t> </a:t>
            </a:r>
            <a:r>
              <a:rPr lang="cs-CZ" sz="2400" dirty="0" err="1"/>
              <a:t>keeps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lobules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smtClean="0"/>
              <a:t>fat </a:t>
            </a:r>
            <a:r>
              <a:rPr lang="cs-CZ" sz="2400" dirty="0"/>
              <a:t>in place and </a:t>
            </a:r>
            <a:r>
              <a:rPr lang="cs-CZ" sz="2400" dirty="0" err="1"/>
              <a:t>provides</a:t>
            </a:r>
            <a:r>
              <a:rPr lang="cs-CZ" sz="2400" dirty="0"/>
              <a:t> support</a:t>
            </a:r>
          </a:p>
          <a:p>
            <a:pPr eaLnBrk="1" hangingPunct="1">
              <a:defRPr/>
            </a:pPr>
            <a:r>
              <a:rPr lang="cs-CZ" sz="2400" dirty="0" err="1" smtClean="0"/>
              <a:t>adipocytes</a:t>
            </a:r>
            <a:r>
              <a:rPr lang="cs-CZ" sz="2400" dirty="0" smtClean="0"/>
              <a:t> </a:t>
            </a:r>
            <a:r>
              <a:rPr lang="cs-CZ" sz="2400" dirty="0"/>
              <a:t>are </a:t>
            </a:r>
            <a:r>
              <a:rPr lang="cs-CZ" sz="2400" dirty="0" err="1"/>
              <a:t>metabolically</a:t>
            </a:r>
            <a:r>
              <a:rPr lang="cs-CZ" sz="2400" dirty="0"/>
              <a:t> </a:t>
            </a:r>
            <a:r>
              <a:rPr lang="cs-CZ" sz="2400" dirty="0" err="1" smtClean="0"/>
              <a:t>active</a:t>
            </a:r>
            <a:endParaRPr lang="cs-CZ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E5D8C0-DD7A-44B9-9887-7F5F2D2D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3. </a:t>
            </a:r>
            <a:r>
              <a:rPr lang="cs-CZ" dirty="0" err="1" smtClean="0"/>
              <a:t>Subcutis</a:t>
            </a:r>
            <a:endParaRPr lang="cs-CZ" dirty="0"/>
          </a:p>
        </p:txBody>
      </p:sp>
      <p:pic>
        <p:nvPicPr>
          <p:cNvPr id="54275" name="Zástupný obsah 4">
            <a:extLst>
              <a:ext uri="{FF2B5EF4-FFF2-40B4-BE49-F238E27FC236}">
                <a16:creationId xmlns="" xmlns:a16="http://schemas.microsoft.com/office/drawing/2014/main" id="{3BDEB400-7EA5-4CCA-B300-B68224745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24013" y="1676400"/>
            <a:ext cx="5895975" cy="42005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Skin </a:t>
            </a:r>
            <a:r>
              <a:rPr lang="sk-SK" dirty="0" err="1" smtClean="0"/>
              <a:t>functions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Protection</a:t>
            </a:r>
            <a:endParaRPr lang="sk-SK" dirty="0" smtClean="0"/>
          </a:p>
          <a:p>
            <a:r>
              <a:rPr lang="sk-SK" dirty="0" err="1" smtClean="0"/>
              <a:t>Thermoregulation</a:t>
            </a:r>
            <a:endParaRPr lang="sk-SK" dirty="0" smtClean="0"/>
          </a:p>
          <a:p>
            <a:r>
              <a:rPr lang="sk-SK" dirty="0" err="1" smtClean="0"/>
              <a:t>Storage</a:t>
            </a:r>
            <a:endParaRPr lang="sk-SK" dirty="0" smtClean="0"/>
          </a:p>
          <a:p>
            <a:r>
              <a:rPr lang="sk-SK" dirty="0" err="1" smtClean="0"/>
              <a:t>Sensation</a:t>
            </a:r>
            <a:endParaRPr lang="sk-SK" dirty="0" smtClean="0"/>
          </a:p>
          <a:p>
            <a:r>
              <a:rPr lang="sk-SK" dirty="0" err="1" smtClean="0"/>
              <a:t>Metabolism</a:t>
            </a:r>
            <a:endParaRPr lang="sk-SK" dirty="0" smtClean="0"/>
          </a:p>
          <a:p>
            <a:r>
              <a:rPr lang="sk-SK" dirty="0" err="1" smtClean="0"/>
              <a:t>Immunologal</a:t>
            </a:r>
            <a:r>
              <a:rPr lang="sk-SK" dirty="0" smtClean="0"/>
              <a:t> </a:t>
            </a:r>
            <a:r>
              <a:rPr lang="sk-SK" dirty="0" err="1" smtClean="0"/>
              <a:t>processes</a:t>
            </a:r>
            <a:endParaRPr lang="sk-SK" dirty="0" smtClean="0"/>
          </a:p>
          <a:p>
            <a:r>
              <a:rPr lang="sk-SK" dirty="0" err="1" smtClean="0"/>
              <a:t>Detoxification</a:t>
            </a:r>
            <a:endParaRPr lang="sk-SK" dirty="0" smtClean="0"/>
          </a:p>
          <a:p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function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AA6CDE8F-FF17-4BCB-8E3E-083D2D9CF3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The function of the skin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CA587935-1519-49AF-B4DF-3224012289EA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buNone/>
              <a:defRPr/>
            </a:pPr>
            <a:r>
              <a:rPr lang="cs-CZ" altLang="cs-CZ" sz="2400" b="1" dirty="0" err="1"/>
              <a:t>P</a:t>
            </a:r>
            <a:r>
              <a:rPr lang="cs-CZ" altLang="cs-CZ" sz="2400" b="1" dirty="0" err="1" smtClean="0"/>
              <a:t>rotection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against</a:t>
            </a:r>
            <a:r>
              <a:rPr lang="cs-CZ" altLang="cs-CZ" sz="2400" dirty="0"/>
              <a:t> </a:t>
            </a:r>
          </a:p>
          <a:p>
            <a:pPr eaLnBrk="1" hangingPunct="1">
              <a:defRPr/>
            </a:pPr>
            <a:r>
              <a:rPr lang="cs-CZ" altLang="cs-CZ" sz="2400" dirty="0" err="1"/>
              <a:t>chemicals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/>
              <a:t>physical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factors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mechanical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thermic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actinic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/>
              <a:t>Biological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factors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Infections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antigens</a:t>
            </a:r>
            <a:r>
              <a:rPr lang="cs-CZ" altLang="cs-CZ" sz="2400" dirty="0" smtClean="0"/>
              <a:t>)</a:t>
            </a:r>
          </a:p>
          <a:p>
            <a:pPr eaLnBrk="1" hangingPunct="1">
              <a:defRPr/>
            </a:pPr>
            <a:endParaRPr lang="cs-CZ" altLang="cs-CZ" sz="24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err="1" smtClean="0"/>
              <a:t>Preservation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balanced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internal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environment</a:t>
            </a:r>
            <a:endParaRPr lang="cs-CZ" altLang="cs-CZ" sz="2400" b="1" dirty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 err="1"/>
              <a:t>Loss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water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electrolytes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macromolecules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  <p:sp>
        <p:nvSpPr>
          <p:cNvPr id="22532" name="Rectangle 4">
            <a:extLst>
              <a:ext uri="{FF2B5EF4-FFF2-40B4-BE49-F238E27FC236}">
                <a16:creationId xmlns="" xmlns:a16="http://schemas.microsoft.com/office/drawing/2014/main" id="{06FB5E3B-A9FD-48DC-805A-F2C8B9BD91E9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err="1" smtClean="0"/>
              <a:t>e</a:t>
            </a:r>
            <a:r>
              <a:rPr lang="cs-CZ" altLang="cs-CZ" sz="2400" dirty="0" err="1" smtClean="0"/>
              <a:t>pidermal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barrier</a:t>
            </a: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buNone/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 err="1"/>
              <a:t>h</a:t>
            </a:r>
            <a:r>
              <a:rPr lang="cs-CZ" altLang="cs-CZ" sz="2400" dirty="0" err="1" smtClean="0"/>
              <a:t>orny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layer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water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reservoir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sweat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gland</a:t>
            </a:r>
            <a:r>
              <a:rPr lang="cs-CZ" altLang="cs-CZ" sz="2400" dirty="0" smtClean="0"/>
              <a:t>,… </a:t>
            </a: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altLang="cs-CZ" sz="24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466D45C7-4476-4914-B880-7C920BA7BB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The function of the skin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C33F1D3D-B224-40F7-A3A5-88FF41318C47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 smtClean="0"/>
              <a:t>Temp </a:t>
            </a:r>
            <a:r>
              <a:rPr lang="cs-CZ" altLang="cs-CZ" sz="2400" b="1" dirty="0" err="1" smtClean="0"/>
              <a:t>erature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regulation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   - </a:t>
            </a:r>
            <a:r>
              <a:rPr lang="cs-CZ" altLang="cs-CZ" sz="2400" b="1" dirty="0" smtClean="0"/>
              <a:t>p </a:t>
            </a:r>
            <a:r>
              <a:rPr lang="cs-CZ" altLang="cs-CZ" sz="2400" b="1" dirty="0" err="1" smtClean="0"/>
              <a:t>ers</a:t>
            </a:r>
            <a:r>
              <a:rPr lang="cs-CZ" altLang="cs-CZ" sz="2400" b="1" dirty="0" smtClean="0"/>
              <a:t> p </a:t>
            </a:r>
            <a:r>
              <a:rPr lang="cs-CZ" altLang="cs-CZ" sz="2400" b="1" dirty="0" err="1" smtClean="0"/>
              <a:t>iration</a:t>
            </a:r>
            <a:r>
              <a:rPr lang="cs-CZ" altLang="cs-CZ" sz="2400" b="1" dirty="0" smtClean="0"/>
              <a:t>                         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   - </a:t>
            </a:r>
            <a:r>
              <a:rPr lang="cs-CZ" altLang="cs-CZ" sz="2400" b="1" dirty="0" err="1" smtClean="0"/>
              <a:t>vasodilatation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   - </a:t>
            </a:r>
            <a:r>
              <a:rPr lang="cs-CZ" altLang="cs-CZ" sz="2400" b="1" dirty="0" err="1" smtClean="0"/>
              <a:t>vasoconstriction</a:t>
            </a: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err="1" smtClean="0"/>
              <a:t>Sensation</a:t>
            </a:r>
            <a:r>
              <a:rPr lang="cs-CZ" altLang="cs-CZ" sz="2400" b="1" dirty="0" smtClean="0"/>
              <a:t> 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 err="1" smtClean="0"/>
              <a:t>Storage</a:t>
            </a:r>
            <a:r>
              <a:rPr lang="cs-CZ" altLang="cs-CZ" sz="2400" b="1" dirty="0" smtClean="0"/>
              <a:t> </a:t>
            </a:r>
            <a:r>
              <a:rPr lang="cs-CZ" altLang="cs-CZ" sz="2400" b="1" dirty="0" smtClean="0"/>
              <a:t>(</a:t>
            </a:r>
            <a:r>
              <a:rPr lang="cs-CZ" altLang="cs-CZ" sz="2400" b="1" dirty="0" err="1" smtClean="0"/>
              <a:t>fat</a:t>
            </a:r>
            <a:r>
              <a:rPr lang="cs-CZ" altLang="cs-CZ" sz="2400" b="1" dirty="0" smtClean="0"/>
              <a:t>, </a:t>
            </a:r>
            <a:r>
              <a:rPr lang="cs-CZ" altLang="cs-CZ" sz="2400" b="1" dirty="0" err="1" smtClean="0"/>
              <a:t>water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</p:txBody>
      </p:sp>
      <p:sp>
        <p:nvSpPr>
          <p:cNvPr id="23556" name="Rectangle 4">
            <a:extLst>
              <a:ext uri="{FF2B5EF4-FFF2-40B4-BE49-F238E27FC236}">
                <a16:creationId xmlns="" xmlns:a16="http://schemas.microsoft.com/office/drawing/2014/main" id="{F87086FE-09AE-4BD3-B980-99C60314BB35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673352"/>
            <a:ext cx="4495800" cy="471830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b</a:t>
            </a:r>
            <a:r>
              <a:rPr lang="cs-CZ" altLang="cs-CZ" sz="2400" dirty="0" err="1" smtClean="0"/>
              <a:t>lood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vessels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eccrine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sweat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glands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 err="1" smtClean="0"/>
              <a:t>thermoreceptors</a:t>
            </a:r>
            <a:r>
              <a:rPr lang="cs-CZ" altLang="cs-CZ" sz="2400" dirty="0" smtClean="0"/>
              <a:t> </a:t>
            </a:r>
            <a:r>
              <a:rPr lang="sk-SK" altLang="cs-CZ" sz="2400" dirty="0" smtClean="0"/>
              <a:t>– </a:t>
            </a:r>
            <a:r>
              <a:rPr lang="sk-SK" altLang="cs-CZ" sz="2400" dirty="0" err="1" smtClean="0"/>
              <a:t>cold</a:t>
            </a:r>
            <a:r>
              <a:rPr lang="sk-SK" altLang="cs-CZ" sz="2400" dirty="0" smtClean="0"/>
              <a:t> and </a:t>
            </a:r>
            <a:r>
              <a:rPr lang="sk-SK" altLang="cs-CZ" sz="2400" dirty="0" err="1" smtClean="0"/>
              <a:t>heat</a:t>
            </a:r>
            <a:endParaRPr lang="cs-CZ" altLang="cs-CZ" sz="2400" dirty="0" smtClean="0"/>
          </a:p>
          <a:p>
            <a:pPr>
              <a:buNone/>
              <a:defRPr/>
            </a:pPr>
            <a:r>
              <a:rPr lang="cs-CZ" altLang="cs-CZ" sz="2400" dirty="0" smtClean="0"/>
              <a:t>   </a:t>
            </a:r>
            <a:r>
              <a:rPr lang="cs-CZ" altLang="cs-CZ" sz="2400" dirty="0" err="1" smtClean="0"/>
              <a:t>mechanoreceptors</a:t>
            </a:r>
            <a:r>
              <a:rPr lang="cs-CZ" altLang="cs-CZ" sz="2400" dirty="0" smtClean="0"/>
              <a:t> </a:t>
            </a:r>
            <a:r>
              <a:rPr lang="sk-SK" altLang="cs-CZ" sz="2400" dirty="0" smtClean="0"/>
              <a:t>– </a:t>
            </a:r>
            <a:r>
              <a:rPr lang="sk-SK" altLang="cs-CZ" sz="2400" dirty="0" err="1" smtClean="0"/>
              <a:t>touch</a:t>
            </a:r>
            <a:r>
              <a:rPr lang="sk-SK" altLang="cs-CZ" sz="2400" dirty="0" smtClean="0"/>
              <a:t>, </a:t>
            </a:r>
            <a:r>
              <a:rPr lang="sk-SK" altLang="cs-CZ" sz="2400" dirty="0" err="1" smtClean="0"/>
              <a:t>pressure</a:t>
            </a:r>
            <a:r>
              <a:rPr lang="sk-SK" altLang="cs-CZ" sz="2400" dirty="0" smtClean="0"/>
              <a:t>,  </a:t>
            </a:r>
            <a:br>
              <a:rPr lang="sk-SK" altLang="cs-CZ" sz="2400" dirty="0" smtClean="0"/>
            </a:br>
            <a:r>
              <a:rPr lang="sk-SK" altLang="cs-CZ" sz="2400" dirty="0" smtClean="0"/>
              <a:t>                               </a:t>
            </a:r>
            <a:r>
              <a:rPr lang="sk-SK" altLang="cs-CZ" sz="2400" dirty="0" err="1" smtClean="0"/>
              <a:t>vibrations</a:t>
            </a:r>
            <a:endParaRPr lang="sk-SK" altLang="cs-CZ" sz="2400" dirty="0" smtClean="0"/>
          </a:p>
          <a:p>
            <a:pPr>
              <a:buNone/>
              <a:defRPr/>
            </a:pPr>
            <a:r>
              <a:rPr lang="cs-CZ" altLang="cs-CZ" sz="2400" dirty="0" smtClean="0"/>
              <a:t>   </a:t>
            </a:r>
            <a:r>
              <a:rPr lang="cs-CZ" altLang="cs-CZ" sz="2400" dirty="0" err="1" smtClean="0"/>
              <a:t>nociceptors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pain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and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itch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energy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reservoir</a:t>
            </a:r>
            <a:r>
              <a:rPr lang="cs-CZ" altLang="cs-CZ" sz="2400" dirty="0" smtClean="0"/>
              <a:t>  - </a:t>
            </a:r>
            <a:r>
              <a:rPr lang="cs-CZ" altLang="cs-CZ" sz="2400" dirty="0" err="1" smtClean="0"/>
              <a:t>subcutaneous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fat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04147BD6-294D-4C2E-ADFA-0C57BD5E9B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The function of the skin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70DB386C-9E02-471A-887B-9CE23EBA2DB8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err="1" smtClean="0"/>
              <a:t>Metabolic</a:t>
            </a:r>
            <a:r>
              <a:rPr lang="cs-CZ" altLang="cs-CZ" sz="2400" b="1" dirty="0" smtClean="0"/>
              <a:t> </a:t>
            </a:r>
            <a:r>
              <a:rPr lang="cs-CZ" altLang="cs-CZ" sz="2400" b="1" dirty="0" smtClean="0"/>
              <a:t>– </a:t>
            </a:r>
            <a:r>
              <a:rPr lang="cs-CZ" altLang="cs-CZ" sz="2400" dirty="0" smtClean="0"/>
              <a:t>vitamin </a:t>
            </a:r>
            <a:r>
              <a:rPr lang="cs-CZ" altLang="cs-CZ" sz="2400" dirty="0" smtClean="0"/>
              <a:t>D                      </a:t>
            </a:r>
            <a:r>
              <a:rPr lang="cs-CZ" altLang="cs-CZ" sz="2400" dirty="0" err="1" smtClean="0"/>
              <a:t>synthesis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metabolism</a:t>
            </a:r>
            <a:r>
              <a:rPr lang="cs-CZ" altLang="cs-CZ" sz="2400" dirty="0" smtClean="0"/>
              <a:t> od </a:t>
            </a:r>
            <a:r>
              <a:rPr lang="cs-CZ" altLang="cs-CZ" sz="2400" dirty="0" err="1" smtClean="0"/>
              <a:t>sacharides</a:t>
            </a:r>
            <a:r>
              <a:rPr lang="cs-CZ" altLang="cs-CZ" sz="2400" dirty="0" smtClean="0"/>
              <a:t>, li p </a:t>
            </a:r>
            <a:r>
              <a:rPr lang="cs-CZ" altLang="cs-CZ" sz="2400" dirty="0" err="1" smtClean="0"/>
              <a:t>ids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and</a:t>
            </a:r>
            <a:r>
              <a:rPr lang="cs-CZ" altLang="cs-CZ" sz="2400" dirty="0" smtClean="0"/>
              <a:t> p </a:t>
            </a:r>
            <a:r>
              <a:rPr lang="cs-CZ" altLang="cs-CZ" sz="2400" dirty="0" err="1" smtClean="0"/>
              <a:t>roteins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secretion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keratin, </a:t>
            </a:r>
            <a:r>
              <a:rPr lang="cs-CZ" altLang="cs-CZ" sz="2400" dirty="0" err="1" smtClean="0"/>
              <a:t>eanin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sebum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sweat</a:t>
            </a:r>
            <a:endParaRPr lang="cs-CZ" altLang="cs-CZ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b="1" dirty="0" err="1" smtClean="0"/>
              <a:t>Immunological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function</a:t>
            </a:r>
            <a:endParaRPr lang="cs-CZ" altLang="cs-CZ" sz="2400" b="1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 err="1" smtClean="0"/>
              <a:t>Psychosocial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function</a:t>
            </a:r>
            <a:endParaRPr lang="cs-CZ" altLang="cs-CZ" sz="2400" b="1" dirty="0"/>
          </a:p>
        </p:txBody>
      </p:sp>
      <p:sp>
        <p:nvSpPr>
          <p:cNvPr id="24580" name="Rectangle 4">
            <a:extLst>
              <a:ext uri="{FF2B5EF4-FFF2-40B4-BE49-F238E27FC236}">
                <a16:creationId xmlns="" xmlns:a16="http://schemas.microsoft.com/office/drawing/2014/main" id="{8433CA10-4BC6-47EE-A5CD-37D1DE7D09E4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 err="1" smtClean="0"/>
              <a:t>Keratinocytes</a:t>
            </a: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Langerhans </a:t>
            </a:r>
            <a:r>
              <a:rPr lang="cs-CZ" altLang="cs-CZ" sz="2400" dirty="0" err="1" smtClean="0"/>
              <a:t>cells</a:t>
            </a:r>
            <a:r>
              <a:rPr lang="cs-CZ" altLang="cs-CZ" sz="2400" dirty="0" smtClean="0"/>
              <a:t>, T-</a:t>
            </a:r>
            <a:r>
              <a:rPr lang="cs-CZ" altLang="cs-CZ" sz="2400" dirty="0" err="1" smtClean="0"/>
              <a:t>lymphocytes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macrophages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mastocytes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keratinocytes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err="1" smtClean="0"/>
              <a:t>Cosmetic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quality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lips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hair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 err="1"/>
              <a:t>Thank</a:t>
            </a:r>
            <a:r>
              <a:rPr lang="cs-CZ" altLang="cs-CZ" dirty="0"/>
              <a:t> </a:t>
            </a:r>
            <a:r>
              <a:rPr lang="cs-CZ" altLang="cs-CZ" dirty="0" err="1"/>
              <a:t>you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your</a:t>
            </a:r>
            <a:r>
              <a:rPr lang="cs-CZ" altLang="cs-CZ" dirty="0"/>
              <a:t> </a:t>
            </a:r>
            <a:r>
              <a:rPr lang="cs-CZ" altLang="cs-CZ" dirty="0" err="1"/>
              <a:t>attention</a:t>
            </a:r>
            <a:r>
              <a:rPr lang="cs-CZ" altLang="cs-CZ" dirty="0"/>
              <a:t> </a:t>
            </a:r>
            <a:r>
              <a:rPr lang="cs-CZ" altLang="cs-CZ" dirty="0">
                <a:sym typeface="Wingdings" panose="05000000000000000000" pitchFamily="2" charset="2"/>
              </a:rPr>
              <a:t/>
            </a:r>
            <a:br>
              <a:rPr lang="cs-CZ" altLang="cs-CZ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8876061C-B3FD-453D-B9EA-8988310511E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4800" dirty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8000" dirty="0">
              <a:sym typeface="Wingdings" panose="05000000000000000000" pitchFamily="2" charset="2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 err="1">
                <a:sym typeface="Wingdings" panose="05000000000000000000" pitchFamily="2" charset="2"/>
              </a:rPr>
              <a:t>You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can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find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the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overview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here</a:t>
            </a:r>
            <a:r>
              <a:rPr lang="cs-CZ" altLang="cs-CZ" dirty="0">
                <a:sym typeface="Wingdings" panose="05000000000000000000" pitchFamily="2" charset="2"/>
              </a:rPr>
              <a:t>: </a:t>
            </a:r>
            <a:r>
              <a:rPr lang="cs-CZ" dirty="0">
                <a:hlinkClick r:id="rId2"/>
              </a:rPr>
              <a:t>https://www.youtube.com/watch?v=MPLV4h0Tr8c</a:t>
            </a:r>
            <a:endParaRPr lang="cs-CZ" altLang="cs-CZ" dirty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DF1898-6EC0-45CC-98D5-D297CEC0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Layers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skin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D8E5D16-D8F7-47DE-B934-08C0F932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/>
              <a:t>E</a:t>
            </a:r>
            <a:r>
              <a:rPr lang="en-US" sz="2800" b="1" dirty="0" err="1" smtClean="0"/>
              <a:t>pidermis</a:t>
            </a:r>
            <a:r>
              <a:rPr lang="cs-CZ" sz="2800" b="1" dirty="0" smtClean="0"/>
              <a:t> </a:t>
            </a:r>
            <a:r>
              <a:rPr lang="cs-CZ" sz="2800" dirty="0" smtClean="0"/>
              <a:t>- </a:t>
            </a:r>
            <a:r>
              <a:rPr lang="en-US" sz="2800" dirty="0" smtClean="0"/>
              <a:t>the </a:t>
            </a:r>
            <a:r>
              <a:rPr lang="en-US" sz="2800" dirty="0"/>
              <a:t>outermost layer of skin, provides a waterproof barrier and creates our skin </a:t>
            </a:r>
            <a:r>
              <a:rPr lang="en-US" sz="2800" dirty="0" smtClean="0"/>
              <a:t>tone</a:t>
            </a:r>
            <a:endParaRPr lang="en-US" sz="2800" dirty="0"/>
          </a:p>
          <a:p>
            <a:pPr eaLnBrk="1" hangingPunct="1">
              <a:defRPr/>
            </a:pPr>
            <a:r>
              <a:rPr lang="cs-CZ" sz="2800" b="1" dirty="0"/>
              <a:t>D</a:t>
            </a:r>
            <a:r>
              <a:rPr lang="en-US" sz="2800" b="1" dirty="0" err="1" smtClean="0"/>
              <a:t>ermis</a:t>
            </a:r>
            <a:r>
              <a:rPr lang="cs-CZ" sz="2800" b="1" dirty="0" smtClean="0"/>
              <a:t> </a:t>
            </a:r>
            <a:r>
              <a:rPr lang="cs-CZ" sz="2800" dirty="0" smtClean="0"/>
              <a:t>- </a:t>
            </a:r>
            <a:r>
              <a:rPr lang="en-US" sz="2800" dirty="0" smtClean="0"/>
              <a:t>beneath </a:t>
            </a:r>
            <a:r>
              <a:rPr lang="en-US" sz="2800" dirty="0"/>
              <a:t>the epidermis, contains connective tissue, </a:t>
            </a:r>
            <a:r>
              <a:rPr lang="cs-CZ" sz="2800" dirty="0" err="1"/>
              <a:t>museles</a:t>
            </a:r>
            <a:r>
              <a:rPr lang="cs-CZ" sz="2800" dirty="0"/>
              <a:t>, senzory </a:t>
            </a:r>
            <a:r>
              <a:rPr lang="cs-CZ" sz="2800" dirty="0" err="1"/>
              <a:t>neurons</a:t>
            </a:r>
            <a:r>
              <a:rPr lang="cs-CZ" sz="2800" dirty="0"/>
              <a:t>, </a:t>
            </a:r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vesseles</a:t>
            </a:r>
            <a:r>
              <a:rPr lang="cs-CZ" sz="2800" dirty="0"/>
              <a:t>, </a:t>
            </a:r>
            <a:r>
              <a:rPr lang="en-US" sz="2800" dirty="0"/>
              <a:t>hair follicles, </a:t>
            </a:r>
            <a:r>
              <a:rPr lang="cs-CZ" sz="2800" dirty="0" err="1"/>
              <a:t>hairs</a:t>
            </a:r>
            <a:r>
              <a:rPr lang="cs-CZ" sz="2800" dirty="0"/>
              <a:t>, </a:t>
            </a:r>
            <a:r>
              <a:rPr lang="en-US" sz="2800" dirty="0"/>
              <a:t>and sweat </a:t>
            </a:r>
            <a:r>
              <a:rPr lang="en-US" sz="2800" dirty="0" err="1"/>
              <a:t>glan</a:t>
            </a:r>
            <a:r>
              <a:rPr lang="cs-CZ" sz="2800" dirty="0" err="1"/>
              <a:t>ds</a:t>
            </a:r>
            <a:endParaRPr lang="en-US" sz="2800" dirty="0"/>
          </a:p>
          <a:p>
            <a:pPr eaLnBrk="1" hangingPunct="1">
              <a:defRPr/>
            </a:pPr>
            <a:r>
              <a:rPr lang="cs-CZ" sz="2800" b="1" dirty="0"/>
              <a:t>S</a:t>
            </a:r>
            <a:r>
              <a:rPr lang="en-US" sz="2800" b="1" dirty="0" err="1" smtClean="0"/>
              <a:t>ubcutaneous</a:t>
            </a:r>
            <a:r>
              <a:rPr lang="en-US" sz="2800" b="1" dirty="0" smtClean="0"/>
              <a:t> </a:t>
            </a:r>
            <a:r>
              <a:rPr lang="en-US" sz="2800" b="1" dirty="0"/>
              <a:t>tissue (hypodermis</a:t>
            </a:r>
            <a:r>
              <a:rPr lang="en-US" sz="2800" b="1" dirty="0" smtClean="0"/>
              <a:t>)</a:t>
            </a:r>
            <a:r>
              <a:rPr lang="cs-CZ" sz="2800" b="1" dirty="0" smtClean="0"/>
              <a:t> </a:t>
            </a:r>
            <a:r>
              <a:rPr lang="cs-CZ" sz="2800" dirty="0" smtClean="0"/>
              <a:t>-</a:t>
            </a:r>
            <a:r>
              <a:rPr lang="en-US" sz="2800" dirty="0" smtClean="0"/>
              <a:t> made </a:t>
            </a:r>
            <a:r>
              <a:rPr lang="en-US" sz="2800" dirty="0"/>
              <a:t>of fat and connective tissue.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Layers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skin</a:t>
            </a:r>
            <a:endParaRPr lang="cs-CZ" dirty="0"/>
          </a:p>
        </p:txBody>
      </p:sp>
      <p:pic>
        <p:nvPicPr>
          <p:cNvPr id="9218" name="Picture 4" descr="152-5282_IMG">
            <a:extLst>
              <a:ext uri="{FF2B5EF4-FFF2-40B4-BE49-F238E27FC236}">
                <a16:creationId xmlns="" xmlns:a16="http://schemas.microsoft.com/office/drawing/2014/main" id="{66AB1273-3ECC-4DCB-A685-B0F6C51EC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4846" y="1349061"/>
            <a:ext cx="4105386" cy="54738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9">
            <a:extLst>
              <a:ext uri="{FF2B5EF4-FFF2-40B4-BE49-F238E27FC236}">
                <a16:creationId xmlns="" xmlns:a16="http://schemas.microsoft.com/office/drawing/2014/main" id="{071C1D8F-5159-407D-8C50-B7BCE989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559" y="1823442"/>
            <a:ext cx="13372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 smtClean="0"/>
              <a:t>Ep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idermis</a:t>
            </a:r>
            <a:endParaRPr lang="cs-CZ" altLang="cs-CZ" sz="2000" b="1" dirty="0"/>
          </a:p>
        </p:txBody>
      </p:sp>
      <p:sp>
        <p:nvSpPr>
          <p:cNvPr id="9220" name="Text Box 10">
            <a:extLst>
              <a:ext uri="{FF2B5EF4-FFF2-40B4-BE49-F238E27FC236}">
                <a16:creationId xmlns="" xmlns:a16="http://schemas.microsoft.com/office/drawing/2014/main" id="{CAF7FBBA-FD38-4266-B72F-1AE3FF38D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71" y="3429000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/>
              <a:t>Dermis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89BE495-CE3A-400B-A38D-EC701600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44" y="4797152"/>
            <a:ext cx="19543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 smtClean="0"/>
              <a:t>Subcutaneous</a:t>
            </a:r>
            <a:endParaRPr lang="cs-CZ" altLang="cs-CZ" sz="2000" b="1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smtClean="0"/>
              <a:t>fat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ACD5E1-D11B-4734-BEFB-38E70B12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 Epidermis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D525296-9E07-42B3-9D0D-015D17F4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/>
              <a:t>thinnest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skin - </a:t>
            </a:r>
            <a:r>
              <a:rPr lang="cs-CZ" dirty="0" err="1"/>
              <a:t>thickness</a:t>
            </a:r>
            <a:r>
              <a:rPr lang="cs-CZ" dirty="0"/>
              <a:t> 0,3 – 1,5 mm</a:t>
            </a:r>
          </a:p>
          <a:p>
            <a:pPr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/>
              <a:t>outermost layer of skin</a:t>
            </a:r>
            <a:endParaRPr lang="cs-CZ" dirty="0"/>
          </a:p>
          <a:p>
            <a:pPr>
              <a:defRPr/>
            </a:pPr>
            <a:r>
              <a:rPr lang="cs-CZ" dirty="0" err="1"/>
              <a:t>f</a:t>
            </a:r>
            <a:r>
              <a:rPr lang="cs-CZ" dirty="0" err="1" smtClean="0"/>
              <a:t>ormed</a:t>
            </a:r>
            <a:r>
              <a:rPr lang="cs-CZ" dirty="0" smtClean="0"/>
              <a:t> </a:t>
            </a:r>
            <a:r>
              <a:rPr lang="cs-CZ" dirty="0"/>
              <a:t>by </a:t>
            </a:r>
            <a:r>
              <a:rPr lang="cs-CZ" dirty="0" err="1"/>
              <a:t>cells</a:t>
            </a:r>
            <a:r>
              <a:rPr lang="cs-CZ" dirty="0"/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    - </a:t>
            </a:r>
            <a:r>
              <a:rPr lang="cs-CZ" dirty="0" err="1" smtClean="0"/>
              <a:t>keratinocytes</a:t>
            </a:r>
            <a:r>
              <a:rPr lang="cs-CZ" dirty="0" smtClean="0"/>
              <a:t> -</a:t>
            </a:r>
            <a:r>
              <a:rPr lang="cs-CZ" dirty="0"/>
              <a:t> </a:t>
            </a:r>
            <a:r>
              <a:rPr lang="cs-CZ" dirty="0" err="1" smtClean="0"/>
              <a:t>arranged</a:t>
            </a:r>
            <a:r>
              <a:rPr lang="cs-CZ" dirty="0" smtClean="0"/>
              <a:t> </a:t>
            </a:r>
            <a:r>
              <a:rPr lang="cs-CZ" dirty="0" err="1"/>
              <a:t>into</a:t>
            </a:r>
            <a:r>
              <a:rPr lang="cs-CZ" dirty="0"/>
              <a:t> 5 </a:t>
            </a:r>
            <a:r>
              <a:rPr lang="cs-CZ" dirty="0" err="1"/>
              <a:t>layers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- </a:t>
            </a:r>
            <a:r>
              <a:rPr lang="cs-CZ" dirty="0" err="1" smtClean="0"/>
              <a:t>melanocytes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        - Langerhans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        - </a:t>
            </a:r>
            <a:r>
              <a:rPr lang="cs-CZ" dirty="0" err="1" smtClean="0"/>
              <a:t>Merkels</a:t>
            </a:r>
            <a:r>
              <a:rPr lang="cs-CZ" dirty="0" smtClean="0"/>
              <a:t> </a:t>
            </a:r>
            <a:r>
              <a:rPr lang="cs-CZ" dirty="0" err="1"/>
              <a:t>cells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64222DA-7813-4B32-A131-FEAF9F04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1</a:t>
            </a:r>
            <a:r>
              <a:rPr lang="cs-CZ" dirty="0" smtClean="0"/>
              <a:t>. Epidermis</a:t>
            </a:r>
            <a:endParaRPr lang="cs-CZ" dirty="0"/>
          </a:p>
        </p:txBody>
      </p:sp>
      <p:pic>
        <p:nvPicPr>
          <p:cNvPr id="12291" name="Zástupný obsah 7">
            <a:extLst>
              <a:ext uri="{FF2B5EF4-FFF2-40B4-BE49-F238E27FC236}">
                <a16:creationId xmlns="" xmlns:a16="http://schemas.microsoft.com/office/drawing/2014/main" id="{9EEC9C0C-C1FB-47DD-B623-63857C7D93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229" y="2229196"/>
            <a:ext cx="6863542" cy="36188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990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Layers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epidermis and </a:t>
            </a:r>
            <a:r>
              <a:rPr lang="cs-CZ" dirty="0" err="1" smtClean="0"/>
              <a:t>keratinocytes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B1E014C-230F-4CAB-8901-DDFA2941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/>
              <a:t>basale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 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dirty="0" err="1" smtClean="0"/>
              <a:t>deepest</a:t>
            </a:r>
            <a:r>
              <a:rPr lang="cs-CZ" sz="2400" dirty="0" smtClean="0"/>
              <a:t> </a:t>
            </a:r>
            <a:r>
              <a:rPr lang="cs-CZ" sz="2400" dirty="0"/>
              <a:t>part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epidermis, </a:t>
            </a:r>
            <a:r>
              <a:rPr lang="cs-CZ" sz="2400" dirty="0" err="1" smtClean="0"/>
              <a:t>prolifaration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keratinocytes</a:t>
            </a:r>
            <a:r>
              <a:rPr lang="cs-CZ" sz="2400" dirty="0" smtClean="0"/>
              <a:t> </a:t>
            </a:r>
            <a:r>
              <a:rPr lang="cs-CZ" sz="2400" dirty="0" err="1" smtClean="0"/>
              <a:t>occurs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</a:t>
            </a:r>
            <a:r>
              <a:rPr lang="cs-CZ" sz="2400" dirty="0" err="1" smtClean="0"/>
              <a:t>there</a:t>
            </a:r>
            <a:r>
              <a:rPr lang="cs-CZ" sz="2400" dirty="0" smtClean="0"/>
              <a:t>,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keratinocytes</a:t>
            </a:r>
            <a:r>
              <a:rPr lang="cs-CZ" sz="2400" dirty="0"/>
              <a:t> are </a:t>
            </a:r>
            <a:r>
              <a:rPr lang="cs-CZ" sz="2400" dirty="0" smtClean="0"/>
              <a:t> </a:t>
            </a:r>
            <a:r>
              <a:rPr lang="cs-CZ" sz="2400" dirty="0" err="1" smtClean="0"/>
              <a:t>connected</a:t>
            </a:r>
            <a:r>
              <a:rPr lang="cs-CZ" sz="2400" dirty="0" smtClean="0"/>
              <a:t> </a:t>
            </a:r>
            <a:r>
              <a:rPr lang="cs-CZ" sz="2400" dirty="0" smtClean="0"/>
              <a:t>by </a:t>
            </a:r>
            <a:r>
              <a:rPr lang="cs-CZ" sz="2400" dirty="0" err="1" smtClean="0"/>
              <a:t>molecules</a:t>
            </a:r>
            <a:r>
              <a:rPr lang="cs-CZ" dirty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dirty="0" err="1" smtClean="0"/>
              <a:t>d</a:t>
            </a:r>
            <a:r>
              <a:rPr lang="cs-CZ" sz="2400" dirty="0" err="1" smtClean="0"/>
              <a:t>esmosomes</a:t>
            </a:r>
            <a:r>
              <a:rPr lang="cs-CZ" sz="2400" dirty="0" smtClean="0"/>
              <a:t> </a:t>
            </a:r>
            <a:r>
              <a:rPr lang="cs-CZ" sz="2400" dirty="0" smtClean="0"/>
              <a:t>to </a:t>
            </a:r>
            <a:r>
              <a:rPr lang="cs-CZ" sz="2400" dirty="0" err="1" smtClean="0"/>
              <a:t>each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smtClean="0"/>
              <a:t>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 smtClean="0"/>
              <a:t>basal</a:t>
            </a:r>
            <a:r>
              <a:rPr lang="cs-CZ" sz="2400" dirty="0" smtClean="0"/>
              <a:t> </a:t>
            </a:r>
            <a:r>
              <a:rPr lang="cs-CZ" sz="2400" dirty="0" err="1" smtClean="0"/>
              <a:t>membrane</a:t>
            </a:r>
            <a:r>
              <a:rPr lang="cs-CZ" sz="2400" dirty="0" smtClean="0"/>
              <a:t> (</a:t>
            </a:r>
            <a:r>
              <a:rPr lang="cs-CZ" sz="2400" dirty="0" err="1" smtClean="0"/>
              <a:t>layer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epidermis </a:t>
            </a:r>
            <a:r>
              <a:rPr lang="cs-CZ" sz="2400" dirty="0" smtClean="0"/>
              <a:t>and dermis) </a:t>
            </a:r>
            <a:r>
              <a:rPr lang="cs-CZ" sz="2400" dirty="0" smtClean="0"/>
              <a:t>are </a:t>
            </a:r>
            <a:r>
              <a:rPr lang="cs-CZ" sz="2400" dirty="0" err="1" smtClean="0"/>
              <a:t>connected</a:t>
            </a:r>
            <a:r>
              <a:rPr lang="cs-CZ" sz="2400" dirty="0" smtClean="0"/>
              <a:t> by </a:t>
            </a:r>
            <a:r>
              <a:rPr lang="cs-CZ" sz="2400" dirty="0" err="1" smtClean="0"/>
              <a:t>hemidesmosomes</a:t>
            </a:r>
            <a:endParaRPr lang="cs-CZ" sz="2400" dirty="0" smtClean="0"/>
          </a:p>
          <a:p>
            <a:pPr>
              <a:spcBef>
                <a:spcPts val="0"/>
              </a:spcBef>
              <a:defRPr/>
            </a:pPr>
            <a:r>
              <a:rPr lang="cs-CZ" sz="2400" b="1" dirty="0" err="1" smtClean="0"/>
              <a:t>Stratum</a:t>
            </a:r>
            <a:r>
              <a:rPr lang="cs-CZ" sz="2400" b="1" dirty="0" smtClean="0"/>
              <a:t> </a:t>
            </a:r>
            <a:r>
              <a:rPr lang="cs-CZ" sz="2400" b="1" dirty="0" err="1"/>
              <a:t>spinosum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/>
              <a:t>above</a:t>
            </a:r>
            <a:r>
              <a:rPr lang="cs-CZ" sz="2400" dirty="0"/>
              <a:t> str. </a:t>
            </a:r>
            <a:r>
              <a:rPr lang="cs-CZ" sz="2400" dirty="0" err="1"/>
              <a:t>basale</a:t>
            </a:r>
            <a:r>
              <a:rPr lang="cs-CZ" sz="2400" dirty="0"/>
              <a:t>, </a:t>
            </a:r>
            <a:r>
              <a:rPr lang="cs-CZ" sz="2400" dirty="0" err="1" smtClean="0"/>
              <a:t>layer</a:t>
            </a:r>
            <a:r>
              <a:rPr lang="cs-CZ" sz="2400" dirty="0" smtClean="0"/>
              <a:t> </a:t>
            </a:r>
            <a:r>
              <a:rPr lang="cs-CZ" sz="2400" dirty="0" err="1" smtClean="0"/>
              <a:t>where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differentiation</a:t>
            </a:r>
            <a:r>
              <a:rPr lang="cs-CZ" sz="2400" dirty="0" smtClean="0"/>
              <a:t> </a:t>
            </a:r>
            <a:r>
              <a:rPr lang="cs-CZ" sz="2400" dirty="0" err="1" smtClean="0"/>
              <a:t>starts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(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smtClean="0"/>
              <a:t>in </a:t>
            </a:r>
            <a:r>
              <a:rPr lang="cs-CZ" sz="2400" dirty="0" err="1" smtClean="0"/>
              <a:t>morphology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keratinocyte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/>
              <a:t>keratin)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/>
              <a:t>granulosum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b="1" dirty="0" smtClean="0"/>
              <a:t>  </a:t>
            </a:r>
            <a:r>
              <a:rPr lang="cs-CZ" sz="2400" dirty="0" smtClean="0"/>
              <a:t>– </a:t>
            </a:r>
            <a:r>
              <a:rPr lang="cs-CZ" sz="2400" dirty="0" err="1"/>
              <a:t>an</a:t>
            </a:r>
            <a:r>
              <a:rPr lang="cs-CZ" sz="2400" dirty="0"/>
              <a:t> area </a:t>
            </a:r>
            <a:r>
              <a:rPr lang="cs-CZ" sz="2400" dirty="0" err="1"/>
              <a:t>where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keratinization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completed</a:t>
            </a:r>
            <a:r>
              <a:rPr lang="cs-CZ" sz="2400" dirty="0"/>
              <a:t> and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</a:t>
            </a:r>
            <a:r>
              <a:rPr lang="cs-CZ" sz="2400" dirty="0" err="1" smtClean="0"/>
              <a:t>keratohyalin</a:t>
            </a:r>
            <a:r>
              <a:rPr lang="cs-CZ" sz="2400" dirty="0" smtClean="0"/>
              <a:t> </a:t>
            </a:r>
            <a:r>
              <a:rPr lang="cs-CZ" sz="2400" dirty="0" err="1"/>
              <a:t>granules</a:t>
            </a:r>
            <a:r>
              <a:rPr lang="cs-CZ" sz="2400" dirty="0"/>
              <a:t> </a:t>
            </a:r>
            <a:r>
              <a:rPr lang="cs-CZ" sz="2400" dirty="0" err="1"/>
              <a:t>become</a:t>
            </a:r>
            <a:r>
              <a:rPr lang="cs-CZ" sz="2400" dirty="0"/>
              <a:t> </a:t>
            </a:r>
            <a:r>
              <a:rPr lang="cs-CZ" sz="2400" dirty="0" err="1"/>
              <a:t>visible</a:t>
            </a:r>
            <a:r>
              <a:rPr lang="cs-CZ" sz="2400" dirty="0"/>
              <a:t> (</a:t>
            </a:r>
            <a:r>
              <a:rPr lang="cs-CZ" sz="2400" dirty="0" err="1"/>
              <a:t>precursors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keratin)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/>
              <a:t>lucidum</a:t>
            </a:r>
            <a:r>
              <a:rPr lang="cs-CZ" sz="2400" b="1" dirty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– </a:t>
            </a:r>
            <a:r>
              <a:rPr lang="cs-CZ" sz="2400" dirty="0" err="1"/>
              <a:t>amorphous</a:t>
            </a:r>
            <a:r>
              <a:rPr lang="cs-CZ" sz="2400" dirty="0"/>
              <a:t> band </a:t>
            </a:r>
            <a:r>
              <a:rPr lang="cs-CZ" sz="2400" dirty="0" err="1"/>
              <a:t>between</a:t>
            </a:r>
            <a:r>
              <a:rPr lang="cs-CZ" sz="2400" dirty="0"/>
              <a:t> str. </a:t>
            </a:r>
            <a:r>
              <a:rPr lang="cs-CZ" sz="2400" dirty="0" err="1"/>
              <a:t>granulosum</a:t>
            </a:r>
            <a:r>
              <a:rPr lang="cs-CZ" sz="2400" dirty="0"/>
              <a:t> and str. </a:t>
            </a:r>
            <a:r>
              <a:rPr lang="cs-CZ" sz="2400" dirty="0" err="1"/>
              <a:t>corneum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(</a:t>
            </a:r>
            <a:r>
              <a:rPr lang="cs-CZ" sz="2400" dirty="0" err="1"/>
              <a:t>visible</a:t>
            </a:r>
            <a:r>
              <a:rPr lang="cs-CZ" sz="2400" dirty="0"/>
              <a:t> by </a:t>
            </a:r>
            <a:r>
              <a:rPr lang="cs-CZ" sz="2400" dirty="0" err="1" smtClean="0"/>
              <a:t>microscope</a:t>
            </a:r>
            <a:r>
              <a:rPr lang="cs-CZ" sz="2400" dirty="0" smtClean="0"/>
              <a:t> </a:t>
            </a:r>
            <a:r>
              <a:rPr lang="cs-CZ" sz="2400" dirty="0" err="1"/>
              <a:t>only</a:t>
            </a:r>
            <a:r>
              <a:rPr lang="cs-CZ" sz="2400" dirty="0"/>
              <a:t> on </a:t>
            </a:r>
            <a:r>
              <a:rPr lang="cs-CZ" sz="2400" dirty="0" err="1"/>
              <a:t>palms</a:t>
            </a:r>
            <a:r>
              <a:rPr lang="cs-CZ" sz="2400" dirty="0"/>
              <a:t> and </a:t>
            </a:r>
            <a:r>
              <a:rPr lang="cs-CZ" sz="2400" dirty="0" err="1" smtClean="0"/>
              <a:t>soles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feet</a:t>
            </a:r>
            <a:r>
              <a:rPr lang="cs-CZ" sz="2400" dirty="0"/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 smtClean="0"/>
              <a:t>corneum</a:t>
            </a:r>
            <a:r>
              <a:rPr lang="cs-CZ" b="1" dirty="0"/>
              <a:t>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consists</a:t>
            </a:r>
            <a:r>
              <a:rPr lang="cs-CZ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/>
              <a:t>corneocytes</a:t>
            </a:r>
            <a:r>
              <a:rPr lang="cs-CZ" sz="2400" dirty="0"/>
              <a:t> (</a:t>
            </a:r>
            <a:r>
              <a:rPr lang="cs-CZ" sz="2400" dirty="0" err="1"/>
              <a:t>remnants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keratinocytes</a:t>
            </a:r>
            <a:r>
              <a:rPr lang="cs-CZ" sz="2400" dirty="0"/>
              <a:t>) </a:t>
            </a:r>
            <a:r>
              <a:rPr lang="cs-CZ" sz="2400" dirty="0" smtClean="0"/>
              <a:t>made up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keratin </a:t>
            </a:r>
            <a:r>
              <a:rPr lang="cs-CZ" sz="2400" dirty="0"/>
              <a:t>and cell </a:t>
            </a:r>
            <a:r>
              <a:rPr lang="cs-CZ" sz="2400" dirty="0" err="1"/>
              <a:t>walls</a:t>
            </a:r>
            <a:r>
              <a:rPr lang="cs-CZ" sz="2400" dirty="0"/>
              <a:t> </a:t>
            </a:r>
            <a:r>
              <a:rPr lang="cs-CZ" sz="2400" dirty="0" err="1"/>
              <a:t>without</a:t>
            </a:r>
            <a:r>
              <a:rPr lang="cs-CZ" sz="2400" dirty="0"/>
              <a:t> </a:t>
            </a:r>
            <a:r>
              <a:rPr lang="cs-CZ" sz="2400" dirty="0" err="1" smtClean="0"/>
              <a:t>nuclei</a:t>
            </a:r>
            <a:endParaRPr lang="cs-CZ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dirty="0" err="1"/>
              <a:t>Keratinocytes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basale</a:t>
            </a:r>
            <a:r>
              <a:rPr lang="cs-CZ" altLang="cs-CZ" dirty="0"/>
              <a:t> and </a:t>
            </a:r>
            <a:r>
              <a:rPr lang="cs-CZ" altLang="cs-CZ" dirty="0" err="1"/>
              <a:t>lower</a:t>
            </a:r>
            <a:r>
              <a:rPr lang="cs-CZ" altLang="cs-CZ" dirty="0"/>
              <a:t> part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spinosum</a:t>
            </a:r>
            <a:r>
              <a:rPr lang="cs-CZ" altLang="cs-CZ" dirty="0"/>
              <a:t> </a:t>
            </a:r>
            <a:r>
              <a:rPr lang="cs-CZ" altLang="cs-CZ" dirty="0" err="1"/>
              <a:t>have</a:t>
            </a:r>
            <a:r>
              <a:rPr lang="cs-CZ" altLang="cs-CZ" dirty="0"/>
              <a:t> </a:t>
            </a:r>
            <a:r>
              <a:rPr lang="cs-CZ" altLang="cs-CZ" dirty="0" err="1"/>
              <a:t>ability</a:t>
            </a:r>
            <a:r>
              <a:rPr lang="cs-CZ" altLang="cs-CZ" dirty="0"/>
              <a:t> to </a:t>
            </a:r>
            <a:r>
              <a:rPr lang="cs-CZ" altLang="cs-CZ" dirty="0" err="1" smtClean="0"/>
              <a:t>divide</a:t>
            </a:r>
            <a:r>
              <a:rPr lang="cs-CZ" altLang="cs-CZ" dirty="0"/>
              <a:t>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part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called</a:t>
            </a:r>
            <a:r>
              <a:rPr lang="cs-CZ" altLang="cs-CZ" dirty="0" smtClean="0"/>
              <a:t> </a:t>
            </a:r>
            <a:r>
              <a:rPr lang="cs-CZ" altLang="cs-CZ" b="1" dirty="0" err="1"/>
              <a:t>stratum</a:t>
            </a:r>
            <a:r>
              <a:rPr lang="cs-CZ" altLang="cs-CZ" b="1" dirty="0"/>
              <a:t> </a:t>
            </a:r>
            <a:r>
              <a:rPr lang="cs-CZ" altLang="cs-CZ" b="1" dirty="0" err="1"/>
              <a:t>germinativum</a:t>
            </a:r>
            <a:r>
              <a:rPr lang="cs-CZ" altLang="cs-CZ" b="1" dirty="0"/>
              <a:t> </a:t>
            </a:r>
            <a:r>
              <a:rPr lang="cs-CZ" altLang="cs-CZ" b="1" dirty="0" err="1"/>
              <a:t>Malpighi</a:t>
            </a:r>
            <a:endParaRPr lang="cs-CZ" altLang="cs-CZ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52-5291_IMG">
            <a:extLst>
              <a:ext uri="{FF2B5EF4-FFF2-40B4-BE49-F238E27FC236}">
                <a16:creationId xmlns="" xmlns:a16="http://schemas.microsoft.com/office/drawing/2014/main" id="{828927CC-9813-4B9D-8223-01A7A0EB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4" t="8582" b="3111"/>
          <a:stretch>
            <a:fillRect/>
          </a:stretch>
        </p:blipFill>
        <p:spPr bwMode="auto">
          <a:xfrm>
            <a:off x="1357290" y="1500150"/>
            <a:ext cx="3622836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87C40E1E-91AA-464A-9308-321C6E975E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 err="1" smtClean="0"/>
              <a:t>Keratinization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628" y="1500174"/>
            <a:ext cx="4143372" cy="535782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cs-CZ" altLang="cs-CZ" dirty="0" err="1" smtClean="0"/>
              <a:t>t</a:t>
            </a:r>
            <a:r>
              <a:rPr lang="cs-CZ" altLang="cs-CZ" dirty="0" err="1" smtClean="0"/>
              <a:t>he</a:t>
            </a:r>
            <a:r>
              <a:rPr lang="cs-CZ" altLang="cs-CZ" dirty="0" smtClean="0"/>
              <a:t> </a:t>
            </a:r>
            <a:r>
              <a:rPr lang="cs-CZ" altLang="cs-CZ" dirty="0" smtClean="0"/>
              <a:t>epidermis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self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renewing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structure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endParaRPr lang="cs-CZ" altLang="cs-CZ" dirty="0" smtClean="0"/>
          </a:p>
          <a:p>
            <a:pPr>
              <a:spcBef>
                <a:spcPct val="0"/>
              </a:spcBef>
            </a:pP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k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eratinocytes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are formed by </a:t>
            </a:r>
            <a:r>
              <a:rPr lang="cs-CZ" altLang="en-US" dirty="0" err="1" smtClean="0">
                <a:solidFill>
                  <a:srgbClr val="444444"/>
                </a:solidFill>
                <a:latin typeface="KlavikaWebBasicRegular"/>
              </a:rPr>
              <a:t>mitosis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in the stratum 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basale</a:t>
            </a: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a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s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they move up through the stratum 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spinosum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and stratum 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granulosum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, they differentiate to form a rigid internal structure of keratin, microfilaments and microtubules (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keratini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z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ation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)</a:t>
            </a: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t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he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outer layer of the epidermis,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stratum 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corneum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, is composed of layers of flattened dead cells (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corneocytes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) that have lost their nucleus. T</a:t>
            </a: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c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orneocytes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are shed from the skin 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in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process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called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desquamation</a:t>
            </a: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  <a:buNone/>
            </a:pP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t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his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process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takes approximately 28 days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,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the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cs-CZ" altLang="cs-CZ" dirty="0" err="1" smtClean="0"/>
              <a:t>change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from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basal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layer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keratinocytes</a:t>
            </a:r>
            <a:r>
              <a:rPr lang="cs-CZ" altLang="cs-CZ" dirty="0" smtClean="0"/>
              <a:t> to a </a:t>
            </a:r>
            <a:r>
              <a:rPr lang="cs-CZ" altLang="cs-CZ" dirty="0" err="1" smtClean="0"/>
              <a:t>corneocyte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takes</a:t>
            </a:r>
            <a:r>
              <a:rPr lang="cs-CZ" altLang="cs-CZ" dirty="0" smtClean="0"/>
              <a:t> 14 </a:t>
            </a:r>
            <a:r>
              <a:rPr lang="cs-CZ" altLang="cs-CZ" dirty="0" err="1" smtClean="0"/>
              <a:t>days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loss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cell </a:t>
            </a:r>
            <a:r>
              <a:rPr lang="cs-CZ" altLang="cs-CZ" dirty="0" err="1" smtClean="0"/>
              <a:t>remnant</a:t>
            </a:r>
            <a:r>
              <a:rPr lang="cs-CZ" altLang="cs-CZ" dirty="0" smtClean="0"/>
              <a:t> as </a:t>
            </a:r>
            <a:r>
              <a:rPr lang="cs-CZ" altLang="cs-CZ" dirty="0" err="1" smtClean="0"/>
              <a:t>scale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occurs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after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another</a:t>
            </a:r>
            <a:r>
              <a:rPr lang="cs-CZ" altLang="cs-CZ" dirty="0" smtClean="0"/>
              <a:t> 14 </a:t>
            </a:r>
            <a:r>
              <a:rPr lang="cs-CZ" altLang="cs-CZ" dirty="0" err="1" smtClean="0"/>
              <a:t>days</a:t>
            </a:r>
            <a:endParaRPr lang="cs-CZ" dirty="0" smtClean="0"/>
          </a:p>
        </p:txBody>
      </p:sp>
      <p:sp>
        <p:nvSpPr>
          <p:cNvPr id="16388" name="Text Box 6">
            <a:extLst>
              <a:ext uri="{FF2B5EF4-FFF2-40B4-BE49-F238E27FC236}">
                <a16:creationId xmlns="" xmlns:a16="http://schemas.microsoft.com/office/drawing/2014/main" id="{BD2FDD97-1232-4B33-914E-2772882D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5926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/>
              <a:t>Horny </a:t>
            </a:r>
            <a:r>
              <a:rPr lang="cs-CZ" altLang="cs-CZ" sz="1800" b="1" dirty="0" err="1"/>
              <a:t>layer</a:t>
            </a:r>
            <a:endParaRPr lang="cs-CZ" altLang="cs-CZ" sz="1800" b="1" dirty="0"/>
          </a:p>
        </p:txBody>
      </p:sp>
      <p:sp>
        <p:nvSpPr>
          <p:cNvPr id="16389" name="Text Box 7">
            <a:extLst>
              <a:ext uri="{FF2B5EF4-FFF2-40B4-BE49-F238E27FC236}">
                <a16:creationId xmlns="" xmlns:a16="http://schemas.microsoft.com/office/drawing/2014/main" id="{09F0B226-093B-4408-BF5F-F3859DC9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1744"/>
            <a:ext cx="1857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Granular</a:t>
            </a:r>
            <a:r>
              <a:rPr lang="cs-CZ" altLang="cs-CZ" sz="1800" b="1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layer</a:t>
            </a:r>
            <a:endParaRPr lang="cs-CZ" altLang="cs-CZ" sz="1800" b="1" dirty="0" smtClean="0"/>
          </a:p>
        </p:txBody>
      </p:sp>
      <p:sp>
        <p:nvSpPr>
          <p:cNvPr id="16390" name="Text Box 8">
            <a:extLst>
              <a:ext uri="{FF2B5EF4-FFF2-40B4-BE49-F238E27FC236}">
                <a16:creationId xmlns="" xmlns:a16="http://schemas.microsoft.com/office/drawing/2014/main" id="{16191513-23D4-4871-9845-6800A1E6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6190"/>
            <a:ext cx="14670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Spindle</a:t>
            </a:r>
            <a:r>
              <a:rPr lang="cs-CZ" altLang="cs-CZ" sz="1800" b="1" dirty="0" smtClean="0"/>
              <a:t> cell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layer</a:t>
            </a:r>
            <a:endParaRPr lang="cs-CZ" altLang="cs-CZ" sz="1800" b="1" dirty="0"/>
          </a:p>
        </p:txBody>
      </p:sp>
      <p:sp>
        <p:nvSpPr>
          <p:cNvPr id="16391" name="Text Box 9">
            <a:extLst>
              <a:ext uri="{FF2B5EF4-FFF2-40B4-BE49-F238E27FC236}">
                <a16:creationId xmlns="" xmlns:a16="http://schemas.microsoft.com/office/drawing/2014/main" id="{70212855-4B30-45D6-BD60-43D9C8CA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2140"/>
            <a:ext cx="1249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Basal</a:t>
            </a:r>
            <a:r>
              <a:rPr lang="cs-CZ" altLang="cs-CZ" sz="1800" b="1" dirty="0"/>
              <a:t> </a:t>
            </a:r>
            <a:r>
              <a:rPr lang="cs-CZ" altLang="cs-CZ" sz="1800" b="1" dirty="0" smtClean="0"/>
              <a:t>cell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layer</a:t>
            </a:r>
            <a:endParaRPr lang="cs-CZ" altLang="cs-CZ" sz="1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3c90d47c247a657e7debda776b0e8c65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4ebe2c94a46389ff3ceb06e08056a78e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F4DFCB-31C4-41F9-98D9-FBD636820A84}">
  <ds:schemaRefs>
    <ds:schemaRef ds:uri="http://purl.org/dc/dcmitype/"/>
    <ds:schemaRef ds:uri="ec97901d-1c11-49ec-ad2e-0f1193156904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913E24-1EF6-442F-948E-D8CE874D12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6BEBC-51BC-4D2E-BF32-C5A67624E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1029</TotalTime>
  <Words>1636</Words>
  <Application>Microsoft Office PowerPoint</Application>
  <PresentationFormat>Prezentácia na obrazovke (4:3)</PresentationFormat>
  <Paragraphs>328</Paragraphs>
  <Slides>37</Slides>
  <Notes>17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38" baseType="lpstr">
      <vt:lpstr>Přehlednost</vt:lpstr>
      <vt:lpstr>The structure  and function  of the skin</vt:lpstr>
      <vt:lpstr>The skin</vt:lpstr>
      <vt:lpstr>Skin of an adult person</vt:lpstr>
      <vt:lpstr>Layers of the skin</vt:lpstr>
      <vt:lpstr>Layers of the skin</vt:lpstr>
      <vt:lpstr>1. Epidermis</vt:lpstr>
      <vt:lpstr>1. Epidermis</vt:lpstr>
      <vt:lpstr>Layers of epidermis and keratinocytes</vt:lpstr>
      <vt:lpstr>Keratinization</vt:lpstr>
      <vt:lpstr>Horny layer  - epidermal barrier</vt:lpstr>
      <vt:lpstr>Other cells in the normal epidermis</vt:lpstr>
      <vt:lpstr>Melanocytes</vt:lpstr>
      <vt:lpstr>Epidermal melanin unit  </vt:lpstr>
      <vt:lpstr>Langerhans cells</vt:lpstr>
      <vt:lpstr>Merkel cells</vt:lpstr>
      <vt:lpstr>Types of cell junctions in the epidermis</vt:lpstr>
      <vt:lpstr>Dermo epidermal junction –basal membrane zone </vt:lpstr>
      <vt:lpstr>2. Dermis</vt:lpstr>
      <vt:lpstr>Layers of dermis</vt:lpstr>
      <vt:lpstr>2. Dermis </vt:lpstr>
      <vt:lpstr>Types of cells in dermis</vt:lpstr>
      <vt:lpstr>Inervation of skin</vt:lpstr>
      <vt:lpstr>Adnexal structures</vt:lpstr>
      <vt:lpstr>The adnexal glands</vt:lpstr>
      <vt:lpstr>The adnexal glands</vt:lpstr>
      <vt:lpstr>Hairs</vt:lpstr>
      <vt:lpstr>Pilosebaceous unit</vt:lpstr>
      <vt:lpstr>The hair cycle</vt:lpstr>
      <vt:lpstr>Types of hairs</vt:lpstr>
      <vt:lpstr>The nail</vt:lpstr>
      <vt:lpstr>3. Subcutis</vt:lpstr>
      <vt:lpstr>3. Subcutis</vt:lpstr>
      <vt:lpstr>Skin functions</vt:lpstr>
      <vt:lpstr>The function of the skin</vt:lpstr>
      <vt:lpstr>The function of the skin</vt:lpstr>
      <vt:lpstr>The function of the skin</vt:lpstr>
      <vt:lpstr>Thank you for your attention  </vt:lpstr>
    </vt:vector>
  </TitlesOfParts>
  <Company>LF MU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MUDr. Jedličková</dc:creator>
  <cp:lastModifiedBy>Lucia Janíčková</cp:lastModifiedBy>
  <cp:revision>111</cp:revision>
  <dcterms:created xsi:type="dcterms:W3CDTF">2006-03-19T11:06:32Z</dcterms:created>
  <dcterms:modified xsi:type="dcterms:W3CDTF">2021-03-14T02:45:55Z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