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4" r:id="rId11"/>
    <p:sldId id="266" r:id="rId12"/>
    <p:sldId id="295" r:id="rId13"/>
    <p:sldId id="296" r:id="rId14"/>
    <p:sldId id="297" r:id="rId15"/>
    <p:sldId id="29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91" r:id="rId38"/>
    <p:sldId id="292" r:id="rId39"/>
    <p:sldId id="300" r:id="rId40"/>
    <p:sldId id="301" r:id="rId41"/>
    <p:sldId id="302" r:id="rId42"/>
    <p:sldId id="293" r:id="rId43"/>
    <p:sldId id="294" r:id="rId44"/>
    <p:sldId id="289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4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29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59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76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99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7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8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67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49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48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25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3969-3E39-42F0-8C4B-FF29261E0F7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70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in dermatology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Eva Březinová,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0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Glucocorticosteroids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half-life</a:t>
            </a:r>
            <a:r>
              <a:rPr lang="cs-CZ" dirty="0"/>
              <a:t> </a:t>
            </a:r>
            <a:r>
              <a:rPr lang="cs-CZ" dirty="0" smtClean="0"/>
              <a:t>T1/2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biological</a:t>
            </a:r>
            <a:r>
              <a:rPr lang="cs-CZ" dirty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plasma </a:t>
            </a:r>
            <a:r>
              <a:rPr lang="cs-CZ" dirty="0" smtClean="0"/>
              <a:t>T1/2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u="sng" dirty="0" err="1"/>
              <a:t>short-acting</a:t>
            </a:r>
            <a:r>
              <a:rPr lang="cs-CZ" dirty="0"/>
              <a:t> - </a:t>
            </a:r>
            <a:r>
              <a:rPr lang="cs-CZ" dirty="0" err="1"/>
              <a:t>biol</a:t>
            </a:r>
            <a:r>
              <a:rPr lang="cs-CZ" dirty="0"/>
              <a:t>. </a:t>
            </a:r>
            <a:r>
              <a:rPr lang="cs-CZ" dirty="0" smtClean="0"/>
              <a:t>T1/2 </a:t>
            </a:r>
            <a:r>
              <a:rPr lang="cs-CZ" dirty="0"/>
              <a:t>8-12 h (</a:t>
            </a:r>
            <a:r>
              <a:rPr lang="cs-CZ" dirty="0" err="1"/>
              <a:t>hydrocortisone</a:t>
            </a:r>
            <a:r>
              <a:rPr lang="cs-CZ" dirty="0"/>
              <a:t>, </a:t>
            </a:r>
            <a:r>
              <a:rPr lang="cs-CZ" dirty="0" err="1"/>
              <a:t>cortisone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u="sng" dirty="0"/>
              <a:t>medium-</a:t>
            </a:r>
            <a:r>
              <a:rPr lang="cs-CZ" u="sng" dirty="0" err="1"/>
              <a:t>acting</a:t>
            </a:r>
            <a:r>
              <a:rPr lang="cs-CZ" dirty="0"/>
              <a:t> - </a:t>
            </a:r>
            <a:r>
              <a:rPr lang="cs-CZ" dirty="0" err="1"/>
              <a:t>biol</a:t>
            </a:r>
            <a:r>
              <a:rPr lang="cs-CZ" dirty="0"/>
              <a:t>. </a:t>
            </a:r>
            <a:r>
              <a:rPr lang="cs-CZ" dirty="0" smtClean="0"/>
              <a:t>T1/2 </a:t>
            </a:r>
            <a:r>
              <a:rPr lang="cs-CZ" dirty="0"/>
              <a:t>18-36 h (</a:t>
            </a:r>
            <a:r>
              <a:rPr lang="cs-CZ" dirty="0" err="1"/>
              <a:t>prednisone</a:t>
            </a:r>
            <a:r>
              <a:rPr lang="cs-CZ" dirty="0"/>
              <a:t>, </a:t>
            </a:r>
            <a:r>
              <a:rPr lang="cs-CZ" dirty="0" err="1"/>
              <a:t>prednisolone</a:t>
            </a:r>
            <a:r>
              <a:rPr lang="cs-CZ" dirty="0"/>
              <a:t>, </a:t>
            </a:r>
            <a:r>
              <a:rPr lang="cs-CZ" dirty="0" err="1"/>
              <a:t>triamcinolone</a:t>
            </a:r>
            <a:r>
              <a:rPr lang="cs-CZ" dirty="0"/>
              <a:t>, </a:t>
            </a:r>
            <a:r>
              <a:rPr lang="cs-CZ" dirty="0" err="1"/>
              <a:t>methylprednisolone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u="sng" dirty="0"/>
              <a:t>long-</a:t>
            </a:r>
            <a:r>
              <a:rPr lang="cs-CZ" u="sng" dirty="0" err="1"/>
              <a:t>acting</a:t>
            </a:r>
            <a:r>
              <a:rPr lang="cs-CZ" u="sng" dirty="0"/>
              <a:t> </a:t>
            </a:r>
            <a:r>
              <a:rPr lang="cs-CZ" u="sng" dirty="0" smtClean="0"/>
              <a:t>GCC </a:t>
            </a:r>
            <a:r>
              <a:rPr lang="cs-CZ" dirty="0"/>
              <a:t>- </a:t>
            </a:r>
            <a:r>
              <a:rPr lang="cs-CZ" dirty="0" err="1"/>
              <a:t>biol</a:t>
            </a:r>
            <a:r>
              <a:rPr lang="cs-CZ" dirty="0"/>
              <a:t>. </a:t>
            </a:r>
            <a:r>
              <a:rPr lang="cs-CZ" dirty="0" smtClean="0"/>
              <a:t>T1/2 </a:t>
            </a:r>
            <a:r>
              <a:rPr lang="cs-CZ" dirty="0" err="1"/>
              <a:t>about</a:t>
            </a:r>
            <a:r>
              <a:rPr lang="cs-CZ" dirty="0"/>
              <a:t> 36-54 h (</a:t>
            </a:r>
            <a:r>
              <a:rPr lang="cs-CZ" dirty="0" err="1"/>
              <a:t>dexamethasone</a:t>
            </a:r>
            <a:r>
              <a:rPr lang="cs-CZ" dirty="0"/>
              <a:t>, </a:t>
            </a:r>
            <a:r>
              <a:rPr lang="cs-CZ" dirty="0" err="1"/>
              <a:t>betamethasone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367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Corticosteroids</a:t>
            </a:r>
            <a:r>
              <a:rPr lang="cs-CZ" dirty="0"/>
              <a:t> - long-term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formation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perforation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GIT </a:t>
            </a:r>
            <a:r>
              <a:rPr lang="cs-CZ" dirty="0" err="1"/>
              <a:t>ulcer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hypertension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ACTH </a:t>
            </a:r>
            <a:r>
              <a:rPr lang="cs-CZ" dirty="0" err="1"/>
              <a:t>secretion</a:t>
            </a:r>
            <a:r>
              <a:rPr lang="cs-CZ" dirty="0"/>
              <a:t> </a:t>
            </a:r>
            <a:r>
              <a:rPr lang="cs-CZ" dirty="0" err="1"/>
              <a:t>block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mineral</a:t>
            </a:r>
            <a:r>
              <a:rPr lang="cs-CZ" dirty="0" smtClean="0"/>
              <a:t> </a:t>
            </a:r>
            <a:r>
              <a:rPr lang="cs-CZ" dirty="0" err="1"/>
              <a:t>disorders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osteoporosis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Cushing's</a:t>
            </a:r>
            <a:r>
              <a:rPr lang="cs-CZ" dirty="0" smtClean="0"/>
              <a:t> </a:t>
            </a:r>
            <a:r>
              <a:rPr lang="cs-CZ" dirty="0"/>
              <a:t>syndrome </a:t>
            </a:r>
            <a:endParaRPr lang="cs-CZ" dirty="0" smtClean="0"/>
          </a:p>
          <a:p>
            <a:r>
              <a:rPr lang="cs-CZ" dirty="0" err="1" smtClean="0"/>
              <a:t>acneiform</a:t>
            </a:r>
            <a:r>
              <a:rPr lang="cs-CZ" dirty="0" smtClean="0"/>
              <a:t> </a:t>
            </a:r>
            <a:r>
              <a:rPr lang="cs-CZ" dirty="0" err="1"/>
              <a:t>rash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hypertrichosis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striae</a:t>
            </a:r>
            <a:r>
              <a:rPr lang="cs-CZ" dirty="0" smtClean="0"/>
              <a:t> </a:t>
            </a:r>
          </a:p>
          <a:p>
            <a:r>
              <a:rPr lang="cs-CZ" dirty="0" smtClean="0"/>
              <a:t>steroid </a:t>
            </a:r>
            <a:r>
              <a:rPr lang="cs-CZ" dirty="0"/>
              <a:t>diabetes 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epression</a:t>
            </a:r>
            <a:endParaRPr lang="cs-CZ" dirty="0" smtClean="0"/>
          </a:p>
          <a:p>
            <a:r>
              <a:rPr lang="cs-CZ" dirty="0" err="1" smtClean="0"/>
              <a:t>psychosis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thrombosis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activation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latent</a:t>
            </a:r>
            <a:r>
              <a:rPr lang="cs-CZ" dirty="0"/>
              <a:t> </a:t>
            </a:r>
            <a:r>
              <a:rPr lang="cs-CZ" dirty="0" err="1"/>
              <a:t>infections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81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Corticosteroids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indications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Autoimmune</a:t>
            </a:r>
            <a:r>
              <a:rPr lang="cs-CZ" dirty="0" smtClean="0"/>
              <a:t> </a:t>
            </a:r>
            <a:r>
              <a:rPr lang="cs-CZ" dirty="0" err="1" smtClean="0"/>
              <a:t>bullous</a:t>
            </a:r>
            <a:r>
              <a:rPr lang="cs-CZ" dirty="0" smtClean="0"/>
              <a:t> </a:t>
            </a:r>
            <a:r>
              <a:rPr lang="cs-CZ" dirty="0" err="1"/>
              <a:t>diseases</a:t>
            </a:r>
            <a:r>
              <a:rPr lang="cs-CZ" dirty="0"/>
              <a:t> (</a:t>
            </a:r>
            <a:r>
              <a:rPr lang="cs-CZ" dirty="0" err="1"/>
              <a:t>pemphigus</a:t>
            </a:r>
            <a:r>
              <a:rPr lang="cs-CZ" dirty="0"/>
              <a:t>, </a:t>
            </a:r>
            <a:r>
              <a:rPr lang="cs-CZ" dirty="0" err="1"/>
              <a:t>pemphigoid</a:t>
            </a:r>
            <a:r>
              <a:rPr lang="cs-CZ" dirty="0"/>
              <a:t>, </a:t>
            </a:r>
            <a:r>
              <a:rPr lang="cs-CZ" dirty="0" err="1"/>
              <a:t>scarring</a:t>
            </a:r>
            <a:r>
              <a:rPr lang="cs-CZ" dirty="0"/>
              <a:t> </a:t>
            </a:r>
            <a:r>
              <a:rPr lang="cs-CZ" dirty="0" err="1"/>
              <a:t>pemphigoid</a:t>
            </a:r>
            <a:r>
              <a:rPr lang="cs-CZ" dirty="0"/>
              <a:t>, </a:t>
            </a:r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IgA</a:t>
            </a:r>
            <a:r>
              <a:rPr lang="cs-CZ" dirty="0"/>
              <a:t> </a:t>
            </a:r>
            <a:r>
              <a:rPr lang="cs-CZ" dirty="0" err="1"/>
              <a:t>dermatosis</a:t>
            </a:r>
            <a:r>
              <a:rPr lang="cs-CZ" dirty="0"/>
              <a:t>, EBA, herpes </a:t>
            </a:r>
            <a:r>
              <a:rPr lang="cs-CZ" dirty="0" err="1"/>
              <a:t>gestationis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severe </a:t>
            </a:r>
            <a:r>
              <a:rPr lang="cs-CZ" dirty="0" err="1" smtClean="0"/>
              <a:t>allergic</a:t>
            </a:r>
            <a:r>
              <a:rPr lang="cs-CZ" dirty="0" smtClean="0"/>
              <a:t> </a:t>
            </a:r>
            <a:r>
              <a:rPr lang="cs-CZ" dirty="0" err="1"/>
              <a:t>reactions</a:t>
            </a:r>
            <a:r>
              <a:rPr lang="cs-CZ" dirty="0"/>
              <a:t> (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allergies</a:t>
            </a:r>
            <a:r>
              <a:rPr lang="cs-CZ" dirty="0"/>
              <a:t>, </a:t>
            </a:r>
            <a:r>
              <a:rPr lang="cs-CZ" dirty="0" err="1"/>
              <a:t>angioneurotic</a:t>
            </a:r>
            <a:r>
              <a:rPr lang="cs-CZ" dirty="0"/>
              <a:t> </a:t>
            </a:r>
            <a:r>
              <a:rPr lang="cs-CZ" dirty="0" err="1"/>
              <a:t>Quincke's</a:t>
            </a:r>
            <a:r>
              <a:rPr lang="cs-CZ" dirty="0"/>
              <a:t> </a:t>
            </a:r>
            <a:r>
              <a:rPr lang="cs-CZ" dirty="0" err="1"/>
              <a:t>edema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Vasculitis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Connective</a:t>
            </a:r>
            <a:r>
              <a:rPr lang="cs-CZ" dirty="0" smtClean="0"/>
              <a:t> </a:t>
            </a:r>
            <a:r>
              <a:rPr lang="cs-CZ" dirty="0" err="1"/>
              <a:t>tissue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(SLE, </a:t>
            </a:r>
            <a:r>
              <a:rPr lang="cs-CZ" dirty="0" err="1"/>
              <a:t>dermatomyositis</a:t>
            </a:r>
            <a:r>
              <a:rPr lang="cs-CZ" dirty="0"/>
              <a:t>, </a:t>
            </a:r>
            <a:r>
              <a:rPr lang="cs-CZ" dirty="0" err="1"/>
              <a:t>polyarteritis</a:t>
            </a:r>
            <a:r>
              <a:rPr lang="cs-CZ" dirty="0"/>
              <a:t> </a:t>
            </a:r>
            <a:r>
              <a:rPr lang="cs-CZ" dirty="0" err="1"/>
              <a:t>nodosa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Lymphomas</a:t>
            </a:r>
            <a:endParaRPr lang="cs-CZ" dirty="0" smtClean="0"/>
          </a:p>
          <a:p>
            <a:r>
              <a:rPr lang="cs-CZ" dirty="0" err="1" smtClean="0"/>
              <a:t>Sarcoidosis</a:t>
            </a:r>
            <a:endParaRPr lang="cs-CZ" dirty="0" smtClean="0"/>
          </a:p>
          <a:p>
            <a:r>
              <a:rPr lang="cs-CZ" dirty="0" err="1" smtClean="0"/>
              <a:t>Infections</a:t>
            </a:r>
            <a:r>
              <a:rPr lang="cs-CZ" dirty="0" smtClean="0"/>
              <a:t> </a:t>
            </a:r>
            <a:r>
              <a:rPr lang="cs-CZ" dirty="0" err="1"/>
              <a:t>with</a:t>
            </a:r>
            <a:r>
              <a:rPr lang="cs-CZ" dirty="0"/>
              <a:t> severe </a:t>
            </a:r>
            <a:r>
              <a:rPr lang="cs-CZ" dirty="0" err="1" smtClean="0"/>
              <a:t>inflammation</a:t>
            </a:r>
            <a:r>
              <a:rPr lang="cs-CZ" dirty="0" smtClean="0"/>
              <a:t> </a:t>
            </a:r>
            <a:r>
              <a:rPr lang="cs-CZ" dirty="0" err="1" smtClean="0"/>
              <a:t>reactions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Jarisch-Herxheimer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, </a:t>
            </a:r>
            <a:r>
              <a:rPr lang="cs-CZ" dirty="0" err="1"/>
              <a:t>generalized</a:t>
            </a:r>
            <a:r>
              <a:rPr lang="cs-CZ" dirty="0"/>
              <a:t> </a:t>
            </a:r>
            <a:r>
              <a:rPr lang="cs-CZ" dirty="0" err="1"/>
              <a:t>atopic</a:t>
            </a:r>
            <a:r>
              <a:rPr lang="cs-CZ" dirty="0"/>
              <a:t> </a:t>
            </a:r>
            <a:r>
              <a:rPr lang="cs-CZ" dirty="0" err="1"/>
              <a:t>eczema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XXX </a:t>
            </a:r>
            <a:r>
              <a:rPr lang="cs-CZ" dirty="0"/>
              <a:t>CAVE not </a:t>
            </a:r>
            <a:r>
              <a:rPr lang="cs-CZ" dirty="0" err="1"/>
              <a:t>for</a:t>
            </a:r>
            <a:r>
              <a:rPr lang="cs-CZ" dirty="0"/>
              <a:t> psoriasis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92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Dapsone</a:t>
            </a:r>
            <a:r>
              <a:rPr lang="cs-CZ" dirty="0"/>
              <a:t> (sulfone)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Antimicrobial</a:t>
            </a:r>
            <a:r>
              <a:rPr lang="cs-CZ" dirty="0"/>
              <a:t> / </a:t>
            </a:r>
            <a:r>
              <a:rPr lang="cs-CZ" dirty="0" err="1"/>
              <a:t>antiprotozoal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Anti-</a:t>
            </a:r>
            <a:r>
              <a:rPr lang="cs-CZ" dirty="0" err="1" smtClean="0"/>
              <a:t>inflammatory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smtClean="0"/>
              <a:t>dermatitis </a:t>
            </a:r>
            <a:r>
              <a:rPr lang="cs-CZ" dirty="0" err="1"/>
              <a:t>herpetiformis</a:t>
            </a:r>
            <a:r>
              <a:rPr lang="cs-CZ" dirty="0"/>
              <a:t> </a:t>
            </a:r>
            <a:r>
              <a:rPr lang="cs-CZ" dirty="0" err="1"/>
              <a:t>Duhring</a:t>
            </a:r>
            <a:r>
              <a:rPr lang="cs-CZ" dirty="0"/>
              <a:t> (+ gluten-free diet) </a:t>
            </a:r>
            <a:endParaRPr lang="cs-CZ" dirty="0" smtClean="0"/>
          </a:p>
          <a:p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/>
              <a:t>dermatoses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accumulation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neutrophils</a:t>
            </a:r>
            <a:r>
              <a:rPr lang="cs-CZ" dirty="0"/>
              <a:t> and /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eosinophils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leprosy</a:t>
            </a:r>
            <a:r>
              <a:rPr lang="cs-CZ" dirty="0"/>
              <a:t>, </a:t>
            </a:r>
            <a:r>
              <a:rPr lang="cs-CZ" dirty="0" err="1"/>
              <a:t>pneumocystis</a:t>
            </a:r>
            <a:r>
              <a:rPr lang="cs-CZ" dirty="0"/>
              <a:t> </a:t>
            </a:r>
            <a:r>
              <a:rPr lang="cs-CZ" dirty="0" err="1"/>
              <a:t>pneumonia</a:t>
            </a:r>
            <a:r>
              <a:rPr lang="cs-CZ" dirty="0"/>
              <a:t> and </a:t>
            </a:r>
            <a:r>
              <a:rPr lang="cs-CZ" dirty="0" err="1"/>
              <a:t>prevention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toxoplasmosis</a:t>
            </a:r>
            <a:r>
              <a:rPr lang="cs-CZ" dirty="0"/>
              <a:t> in AIDS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301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Dapsone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sulfone)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err="1" smtClean="0"/>
              <a:t>methemoglobinemia</a:t>
            </a:r>
            <a:r>
              <a:rPr lang="cs-CZ" dirty="0"/>
              <a:t>… </a:t>
            </a:r>
            <a:r>
              <a:rPr lang="cs-CZ" dirty="0" err="1"/>
              <a:t>dyspnoea</a:t>
            </a:r>
            <a:r>
              <a:rPr lang="cs-CZ" dirty="0"/>
              <a:t>, </a:t>
            </a:r>
            <a:r>
              <a:rPr lang="cs-CZ" dirty="0" err="1"/>
              <a:t>anemia</a:t>
            </a:r>
            <a:r>
              <a:rPr lang="cs-CZ" dirty="0"/>
              <a:t> (glucose-6-phosphate </a:t>
            </a:r>
            <a:r>
              <a:rPr lang="cs-CZ" dirty="0" err="1"/>
              <a:t>dehydrogenase</a:t>
            </a:r>
            <a:r>
              <a:rPr lang="cs-CZ" dirty="0"/>
              <a:t> </a:t>
            </a:r>
            <a:r>
              <a:rPr lang="cs-CZ" dirty="0" err="1"/>
              <a:t>deficiency</a:t>
            </a:r>
            <a:r>
              <a:rPr lang="cs-CZ" dirty="0"/>
              <a:t>) -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controls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metHb</a:t>
            </a:r>
            <a:r>
              <a:rPr lang="cs-CZ" dirty="0"/>
              <a:t> </a:t>
            </a:r>
            <a:r>
              <a:rPr lang="cs-CZ" dirty="0" err="1"/>
              <a:t>levels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hemolysis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agranulocytosis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hepatopathy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191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Aminoquinolones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antimalarials</a:t>
            </a:r>
            <a:r>
              <a:rPr lang="cs-CZ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Hydroxychloroquine</a:t>
            </a:r>
            <a:r>
              <a:rPr lang="cs-CZ" dirty="0"/>
              <a:t> (</a:t>
            </a:r>
            <a:r>
              <a:rPr lang="cs-CZ" dirty="0" err="1"/>
              <a:t>Plaquenil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/>
              <a:t>interferes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lysosomes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Disrupts</a:t>
            </a:r>
            <a:r>
              <a:rPr lang="cs-CZ" dirty="0" smtClean="0"/>
              <a:t> </a:t>
            </a:r>
            <a:r>
              <a:rPr lang="cs-CZ" dirty="0"/>
              <a:t>antigen </a:t>
            </a:r>
            <a:r>
              <a:rPr lang="cs-CZ" dirty="0" err="1"/>
              <a:t>presentation</a:t>
            </a:r>
            <a:r>
              <a:rPr lang="cs-CZ" dirty="0"/>
              <a:t> by </a:t>
            </a:r>
            <a:r>
              <a:rPr lang="cs-CZ" dirty="0" err="1"/>
              <a:t>dendritic</a:t>
            </a:r>
            <a:r>
              <a:rPr lang="cs-CZ" dirty="0"/>
              <a:t> </a:t>
            </a:r>
            <a:r>
              <a:rPr lang="cs-CZ" dirty="0" err="1"/>
              <a:t>cells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Anti-</a:t>
            </a:r>
            <a:r>
              <a:rPr lang="cs-CZ" dirty="0" err="1" smtClean="0"/>
              <a:t>inflammatory</a:t>
            </a:r>
            <a:r>
              <a:rPr lang="cs-CZ" dirty="0" smtClean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smtClean="0"/>
              <a:t>SLE </a:t>
            </a:r>
            <a:r>
              <a:rPr lang="cs-CZ" dirty="0"/>
              <a:t>and </a:t>
            </a:r>
            <a:r>
              <a:rPr lang="cs-CZ" dirty="0" err="1"/>
              <a:t>discoid</a:t>
            </a:r>
            <a:r>
              <a:rPr lang="cs-CZ" dirty="0"/>
              <a:t> skin LE </a:t>
            </a:r>
            <a:endParaRPr lang="cs-CZ" dirty="0" smtClean="0"/>
          </a:p>
          <a:p>
            <a:r>
              <a:rPr lang="cs-CZ" dirty="0" err="1" smtClean="0"/>
              <a:t>Photodermatoses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polymorphic</a:t>
            </a:r>
            <a:r>
              <a:rPr lang="cs-CZ" dirty="0"/>
              <a:t>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err="1"/>
              <a:t>eruption</a:t>
            </a:r>
            <a:r>
              <a:rPr lang="cs-CZ" dirty="0"/>
              <a:t>, </a:t>
            </a:r>
            <a:r>
              <a:rPr lang="cs-CZ" dirty="0" err="1"/>
              <a:t>porphyria</a:t>
            </a:r>
            <a:r>
              <a:rPr lang="cs-CZ" dirty="0"/>
              <a:t> </a:t>
            </a:r>
            <a:r>
              <a:rPr lang="cs-CZ" dirty="0" err="1"/>
              <a:t>cutanea</a:t>
            </a:r>
            <a:r>
              <a:rPr lang="cs-CZ" dirty="0"/>
              <a:t> </a:t>
            </a:r>
            <a:r>
              <a:rPr lang="cs-CZ" dirty="0" err="1"/>
              <a:t>tarda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err="1"/>
              <a:t>sarcoidosis</a:t>
            </a:r>
            <a:r>
              <a:rPr lang="cs-CZ" dirty="0"/>
              <a:t>, </a:t>
            </a:r>
            <a:r>
              <a:rPr lang="cs-CZ" dirty="0" err="1"/>
              <a:t>dermatomyositis</a:t>
            </a:r>
            <a:r>
              <a:rPr lang="cs-CZ" dirty="0"/>
              <a:t>, </a:t>
            </a:r>
            <a:r>
              <a:rPr lang="cs-CZ" dirty="0" smtClean="0"/>
              <a:t>oral </a:t>
            </a:r>
            <a:r>
              <a:rPr lang="cs-CZ" dirty="0" err="1" smtClean="0"/>
              <a:t>lichen</a:t>
            </a:r>
            <a:r>
              <a:rPr lang="cs-CZ" dirty="0" smtClean="0"/>
              <a:t> </a:t>
            </a:r>
            <a:r>
              <a:rPr lang="cs-CZ" dirty="0" err="1" smtClean="0"/>
              <a:t>planus</a:t>
            </a:r>
            <a:r>
              <a:rPr lang="cs-CZ" dirty="0" smtClean="0"/>
              <a:t>, </a:t>
            </a:r>
            <a:r>
              <a:rPr lang="cs-CZ" dirty="0" err="1"/>
              <a:t>chronic</a:t>
            </a:r>
            <a:r>
              <a:rPr lang="cs-CZ" dirty="0"/>
              <a:t> </a:t>
            </a:r>
            <a:r>
              <a:rPr lang="cs-CZ" dirty="0" err="1"/>
              <a:t>ulcerative</a:t>
            </a:r>
            <a:r>
              <a:rPr lang="cs-CZ" dirty="0"/>
              <a:t> </a:t>
            </a:r>
            <a:r>
              <a:rPr lang="cs-CZ" dirty="0" err="1"/>
              <a:t>stomatitis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CAVE</a:t>
            </a:r>
            <a:r>
              <a:rPr lang="cs-CZ" dirty="0"/>
              <a:t>! </a:t>
            </a:r>
            <a:r>
              <a:rPr lang="cs-CZ" dirty="0" err="1"/>
              <a:t>Retinopathy</a:t>
            </a:r>
            <a:r>
              <a:rPr lang="cs-CZ" dirty="0"/>
              <a:t>, </a:t>
            </a:r>
            <a:r>
              <a:rPr lang="cs-CZ" dirty="0" err="1"/>
              <a:t>keratopathy</a:t>
            </a:r>
            <a:r>
              <a:rPr lang="cs-CZ" dirty="0"/>
              <a:t> - </a:t>
            </a:r>
            <a:r>
              <a:rPr lang="cs-CZ" dirty="0" err="1"/>
              <a:t>eye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670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Cytostatics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substances that stop the growth of tumor </a:t>
            </a:r>
            <a:r>
              <a:rPr lang="en-US" dirty="0" smtClean="0"/>
              <a:t>cells</a:t>
            </a:r>
            <a:endParaRPr lang="cs-CZ" dirty="0" smtClean="0"/>
          </a:p>
          <a:p>
            <a:r>
              <a:rPr lang="en-US" dirty="0" smtClean="0"/>
              <a:t>inhibition </a:t>
            </a:r>
            <a:r>
              <a:rPr lang="en-US" dirty="0"/>
              <a:t>of cell </a:t>
            </a:r>
            <a:r>
              <a:rPr lang="en-US" dirty="0" smtClean="0"/>
              <a:t>proliferation</a:t>
            </a:r>
            <a:endParaRPr lang="cs-CZ" dirty="0" smtClean="0"/>
          </a:p>
          <a:p>
            <a:r>
              <a:rPr lang="en-US" dirty="0" smtClean="0"/>
              <a:t>inhibition </a:t>
            </a:r>
            <a:r>
              <a:rPr lang="en-US" dirty="0"/>
              <a:t>of nucleic acid biosynthesis (antimetabolite group) </a:t>
            </a:r>
            <a:endParaRPr lang="cs-CZ" dirty="0" smtClean="0"/>
          </a:p>
          <a:p>
            <a:r>
              <a:rPr lang="en-US" dirty="0" smtClean="0"/>
              <a:t>microtubule damage</a:t>
            </a:r>
            <a:endParaRPr lang="cs-CZ" dirty="0" smtClean="0"/>
          </a:p>
          <a:p>
            <a:r>
              <a:rPr lang="en-US" dirty="0" smtClean="0"/>
              <a:t>inhibition </a:t>
            </a:r>
            <a:r>
              <a:rPr lang="en-US" dirty="0"/>
              <a:t>of cell division </a:t>
            </a:r>
            <a:endParaRPr lang="cs-CZ" dirty="0" smtClean="0"/>
          </a:p>
          <a:p>
            <a:r>
              <a:rPr lang="en-US" dirty="0" smtClean="0"/>
              <a:t>damage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/>
              <a:t>the function and structure of nucleic </a:t>
            </a:r>
            <a:r>
              <a:rPr lang="en-US" dirty="0" smtClean="0"/>
              <a:t>ac</a:t>
            </a:r>
            <a:r>
              <a:rPr lang="cs-CZ" dirty="0" err="1" smtClean="0"/>
              <a:t>ids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53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Methotrexate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antimetabolite </a:t>
            </a:r>
            <a:r>
              <a:rPr lang="cs-CZ" dirty="0" smtClean="0"/>
              <a:t>- </a:t>
            </a:r>
            <a:r>
              <a:rPr lang="cs-CZ" dirty="0" err="1"/>
              <a:t>blocking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enzyme </a:t>
            </a:r>
            <a:r>
              <a:rPr lang="cs-CZ" dirty="0" err="1"/>
              <a:t>dihydrofolate</a:t>
            </a:r>
            <a:r>
              <a:rPr lang="cs-CZ" dirty="0"/>
              <a:t> </a:t>
            </a:r>
            <a:r>
              <a:rPr lang="cs-CZ" dirty="0" err="1"/>
              <a:t>reductase</a:t>
            </a:r>
            <a:r>
              <a:rPr lang="cs-CZ" dirty="0"/>
              <a:t>, </a:t>
            </a:r>
            <a:r>
              <a:rPr lang="cs-CZ" dirty="0" err="1" smtClean="0"/>
              <a:t>preventing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folic</a:t>
            </a:r>
            <a:r>
              <a:rPr lang="cs-CZ" dirty="0"/>
              <a:t> acid, and </a:t>
            </a:r>
            <a:r>
              <a:rPr lang="cs-CZ" dirty="0" err="1"/>
              <a:t>thus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synthesis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RNA and DNA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effect</a:t>
            </a:r>
            <a:r>
              <a:rPr lang="cs-CZ" dirty="0"/>
              <a:t>: </a:t>
            </a:r>
          </a:p>
          <a:p>
            <a:r>
              <a:rPr lang="cs-CZ" dirty="0" err="1" smtClean="0"/>
              <a:t>immunosuppressive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antiproliferative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smtClean="0"/>
              <a:t>severe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psoriasis </a:t>
            </a:r>
            <a:r>
              <a:rPr lang="cs-CZ" dirty="0" err="1" smtClean="0"/>
              <a:t>vulgaris</a:t>
            </a:r>
            <a:endParaRPr lang="cs-CZ" dirty="0" smtClean="0"/>
          </a:p>
          <a:p>
            <a:r>
              <a:rPr lang="cs-CZ" dirty="0" err="1" smtClean="0"/>
              <a:t>neoplasia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00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Methotrexate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dosage: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once a week 7.5 mg in a weekly </a:t>
            </a:r>
            <a:r>
              <a:rPr lang="en-US" dirty="0" smtClean="0"/>
              <a:t>dose</a:t>
            </a:r>
            <a:r>
              <a:rPr lang="cs-CZ" dirty="0" smtClean="0"/>
              <a:t> (</a:t>
            </a:r>
            <a:r>
              <a:rPr lang="cs-CZ" dirty="0" err="1" smtClean="0"/>
              <a:t>approx</a:t>
            </a:r>
            <a:r>
              <a:rPr lang="cs-CZ" dirty="0" smtClean="0"/>
              <a:t>.)</a:t>
            </a:r>
            <a:r>
              <a:rPr lang="en-US" dirty="0" smtClean="0"/>
              <a:t>, </a:t>
            </a:r>
            <a:r>
              <a:rPr lang="en-US" dirty="0" err="1"/>
              <a:t>ev</a:t>
            </a:r>
            <a:r>
              <a:rPr lang="en-US" dirty="0"/>
              <a:t>. according to the patient's disability and weight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concomitant administration of folic acid is necessary, due to the risk of anemia and reduction of gastrointestinal and hepatic toxicity </a:t>
            </a:r>
            <a:endParaRPr lang="cs-CZ" dirty="0" smtClean="0"/>
          </a:p>
          <a:p>
            <a:r>
              <a:rPr lang="en-US" dirty="0" smtClean="0"/>
              <a:t>monitoring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control of hematological functions (at least once a month)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liver and kidney function (once every 1-3 months)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350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Methotrexate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hepatotoxicity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myelotoxicity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methotrexate</a:t>
            </a:r>
            <a:r>
              <a:rPr lang="cs-CZ" dirty="0"/>
              <a:t> </a:t>
            </a:r>
            <a:r>
              <a:rPr lang="cs-CZ" dirty="0" err="1"/>
              <a:t>pneumonitis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nausea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stomatitis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diarrhea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defluvium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excessive</a:t>
            </a:r>
            <a:r>
              <a:rPr lang="cs-CZ" dirty="0"/>
              <a:t> </a:t>
            </a:r>
            <a:r>
              <a:rPr lang="cs-CZ" dirty="0" err="1"/>
              <a:t>fatigue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chills</a:t>
            </a:r>
            <a:r>
              <a:rPr lang="cs-CZ" dirty="0"/>
              <a:t> and </a:t>
            </a:r>
            <a:r>
              <a:rPr lang="cs-CZ" dirty="0" err="1"/>
              <a:t>fever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dizziness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reduced</a:t>
            </a:r>
            <a:r>
              <a:rPr lang="cs-CZ" dirty="0"/>
              <a:t> </a:t>
            </a:r>
            <a:r>
              <a:rPr lang="cs-CZ" dirty="0" err="1"/>
              <a:t>resistance</a:t>
            </a:r>
            <a:r>
              <a:rPr lang="cs-CZ" dirty="0"/>
              <a:t> to </a:t>
            </a:r>
            <a:r>
              <a:rPr lang="cs-CZ" dirty="0" err="1"/>
              <a:t>infections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79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indications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Systemic</a:t>
            </a:r>
            <a:r>
              <a:rPr lang="cs-CZ" b="1" dirty="0" smtClean="0"/>
              <a:t> </a:t>
            </a:r>
            <a:r>
              <a:rPr lang="cs-CZ" b="1" dirty="0" err="1" smtClean="0"/>
              <a:t>diseases</a:t>
            </a:r>
            <a:r>
              <a:rPr lang="cs-CZ" b="1" dirty="0" smtClean="0"/>
              <a:t>:</a:t>
            </a:r>
            <a:endParaRPr lang="cs-CZ" b="1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, </a:t>
            </a:r>
            <a:r>
              <a:rPr lang="cs-CZ" dirty="0" err="1" smtClean="0"/>
              <a:t>autoimmune</a:t>
            </a:r>
            <a:r>
              <a:rPr lang="cs-CZ" dirty="0" smtClean="0"/>
              <a:t>, </a:t>
            </a:r>
            <a:r>
              <a:rPr lang="cs-CZ" dirty="0" err="1" smtClean="0"/>
              <a:t>life</a:t>
            </a:r>
            <a:r>
              <a:rPr lang="cs-CZ" dirty="0" err="1"/>
              <a:t>-</a:t>
            </a:r>
            <a:r>
              <a:rPr lang="cs-CZ" dirty="0" err="1" smtClean="0"/>
              <a:t>threatening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ingle </a:t>
            </a:r>
            <a:r>
              <a:rPr lang="cs-CZ" dirty="0" err="1" smtClean="0"/>
              <a:t>therapy</a:t>
            </a:r>
            <a:r>
              <a:rPr lang="cs-CZ" dirty="0" smtClean="0"/>
              <a:t> in </a:t>
            </a:r>
            <a:r>
              <a:rPr lang="cs-CZ" dirty="0" err="1" smtClean="0"/>
              <a:t>high</a:t>
            </a:r>
            <a:r>
              <a:rPr lang="cs-CZ" dirty="0" smtClean="0"/>
              <a:t> risk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patients</a:t>
            </a:r>
            <a:endParaRPr lang="cs-CZ" dirty="0" smtClean="0"/>
          </a:p>
          <a:p>
            <a:endParaRPr lang="cs-CZ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b="1" dirty="0" smtClean="0"/>
              <a:t>Skin </a:t>
            </a:r>
            <a:r>
              <a:rPr lang="cs-CZ" sz="3200" b="1" dirty="0" err="1" smtClean="0"/>
              <a:t>diseases</a:t>
            </a:r>
            <a:r>
              <a:rPr lang="cs-CZ" sz="3200" b="1" dirty="0" smtClean="0"/>
              <a:t>:</a:t>
            </a:r>
            <a:endParaRPr lang="cs-CZ" sz="3200" b="1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/>
              <a:t>l</a:t>
            </a:r>
            <a:r>
              <a:rPr lang="cs-CZ" sz="3200" dirty="0" err="1" smtClean="0"/>
              <a:t>arge</a:t>
            </a:r>
            <a:r>
              <a:rPr lang="cs-CZ" sz="3200" dirty="0" smtClean="0"/>
              <a:t> area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disease</a:t>
            </a:r>
            <a:endParaRPr lang="cs-CZ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/>
              <a:t>i</a:t>
            </a:r>
            <a:r>
              <a:rPr lang="cs-CZ" sz="3200" dirty="0" err="1" smtClean="0"/>
              <a:t>neffectiveness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previous</a:t>
            </a:r>
            <a:r>
              <a:rPr lang="cs-CZ" sz="3200" dirty="0" smtClean="0"/>
              <a:t> </a:t>
            </a:r>
            <a:r>
              <a:rPr lang="cs-CZ" sz="3200" dirty="0" err="1" smtClean="0"/>
              <a:t>therapy</a:t>
            </a:r>
            <a:endParaRPr lang="cs-CZ" sz="3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inability / unwillingness to apply topical </a:t>
            </a:r>
            <a:r>
              <a:rPr lang="en-US" sz="3200" dirty="0" smtClean="0"/>
              <a:t>treatment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81685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Cyclophosphamide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indication</a:t>
            </a:r>
            <a:r>
              <a:rPr lang="cs-CZ" dirty="0" smtClean="0"/>
              <a:t>s</a:t>
            </a:r>
            <a:r>
              <a:rPr lang="en-US" dirty="0" smtClean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neoplasia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psoriasis vulgaris severe forms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autoimmune diseases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vasculitis 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dosage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the average dose is between 50 and 100 mg a </a:t>
            </a:r>
            <a:r>
              <a:rPr lang="en-US" dirty="0" smtClean="0"/>
              <a:t>day</a:t>
            </a:r>
            <a:r>
              <a:rPr lang="cs-CZ" dirty="0" smtClean="0"/>
              <a:t>, </a:t>
            </a:r>
            <a:r>
              <a:rPr lang="en-US" dirty="0" smtClean="0"/>
              <a:t>early </a:t>
            </a:r>
            <a:r>
              <a:rPr lang="en-US" dirty="0"/>
              <a:t>in the morning and the bladder should be emptied often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sufficient hydration of the patient is necessary, maintaining fluid balance to prevent the development of cystitis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603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Cyclophosphamide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monitoring: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hematological</a:t>
            </a:r>
            <a:r>
              <a:rPr lang="cs-CZ" dirty="0"/>
              <a:t> </a:t>
            </a:r>
            <a:r>
              <a:rPr lang="cs-CZ" dirty="0" err="1"/>
              <a:t>functions</a:t>
            </a:r>
            <a:r>
              <a:rPr lang="cs-CZ" dirty="0"/>
              <a:t> (</a:t>
            </a:r>
            <a:r>
              <a:rPr lang="cs-CZ" dirty="0" err="1"/>
              <a:t>at</a:t>
            </a:r>
            <a:r>
              <a:rPr lang="cs-CZ" dirty="0"/>
              <a:t> least </a:t>
            </a:r>
            <a:r>
              <a:rPr lang="cs-CZ" dirty="0" err="1"/>
              <a:t>once</a:t>
            </a:r>
            <a:r>
              <a:rPr lang="cs-CZ" dirty="0"/>
              <a:t> a </a:t>
            </a:r>
            <a:r>
              <a:rPr lang="cs-CZ" dirty="0" err="1"/>
              <a:t>month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liver and </a:t>
            </a:r>
            <a:r>
              <a:rPr lang="cs-CZ" dirty="0" err="1"/>
              <a:t>kidney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(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1-3 </a:t>
            </a:r>
            <a:r>
              <a:rPr lang="cs-CZ" dirty="0" err="1"/>
              <a:t>months</a:t>
            </a:r>
            <a:r>
              <a:rPr lang="cs-CZ" dirty="0"/>
              <a:t>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/>
              <a:t>effects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nausea and </a:t>
            </a:r>
            <a:r>
              <a:rPr lang="cs-CZ" dirty="0" err="1"/>
              <a:t>vomiting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anorexia</a:t>
            </a:r>
            <a:r>
              <a:rPr lang="cs-CZ" dirty="0"/>
              <a:t> and </a:t>
            </a:r>
            <a:r>
              <a:rPr lang="cs-CZ" dirty="0" err="1"/>
              <a:t>uncommon</a:t>
            </a:r>
            <a:r>
              <a:rPr lang="cs-CZ" dirty="0"/>
              <a:t> </a:t>
            </a:r>
            <a:r>
              <a:rPr lang="cs-CZ" dirty="0" err="1"/>
              <a:t>abdominal</a:t>
            </a:r>
            <a:r>
              <a:rPr lang="cs-CZ" dirty="0"/>
              <a:t> </a:t>
            </a:r>
            <a:r>
              <a:rPr lang="cs-CZ" dirty="0" err="1"/>
              <a:t>discomfort</a:t>
            </a:r>
            <a:r>
              <a:rPr lang="cs-CZ" dirty="0"/>
              <a:t>, </a:t>
            </a:r>
            <a:r>
              <a:rPr lang="cs-CZ" dirty="0" err="1"/>
              <a:t>abdominal</a:t>
            </a:r>
            <a:r>
              <a:rPr lang="cs-CZ" dirty="0"/>
              <a:t> </a:t>
            </a:r>
            <a:r>
              <a:rPr lang="cs-CZ" dirty="0" err="1"/>
              <a:t>pain</a:t>
            </a:r>
            <a:r>
              <a:rPr lang="cs-CZ" dirty="0"/>
              <a:t> and </a:t>
            </a:r>
            <a:r>
              <a:rPr lang="cs-CZ" dirty="0" err="1"/>
              <a:t>diarrhea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haemorrhagic</a:t>
            </a:r>
            <a:r>
              <a:rPr lang="cs-CZ" dirty="0"/>
              <a:t> </a:t>
            </a:r>
            <a:r>
              <a:rPr lang="cs-CZ" dirty="0" err="1"/>
              <a:t>colitis</a:t>
            </a:r>
            <a:r>
              <a:rPr lang="cs-CZ" dirty="0"/>
              <a:t>, </a:t>
            </a:r>
            <a:r>
              <a:rPr lang="cs-CZ" dirty="0" err="1"/>
              <a:t>ulceration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oral </a:t>
            </a:r>
            <a:r>
              <a:rPr lang="cs-CZ" dirty="0" err="1"/>
              <a:t>mucosa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headache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disorders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gonadal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(</a:t>
            </a:r>
            <a:r>
              <a:rPr lang="cs-CZ" dirty="0" err="1"/>
              <a:t>azoospermia</a:t>
            </a:r>
            <a:r>
              <a:rPr lang="cs-CZ" dirty="0"/>
              <a:t>, </a:t>
            </a:r>
            <a:r>
              <a:rPr lang="cs-CZ" dirty="0" err="1"/>
              <a:t>amenorrhea</a:t>
            </a:r>
            <a:r>
              <a:rPr lang="cs-CZ" dirty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2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imidazole derivative of 6-mercaptopurine (6-MP)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effect of the therapy is not apparent until several weeks or months of treatment </a:t>
            </a:r>
            <a:endParaRPr lang="cs-CZ" dirty="0" smtClean="0"/>
          </a:p>
          <a:p>
            <a:r>
              <a:rPr lang="en-US" dirty="0" smtClean="0"/>
              <a:t>immunosuppressive </a:t>
            </a:r>
            <a:r>
              <a:rPr lang="en-US" dirty="0"/>
              <a:t>antimetabolite alone or in combination with other medicinal products (corticosteroids)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822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Indication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severe </a:t>
            </a:r>
            <a:r>
              <a:rPr lang="cs-CZ" dirty="0" err="1"/>
              <a:t>rheumatoid</a:t>
            </a:r>
            <a:r>
              <a:rPr lang="cs-CZ" dirty="0"/>
              <a:t> arthritis </a:t>
            </a:r>
            <a:endParaRPr lang="cs-CZ" dirty="0" smtClean="0"/>
          </a:p>
          <a:p>
            <a:r>
              <a:rPr lang="cs-CZ" b="1" dirty="0" err="1" smtClean="0"/>
              <a:t>systemic</a:t>
            </a:r>
            <a:r>
              <a:rPr lang="cs-CZ" b="1" dirty="0" smtClean="0"/>
              <a:t> </a:t>
            </a:r>
            <a:r>
              <a:rPr lang="cs-CZ" b="1" dirty="0"/>
              <a:t>lupus </a:t>
            </a:r>
            <a:r>
              <a:rPr lang="cs-CZ" b="1" dirty="0" err="1"/>
              <a:t>erythematosus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dermatomyositis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/>
              <a:t>polymyositis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err="1" smtClean="0"/>
              <a:t>autoimmune</a:t>
            </a:r>
            <a:r>
              <a:rPr lang="cs-CZ" dirty="0" smtClean="0"/>
              <a:t> </a:t>
            </a:r>
            <a:r>
              <a:rPr lang="cs-CZ" dirty="0" err="1"/>
              <a:t>chronic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hepatitis </a:t>
            </a:r>
            <a:endParaRPr lang="cs-CZ" dirty="0" smtClean="0"/>
          </a:p>
          <a:p>
            <a:r>
              <a:rPr lang="cs-CZ" b="1" dirty="0" err="1" smtClean="0"/>
              <a:t>pemphigus</a:t>
            </a:r>
            <a:r>
              <a:rPr lang="cs-CZ" b="1" dirty="0" smtClean="0"/>
              <a:t> </a:t>
            </a:r>
            <a:r>
              <a:rPr lang="cs-CZ" b="1" dirty="0" err="1"/>
              <a:t>vulgaris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polyarteriitis</a:t>
            </a:r>
            <a:r>
              <a:rPr lang="cs-CZ" b="1" dirty="0" smtClean="0"/>
              <a:t> </a:t>
            </a:r>
            <a:r>
              <a:rPr lang="cs-CZ" b="1" dirty="0" err="1"/>
              <a:t>nodosa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err="1" smtClean="0"/>
              <a:t>autoimmune</a:t>
            </a:r>
            <a:r>
              <a:rPr lang="cs-CZ" dirty="0" smtClean="0"/>
              <a:t> </a:t>
            </a:r>
            <a:r>
              <a:rPr lang="cs-CZ" dirty="0" err="1"/>
              <a:t>hemolytic</a:t>
            </a:r>
            <a:r>
              <a:rPr lang="cs-CZ" dirty="0"/>
              <a:t> </a:t>
            </a:r>
            <a:r>
              <a:rPr lang="cs-CZ" dirty="0" err="1"/>
              <a:t>anemia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/>
              <a:t>refractory</a:t>
            </a:r>
            <a:r>
              <a:rPr lang="cs-CZ" dirty="0"/>
              <a:t> </a:t>
            </a:r>
            <a:r>
              <a:rPr lang="cs-CZ" dirty="0" err="1"/>
              <a:t>idiopathic</a:t>
            </a:r>
            <a:r>
              <a:rPr lang="cs-CZ" dirty="0"/>
              <a:t> </a:t>
            </a:r>
            <a:r>
              <a:rPr lang="cs-CZ" dirty="0" err="1"/>
              <a:t>thrombocytopenic</a:t>
            </a:r>
            <a:r>
              <a:rPr lang="cs-CZ" dirty="0"/>
              <a:t> purpura </a:t>
            </a:r>
            <a:endParaRPr lang="cs-CZ" dirty="0" smtClean="0"/>
          </a:p>
          <a:p>
            <a:r>
              <a:rPr lang="cs-CZ" dirty="0" err="1" smtClean="0"/>
              <a:t>relapsing</a:t>
            </a:r>
            <a:r>
              <a:rPr lang="cs-CZ" dirty="0" smtClean="0"/>
              <a:t>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sclerosis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transplanted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intestinal</a:t>
            </a:r>
            <a:r>
              <a:rPr lang="cs-CZ" dirty="0" smtClean="0"/>
              <a:t> </a:t>
            </a:r>
            <a:r>
              <a:rPr lang="cs-CZ" dirty="0" err="1"/>
              <a:t>inflammation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774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dosage: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1 to 3 mg / kg body weight / day 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monitoring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once a week blood count and differential (8 weeks), then once a month (bone marrow suppression)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urea, </a:t>
            </a:r>
            <a:r>
              <a:rPr lang="en-US" dirty="0" err="1" smtClean="0"/>
              <a:t>crea</a:t>
            </a:r>
            <a:r>
              <a:rPr lang="cs-CZ" dirty="0" err="1" smtClean="0"/>
              <a:t>tinine</a:t>
            </a:r>
            <a:r>
              <a:rPr lang="en-US" dirty="0" smtClean="0"/>
              <a:t>, </a:t>
            </a:r>
            <a:r>
              <a:rPr lang="en-US" dirty="0"/>
              <a:t>liver tests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015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infectious</a:t>
            </a:r>
            <a:r>
              <a:rPr lang="cs-CZ" dirty="0"/>
              <a:t> and </a:t>
            </a:r>
            <a:r>
              <a:rPr lang="cs-CZ" dirty="0" err="1"/>
              <a:t>parasitic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benign</a:t>
            </a:r>
            <a:r>
              <a:rPr lang="cs-CZ" dirty="0"/>
              <a:t> and </a:t>
            </a:r>
            <a:r>
              <a:rPr lang="cs-CZ" dirty="0" err="1"/>
              <a:t>malignant</a:t>
            </a:r>
            <a:r>
              <a:rPr lang="cs-CZ" dirty="0"/>
              <a:t> </a:t>
            </a:r>
            <a:r>
              <a:rPr lang="cs-CZ" dirty="0" err="1"/>
              <a:t>neoplasms</a:t>
            </a:r>
            <a:r>
              <a:rPr lang="cs-CZ" dirty="0"/>
              <a:t> (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cysts</a:t>
            </a:r>
            <a:r>
              <a:rPr lang="cs-CZ" dirty="0"/>
              <a:t> and </a:t>
            </a:r>
            <a:r>
              <a:rPr lang="cs-CZ" dirty="0" err="1"/>
              <a:t>polyps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blood</a:t>
            </a:r>
            <a:r>
              <a:rPr lang="cs-CZ" dirty="0"/>
              <a:t> and </a:t>
            </a:r>
            <a:r>
              <a:rPr lang="cs-CZ" dirty="0" err="1"/>
              <a:t>lymphatic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disorders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bone </a:t>
            </a:r>
            <a:r>
              <a:rPr lang="cs-CZ" dirty="0" err="1"/>
              <a:t>marrow</a:t>
            </a:r>
            <a:r>
              <a:rPr lang="cs-CZ" dirty="0"/>
              <a:t> </a:t>
            </a:r>
            <a:r>
              <a:rPr lang="cs-CZ" dirty="0" err="1"/>
              <a:t>suppression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immune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disorders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respiratory</a:t>
            </a:r>
            <a:r>
              <a:rPr lang="cs-CZ" dirty="0"/>
              <a:t>, </a:t>
            </a:r>
            <a:r>
              <a:rPr lang="cs-CZ" dirty="0" err="1"/>
              <a:t>thoracic</a:t>
            </a:r>
            <a:r>
              <a:rPr lang="cs-CZ" dirty="0"/>
              <a:t> and </a:t>
            </a:r>
            <a:r>
              <a:rPr lang="cs-CZ" dirty="0" err="1"/>
              <a:t>mediastinal</a:t>
            </a:r>
            <a:r>
              <a:rPr lang="cs-CZ" dirty="0"/>
              <a:t> </a:t>
            </a:r>
            <a:r>
              <a:rPr lang="cs-CZ" dirty="0" err="1"/>
              <a:t>disorders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very </a:t>
            </a:r>
            <a:r>
              <a:rPr lang="cs-CZ" dirty="0" err="1"/>
              <a:t>rare</a:t>
            </a:r>
            <a:r>
              <a:rPr lang="cs-CZ" dirty="0"/>
              <a:t>: </a:t>
            </a:r>
            <a:r>
              <a:rPr lang="cs-CZ" dirty="0" err="1"/>
              <a:t>reversible</a:t>
            </a:r>
            <a:r>
              <a:rPr lang="cs-CZ" dirty="0"/>
              <a:t> </a:t>
            </a:r>
            <a:r>
              <a:rPr lang="cs-CZ" dirty="0" err="1"/>
              <a:t>pneumonitis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skin </a:t>
            </a:r>
            <a:r>
              <a:rPr lang="cs-CZ" dirty="0" err="1"/>
              <a:t>disorders</a:t>
            </a:r>
            <a:r>
              <a:rPr lang="cs-CZ" dirty="0"/>
              <a:t> and </a:t>
            </a:r>
            <a:r>
              <a:rPr lang="cs-CZ" dirty="0" err="1"/>
              <a:t>subcutaneous</a:t>
            </a:r>
            <a:r>
              <a:rPr lang="cs-CZ" dirty="0"/>
              <a:t> </a:t>
            </a:r>
            <a:r>
              <a:rPr lang="cs-CZ" dirty="0" err="1" smtClean="0"/>
              <a:t>tissue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alopecia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CAVE: </a:t>
            </a:r>
            <a:r>
              <a:rPr lang="cs-CZ" dirty="0"/>
              <a:t>live </a:t>
            </a:r>
            <a:r>
              <a:rPr lang="cs-CZ" dirty="0" err="1"/>
              <a:t>vaccine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not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- </a:t>
            </a:r>
            <a:r>
              <a:rPr lang="cs-CZ" dirty="0" err="1"/>
              <a:t>atypical</a:t>
            </a:r>
            <a:r>
              <a:rPr lang="cs-CZ" dirty="0"/>
              <a:t> </a:t>
            </a:r>
            <a:r>
              <a:rPr lang="cs-CZ" dirty="0" err="1"/>
              <a:t>potentially</a:t>
            </a:r>
            <a:r>
              <a:rPr lang="cs-CZ" dirty="0"/>
              <a:t> </a:t>
            </a:r>
            <a:r>
              <a:rPr lang="cs-CZ" dirty="0" err="1"/>
              <a:t>harmful</a:t>
            </a:r>
            <a:r>
              <a:rPr lang="cs-CZ" dirty="0"/>
              <a:t> </a:t>
            </a:r>
            <a:r>
              <a:rPr lang="cs-CZ" dirty="0" err="1" smtClean="0"/>
              <a:t>reactions</a:t>
            </a:r>
            <a:r>
              <a:rPr lang="cs-CZ" dirty="0" smtClean="0"/>
              <a:t>!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03925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Cyclosporine</a:t>
            </a:r>
            <a:r>
              <a:rPr lang="cs-CZ" dirty="0"/>
              <a:t>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cyclic polypeptide </a:t>
            </a:r>
            <a:endParaRPr lang="cs-CZ" dirty="0" smtClean="0"/>
          </a:p>
          <a:p>
            <a:r>
              <a:rPr lang="en-US" dirty="0" smtClean="0"/>
              <a:t>suppresses </a:t>
            </a:r>
            <a:r>
              <a:rPr lang="en-US" dirty="0"/>
              <a:t>the body's natural immune response </a:t>
            </a:r>
            <a:endParaRPr lang="cs-CZ" dirty="0" smtClean="0"/>
          </a:p>
          <a:p>
            <a:r>
              <a:rPr lang="en-US" dirty="0" smtClean="0"/>
              <a:t>suppresses </a:t>
            </a:r>
            <a:r>
              <a:rPr lang="en-US" dirty="0"/>
              <a:t>the body's inappropriate response to its own cells and tissues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261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Cyclosporine</a:t>
            </a:r>
            <a:r>
              <a:rPr lang="cs-CZ" dirty="0"/>
              <a:t>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indications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prevention</a:t>
            </a:r>
            <a:r>
              <a:rPr lang="cs-CZ" dirty="0"/>
              <a:t> and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immune</a:t>
            </a:r>
            <a:r>
              <a:rPr lang="cs-CZ" dirty="0"/>
              <a:t> </a:t>
            </a:r>
            <a:r>
              <a:rPr lang="cs-CZ" dirty="0" err="1"/>
              <a:t>reactions</a:t>
            </a:r>
            <a:r>
              <a:rPr lang="cs-CZ" dirty="0"/>
              <a:t> to </a:t>
            </a:r>
            <a:r>
              <a:rPr lang="cs-CZ" dirty="0" err="1"/>
              <a:t>transplanted</a:t>
            </a:r>
            <a:r>
              <a:rPr lang="cs-CZ" dirty="0"/>
              <a:t> </a:t>
            </a:r>
            <a:r>
              <a:rPr lang="cs-CZ" dirty="0" err="1"/>
              <a:t>organs</a:t>
            </a:r>
            <a:r>
              <a:rPr lang="cs-CZ" dirty="0"/>
              <a:t> and </a:t>
            </a:r>
            <a:r>
              <a:rPr lang="cs-CZ" dirty="0" err="1"/>
              <a:t>tissues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autoimmune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intraocular</a:t>
            </a:r>
            <a:r>
              <a:rPr lang="cs-CZ" dirty="0"/>
              <a:t> </a:t>
            </a:r>
            <a:r>
              <a:rPr lang="cs-CZ" dirty="0" err="1"/>
              <a:t>inflammation</a:t>
            </a:r>
            <a:r>
              <a:rPr lang="cs-CZ" dirty="0"/>
              <a:t> (</a:t>
            </a:r>
            <a:r>
              <a:rPr lang="cs-CZ" dirty="0" err="1"/>
              <a:t>endogenous</a:t>
            </a:r>
            <a:r>
              <a:rPr lang="cs-CZ" dirty="0"/>
              <a:t> </a:t>
            </a:r>
            <a:r>
              <a:rPr lang="cs-CZ" dirty="0" err="1"/>
              <a:t>uveitis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nephrotic</a:t>
            </a:r>
            <a:r>
              <a:rPr lang="cs-CZ" dirty="0"/>
              <a:t> syndrome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rheumatoid</a:t>
            </a:r>
            <a:r>
              <a:rPr lang="cs-CZ" dirty="0"/>
              <a:t> arthritis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psoriasis </a:t>
            </a:r>
            <a:r>
              <a:rPr lang="cs-CZ" dirty="0" err="1"/>
              <a:t>vulgaris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atopic</a:t>
            </a:r>
            <a:r>
              <a:rPr lang="cs-CZ" dirty="0"/>
              <a:t> dermatitis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461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Cyclosporine</a:t>
            </a:r>
            <a:r>
              <a:rPr lang="cs-CZ" dirty="0"/>
              <a:t>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Dosage: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total dose 2.5-5 mg / kg body weight per day divided into two doses </a:t>
            </a:r>
            <a:endParaRPr lang="cs-CZ" dirty="0" smtClean="0"/>
          </a:p>
          <a:p>
            <a:r>
              <a:rPr lang="cs-CZ" dirty="0"/>
              <a:t>M</a:t>
            </a:r>
            <a:r>
              <a:rPr lang="en-US" dirty="0" err="1" smtClean="0"/>
              <a:t>onitoring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level of cyclosporine in the blood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blood pressure - regularly during treatment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liver and kidney function, blood lipid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637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Cyclosporine</a:t>
            </a:r>
            <a:r>
              <a:rPr lang="cs-CZ" dirty="0"/>
              <a:t>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side effects: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manifestations </a:t>
            </a:r>
            <a:r>
              <a:rPr lang="en-US" dirty="0" smtClean="0"/>
              <a:t>of </a:t>
            </a:r>
            <a:r>
              <a:rPr lang="en-US" dirty="0"/>
              <a:t>temporary damage to the nervous system - tingling in the hands and feet, headache </a:t>
            </a:r>
            <a:r>
              <a:rPr lang="cs-CZ" dirty="0"/>
              <a:t>-</a:t>
            </a:r>
            <a:r>
              <a:rPr lang="en-US" dirty="0" smtClean="0"/>
              <a:t> </a:t>
            </a:r>
            <a:r>
              <a:rPr lang="en-US" dirty="0"/>
              <a:t>migraine, limb tremor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formation of fine hairs or highlighting of existing hair - hypertrichosis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damage to kidney function and high blood pressure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growth of breasts and mammary glands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24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Systemic</a:t>
            </a:r>
            <a:r>
              <a:rPr lang="cs-CZ" dirty="0"/>
              <a:t> </a:t>
            </a:r>
            <a:r>
              <a:rPr lang="cs-CZ" dirty="0" err="1" smtClean="0"/>
              <a:t>treatment</a:t>
            </a:r>
            <a:r>
              <a:rPr lang="cs-CZ" dirty="0" smtClean="0"/>
              <a:t> in dermatology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Systemic</a:t>
            </a:r>
            <a:r>
              <a:rPr lang="cs-CZ" b="1" dirty="0" smtClean="0"/>
              <a:t> </a:t>
            </a:r>
            <a:r>
              <a:rPr lang="cs-CZ" b="1" dirty="0" err="1" smtClean="0"/>
              <a:t>treatment</a:t>
            </a:r>
            <a:r>
              <a:rPr lang="cs-CZ" b="1" dirty="0" smtClean="0"/>
              <a:t> – </a:t>
            </a:r>
            <a:r>
              <a:rPr lang="cs-CZ" b="1" dirty="0" err="1" smtClean="0"/>
              <a:t>classification</a:t>
            </a:r>
            <a:r>
              <a:rPr lang="cs-CZ" b="1" dirty="0" smtClean="0"/>
              <a:t>:</a:t>
            </a:r>
            <a:endParaRPr lang="cs-CZ" b="1" dirty="0" smtClean="0"/>
          </a:p>
          <a:p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infections</a:t>
            </a:r>
            <a:endParaRPr lang="cs-CZ" dirty="0" smtClean="0"/>
          </a:p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medicines</a:t>
            </a:r>
            <a:endParaRPr lang="cs-CZ" dirty="0" smtClean="0"/>
          </a:p>
          <a:p>
            <a:r>
              <a:rPr lang="cs-CZ" dirty="0" err="1" smtClean="0"/>
              <a:t>Immunomodulators</a:t>
            </a:r>
            <a:r>
              <a:rPr lang="cs-CZ" dirty="0" smtClean="0"/>
              <a:t> and </a:t>
            </a:r>
            <a:r>
              <a:rPr lang="cs-CZ" dirty="0" err="1" smtClean="0"/>
              <a:t>antiproliferative</a:t>
            </a:r>
            <a:r>
              <a:rPr lang="cs-CZ" dirty="0" smtClean="0"/>
              <a:t> </a:t>
            </a:r>
            <a:r>
              <a:rPr lang="cs-CZ" dirty="0" err="1" smtClean="0"/>
              <a:t>agents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Biologic</a:t>
            </a:r>
            <a:r>
              <a:rPr lang="cs-CZ" dirty="0" smtClean="0"/>
              <a:t>“ </a:t>
            </a:r>
            <a:r>
              <a:rPr lang="cs-CZ" dirty="0" err="1" smtClean="0"/>
              <a:t>treatment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562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Retinoids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vitamin A analogues </a:t>
            </a:r>
            <a:endParaRPr lang="cs-CZ" dirty="0" smtClean="0"/>
          </a:p>
          <a:p>
            <a:r>
              <a:rPr lang="en-US" dirty="0" smtClean="0"/>
              <a:t>normalization </a:t>
            </a:r>
            <a:r>
              <a:rPr lang="en-US" dirty="0"/>
              <a:t>of proliferation, differentiation and keratinization of epidermal cells 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C</a:t>
            </a:r>
            <a:r>
              <a:rPr lang="cs-CZ" dirty="0" smtClean="0"/>
              <a:t>AVE</a:t>
            </a:r>
            <a:r>
              <a:rPr lang="en-US" dirty="0" smtClean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co-administration of tetracycline antibiotics increases the risk of intracranial hypertension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reduces the effect of low doses of </a:t>
            </a:r>
            <a:r>
              <a:rPr lang="en-US" dirty="0" err="1"/>
              <a:t>progestins</a:t>
            </a:r>
            <a:r>
              <a:rPr lang="en-US" dirty="0"/>
              <a:t> used as </a:t>
            </a:r>
            <a:r>
              <a:rPr lang="en-US" dirty="0" smtClean="0"/>
              <a:t>contraceptives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0980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Acitretin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synthetic</a:t>
            </a:r>
            <a:r>
              <a:rPr lang="cs-CZ" dirty="0" smtClean="0"/>
              <a:t> </a:t>
            </a:r>
            <a:r>
              <a:rPr lang="cs-CZ" dirty="0" err="1"/>
              <a:t>aromatic</a:t>
            </a:r>
            <a:r>
              <a:rPr lang="cs-CZ" dirty="0"/>
              <a:t> analog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retinoic</a:t>
            </a:r>
            <a:r>
              <a:rPr lang="cs-CZ" dirty="0"/>
              <a:t> acid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severe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psoriasis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palmoplantar</a:t>
            </a:r>
            <a:r>
              <a:rPr lang="cs-CZ" dirty="0"/>
              <a:t> </a:t>
            </a:r>
            <a:r>
              <a:rPr lang="cs-CZ" dirty="0" err="1"/>
              <a:t>keratoderma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congenital</a:t>
            </a:r>
            <a:r>
              <a:rPr lang="cs-CZ" dirty="0"/>
              <a:t> </a:t>
            </a:r>
            <a:r>
              <a:rPr lang="cs-CZ" dirty="0" err="1"/>
              <a:t>ichthyosis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lichen</a:t>
            </a:r>
            <a:r>
              <a:rPr lang="cs-CZ" dirty="0"/>
              <a:t> ruber </a:t>
            </a:r>
            <a:r>
              <a:rPr lang="cs-CZ" dirty="0" err="1"/>
              <a:t>planus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follicular</a:t>
            </a:r>
            <a:r>
              <a:rPr lang="cs-CZ" dirty="0"/>
              <a:t> </a:t>
            </a:r>
            <a:r>
              <a:rPr lang="cs-CZ" dirty="0" err="1"/>
              <a:t>keratosis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pityriasis</a:t>
            </a:r>
            <a:r>
              <a:rPr lang="cs-CZ" dirty="0"/>
              <a:t> rubra </a:t>
            </a:r>
            <a:r>
              <a:rPr lang="cs-CZ" dirty="0" err="1"/>
              <a:t>pilaris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palmoplantar</a:t>
            </a:r>
            <a:r>
              <a:rPr lang="cs-CZ" dirty="0"/>
              <a:t> </a:t>
            </a:r>
            <a:r>
              <a:rPr lang="cs-CZ" dirty="0" err="1"/>
              <a:t>pustulosis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886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</a:t>
            </a:r>
            <a:r>
              <a:rPr lang="cs-CZ" dirty="0" err="1" smtClean="0"/>
              <a:t>citretin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dosage: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start of therapy 25 mg daily, further depending on the condition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the maximum recommended daily dose is 75 mg </a:t>
            </a:r>
            <a:endParaRPr lang="cs-CZ" dirty="0" smtClean="0"/>
          </a:p>
          <a:p>
            <a:r>
              <a:rPr lang="en-US" dirty="0" smtClean="0"/>
              <a:t>monitoring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liver tests, lipids, glycaemia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2307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Acitretin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side effects: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severe headache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inflammation of the lining of the mouth, abdominal pain, diarrhea, nausea, vomiting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fragility of the skin, feeling sticky skin or rash, inflammation of the skin, changes in hair structure, brittle nails, skin infections around the nails, reddening of the skin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joint, muscle, swelling of the ankles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blurred vision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increased sensitivity of the skin to sunlight (photosensitivity reactions)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u="sng" dirty="0"/>
              <a:t>fetal malformations </a:t>
            </a:r>
            <a:r>
              <a:rPr lang="en-US" dirty="0"/>
              <a:t>(necessary protection against pregnancy during therapy and 2 years after termination)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054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13-cis-retinoic acid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ability to bind to a retinoic acid binding protein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2828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effect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direct inhibitory </a:t>
            </a:r>
            <a:r>
              <a:rPr lang="cs-CZ" dirty="0" err="1"/>
              <a:t>effect</a:t>
            </a:r>
            <a:r>
              <a:rPr lang="cs-CZ" dirty="0"/>
              <a:t> on </a:t>
            </a:r>
            <a:r>
              <a:rPr lang="cs-CZ" dirty="0" err="1"/>
              <a:t>sebaceous</a:t>
            </a:r>
            <a:r>
              <a:rPr lang="cs-CZ" dirty="0"/>
              <a:t> </a:t>
            </a:r>
            <a:r>
              <a:rPr lang="cs-CZ" dirty="0" err="1"/>
              <a:t>gland</a:t>
            </a:r>
            <a:r>
              <a:rPr lang="cs-CZ" dirty="0"/>
              <a:t> and </a:t>
            </a:r>
            <a:r>
              <a:rPr lang="cs-CZ" dirty="0" err="1"/>
              <a:t>sebocyte</a:t>
            </a:r>
            <a:r>
              <a:rPr lang="cs-CZ" dirty="0"/>
              <a:t> </a:t>
            </a:r>
            <a:r>
              <a:rPr lang="cs-CZ" dirty="0" err="1"/>
              <a:t>maturation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on </a:t>
            </a:r>
            <a:r>
              <a:rPr lang="cs-CZ" dirty="0" err="1"/>
              <a:t>proliferating</a:t>
            </a:r>
            <a:r>
              <a:rPr lang="cs-CZ" dirty="0"/>
              <a:t> </a:t>
            </a:r>
            <a:r>
              <a:rPr lang="cs-CZ" dirty="0" err="1"/>
              <a:t>sebaceous</a:t>
            </a:r>
            <a:r>
              <a:rPr lang="cs-CZ" dirty="0"/>
              <a:t> </a:t>
            </a:r>
            <a:r>
              <a:rPr lang="cs-CZ" dirty="0" err="1"/>
              <a:t>epithelium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reduces</a:t>
            </a:r>
            <a:r>
              <a:rPr lang="cs-CZ" dirty="0"/>
              <a:t> </a:t>
            </a:r>
            <a:r>
              <a:rPr lang="cs-CZ" dirty="0" err="1"/>
              <a:t>keratinization</a:t>
            </a:r>
            <a:r>
              <a:rPr lang="cs-CZ" dirty="0"/>
              <a:t> in </a:t>
            </a:r>
            <a:r>
              <a:rPr lang="cs-CZ" dirty="0" err="1"/>
              <a:t>follicles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indirectly</a:t>
            </a:r>
            <a:r>
              <a:rPr lang="cs-CZ" dirty="0"/>
              <a:t> </a:t>
            </a:r>
            <a:r>
              <a:rPr lang="cs-CZ" dirty="0" err="1"/>
              <a:t>reduces</a:t>
            </a:r>
            <a:r>
              <a:rPr lang="cs-CZ" dirty="0"/>
              <a:t> </a:t>
            </a:r>
            <a:r>
              <a:rPr lang="cs-CZ" dirty="0" err="1"/>
              <a:t>bacterial</a:t>
            </a:r>
            <a:r>
              <a:rPr lang="cs-CZ" dirty="0"/>
              <a:t> flora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ability</a:t>
            </a:r>
            <a:r>
              <a:rPr lang="cs-CZ" dirty="0"/>
              <a:t> to </a:t>
            </a:r>
            <a:r>
              <a:rPr lang="cs-CZ" dirty="0" err="1"/>
              <a:t>inhibit</a:t>
            </a:r>
            <a:r>
              <a:rPr lang="cs-CZ" dirty="0"/>
              <a:t> </a:t>
            </a:r>
            <a:r>
              <a:rPr lang="cs-CZ" dirty="0" err="1"/>
              <a:t>neutrophils</a:t>
            </a:r>
            <a:r>
              <a:rPr lang="cs-CZ" dirty="0"/>
              <a:t> and </a:t>
            </a:r>
            <a:r>
              <a:rPr lang="cs-CZ" dirty="0" err="1"/>
              <a:t>monocytes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fatty</a:t>
            </a:r>
            <a:r>
              <a:rPr lang="cs-CZ" dirty="0"/>
              <a:t> food, </a:t>
            </a:r>
            <a:r>
              <a:rPr lang="cs-CZ" dirty="0" err="1"/>
              <a:t>milk</a:t>
            </a:r>
            <a:r>
              <a:rPr lang="cs-CZ" dirty="0"/>
              <a:t> - </a:t>
            </a:r>
            <a:r>
              <a:rPr lang="cs-CZ" dirty="0" err="1"/>
              <a:t>increased</a:t>
            </a:r>
            <a:r>
              <a:rPr lang="cs-CZ" dirty="0"/>
              <a:t> </a:t>
            </a:r>
            <a:r>
              <a:rPr lang="cs-CZ" dirty="0" err="1"/>
              <a:t>bioavailability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metabolic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 4-oxo-isotretinoin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091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indications: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cystic forms of acne unresponsive to adequate treatment with systemic antibiotics and topical drugs </a:t>
            </a:r>
            <a:endParaRPr lang="cs-CZ" dirty="0" smtClean="0"/>
          </a:p>
          <a:p>
            <a:r>
              <a:rPr lang="en-US" dirty="0" smtClean="0"/>
              <a:t>dosage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0.5–1 to 2 mg / kg / day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once or twice a day with food </a:t>
            </a:r>
            <a:endParaRPr lang="cs-CZ" dirty="0" smtClean="0"/>
          </a:p>
          <a:p>
            <a:r>
              <a:rPr lang="en-US" dirty="0" smtClean="0"/>
              <a:t>- to </a:t>
            </a:r>
            <a:r>
              <a:rPr lang="en-US" dirty="0"/>
              <a:t>the cumulative dose (120–150 mg / kg / therapy, exceptionally up to 180 mg)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cumulative dose over 180 mg / kg / therapy </a:t>
            </a:r>
            <a:r>
              <a:rPr lang="en-US" dirty="0" smtClean="0"/>
              <a:t>has </a:t>
            </a:r>
            <a:r>
              <a:rPr lang="cs-CZ" dirty="0" smtClean="0"/>
              <a:t>no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therapeutic effect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05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liver enzymes and fats </a:t>
            </a:r>
            <a:r>
              <a:rPr lang="cs-CZ" dirty="0" smtClean="0"/>
              <a:t>(CHOL, TAG) </a:t>
            </a:r>
            <a:r>
              <a:rPr lang="en-US" dirty="0" smtClean="0"/>
              <a:t>before </a:t>
            </a:r>
            <a:r>
              <a:rPr lang="en-US" dirty="0"/>
              <a:t>the start of treatment, after 1 month of treatment and then every 3 months, </a:t>
            </a:r>
            <a:r>
              <a:rPr lang="en-US" dirty="0" err="1"/>
              <a:t>ev</a:t>
            </a:r>
            <a:r>
              <a:rPr lang="en-US" dirty="0"/>
              <a:t>. according to results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9909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side effects: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b="1" dirty="0"/>
              <a:t>teratogenicity </a:t>
            </a:r>
            <a:r>
              <a:rPr lang="en-US" dirty="0"/>
              <a:t>(not transmitted by ejaculate or sperm</a:t>
            </a:r>
            <a:r>
              <a:rPr lang="en-US" dirty="0" smtClean="0"/>
              <a:t>) </a:t>
            </a:r>
            <a:r>
              <a:rPr lang="en-US" b="1" dirty="0" err="1"/>
              <a:t>embryotoxicity</a:t>
            </a:r>
            <a:r>
              <a:rPr lang="en-US" dirty="0"/>
              <a:t>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dryness of the lips (almost 100% of patients - indicator of correct absorption of the drug</a:t>
            </a:r>
            <a:r>
              <a:rPr lang="en-US" dirty="0" smtClean="0"/>
              <a:t>)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dryness of the skin, mucous membranes, burning of the eyes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increased sensitivity to UV radiation (thinning of the skin not photosensitivity)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pain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muscles</a:t>
            </a:r>
            <a:r>
              <a:rPr lang="en-US" dirty="0"/>
              <a:t>, joints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increased fatigue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night vision disorders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increased serum lipids, liver enzymes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depression - no direct </a:t>
            </a:r>
            <a:r>
              <a:rPr lang="en-US" dirty="0" smtClean="0"/>
              <a:t>link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79704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Bexarotene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3rd generation retinoid - "</a:t>
            </a:r>
            <a:r>
              <a:rPr lang="en-US" dirty="0" err="1"/>
              <a:t>rexinoid</a:t>
            </a:r>
            <a:r>
              <a:rPr lang="en-US" dirty="0"/>
              <a:t>" </a:t>
            </a:r>
            <a:endParaRPr lang="cs-CZ" dirty="0" smtClean="0"/>
          </a:p>
          <a:p>
            <a:r>
              <a:rPr lang="en-US" dirty="0" smtClean="0"/>
              <a:t>activator </a:t>
            </a:r>
            <a:r>
              <a:rPr lang="en-US" dirty="0"/>
              <a:t>of RXR receptors </a:t>
            </a:r>
            <a:endParaRPr lang="cs-CZ" dirty="0" smtClean="0"/>
          </a:p>
          <a:p>
            <a:r>
              <a:rPr lang="cs-CZ" dirty="0"/>
              <a:t>i</a:t>
            </a:r>
            <a:r>
              <a:rPr lang="en-US" dirty="0" smtClean="0"/>
              <a:t>t </a:t>
            </a:r>
            <a:r>
              <a:rPr lang="en-US" dirty="0"/>
              <a:t>affects the gene expression of premalignant and malignant cells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Indications</a:t>
            </a:r>
            <a:r>
              <a:rPr lang="en-US" dirty="0"/>
              <a:t>: advanced T-cell lymphomas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83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1) 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Antibiotics</a:t>
            </a:r>
            <a:endParaRPr lang="cs-CZ" dirty="0" smtClean="0"/>
          </a:p>
          <a:p>
            <a:r>
              <a:rPr lang="cs-CZ" dirty="0" err="1" smtClean="0"/>
              <a:t>Antifungals</a:t>
            </a:r>
            <a:endParaRPr lang="cs-CZ" dirty="0" smtClean="0"/>
          </a:p>
          <a:p>
            <a:r>
              <a:rPr lang="cs-CZ" dirty="0" err="1" smtClean="0"/>
              <a:t>Antivirotics</a:t>
            </a:r>
            <a:endParaRPr lang="cs-CZ" dirty="0" smtClean="0"/>
          </a:p>
          <a:p>
            <a:r>
              <a:rPr lang="cs-CZ" dirty="0" err="1" smtClean="0"/>
              <a:t>Antiparasitics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1680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Antihistamines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dermatology H1 </a:t>
            </a:r>
            <a:r>
              <a:rPr lang="cs-CZ" dirty="0" err="1"/>
              <a:t>antihistamines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1st </a:t>
            </a:r>
            <a:r>
              <a:rPr lang="cs-CZ" b="1" dirty="0" err="1"/>
              <a:t>generation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selectivity</a:t>
            </a:r>
            <a:r>
              <a:rPr lang="cs-CZ" dirty="0"/>
              <a:t> to H1 </a:t>
            </a:r>
            <a:r>
              <a:rPr lang="cs-CZ" dirty="0" err="1"/>
              <a:t>rec</a:t>
            </a:r>
            <a:r>
              <a:rPr lang="cs-CZ" dirty="0"/>
              <a:t>, </a:t>
            </a:r>
            <a:r>
              <a:rPr lang="cs-CZ" dirty="0" err="1"/>
              <a:t>penetrate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HEB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sedative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, </a:t>
            </a:r>
            <a:r>
              <a:rPr lang="cs-CZ" dirty="0" err="1"/>
              <a:t>cardiotoxicity</a:t>
            </a:r>
            <a:r>
              <a:rPr lang="cs-CZ" dirty="0"/>
              <a:t>, </a:t>
            </a:r>
            <a:r>
              <a:rPr lang="cs-CZ" dirty="0" err="1"/>
              <a:t>mucosal</a:t>
            </a:r>
            <a:r>
              <a:rPr lang="cs-CZ" dirty="0"/>
              <a:t> </a:t>
            </a:r>
            <a:r>
              <a:rPr lang="cs-CZ" dirty="0" err="1"/>
              <a:t>dryness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bisulepin</a:t>
            </a:r>
            <a:r>
              <a:rPr lang="cs-CZ" dirty="0"/>
              <a:t> (</a:t>
            </a:r>
            <a:r>
              <a:rPr lang="cs-CZ" dirty="0" err="1"/>
              <a:t>Dithiaden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dimethindene</a:t>
            </a:r>
            <a:r>
              <a:rPr lang="cs-CZ" dirty="0"/>
              <a:t> (</a:t>
            </a:r>
            <a:r>
              <a:rPr lang="cs-CZ" dirty="0" err="1"/>
              <a:t>Fenistil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promethazine</a:t>
            </a:r>
            <a:r>
              <a:rPr lang="cs-CZ" dirty="0"/>
              <a:t> (</a:t>
            </a:r>
            <a:r>
              <a:rPr lang="cs-CZ" dirty="0" err="1"/>
              <a:t>Prothazine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6242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Antihistamines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2nd </a:t>
            </a:r>
            <a:r>
              <a:rPr lang="cs-CZ" b="1" dirty="0" err="1"/>
              <a:t>generation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dirty="0" err="1"/>
              <a:t>selective</a:t>
            </a:r>
            <a:r>
              <a:rPr lang="cs-CZ" dirty="0"/>
              <a:t>, do not </a:t>
            </a:r>
            <a:r>
              <a:rPr lang="cs-CZ" dirty="0" err="1"/>
              <a:t>penetrate</a:t>
            </a:r>
            <a:r>
              <a:rPr lang="cs-CZ" dirty="0"/>
              <a:t> HEB - </a:t>
            </a:r>
            <a:r>
              <a:rPr lang="cs-CZ" dirty="0" smtClean="0"/>
              <a:t>non-</a:t>
            </a:r>
            <a:r>
              <a:rPr lang="cs-CZ" dirty="0" err="1" smtClean="0"/>
              <a:t>sedative</a:t>
            </a:r>
            <a:r>
              <a:rPr lang="cs-CZ" dirty="0" smtClean="0"/>
              <a:t>, </a:t>
            </a:r>
            <a:r>
              <a:rPr lang="cs-CZ" dirty="0" err="1"/>
              <a:t>safe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cetirizine</a:t>
            </a:r>
            <a:r>
              <a:rPr lang="cs-CZ" dirty="0"/>
              <a:t> (</a:t>
            </a:r>
            <a:r>
              <a:rPr lang="cs-CZ" dirty="0" err="1"/>
              <a:t>Alerid</a:t>
            </a:r>
            <a:r>
              <a:rPr lang="cs-CZ" dirty="0"/>
              <a:t>, </a:t>
            </a:r>
            <a:r>
              <a:rPr lang="cs-CZ" dirty="0" err="1"/>
              <a:t>Analergin</a:t>
            </a:r>
            <a:r>
              <a:rPr lang="cs-CZ" dirty="0"/>
              <a:t>, </a:t>
            </a:r>
            <a:r>
              <a:rPr lang="cs-CZ" dirty="0" err="1"/>
              <a:t>Cetirizin</a:t>
            </a:r>
            <a:r>
              <a:rPr lang="cs-CZ" dirty="0"/>
              <a:t>, </a:t>
            </a:r>
            <a:r>
              <a:rPr lang="cs-CZ" dirty="0" err="1"/>
              <a:t>Zodac</a:t>
            </a:r>
            <a:r>
              <a:rPr lang="cs-CZ" dirty="0"/>
              <a:t>, </a:t>
            </a:r>
            <a:r>
              <a:rPr lang="cs-CZ" dirty="0" err="1"/>
              <a:t>Zyrtec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desloratadine</a:t>
            </a:r>
            <a:r>
              <a:rPr lang="cs-CZ" dirty="0"/>
              <a:t> (</a:t>
            </a:r>
            <a:r>
              <a:rPr lang="cs-CZ" dirty="0" err="1"/>
              <a:t>Aerius</a:t>
            </a:r>
            <a:r>
              <a:rPr lang="cs-CZ" dirty="0"/>
              <a:t>, </a:t>
            </a:r>
            <a:r>
              <a:rPr lang="cs-CZ" dirty="0" err="1"/>
              <a:t>Dasselta</a:t>
            </a:r>
            <a:r>
              <a:rPr lang="cs-CZ" dirty="0"/>
              <a:t>, </a:t>
            </a:r>
            <a:r>
              <a:rPr lang="cs-CZ" dirty="0" err="1"/>
              <a:t>Desloratadine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fexofenadine</a:t>
            </a:r>
            <a:r>
              <a:rPr lang="cs-CZ" dirty="0"/>
              <a:t> (</a:t>
            </a:r>
            <a:r>
              <a:rPr lang="cs-CZ" dirty="0" err="1"/>
              <a:t>Ewofex</a:t>
            </a:r>
            <a:r>
              <a:rPr lang="cs-CZ" dirty="0"/>
              <a:t>, </a:t>
            </a:r>
            <a:r>
              <a:rPr lang="cs-CZ" dirty="0" err="1"/>
              <a:t>Fexigra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levocetirizine</a:t>
            </a:r>
            <a:r>
              <a:rPr lang="cs-CZ" dirty="0"/>
              <a:t> (</a:t>
            </a:r>
            <a:r>
              <a:rPr lang="cs-CZ" dirty="0" err="1"/>
              <a:t>Analergin</a:t>
            </a:r>
            <a:r>
              <a:rPr lang="cs-CZ" dirty="0"/>
              <a:t>, </a:t>
            </a:r>
            <a:r>
              <a:rPr lang="cs-CZ" dirty="0" err="1"/>
              <a:t>Cezera</a:t>
            </a:r>
            <a:r>
              <a:rPr lang="cs-CZ" dirty="0"/>
              <a:t>, </a:t>
            </a:r>
            <a:r>
              <a:rPr lang="cs-CZ" dirty="0" err="1"/>
              <a:t>Xyzal</a:t>
            </a:r>
            <a:r>
              <a:rPr lang="cs-CZ" dirty="0"/>
              <a:t>, </a:t>
            </a:r>
            <a:r>
              <a:rPr lang="cs-CZ" dirty="0" err="1"/>
              <a:t>Zenaro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loratadine</a:t>
            </a:r>
            <a:r>
              <a:rPr lang="cs-CZ" dirty="0"/>
              <a:t> (</a:t>
            </a:r>
            <a:r>
              <a:rPr lang="cs-CZ" dirty="0" err="1"/>
              <a:t>Clarinase</a:t>
            </a:r>
            <a:r>
              <a:rPr lang="cs-CZ" dirty="0"/>
              <a:t>, </a:t>
            </a:r>
            <a:r>
              <a:rPr lang="cs-CZ" dirty="0" err="1"/>
              <a:t>Claritine</a:t>
            </a:r>
            <a:r>
              <a:rPr lang="cs-CZ" dirty="0"/>
              <a:t>, </a:t>
            </a:r>
            <a:r>
              <a:rPr lang="cs-CZ" dirty="0" err="1"/>
              <a:t>Flonidan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rupatadine</a:t>
            </a:r>
            <a:r>
              <a:rPr lang="cs-CZ" dirty="0"/>
              <a:t> (</a:t>
            </a:r>
            <a:r>
              <a:rPr lang="cs-CZ" dirty="0" err="1"/>
              <a:t>Tamalis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bilastine</a:t>
            </a:r>
            <a:r>
              <a:rPr lang="cs-CZ" dirty="0"/>
              <a:t> (</a:t>
            </a:r>
            <a:r>
              <a:rPr lang="cs-CZ" dirty="0" err="1"/>
              <a:t>Xados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5229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Antiandrogens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effects: blocking the effects of androgens in the target tissue </a:t>
            </a:r>
            <a:endParaRPr lang="cs-CZ" dirty="0" smtClean="0"/>
          </a:p>
          <a:p>
            <a:r>
              <a:rPr lang="en-US" dirty="0" smtClean="0"/>
              <a:t>indications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treatment and control of benign prostatic hyperplasia (BPH) in patients with an enlarged prostate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treatment of androgenetic alopecia in men (</a:t>
            </a:r>
            <a:r>
              <a:rPr lang="en-US" dirty="0" smtClean="0"/>
              <a:t>young)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556578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Finasteride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competitive inhibitor of human 5-alpha-reductase type II, </a:t>
            </a:r>
            <a:r>
              <a:rPr lang="en-US" dirty="0" smtClean="0"/>
              <a:t>formation </a:t>
            </a:r>
            <a:r>
              <a:rPr lang="en-US" dirty="0"/>
              <a:t>of a stable enzyme complex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reduction of dihydrotestosterone production 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dosage</a:t>
            </a:r>
            <a:r>
              <a:rPr lang="en-US" dirty="0"/>
              <a:t>: - 1 mg daily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monitoring</a:t>
            </a:r>
            <a:r>
              <a:rPr lang="en-US" dirty="0"/>
              <a:t>: - </a:t>
            </a:r>
            <a:r>
              <a:rPr lang="en-US" dirty="0" err="1"/>
              <a:t>fPSA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9958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Finasteride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systemic most common side effects: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sexual dysfunction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breast tenderness to touch or breast enlargement, rash, breast discharge </a:t>
            </a:r>
            <a:endParaRPr lang="cs-CZ" dirty="0" smtClean="0"/>
          </a:p>
          <a:p>
            <a:r>
              <a:rPr lang="en-US" dirty="0" smtClean="0"/>
              <a:t>- </a:t>
            </a:r>
            <a:r>
              <a:rPr lang="en-US" dirty="0"/>
              <a:t>testicular pain, allergic reactions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477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Penicillins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Syphilis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 smtClean="0"/>
              <a:t>treponematoses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Inflammation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skin and soft </a:t>
            </a:r>
            <a:r>
              <a:rPr lang="cs-CZ" dirty="0" err="1"/>
              <a:t>tissues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by </a:t>
            </a:r>
            <a:r>
              <a:rPr lang="cs-CZ" i="1" dirty="0" err="1"/>
              <a:t>Streptococcus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 </a:t>
            </a:r>
            <a:r>
              <a:rPr lang="cs-CZ" dirty="0"/>
              <a:t>- impetigo, </a:t>
            </a:r>
            <a:r>
              <a:rPr lang="cs-CZ" dirty="0" err="1"/>
              <a:t>erysipelas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Lyme</a:t>
            </a:r>
            <a:r>
              <a:rPr lang="cs-CZ" dirty="0" smtClean="0"/>
              <a:t> </a:t>
            </a:r>
            <a:r>
              <a:rPr lang="cs-CZ" dirty="0" err="1"/>
              <a:t>disease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Actinomycosis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Listeriosis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Insect</a:t>
            </a:r>
            <a:r>
              <a:rPr lang="cs-CZ" dirty="0" smtClean="0"/>
              <a:t> </a:t>
            </a:r>
            <a:r>
              <a:rPr lang="cs-CZ" dirty="0" err="1"/>
              <a:t>sting</a:t>
            </a:r>
            <a:r>
              <a:rPr lang="cs-CZ" dirty="0"/>
              <a:t> </a:t>
            </a:r>
            <a:r>
              <a:rPr lang="cs-CZ" dirty="0" err="1"/>
              <a:t>infections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223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Cephalosporins</a:t>
            </a:r>
            <a:r>
              <a:rPr lang="en-US" b="1" dirty="0"/>
              <a:t>: </a:t>
            </a:r>
            <a:endParaRPr lang="cs-CZ" b="1" dirty="0" smtClean="0"/>
          </a:p>
          <a:p>
            <a:r>
              <a:rPr lang="en-US" dirty="0" smtClean="0"/>
              <a:t>Broad </a:t>
            </a:r>
            <a:r>
              <a:rPr lang="en-US" dirty="0"/>
              <a:t>spectrum, 1.-4. generation (the higher the generation, the lower the efficiency on G + and increases on G-) </a:t>
            </a:r>
            <a:endParaRPr lang="cs-CZ" dirty="0" smtClean="0"/>
          </a:p>
          <a:p>
            <a:r>
              <a:rPr lang="en-US" dirty="0" smtClean="0"/>
              <a:t>Indication</a:t>
            </a:r>
            <a:r>
              <a:rPr lang="cs-CZ" dirty="0" smtClean="0"/>
              <a:t>s</a:t>
            </a:r>
            <a:r>
              <a:rPr lang="en-US" dirty="0" smtClean="0"/>
              <a:t>: </a:t>
            </a:r>
            <a:endParaRPr lang="cs-CZ" dirty="0" smtClean="0"/>
          </a:p>
          <a:p>
            <a:r>
              <a:rPr lang="en-US" dirty="0" smtClean="0"/>
              <a:t>Uncomplicated </a:t>
            </a:r>
            <a:r>
              <a:rPr lang="en-US" dirty="0"/>
              <a:t>inflammation of the skin and subcutaneous tissue caused by </a:t>
            </a:r>
            <a:r>
              <a:rPr lang="en-US" i="1" dirty="0"/>
              <a:t>Staph. aureus </a:t>
            </a:r>
            <a:r>
              <a:rPr lang="en-US" dirty="0"/>
              <a:t>and </a:t>
            </a:r>
            <a:r>
              <a:rPr lang="en-US" i="1" dirty="0"/>
              <a:t>Streptococcus sp. </a:t>
            </a:r>
            <a:r>
              <a:rPr lang="en-US" dirty="0"/>
              <a:t>- impetigo, erysipelas </a:t>
            </a:r>
            <a:endParaRPr lang="cs-CZ" dirty="0" smtClean="0"/>
          </a:p>
          <a:p>
            <a:r>
              <a:rPr lang="en-US" dirty="0" err="1" smtClean="0"/>
              <a:t>Gonorea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Lyme </a:t>
            </a:r>
            <a:r>
              <a:rPr lang="en-US" dirty="0"/>
              <a:t>disease </a:t>
            </a:r>
            <a:endParaRPr lang="cs-CZ" dirty="0" smtClean="0"/>
          </a:p>
          <a:p>
            <a:r>
              <a:rPr lang="en-US" dirty="0" smtClean="0"/>
              <a:t>Bacteria</a:t>
            </a:r>
            <a:r>
              <a:rPr lang="cs-CZ" dirty="0" smtClean="0"/>
              <a:t>l</a:t>
            </a:r>
            <a:r>
              <a:rPr lang="en-US" dirty="0" smtClean="0"/>
              <a:t> </a:t>
            </a:r>
            <a:r>
              <a:rPr lang="en-US" dirty="0"/>
              <a:t>meningitis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4515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Tetracyclines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err="1" smtClean="0"/>
              <a:t>Indication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actinomycosis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morsus</a:t>
            </a:r>
            <a:r>
              <a:rPr lang="cs-CZ" dirty="0"/>
              <a:t> </a:t>
            </a:r>
            <a:r>
              <a:rPr lang="cs-CZ" dirty="0" err="1"/>
              <a:t>insecti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anthrax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Lyme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chlamydial</a:t>
            </a:r>
            <a:r>
              <a:rPr lang="cs-CZ" dirty="0"/>
              <a:t> </a:t>
            </a:r>
            <a:r>
              <a:rPr lang="cs-CZ" dirty="0" err="1"/>
              <a:t>infections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MRSA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syphilis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tularemia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/>
              <a:t>acne</a:t>
            </a:r>
            <a:r>
              <a:rPr lang="cs-CZ" dirty="0"/>
              <a:t> </a:t>
            </a:r>
            <a:r>
              <a:rPr lang="cs-CZ" dirty="0" err="1"/>
              <a:t>vulgaris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871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Clindamycin</a:t>
            </a:r>
            <a:r>
              <a:rPr lang="cs-CZ" b="1" dirty="0"/>
              <a:t> (</a:t>
            </a:r>
            <a:r>
              <a:rPr lang="cs-CZ" b="1" dirty="0" err="1"/>
              <a:t>lincosamides</a:t>
            </a:r>
            <a:r>
              <a:rPr lang="cs-CZ" b="1" dirty="0"/>
              <a:t>) </a:t>
            </a:r>
            <a:endParaRPr lang="cs-CZ" b="1" dirty="0" smtClean="0"/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/>
              <a:t>permeability to </a:t>
            </a:r>
            <a:r>
              <a:rPr lang="cs-CZ" dirty="0" err="1"/>
              <a:t>tissues</a:t>
            </a:r>
            <a:r>
              <a:rPr lang="cs-CZ" dirty="0"/>
              <a:t> and body </a:t>
            </a:r>
            <a:r>
              <a:rPr lang="cs-CZ" dirty="0" err="1"/>
              <a:t>fluids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Staphylococcal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streptococcal</a:t>
            </a:r>
            <a:r>
              <a:rPr lang="cs-CZ" dirty="0"/>
              <a:t> </a:t>
            </a:r>
            <a:r>
              <a:rPr lang="cs-CZ" dirty="0" err="1"/>
              <a:t>infections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Anaerobes</a:t>
            </a:r>
            <a:endParaRPr lang="cs-CZ" dirty="0" smtClean="0"/>
          </a:p>
          <a:p>
            <a:r>
              <a:rPr lang="cs-CZ" dirty="0" err="1" smtClean="0"/>
              <a:t>Hidradenitis</a:t>
            </a:r>
            <a:r>
              <a:rPr lang="cs-CZ" dirty="0" smtClean="0"/>
              <a:t> </a:t>
            </a:r>
            <a:r>
              <a:rPr lang="cs-CZ" dirty="0" err="1" smtClean="0"/>
              <a:t>suppurativa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1923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Macrolides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in case </a:t>
            </a:r>
            <a:r>
              <a:rPr lang="cs-CZ" dirty="0" err="1"/>
              <a:t>of</a:t>
            </a:r>
            <a:r>
              <a:rPr lang="cs-CZ" dirty="0"/>
              <a:t> hypersensitivity to beta-</a:t>
            </a:r>
            <a:r>
              <a:rPr lang="cs-CZ" dirty="0" err="1"/>
              <a:t>lactams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Uncomplicated</a:t>
            </a:r>
            <a:r>
              <a:rPr lang="cs-CZ" dirty="0" smtClean="0"/>
              <a:t> </a:t>
            </a:r>
            <a:r>
              <a:rPr lang="cs-CZ" dirty="0"/>
              <a:t>skin </a:t>
            </a:r>
            <a:r>
              <a:rPr lang="cs-CZ" dirty="0" err="1"/>
              <a:t>inflammations</a:t>
            </a:r>
            <a:r>
              <a:rPr lang="cs-CZ" dirty="0"/>
              <a:t> (</a:t>
            </a:r>
            <a:r>
              <a:rPr lang="cs-CZ" dirty="0" err="1"/>
              <a:t>folliculitis</a:t>
            </a:r>
            <a:r>
              <a:rPr lang="cs-CZ" dirty="0"/>
              <a:t>, </a:t>
            </a:r>
            <a:r>
              <a:rPr lang="cs-CZ" dirty="0" err="1"/>
              <a:t>erysipelas</a:t>
            </a:r>
            <a:r>
              <a:rPr lang="cs-CZ" dirty="0"/>
              <a:t>, </a:t>
            </a:r>
            <a:r>
              <a:rPr lang="cs-CZ" dirty="0" err="1"/>
              <a:t>cellulitis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Bartonellosis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Morsus</a:t>
            </a:r>
            <a:r>
              <a:rPr lang="cs-CZ" dirty="0" smtClean="0"/>
              <a:t> </a:t>
            </a:r>
            <a:r>
              <a:rPr lang="cs-CZ" dirty="0" err="1"/>
              <a:t>insecti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Lyme</a:t>
            </a:r>
            <a:r>
              <a:rPr lang="cs-CZ" dirty="0" smtClean="0"/>
              <a:t> </a:t>
            </a:r>
            <a:r>
              <a:rPr lang="cs-CZ" dirty="0" err="1"/>
              <a:t>disease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Chlamydial</a:t>
            </a:r>
            <a:r>
              <a:rPr lang="cs-CZ" dirty="0" smtClean="0"/>
              <a:t> </a:t>
            </a:r>
            <a:r>
              <a:rPr lang="cs-CZ" dirty="0" err="1"/>
              <a:t>infections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Infection</a:t>
            </a:r>
            <a:r>
              <a:rPr lang="cs-CZ" dirty="0" smtClean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atypical</a:t>
            </a:r>
            <a:r>
              <a:rPr lang="cs-CZ" dirty="0"/>
              <a:t> </a:t>
            </a:r>
            <a:r>
              <a:rPr lang="cs-CZ" dirty="0" err="1"/>
              <a:t>mycobacteria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37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cs-CZ" dirty="0" err="1"/>
              <a:t>Systemic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different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Antihistamines</a:t>
            </a:r>
            <a:endParaRPr lang="cs-CZ" dirty="0" smtClean="0"/>
          </a:p>
          <a:p>
            <a:r>
              <a:rPr lang="cs-CZ" dirty="0" err="1"/>
              <a:t>Vasoactive</a:t>
            </a:r>
            <a:r>
              <a:rPr lang="cs-CZ" dirty="0"/>
              <a:t> and </a:t>
            </a:r>
            <a:r>
              <a:rPr lang="cs-CZ" dirty="0" err="1"/>
              <a:t>antiplatelet</a:t>
            </a:r>
            <a:r>
              <a:rPr lang="cs-CZ" dirty="0"/>
              <a:t> </a:t>
            </a:r>
            <a:r>
              <a:rPr lang="cs-CZ" dirty="0" err="1"/>
              <a:t>drugs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Antiandrogens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androgens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Psychotropic</a:t>
            </a:r>
            <a:r>
              <a:rPr lang="cs-CZ" dirty="0" smtClean="0"/>
              <a:t> </a:t>
            </a:r>
            <a:r>
              <a:rPr lang="cs-CZ" dirty="0" err="1"/>
              <a:t>drugs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Intravenous</a:t>
            </a:r>
            <a:r>
              <a:rPr lang="cs-CZ" dirty="0" smtClean="0"/>
              <a:t> </a:t>
            </a:r>
            <a:r>
              <a:rPr lang="cs-CZ" dirty="0" err="1"/>
              <a:t>immunoglobulins</a:t>
            </a:r>
            <a:r>
              <a:rPr lang="cs-CZ" dirty="0"/>
              <a:t> (IVIG) </a:t>
            </a:r>
            <a:endParaRPr lang="cs-CZ" dirty="0" smtClean="0"/>
          </a:p>
          <a:p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/>
              <a:t>anticancer</a:t>
            </a:r>
            <a:r>
              <a:rPr lang="cs-CZ" dirty="0"/>
              <a:t> </a:t>
            </a:r>
            <a:r>
              <a:rPr lang="cs-CZ" dirty="0" err="1" smtClean="0"/>
              <a:t>drugs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90245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Fluoroquinolones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smtClean="0"/>
              <a:t>1st </a:t>
            </a:r>
            <a:r>
              <a:rPr lang="cs-CZ" dirty="0" err="1"/>
              <a:t>choice</a:t>
            </a:r>
            <a:r>
              <a:rPr lang="cs-CZ" dirty="0"/>
              <a:t>: </a:t>
            </a:r>
            <a:r>
              <a:rPr lang="cs-CZ" dirty="0" err="1" smtClean="0"/>
              <a:t>anthrax</a:t>
            </a:r>
            <a:r>
              <a:rPr lang="cs-CZ" dirty="0"/>
              <a:t>, </a:t>
            </a:r>
            <a:r>
              <a:rPr lang="cs-CZ" dirty="0" err="1"/>
              <a:t>complicated</a:t>
            </a:r>
            <a:r>
              <a:rPr lang="cs-CZ" dirty="0"/>
              <a:t> skin </a:t>
            </a:r>
            <a:r>
              <a:rPr lang="cs-CZ" dirty="0" err="1"/>
              <a:t>inflammation</a:t>
            </a:r>
            <a:r>
              <a:rPr lang="cs-CZ" dirty="0"/>
              <a:t> (G-</a:t>
            </a:r>
            <a:r>
              <a:rPr lang="cs-CZ" dirty="0" err="1"/>
              <a:t>bacteria</a:t>
            </a:r>
            <a:r>
              <a:rPr lang="cs-CZ" dirty="0"/>
              <a:t>), </a:t>
            </a:r>
            <a:r>
              <a:rPr lang="cs-CZ" dirty="0" err="1" smtClean="0"/>
              <a:t>Pseudomonas</a:t>
            </a:r>
            <a:r>
              <a:rPr lang="cs-CZ" dirty="0" smtClean="0"/>
              <a:t> </a:t>
            </a:r>
            <a:r>
              <a:rPr lang="cs-CZ" dirty="0" err="1"/>
              <a:t>aeruginosa</a:t>
            </a:r>
            <a:r>
              <a:rPr lang="cs-CZ" dirty="0"/>
              <a:t> </a:t>
            </a:r>
            <a:r>
              <a:rPr lang="cs-CZ" dirty="0" err="1"/>
              <a:t>infection</a:t>
            </a:r>
            <a:r>
              <a:rPr lang="cs-CZ" dirty="0"/>
              <a:t> (otitis </a:t>
            </a:r>
            <a:r>
              <a:rPr lang="cs-CZ" dirty="0" err="1"/>
              <a:t>externa</a:t>
            </a:r>
            <a:r>
              <a:rPr lang="cs-CZ" dirty="0"/>
              <a:t>, </a:t>
            </a:r>
            <a:r>
              <a:rPr lang="cs-CZ" dirty="0" err="1"/>
              <a:t>ecthyma</a:t>
            </a:r>
            <a:r>
              <a:rPr lang="cs-CZ" dirty="0"/>
              <a:t> </a:t>
            </a:r>
            <a:r>
              <a:rPr lang="cs-CZ" dirty="0" err="1"/>
              <a:t>gangraenosum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2nd </a:t>
            </a:r>
            <a:r>
              <a:rPr lang="cs-CZ" dirty="0" err="1"/>
              <a:t>choice</a:t>
            </a:r>
            <a:r>
              <a:rPr lang="cs-CZ" dirty="0"/>
              <a:t>: </a:t>
            </a:r>
            <a:r>
              <a:rPr lang="cs-CZ" dirty="0" err="1"/>
              <a:t>bartonellosis</a:t>
            </a:r>
            <a:r>
              <a:rPr lang="cs-CZ" dirty="0"/>
              <a:t>, </a:t>
            </a:r>
            <a:r>
              <a:rPr lang="cs-CZ" dirty="0" err="1"/>
              <a:t>chlamydial</a:t>
            </a:r>
            <a:r>
              <a:rPr lang="cs-CZ" dirty="0"/>
              <a:t> </a:t>
            </a:r>
            <a:r>
              <a:rPr lang="cs-CZ" dirty="0" err="1"/>
              <a:t>infections</a:t>
            </a:r>
            <a:r>
              <a:rPr lang="cs-CZ" dirty="0"/>
              <a:t>, </a:t>
            </a:r>
            <a:r>
              <a:rPr lang="cs-CZ" dirty="0" err="1"/>
              <a:t>erysipelas</a:t>
            </a:r>
            <a:r>
              <a:rPr lang="cs-CZ" dirty="0"/>
              <a:t>, </a:t>
            </a:r>
            <a:r>
              <a:rPr lang="cs-CZ" dirty="0" err="1"/>
              <a:t>gonorrhea</a:t>
            </a:r>
            <a:r>
              <a:rPr lang="cs-CZ" dirty="0"/>
              <a:t>, </a:t>
            </a:r>
            <a:r>
              <a:rPr lang="cs-CZ" dirty="0" err="1"/>
              <a:t>granuloma</a:t>
            </a:r>
            <a:r>
              <a:rPr lang="cs-CZ" dirty="0"/>
              <a:t> </a:t>
            </a:r>
            <a:r>
              <a:rPr lang="cs-CZ" dirty="0" err="1"/>
              <a:t>inguinale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1528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Antibiotics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Sulfonamides</a:t>
            </a:r>
            <a:r>
              <a:rPr lang="cs-CZ" b="1" dirty="0"/>
              <a:t>: </a:t>
            </a:r>
            <a:r>
              <a:rPr lang="cs-CZ" b="1" dirty="0" err="1" smtClean="0"/>
              <a:t>trimethoprim</a:t>
            </a:r>
            <a:r>
              <a:rPr lang="cs-CZ" b="1" dirty="0" smtClean="0"/>
              <a:t>/</a:t>
            </a:r>
            <a:r>
              <a:rPr lang="cs-CZ" b="1" dirty="0" err="1" smtClean="0"/>
              <a:t>sulfamethoxazole</a:t>
            </a:r>
            <a:r>
              <a:rPr lang="cs-CZ" b="1" dirty="0" smtClean="0"/>
              <a:t> </a:t>
            </a:r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/>
              <a:t>MRSA </a:t>
            </a:r>
            <a:r>
              <a:rPr lang="cs-CZ" dirty="0" err="1"/>
              <a:t>infection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Uncomplicated</a:t>
            </a:r>
            <a:r>
              <a:rPr lang="cs-CZ" dirty="0" smtClean="0"/>
              <a:t> </a:t>
            </a:r>
            <a:r>
              <a:rPr lang="cs-CZ" dirty="0" err="1"/>
              <a:t>inflammation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skin and </a:t>
            </a:r>
            <a:r>
              <a:rPr lang="cs-CZ" dirty="0" err="1"/>
              <a:t>subcutaneous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Granuloma</a:t>
            </a:r>
            <a:r>
              <a:rPr lang="cs-CZ" dirty="0" smtClean="0"/>
              <a:t> </a:t>
            </a:r>
            <a:r>
              <a:rPr lang="cs-CZ" dirty="0" err="1"/>
              <a:t>inguinale</a:t>
            </a:r>
            <a:r>
              <a:rPr lang="cs-CZ" dirty="0"/>
              <a:t>, </a:t>
            </a:r>
            <a:r>
              <a:rPr lang="cs-CZ" dirty="0" err="1"/>
              <a:t>ulcus</a:t>
            </a:r>
            <a:r>
              <a:rPr lang="cs-CZ" dirty="0"/>
              <a:t> </a:t>
            </a:r>
            <a:r>
              <a:rPr lang="cs-CZ" dirty="0" err="1"/>
              <a:t>molle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Urinary</a:t>
            </a:r>
            <a:r>
              <a:rPr lang="cs-CZ" dirty="0" smtClean="0"/>
              <a:t> </a:t>
            </a:r>
            <a:r>
              <a:rPr lang="cs-CZ" dirty="0" err="1"/>
              <a:t>tract</a:t>
            </a:r>
            <a:r>
              <a:rPr lang="cs-CZ" dirty="0"/>
              <a:t> </a:t>
            </a:r>
            <a:r>
              <a:rPr lang="cs-CZ" dirty="0" err="1"/>
              <a:t>infections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5863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Antivirotics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err="1" smtClean="0"/>
              <a:t>Acyclovir</a:t>
            </a:r>
            <a:r>
              <a:rPr lang="cs-CZ" b="1" dirty="0" smtClean="0"/>
              <a:t> </a:t>
            </a:r>
          </a:p>
          <a:p>
            <a:r>
              <a:rPr lang="cs-CZ" dirty="0" err="1" smtClean="0"/>
              <a:t>p.o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., </a:t>
            </a:r>
            <a:r>
              <a:rPr lang="cs-CZ" dirty="0" err="1"/>
              <a:t>locally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(dose </a:t>
            </a:r>
            <a:r>
              <a:rPr lang="cs-CZ" dirty="0" err="1"/>
              <a:t>reduction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Symptomatic</a:t>
            </a:r>
            <a:r>
              <a:rPr lang="cs-CZ" dirty="0" smtClean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recurrent</a:t>
            </a:r>
            <a:r>
              <a:rPr lang="cs-CZ" dirty="0"/>
              <a:t> </a:t>
            </a:r>
            <a:r>
              <a:rPr lang="cs-CZ" dirty="0" err="1"/>
              <a:t>mucocutaneous</a:t>
            </a:r>
            <a:r>
              <a:rPr lang="cs-CZ" dirty="0"/>
              <a:t> HSV-1 </a:t>
            </a:r>
            <a:r>
              <a:rPr lang="cs-CZ" dirty="0" err="1"/>
              <a:t>or</a:t>
            </a:r>
            <a:r>
              <a:rPr lang="cs-CZ" dirty="0"/>
              <a:t> HSV-2 </a:t>
            </a:r>
            <a:r>
              <a:rPr lang="cs-CZ" dirty="0" err="1"/>
              <a:t>infection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Suppression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recurrent</a:t>
            </a:r>
            <a:r>
              <a:rPr lang="cs-CZ" dirty="0"/>
              <a:t> HSV-1/2 </a:t>
            </a:r>
            <a:r>
              <a:rPr lang="cs-CZ" dirty="0" err="1"/>
              <a:t>infections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Perinatal</a:t>
            </a:r>
            <a:r>
              <a:rPr lang="cs-CZ" dirty="0" smtClean="0"/>
              <a:t> </a:t>
            </a:r>
            <a:r>
              <a:rPr lang="cs-CZ" dirty="0" err="1"/>
              <a:t>prevention</a:t>
            </a:r>
            <a:r>
              <a:rPr lang="cs-CZ" dirty="0"/>
              <a:t> and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neonatal</a:t>
            </a:r>
            <a:r>
              <a:rPr lang="cs-CZ" dirty="0"/>
              <a:t> HSV </a:t>
            </a:r>
            <a:r>
              <a:rPr lang="cs-CZ" dirty="0" err="1"/>
              <a:t>infection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VZV in </a:t>
            </a:r>
            <a:r>
              <a:rPr lang="cs-CZ" dirty="0" err="1"/>
              <a:t>adults</a:t>
            </a:r>
            <a:r>
              <a:rPr lang="cs-CZ" dirty="0"/>
              <a:t> and </a:t>
            </a:r>
            <a:r>
              <a:rPr lang="cs-CZ" dirty="0" err="1" smtClean="0"/>
              <a:t>immunocompromised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4638933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Antivirotics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Valacyclovir</a:t>
            </a:r>
            <a:r>
              <a:rPr lang="en-US" dirty="0"/>
              <a:t> </a:t>
            </a:r>
            <a:endParaRPr lang="cs-CZ" dirty="0" smtClean="0"/>
          </a:p>
          <a:p>
            <a:r>
              <a:rPr lang="en-US" dirty="0" smtClean="0"/>
              <a:t>Indication</a:t>
            </a:r>
            <a:r>
              <a:rPr lang="cs-CZ" dirty="0" smtClean="0"/>
              <a:t>s</a:t>
            </a:r>
            <a:r>
              <a:rPr lang="en-US" dirty="0" smtClean="0"/>
              <a:t>: </a:t>
            </a:r>
            <a:endParaRPr lang="cs-CZ" dirty="0" smtClean="0"/>
          </a:p>
          <a:p>
            <a:r>
              <a:rPr lang="en-US" dirty="0" smtClean="0"/>
              <a:t>Treatment </a:t>
            </a:r>
            <a:r>
              <a:rPr lang="en-US" dirty="0"/>
              <a:t>of primary or recurrent genital HSV infection </a:t>
            </a:r>
            <a:endParaRPr lang="cs-CZ" dirty="0" smtClean="0"/>
          </a:p>
          <a:p>
            <a:r>
              <a:rPr lang="en-US" dirty="0" smtClean="0"/>
              <a:t>Prevention </a:t>
            </a:r>
            <a:r>
              <a:rPr lang="en-US" dirty="0"/>
              <a:t>of recurrent genital HSV infection </a:t>
            </a:r>
            <a:endParaRPr lang="cs-CZ" dirty="0" smtClean="0"/>
          </a:p>
          <a:p>
            <a:r>
              <a:rPr lang="en-US" dirty="0" smtClean="0"/>
              <a:t>Treatment </a:t>
            </a:r>
            <a:r>
              <a:rPr lang="en-US" dirty="0"/>
              <a:t>of VZV infection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7687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Interferons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Proteins</a:t>
            </a:r>
            <a:r>
              <a:rPr lang="cs-CZ" dirty="0"/>
              <a:t> - </a:t>
            </a:r>
            <a:r>
              <a:rPr lang="cs-CZ" dirty="0" err="1"/>
              <a:t>cytokines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non-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immunity</a:t>
            </a:r>
            <a:r>
              <a:rPr lang="cs-CZ" dirty="0"/>
              <a:t>, </a:t>
            </a:r>
            <a:r>
              <a:rPr lang="cs-CZ" dirty="0" err="1"/>
              <a:t>acting</a:t>
            </a:r>
            <a:r>
              <a:rPr lang="cs-CZ" dirty="0"/>
              <a:t> in </a:t>
            </a:r>
            <a:r>
              <a:rPr lang="cs-CZ" dirty="0" err="1"/>
              <a:t>antiviral</a:t>
            </a:r>
            <a:r>
              <a:rPr lang="cs-CZ" dirty="0"/>
              <a:t> defense,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paracrine</a:t>
            </a:r>
            <a:r>
              <a:rPr lang="cs-CZ" dirty="0"/>
              <a:t>,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cellular</a:t>
            </a:r>
            <a:r>
              <a:rPr lang="cs-CZ" dirty="0"/>
              <a:t> toxicity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viruses</a:t>
            </a:r>
            <a:r>
              <a:rPr lang="cs-CZ" dirty="0"/>
              <a:t> and </a:t>
            </a:r>
            <a:r>
              <a:rPr lang="cs-CZ" dirty="0" err="1"/>
              <a:t>malignancies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Interferon </a:t>
            </a:r>
            <a:r>
              <a:rPr lang="el-GR" b="1" dirty="0"/>
              <a:t>α</a:t>
            </a:r>
            <a:r>
              <a:rPr lang="el-GR" dirty="0"/>
              <a:t> - </a:t>
            </a:r>
            <a:r>
              <a:rPr lang="cs-CZ" dirty="0" err="1"/>
              <a:t>adjuvant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in </a:t>
            </a:r>
            <a:r>
              <a:rPr lang="cs-CZ" dirty="0" err="1"/>
              <a:t>malignant</a:t>
            </a:r>
            <a:r>
              <a:rPr lang="cs-CZ" dirty="0"/>
              <a:t> </a:t>
            </a:r>
            <a:r>
              <a:rPr lang="cs-CZ" dirty="0" err="1"/>
              <a:t>melanoma</a:t>
            </a:r>
            <a:r>
              <a:rPr lang="cs-CZ" dirty="0"/>
              <a:t>,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mycosis</a:t>
            </a:r>
            <a:r>
              <a:rPr lang="cs-CZ" dirty="0"/>
              <a:t> </a:t>
            </a:r>
            <a:r>
              <a:rPr lang="cs-CZ" dirty="0" err="1"/>
              <a:t>fungoides</a:t>
            </a:r>
            <a:r>
              <a:rPr lang="cs-CZ" dirty="0"/>
              <a:t>, </a:t>
            </a:r>
            <a:r>
              <a:rPr lang="cs-CZ" dirty="0" err="1"/>
              <a:t>granulomatous</a:t>
            </a:r>
            <a:r>
              <a:rPr lang="cs-CZ" dirty="0"/>
              <a:t> </a:t>
            </a:r>
            <a:r>
              <a:rPr lang="cs-CZ" dirty="0" err="1"/>
              <a:t>inflammation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 smtClean="0"/>
              <a:t>Interferon </a:t>
            </a:r>
            <a:r>
              <a:rPr lang="el-GR" b="1" dirty="0"/>
              <a:t>γ</a:t>
            </a:r>
            <a:r>
              <a:rPr lang="el-GR" dirty="0"/>
              <a:t> -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registered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 </a:t>
            </a:r>
            <a:endParaRPr lang="cs-CZ" dirty="0" smtClean="0"/>
          </a:p>
          <a:p>
            <a:r>
              <a:rPr lang="cs-CZ" dirty="0" err="1" smtClean="0"/>
              <a:t>Adverse</a:t>
            </a:r>
            <a:r>
              <a:rPr lang="cs-CZ" dirty="0" smtClean="0"/>
              <a:t> </a:t>
            </a:r>
            <a:r>
              <a:rPr lang="cs-CZ" dirty="0" err="1"/>
              <a:t>reactions</a:t>
            </a:r>
            <a:r>
              <a:rPr lang="cs-CZ" dirty="0"/>
              <a:t>: </a:t>
            </a:r>
            <a:r>
              <a:rPr lang="cs-CZ" dirty="0" err="1"/>
              <a:t>flu-like</a:t>
            </a:r>
            <a:r>
              <a:rPr lang="cs-CZ" dirty="0"/>
              <a:t> </a:t>
            </a:r>
            <a:r>
              <a:rPr lang="cs-CZ" dirty="0" err="1"/>
              <a:t>symptoms</a:t>
            </a:r>
            <a:r>
              <a:rPr lang="cs-CZ" dirty="0"/>
              <a:t>, </a:t>
            </a:r>
            <a:r>
              <a:rPr lang="cs-CZ" dirty="0" err="1" smtClean="0"/>
              <a:t>leukopenia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18438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Antifungals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Extensive</a:t>
            </a:r>
            <a:r>
              <a:rPr lang="cs-CZ" dirty="0"/>
              <a:t> </a:t>
            </a:r>
            <a:r>
              <a:rPr lang="cs-CZ" dirty="0" err="1"/>
              <a:t>fungal</a:t>
            </a:r>
            <a:r>
              <a:rPr lang="cs-CZ" dirty="0"/>
              <a:t> </a:t>
            </a:r>
            <a:r>
              <a:rPr lang="cs-CZ" dirty="0" err="1"/>
              <a:t>infections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skin, skin adnexa, </a:t>
            </a:r>
            <a:r>
              <a:rPr lang="cs-CZ" dirty="0" err="1"/>
              <a:t>mucous</a:t>
            </a:r>
            <a:r>
              <a:rPr lang="cs-CZ" dirty="0"/>
              <a:t> </a:t>
            </a:r>
            <a:r>
              <a:rPr lang="cs-CZ" dirty="0" err="1"/>
              <a:t>membranes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Prophylactically</a:t>
            </a:r>
            <a:r>
              <a:rPr lang="cs-CZ" dirty="0" smtClean="0"/>
              <a:t> </a:t>
            </a:r>
            <a:r>
              <a:rPr lang="cs-CZ" dirty="0"/>
              <a:t>in </a:t>
            </a:r>
            <a:r>
              <a:rPr lang="cs-CZ" dirty="0" err="1"/>
              <a:t>immunocompromised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p.o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err="1"/>
              <a:t>polyenes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err="1"/>
              <a:t>azoles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</a:t>
            </a:r>
            <a:r>
              <a:rPr lang="cs-CZ" dirty="0" err="1"/>
              <a:t>allylamines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Itraconazole</a:t>
            </a:r>
            <a:r>
              <a:rPr lang="cs-CZ" dirty="0"/>
              <a:t>, </a:t>
            </a:r>
            <a:r>
              <a:rPr lang="cs-CZ" dirty="0" err="1"/>
              <a:t>fluconazole</a:t>
            </a:r>
            <a:r>
              <a:rPr lang="cs-CZ" dirty="0"/>
              <a:t>, </a:t>
            </a:r>
            <a:r>
              <a:rPr lang="cs-CZ" dirty="0" err="1"/>
              <a:t>terbinafine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4300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Antifungals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Itraconazole</a:t>
            </a:r>
            <a:r>
              <a:rPr lang="cs-CZ" b="1" dirty="0"/>
              <a:t>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/>
              <a:t>dermatophytes</a:t>
            </a:r>
            <a:r>
              <a:rPr lang="cs-CZ" dirty="0"/>
              <a:t>, </a:t>
            </a:r>
            <a:r>
              <a:rPr lang="cs-CZ" dirty="0" err="1"/>
              <a:t>yeasts</a:t>
            </a:r>
            <a:r>
              <a:rPr lang="cs-CZ" dirty="0"/>
              <a:t>, </a:t>
            </a:r>
            <a:r>
              <a:rPr lang="cs-CZ" dirty="0" err="1"/>
              <a:t>saprophytic</a:t>
            </a:r>
            <a:r>
              <a:rPr lang="cs-CZ" dirty="0"/>
              <a:t> and </a:t>
            </a:r>
            <a:r>
              <a:rPr lang="cs-CZ" dirty="0" err="1"/>
              <a:t>dimorphic</a:t>
            </a:r>
            <a:r>
              <a:rPr lang="cs-CZ" dirty="0"/>
              <a:t> </a:t>
            </a:r>
            <a:r>
              <a:rPr lang="cs-CZ" dirty="0" err="1"/>
              <a:t>fungi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Dosage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err="1" smtClean="0"/>
              <a:t>Onychomycosis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200 </a:t>
            </a:r>
            <a:r>
              <a:rPr lang="cs-CZ" dirty="0"/>
              <a:t>mg </a:t>
            </a:r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12 </a:t>
            </a:r>
            <a:r>
              <a:rPr lang="cs-CZ" dirty="0" err="1"/>
              <a:t>weeks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/>
              <a:t>pulse </a:t>
            </a:r>
            <a:r>
              <a:rPr lang="cs-CZ" dirty="0" err="1"/>
              <a:t>regimen</a:t>
            </a:r>
            <a:r>
              <a:rPr lang="cs-CZ" dirty="0"/>
              <a:t> 2x200 mg </a:t>
            </a:r>
            <a:r>
              <a:rPr lang="cs-CZ" dirty="0" smtClean="0"/>
              <a:t>1 </a:t>
            </a:r>
            <a:r>
              <a:rPr lang="cs-CZ" dirty="0" err="1" smtClean="0"/>
              <a:t>week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3 </a:t>
            </a:r>
            <a:r>
              <a:rPr lang="cs-CZ" dirty="0" err="1"/>
              <a:t>weeks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and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/>
              <a:t>pulse, </a:t>
            </a:r>
            <a:r>
              <a:rPr lang="cs-CZ" dirty="0" err="1"/>
              <a:t>repeated</a:t>
            </a:r>
            <a:r>
              <a:rPr lang="cs-CZ" dirty="0"/>
              <a:t> 2x to 3x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0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Antifungals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Fluconazole:</a:t>
            </a:r>
            <a:r>
              <a:rPr lang="en-US" dirty="0"/>
              <a:t> </a:t>
            </a:r>
            <a:endParaRPr lang="cs-CZ" dirty="0" smtClean="0"/>
          </a:p>
          <a:p>
            <a:r>
              <a:rPr lang="en-US" dirty="0" smtClean="0"/>
              <a:t>Dermatophytes </a:t>
            </a:r>
            <a:r>
              <a:rPr lang="en-US" dirty="0"/>
              <a:t>and yeasts except </a:t>
            </a:r>
            <a:r>
              <a:rPr lang="en-US" i="1" dirty="0"/>
              <a:t>Candida </a:t>
            </a:r>
            <a:r>
              <a:rPr lang="en-US" i="1" dirty="0" err="1"/>
              <a:t>Krusei</a:t>
            </a:r>
            <a:r>
              <a:rPr lang="en-US" i="1" dirty="0"/>
              <a:t> </a:t>
            </a:r>
            <a:endParaRPr lang="cs-CZ" i="1" dirty="0" smtClean="0"/>
          </a:p>
          <a:p>
            <a:r>
              <a:rPr lang="en-US" dirty="0" smtClean="0"/>
              <a:t>The </a:t>
            </a:r>
            <a:r>
              <a:rPr lang="en-US" dirty="0"/>
              <a:t>first choice for </a:t>
            </a:r>
            <a:r>
              <a:rPr lang="en-US" dirty="0" err="1"/>
              <a:t>mucocutaneous</a:t>
            </a:r>
            <a:r>
              <a:rPr lang="en-US" dirty="0"/>
              <a:t> candidiasis </a:t>
            </a:r>
            <a:endParaRPr lang="cs-CZ" dirty="0" smtClean="0"/>
          </a:p>
          <a:p>
            <a:r>
              <a:rPr lang="en-US" dirty="0" smtClean="0"/>
              <a:t>150 </a:t>
            </a:r>
            <a:r>
              <a:rPr lang="en-US" dirty="0"/>
              <a:t>mg once, for chron. </a:t>
            </a:r>
            <a:r>
              <a:rPr lang="en-US" dirty="0" smtClean="0"/>
              <a:t>infection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once a week for up to 6 months </a:t>
            </a:r>
            <a:endParaRPr lang="cs-CZ" dirty="0" smtClean="0"/>
          </a:p>
          <a:p>
            <a:r>
              <a:rPr lang="en-US" dirty="0" smtClean="0"/>
              <a:t>More </a:t>
            </a:r>
            <a:r>
              <a:rPr lang="en-US" dirty="0"/>
              <a:t>serious infections: Day 1 200-400 mg / d, then 100-200 mg / d for </a:t>
            </a:r>
            <a:r>
              <a:rPr lang="en-US" dirty="0" smtClean="0"/>
              <a:t>2-3 </a:t>
            </a:r>
            <a:r>
              <a:rPr lang="en-US" dirty="0"/>
              <a:t>weeks </a:t>
            </a:r>
            <a:endParaRPr lang="cs-CZ" dirty="0" smtClean="0"/>
          </a:p>
          <a:p>
            <a:r>
              <a:rPr lang="en-US" dirty="0" smtClean="0"/>
              <a:t>Onychomycosis</a:t>
            </a:r>
            <a:r>
              <a:rPr lang="en-US" dirty="0"/>
              <a:t>: 150 mg once a week until the nail grows up (up to 12 months)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20328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Antifungals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Terbinafine</a:t>
            </a:r>
            <a:r>
              <a:rPr lang="cs-CZ" b="1" dirty="0"/>
              <a:t>: </a:t>
            </a:r>
            <a:endParaRPr lang="cs-CZ" b="1" dirty="0" smtClean="0"/>
          </a:p>
          <a:p>
            <a:r>
              <a:rPr lang="cs-CZ" dirty="0" err="1" smtClean="0"/>
              <a:t>Lipophilic</a:t>
            </a:r>
            <a:r>
              <a:rPr lang="cs-CZ" dirty="0"/>
              <a:t>, </a:t>
            </a:r>
            <a:r>
              <a:rPr lang="cs-CZ" dirty="0" err="1"/>
              <a:t>keratophilic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absorption</a:t>
            </a:r>
            <a:r>
              <a:rPr lang="cs-CZ" dirty="0" smtClean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distributed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skin and </a:t>
            </a:r>
            <a:r>
              <a:rPr lang="cs-CZ" dirty="0" err="1"/>
              <a:t>adipose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Onychomycosis</a:t>
            </a:r>
            <a:r>
              <a:rPr lang="cs-CZ" dirty="0"/>
              <a:t>, </a:t>
            </a:r>
            <a:r>
              <a:rPr lang="cs-CZ" dirty="0" err="1"/>
              <a:t>tinea</a:t>
            </a:r>
            <a:r>
              <a:rPr lang="cs-CZ" dirty="0"/>
              <a:t> </a:t>
            </a:r>
            <a:r>
              <a:rPr lang="cs-CZ" dirty="0" err="1"/>
              <a:t>capitis</a:t>
            </a:r>
            <a:r>
              <a:rPr lang="cs-CZ" dirty="0"/>
              <a:t>, </a:t>
            </a:r>
            <a:r>
              <a:rPr lang="cs-CZ" dirty="0" err="1"/>
              <a:t>refractory</a:t>
            </a:r>
            <a:r>
              <a:rPr lang="cs-CZ" dirty="0"/>
              <a:t> </a:t>
            </a:r>
            <a:r>
              <a:rPr lang="cs-CZ" dirty="0" err="1"/>
              <a:t>tinea</a:t>
            </a:r>
            <a:r>
              <a:rPr lang="cs-CZ" dirty="0"/>
              <a:t> </a:t>
            </a:r>
            <a:r>
              <a:rPr lang="cs-CZ" dirty="0" err="1"/>
              <a:t>corporis</a:t>
            </a:r>
            <a:r>
              <a:rPr lang="cs-CZ" dirty="0"/>
              <a:t>, </a:t>
            </a:r>
            <a:r>
              <a:rPr lang="cs-CZ" dirty="0" err="1" smtClean="0"/>
              <a:t>tinea</a:t>
            </a:r>
            <a:r>
              <a:rPr lang="cs-CZ" dirty="0" smtClean="0"/>
              <a:t> </a:t>
            </a:r>
            <a:r>
              <a:rPr lang="cs-CZ" dirty="0" err="1" smtClean="0"/>
              <a:t>pedis</a:t>
            </a:r>
            <a:r>
              <a:rPr lang="cs-CZ" dirty="0" smtClean="0"/>
              <a:t> </a:t>
            </a:r>
          </a:p>
          <a:p>
            <a:r>
              <a:rPr lang="cs-CZ" dirty="0" smtClean="0"/>
              <a:t>CAVE </a:t>
            </a:r>
            <a:r>
              <a:rPr lang="cs-CZ" dirty="0" err="1"/>
              <a:t>hepatopathy</a:t>
            </a:r>
            <a:r>
              <a:rPr lang="cs-CZ" dirty="0"/>
              <a:t>, </a:t>
            </a: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dysfunction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250 </a:t>
            </a:r>
            <a:r>
              <a:rPr lang="cs-CZ" dirty="0"/>
              <a:t>mg / d 6 </a:t>
            </a:r>
            <a:r>
              <a:rPr lang="cs-CZ" dirty="0" err="1"/>
              <a:t>weeks</a:t>
            </a:r>
            <a:r>
              <a:rPr lang="cs-CZ" dirty="0"/>
              <a:t> (</a:t>
            </a:r>
            <a:r>
              <a:rPr lang="cs-CZ" dirty="0" err="1"/>
              <a:t>tinea</a:t>
            </a:r>
            <a:r>
              <a:rPr lang="cs-CZ" dirty="0"/>
              <a:t> </a:t>
            </a:r>
            <a:r>
              <a:rPr lang="cs-CZ" dirty="0" err="1"/>
              <a:t>capitis</a:t>
            </a:r>
            <a:r>
              <a:rPr lang="cs-CZ" dirty="0"/>
              <a:t>) to 12 </a:t>
            </a:r>
            <a:r>
              <a:rPr lang="cs-CZ" dirty="0" err="1"/>
              <a:t>weeks</a:t>
            </a:r>
            <a:r>
              <a:rPr lang="cs-CZ" dirty="0"/>
              <a:t> (</a:t>
            </a:r>
            <a:r>
              <a:rPr lang="cs-CZ" dirty="0" err="1"/>
              <a:t>onychomycosis</a:t>
            </a:r>
            <a:r>
              <a:rPr lang="cs-CZ" dirty="0" smtClean="0"/>
              <a:t>)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767097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They interfere with the </a:t>
            </a:r>
            <a:r>
              <a:rPr lang="en-US" dirty="0" err="1"/>
              <a:t>pathogenetic</a:t>
            </a:r>
            <a:r>
              <a:rPr lang="en-US" dirty="0"/>
              <a:t> process in cells at the molecular level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target is both tumor cells and non-tumor cells </a:t>
            </a:r>
            <a:endParaRPr lang="cs-CZ" dirty="0" smtClean="0"/>
          </a:p>
          <a:p>
            <a:r>
              <a:rPr lang="en-US" dirty="0" smtClean="0"/>
              <a:t>Targeted </a:t>
            </a:r>
            <a:r>
              <a:rPr lang="en-US" dirty="0"/>
              <a:t>drugs can be used in such </a:t>
            </a:r>
            <a:r>
              <a:rPr lang="en-US" dirty="0" smtClean="0"/>
              <a:t>pathogen. </a:t>
            </a:r>
            <a:r>
              <a:rPr lang="en-US" dirty="0"/>
              <a:t>states where it is known: </a:t>
            </a:r>
            <a:endParaRPr lang="cs-CZ" dirty="0" smtClean="0"/>
          </a:p>
          <a:p>
            <a:r>
              <a:rPr lang="en-US" b="1" dirty="0" smtClean="0"/>
              <a:t>Specific </a:t>
            </a:r>
            <a:r>
              <a:rPr lang="en-US" b="1" dirty="0"/>
              <a:t>biomarker </a:t>
            </a:r>
            <a:r>
              <a:rPr lang="en-US" dirty="0"/>
              <a:t>(cytokine, cytokine receptor, growth factor) </a:t>
            </a:r>
            <a:endParaRPr lang="cs-CZ" dirty="0" smtClean="0"/>
          </a:p>
          <a:p>
            <a:r>
              <a:rPr lang="en-US" b="1" dirty="0" smtClean="0"/>
              <a:t>Aberrant </a:t>
            </a:r>
            <a:r>
              <a:rPr lang="en-US" b="1" dirty="0"/>
              <a:t>ligand or signaling pathway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5061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</a:t>
            </a:r>
            <a:r>
              <a:rPr lang="cs-CZ" dirty="0" smtClean="0"/>
              <a:t>)</a:t>
            </a:r>
            <a:r>
              <a:rPr lang="cs-CZ" dirty="0"/>
              <a:t> </a:t>
            </a:r>
            <a:r>
              <a:rPr lang="cs-CZ" dirty="0" err="1"/>
              <a:t>Immunomodulatory</a:t>
            </a:r>
            <a:r>
              <a:rPr lang="cs-CZ" dirty="0"/>
              <a:t> and </a:t>
            </a:r>
            <a:r>
              <a:rPr lang="cs-CZ" dirty="0" err="1"/>
              <a:t>antiproliferative</a:t>
            </a:r>
            <a:r>
              <a:rPr lang="cs-CZ" dirty="0"/>
              <a:t> </a:t>
            </a:r>
            <a:r>
              <a:rPr lang="cs-CZ" dirty="0" err="1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Systemic</a:t>
            </a:r>
            <a:r>
              <a:rPr lang="cs-CZ" dirty="0"/>
              <a:t> </a:t>
            </a:r>
            <a:r>
              <a:rPr lang="cs-CZ" dirty="0" err="1"/>
              <a:t>corticosteroids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Methotrexate</a:t>
            </a:r>
            <a:r>
              <a:rPr lang="cs-CZ" dirty="0" smtClean="0"/>
              <a:t> </a:t>
            </a:r>
          </a:p>
          <a:p>
            <a:r>
              <a:rPr lang="cs-CZ" dirty="0" smtClean="0"/>
              <a:t>Azathioprine </a:t>
            </a:r>
          </a:p>
          <a:p>
            <a:r>
              <a:rPr lang="cs-CZ" dirty="0" err="1" smtClean="0"/>
              <a:t>Mycophenolate</a:t>
            </a:r>
            <a:r>
              <a:rPr lang="cs-CZ" dirty="0" smtClean="0"/>
              <a:t> </a:t>
            </a:r>
            <a:r>
              <a:rPr lang="cs-CZ" dirty="0" err="1"/>
              <a:t>mofetil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Cyclosporine</a:t>
            </a:r>
            <a:r>
              <a:rPr lang="cs-CZ" dirty="0" smtClean="0"/>
              <a:t> </a:t>
            </a:r>
            <a:r>
              <a:rPr lang="cs-CZ" dirty="0"/>
              <a:t>A </a:t>
            </a:r>
            <a:endParaRPr lang="cs-CZ" dirty="0" smtClean="0"/>
          </a:p>
          <a:p>
            <a:r>
              <a:rPr lang="cs-CZ" dirty="0" err="1" smtClean="0"/>
              <a:t>Dapson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Antimalarials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/>
              <a:t>retinoids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Interferons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16521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Classification by structure: </a:t>
            </a:r>
            <a:endParaRPr lang="cs-CZ" b="1" dirty="0" smtClean="0"/>
          </a:p>
          <a:p>
            <a:r>
              <a:rPr lang="en-US" dirty="0" smtClean="0"/>
              <a:t>Recombinant </a:t>
            </a:r>
            <a:r>
              <a:rPr lang="en-US" dirty="0"/>
              <a:t>cytokines and growth factors </a:t>
            </a:r>
            <a:endParaRPr lang="cs-CZ" dirty="0" smtClean="0"/>
          </a:p>
          <a:p>
            <a:r>
              <a:rPr lang="en-US" dirty="0" smtClean="0"/>
              <a:t>Monoclonal </a:t>
            </a:r>
            <a:r>
              <a:rPr lang="en-US" dirty="0"/>
              <a:t>antibodies </a:t>
            </a:r>
            <a:endParaRPr lang="cs-CZ" dirty="0" smtClean="0"/>
          </a:p>
          <a:p>
            <a:r>
              <a:rPr lang="en-US" dirty="0" smtClean="0"/>
              <a:t>Fusion </a:t>
            </a:r>
            <a:r>
              <a:rPr lang="en-US" dirty="0"/>
              <a:t>proteins </a:t>
            </a:r>
            <a:endParaRPr lang="cs-CZ" dirty="0" smtClean="0"/>
          </a:p>
          <a:p>
            <a:r>
              <a:rPr lang="en-US" dirty="0" smtClean="0"/>
              <a:t>Small molecules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err="1" smtClean="0"/>
              <a:t>Classification</a:t>
            </a:r>
            <a:r>
              <a:rPr lang="cs-CZ" b="1" dirty="0" smtClean="0"/>
              <a:t> </a:t>
            </a:r>
            <a:r>
              <a:rPr lang="cs-CZ" b="1" dirty="0" err="1"/>
              <a:t>according</a:t>
            </a:r>
            <a:r>
              <a:rPr lang="cs-CZ" b="1" dirty="0"/>
              <a:t> to </a:t>
            </a:r>
            <a:r>
              <a:rPr lang="cs-CZ" b="1" dirty="0" err="1"/>
              <a:t>effects</a:t>
            </a:r>
            <a:r>
              <a:rPr lang="cs-CZ" b="1" dirty="0"/>
              <a:t> on </a:t>
            </a:r>
            <a:r>
              <a:rPr lang="cs-CZ" b="1" dirty="0" err="1"/>
              <a:t>biomarkers</a:t>
            </a:r>
            <a:r>
              <a:rPr lang="cs-CZ" b="1" dirty="0"/>
              <a:t>: </a:t>
            </a:r>
            <a:endParaRPr lang="cs-CZ" b="1" dirty="0" smtClean="0"/>
          </a:p>
          <a:p>
            <a:r>
              <a:rPr lang="cs-CZ" dirty="0" err="1" smtClean="0"/>
              <a:t>Inhibitors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TNF-</a:t>
            </a:r>
            <a:r>
              <a:rPr lang="el-GR" dirty="0"/>
              <a:t>α, </a:t>
            </a:r>
            <a:r>
              <a:rPr lang="cs-CZ" dirty="0" err="1"/>
              <a:t>interleukins</a:t>
            </a:r>
            <a:r>
              <a:rPr lang="cs-CZ" dirty="0"/>
              <a:t>, </a:t>
            </a:r>
            <a:r>
              <a:rPr lang="cs-CZ" dirty="0" err="1"/>
              <a:t>enzymes</a:t>
            </a:r>
            <a:r>
              <a:rPr lang="cs-CZ" dirty="0"/>
              <a:t>, </a:t>
            </a:r>
            <a:r>
              <a:rPr lang="cs-CZ" dirty="0" err="1"/>
              <a:t>receptors</a:t>
            </a:r>
            <a:r>
              <a:rPr lang="cs-CZ" dirty="0"/>
              <a:t>, </a:t>
            </a:r>
            <a:r>
              <a:rPr lang="cs-CZ" dirty="0" err="1"/>
              <a:t>lymphocyte</a:t>
            </a:r>
            <a:r>
              <a:rPr lang="cs-CZ" dirty="0"/>
              <a:t> </a:t>
            </a:r>
            <a:r>
              <a:rPr lang="cs-CZ" dirty="0" err="1"/>
              <a:t>surface</a:t>
            </a:r>
            <a:r>
              <a:rPr lang="cs-CZ" dirty="0"/>
              <a:t> </a:t>
            </a:r>
            <a:r>
              <a:rPr lang="cs-CZ" dirty="0" err="1"/>
              <a:t>antigens</a:t>
            </a:r>
            <a:r>
              <a:rPr lang="cs-CZ" dirty="0"/>
              <a:t>, T-cell </a:t>
            </a:r>
            <a:r>
              <a:rPr lang="cs-CZ" dirty="0" err="1"/>
              <a:t>immunomodulatory</a:t>
            </a:r>
            <a:r>
              <a:rPr lang="cs-CZ" dirty="0"/>
              <a:t> </a:t>
            </a:r>
            <a:r>
              <a:rPr lang="cs-CZ" dirty="0" err="1"/>
              <a:t>receptors</a:t>
            </a:r>
            <a:r>
              <a:rPr lang="cs-CZ" dirty="0"/>
              <a:t> and </a:t>
            </a:r>
            <a:r>
              <a:rPr lang="cs-CZ" dirty="0" err="1"/>
              <a:t>transduction</a:t>
            </a:r>
            <a:r>
              <a:rPr lang="cs-CZ" dirty="0"/>
              <a:t> </a:t>
            </a:r>
            <a:r>
              <a:rPr lang="cs-CZ" dirty="0" err="1"/>
              <a:t>signals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6918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Indications</a:t>
            </a:r>
            <a:r>
              <a:rPr lang="cs-CZ" dirty="0" smtClean="0"/>
              <a:t>: </a:t>
            </a:r>
            <a:r>
              <a:rPr lang="cs-CZ" b="1" dirty="0"/>
              <a:t>Psoriasis </a:t>
            </a:r>
            <a:endParaRPr lang="cs-CZ" b="1" dirty="0" smtClean="0"/>
          </a:p>
          <a:p>
            <a:r>
              <a:rPr lang="cs-CZ" b="1" dirty="0" smtClean="0"/>
              <a:t>TNF </a:t>
            </a:r>
            <a:r>
              <a:rPr lang="el-GR" b="1" dirty="0"/>
              <a:t>α </a:t>
            </a:r>
            <a:r>
              <a:rPr lang="cs-CZ" b="1" dirty="0" err="1" smtClean="0"/>
              <a:t>inhibitors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etanercept</a:t>
            </a:r>
            <a:r>
              <a:rPr lang="cs-CZ" dirty="0" smtClean="0"/>
              <a:t>, </a:t>
            </a:r>
            <a:r>
              <a:rPr lang="cs-CZ" dirty="0" err="1" smtClean="0"/>
              <a:t>adalimumab</a:t>
            </a:r>
            <a:r>
              <a:rPr lang="cs-CZ" dirty="0" smtClean="0"/>
              <a:t>, </a:t>
            </a:r>
            <a:r>
              <a:rPr lang="cs-CZ" dirty="0" err="1" smtClean="0"/>
              <a:t>infliximab</a:t>
            </a:r>
            <a:r>
              <a:rPr lang="cs-CZ" dirty="0" smtClean="0"/>
              <a:t>, </a:t>
            </a:r>
            <a:r>
              <a:rPr lang="cs-CZ" dirty="0" err="1" smtClean="0"/>
              <a:t>certulizumab</a:t>
            </a:r>
            <a:r>
              <a:rPr lang="cs-CZ" dirty="0" smtClean="0"/>
              <a:t> </a:t>
            </a:r>
            <a:r>
              <a:rPr lang="cs-CZ" dirty="0" err="1" smtClean="0"/>
              <a:t>pegol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Inhibitor IL-12/23 </a:t>
            </a:r>
            <a:r>
              <a:rPr lang="cs-CZ" dirty="0" smtClean="0"/>
              <a:t>(</a:t>
            </a:r>
            <a:r>
              <a:rPr lang="cs-CZ" dirty="0" err="1" smtClean="0"/>
              <a:t>ustekinumab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Inhibitor IL -17A </a:t>
            </a:r>
            <a:r>
              <a:rPr lang="cs-CZ" dirty="0" smtClean="0"/>
              <a:t>(</a:t>
            </a:r>
            <a:r>
              <a:rPr lang="cs-CZ" dirty="0" err="1" smtClean="0"/>
              <a:t>secukinumab</a:t>
            </a:r>
            <a:r>
              <a:rPr lang="cs-CZ" dirty="0" smtClean="0"/>
              <a:t>, </a:t>
            </a:r>
            <a:r>
              <a:rPr lang="cs-CZ" dirty="0" err="1" smtClean="0"/>
              <a:t>ixekizumab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Inhibitor IL-17-AR </a:t>
            </a:r>
            <a:r>
              <a:rPr lang="cs-CZ" dirty="0" smtClean="0"/>
              <a:t>(</a:t>
            </a:r>
            <a:r>
              <a:rPr lang="cs-CZ" dirty="0" err="1" smtClean="0"/>
              <a:t>brodalumab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Inhibitor IL-23 </a:t>
            </a:r>
            <a:r>
              <a:rPr lang="cs-CZ" dirty="0" smtClean="0"/>
              <a:t>(</a:t>
            </a:r>
            <a:r>
              <a:rPr lang="cs-CZ" dirty="0" err="1" smtClean="0"/>
              <a:t>guselkumab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Inhibitor IL-23p19 </a:t>
            </a:r>
            <a:r>
              <a:rPr lang="cs-CZ" dirty="0" smtClean="0"/>
              <a:t>(</a:t>
            </a:r>
            <a:r>
              <a:rPr lang="cs-CZ" dirty="0" err="1" smtClean="0"/>
              <a:t>tildrakizumab</a:t>
            </a:r>
            <a:r>
              <a:rPr lang="cs-CZ" dirty="0" smtClean="0"/>
              <a:t>, </a:t>
            </a:r>
            <a:r>
              <a:rPr lang="cs-CZ" dirty="0" err="1" smtClean="0"/>
              <a:t>risankizumab</a:t>
            </a:r>
            <a:r>
              <a:rPr lang="cs-CZ" dirty="0" smtClean="0"/>
              <a:t>)</a:t>
            </a:r>
          </a:p>
          <a:p>
            <a:r>
              <a:rPr lang="cs-CZ" b="1" dirty="0" err="1"/>
              <a:t>P</a:t>
            </a:r>
            <a:r>
              <a:rPr lang="cs-CZ" b="1" dirty="0" err="1" smtClean="0"/>
              <a:t>hosphodiesterase</a:t>
            </a:r>
            <a:r>
              <a:rPr lang="cs-CZ" b="1" dirty="0" smtClean="0"/>
              <a:t> (PDE4) </a:t>
            </a:r>
            <a:r>
              <a:rPr lang="cs-CZ" b="1" dirty="0"/>
              <a:t>inhibitor </a:t>
            </a:r>
            <a:r>
              <a:rPr lang="cs-CZ" dirty="0"/>
              <a:t>(</a:t>
            </a:r>
            <a:r>
              <a:rPr lang="cs-CZ" dirty="0" err="1"/>
              <a:t>apremilast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3151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Atopic</a:t>
            </a:r>
            <a:r>
              <a:rPr lang="cs-CZ" b="1" dirty="0"/>
              <a:t> dermatitis </a:t>
            </a:r>
            <a:endParaRPr lang="cs-CZ" b="1" dirty="0" smtClean="0"/>
          </a:p>
          <a:p>
            <a:r>
              <a:rPr lang="cs-CZ" dirty="0" smtClean="0"/>
              <a:t>IL-4R </a:t>
            </a:r>
            <a:r>
              <a:rPr lang="cs-CZ" dirty="0"/>
              <a:t>inhibitor (</a:t>
            </a:r>
            <a:r>
              <a:rPr lang="cs-CZ" dirty="0" err="1"/>
              <a:t>dupilumab</a:t>
            </a:r>
            <a:r>
              <a:rPr lang="cs-CZ" dirty="0"/>
              <a:t>) 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Lupus </a:t>
            </a:r>
            <a:r>
              <a:rPr lang="cs-CZ" b="1" dirty="0" err="1"/>
              <a:t>erythematodes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smtClean="0"/>
              <a:t>IL-6 </a:t>
            </a:r>
            <a:r>
              <a:rPr lang="cs-CZ" dirty="0"/>
              <a:t>inhibitor (</a:t>
            </a:r>
            <a:r>
              <a:rPr lang="cs-CZ" dirty="0" err="1"/>
              <a:t>tocilizumab</a:t>
            </a:r>
            <a:r>
              <a:rPr lang="cs-CZ" dirty="0" smtClean="0"/>
              <a:t>)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err="1" smtClean="0"/>
              <a:t>Hidradenitis</a:t>
            </a:r>
            <a:r>
              <a:rPr lang="cs-CZ" b="1" dirty="0" smtClean="0"/>
              <a:t> </a:t>
            </a:r>
            <a:r>
              <a:rPr lang="cs-CZ" b="1" dirty="0" err="1" smtClean="0"/>
              <a:t>suppurativa</a:t>
            </a:r>
            <a:endParaRPr lang="cs-CZ" b="1" dirty="0" smtClean="0"/>
          </a:p>
          <a:p>
            <a:r>
              <a:rPr lang="cs-CZ" dirty="0"/>
              <a:t>TNF </a:t>
            </a:r>
            <a:r>
              <a:rPr lang="el-GR" dirty="0"/>
              <a:t>α </a:t>
            </a:r>
            <a:r>
              <a:rPr lang="cs-CZ" dirty="0" err="1"/>
              <a:t>inhibitors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adalimumab</a:t>
            </a:r>
            <a:r>
              <a:rPr lang="cs-CZ" dirty="0" smtClean="0"/>
              <a:t>)</a:t>
            </a:r>
          </a:p>
          <a:p>
            <a:endParaRPr lang="cs-CZ" b="1" dirty="0"/>
          </a:p>
          <a:p>
            <a:r>
              <a:rPr lang="cs-CZ" b="1" dirty="0" err="1"/>
              <a:t>Chronic</a:t>
            </a:r>
            <a:r>
              <a:rPr lang="cs-CZ" b="1" dirty="0"/>
              <a:t> </a:t>
            </a:r>
            <a:r>
              <a:rPr lang="cs-CZ" b="1" dirty="0" err="1"/>
              <a:t>spontaneous</a:t>
            </a:r>
            <a:r>
              <a:rPr lang="cs-CZ" b="1" dirty="0"/>
              <a:t> </a:t>
            </a:r>
            <a:r>
              <a:rPr lang="cs-CZ" b="1" dirty="0" err="1"/>
              <a:t>urticaria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err="1" smtClean="0"/>
              <a:t>IgE</a:t>
            </a:r>
            <a:r>
              <a:rPr lang="cs-CZ" dirty="0" smtClean="0"/>
              <a:t> </a:t>
            </a:r>
            <a:r>
              <a:rPr lang="cs-CZ" dirty="0"/>
              <a:t>receptor inhibitor (</a:t>
            </a:r>
            <a:r>
              <a:rPr lang="cs-CZ" dirty="0" err="1"/>
              <a:t>omalizumab</a:t>
            </a:r>
            <a:r>
              <a:rPr lang="cs-CZ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292843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Pemphigus</a:t>
            </a:r>
            <a:r>
              <a:rPr lang="cs-CZ" b="1" dirty="0"/>
              <a:t> </a:t>
            </a:r>
            <a:r>
              <a:rPr lang="cs-CZ" b="1" dirty="0" err="1"/>
              <a:t>vulgaris</a:t>
            </a:r>
            <a:r>
              <a:rPr lang="cs-CZ" b="1" dirty="0"/>
              <a:t>, </a:t>
            </a:r>
            <a:r>
              <a:rPr lang="cs-CZ" b="1" dirty="0" err="1"/>
              <a:t>Wegener's</a:t>
            </a:r>
            <a:r>
              <a:rPr lang="cs-CZ" b="1" dirty="0"/>
              <a:t> </a:t>
            </a:r>
            <a:r>
              <a:rPr lang="cs-CZ" b="1" dirty="0" err="1"/>
              <a:t>granulomatosis</a:t>
            </a:r>
            <a:r>
              <a:rPr lang="cs-CZ" b="1" dirty="0"/>
              <a:t>, </a:t>
            </a:r>
            <a:r>
              <a:rPr lang="cs-CZ" b="1" dirty="0" err="1"/>
              <a:t>microscopic</a:t>
            </a:r>
            <a:r>
              <a:rPr lang="cs-CZ" b="1" dirty="0"/>
              <a:t> </a:t>
            </a:r>
            <a:r>
              <a:rPr lang="cs-CZ" b="1" dirty="0" err="1"/>
              <a:t>polyangiitis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smtClean="0"/>
              <a:t>Anti-CD20 (</a:t>
            </a:r>
            <a:r>
              <a:rPr lang="cs-CZ" dirty="0" err="1"/>
              <a:t>rituximab</a:t>
            </a:r>
            <a:r>
              <a:rPr lang="cs-CZ" dirty="0"/>
              <a:t>) 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err="1" smtClean="0"/>
              <a:t>Acute</a:t>
            </a:r>
            <a:r>
              <a:rPr lang="cs-CZ" b="1" dirty="0" smtClean="0"/>
              <a:t> </a:t>
            </a:r>
            <a:r>
              <a:rPr lang="cs-CZ" b="1" dirty="0"/>
              <a:t>SLE </a:t>
            </a:r>
            <a:endParaRPr lang="cs-CZ" b="1" dirty="0" smtClean="0"/>
          </a:p>
          <a:p>
            <a:r>
              <a:rPr lang="cs-CZ" dirty="0" smtClean="0"/>
              <a:t>anti- B-</a:t>
            </a:r>
            <a:r>
              <a:rPr lang="cs-CZ" dirty="0" err="1" smtClean="0"/>
              <a:t>lymphocyte</a:t>
            </a:r>
            <a:r>
              <a:rPr lang="cs-CZ" dirty="0" smtClean="0"/>
              <a:t> </a:t>
            </a:r>
            <a:r>
              <a:rPr lang="cs-CZ" dirty="0" err="1"/>
              <a:t>activating</a:t>
            </a:r>
            <a:r>
              <a:rPr lang="cs-CZ" dirty="0"/>
              <a:t> protein (</a:t>
            </a:r>
            <a:r>
              <a:rPr lang="cs-CZ" dirty="0" err="1"/>
              <a:t>belimumab</a:t>
            </a:r>
            <a:r>
              <a:rPr lang="cs-CZ" dirty="0" smtClean="0"/>
              <a:t>)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6587322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CD30 + </a:t>
            </a:r>
            <a:r>
              <a:rPr lang="cs-CZ" b="1" dirty="0" err="1"/>
              <a:t>cutaneous</a:t>
            </a:r>
            <a:r>
              <a:rPr lang="cs-CZ" b="1" dirty="0"/>
              <a:t> </a:t>
            </a:r>
            <a:r>
              <a:rPr lang="cs-CZ" b="1" dirty="0" err="1"/>
              <a:t>lymphoma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smtClean="0"/>
              <a:t>Anti CD30 </a:t>
            </a:r>
            <a:r>
              <a:rPr lang="cs-CZ" dirty="0"/>
              <a:t>(</a:t>
            </a:r>
            <a:r>
              <a:rPr lang="cs-CZ" dirty="0" err="1"/>
              <a:t>brentuximab</a:t>
            </a:r>
            <a:r>
              <a:rPr lang="cs-CZ" dirty="0"/>
              <a:t> </a:t>
            </a:r>
            <a:r>
              <a:rPr lang="cs-CZ" dirty="0" err="1"/>
              <a:t>vedotin</a:t>
            </a:r>
            <a:r>
              <a:rPr lang="cs-CZ" dirty="0"/>
              <a:t>) </a:t>
            </a:r>
            <a:endParaRPr lang="cs-CZ" dirty="0" smtClean="0"/>
          </a:p>
          <a:p>
            <a:endParaRPr lang="cs-CZ" dirty="0"/>
          </a:p>
          <a:p>
            <a:r>
              <a:rPr lang="cs-CZ" b="1" dirty="0" err="1" smtClean="0"/>
              <a:t>Malignant</a:t>
            </a:r>
            <a:r>
              <a:rPr lang="cs-CZ" b="1" dirty="0" smtClean="0"/>
              <a:t> </a:t>
            </a:r>
            <a:r>
              <a:rPr lang="cs-CZ" b="1" dirty="0" err="1" smtClean="0"/>
              <a:t>melanoma</a:t>
            </a:r>
            <a:r>
              <a:rPr lang="cs-CZ" dirty="0" smtClean="0"/>
              <a:t> </a:t>
            </a:r>
          </a:p>
          <a:p>
            <a:r>
              <a:rPr lang="cs-CZ" dirty="0" smtClean="0"/>
              <a:t>Anti CTLA-4 (</a:t>
            </a:r>
            <a:r>
              <a:rPr lang="cs-CZ" dirty="0" err="1" smtClean="0"/>
              <a:t>ipilimumab</a:t>
            </a:r>
            <a:r>
              <a:rPr lang="cs-CZ" dirty="0" smtClean="0"/>
              <a:t>), anti </a:t>
            </a:r>
            <a:r>
              <a:rPr lang="cs-CZ" dirty="0"/>
              <a:t>PD-1 </a:t>
            </a:r>
            <a:r>
              <a:rPr lang="cs-CZ" dirty="0" smtClean="0"/>
              <a:t>(</a:t>
            </a:r>
            <a:r>
              <a:rPr lang="cs-CZ" dirty="0" err="1" smtClean="0"/>
              <a:t>pembrolizumab</a:t>
            </a:r>
            <a:r>
              <a:rPr lang="cs-CZ" dirty="0"/>
              <a:t>, </a:t>
            </a:r>
            <a:r>
              <a:rPr lang="cs-CZ" dirty="0" err="1"/>
              <a:t>nivolumab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BRAF </a:t>
            </a:r>
            <a:r>
              <a:rPr lang="cs-CZ" dirty="0"/>
              <a:t>and MEK tyrosine </a:t>
            </a:r>
            <a:r>
              <a:rPr lang="cs-CZ" dirty="0" err="1"/>
              <a:t>kinase</a:t>
            </a:r>
            <a:r>
              <a:rPr lang="cs-CZ" dirty="0"/>
              <a:t> </a:t>
            </a:r>
            <a:r>
              <a:rPr lang="cs-CZ" dirty="0" err="1"/>
              <a:t>inhibitors</a:t>
            </a:r>
            <a:r>
              <a:rPr lang="cs-CZ" dirty="0"/>
              <a:t> (</a:t>
            </a:r>
            <a:r>
              <a:rPr lang="cs-CZ" dirty="0" err="1" smtClean="0"/>
              <a:t>vemurafenib</a:t>
            </a:r>
            <a:r>
              <a:rPr lang="cs-CZ" dirty="0"/>
              <a:t>, </a:t>
            </a:r>
            <a:r>
              <a:rPr lang="cs-CZ" dirty="0" err="1"/>
              <a:t>dabrafenib</a:t>
            </a:r>
            <a:r>
              <a:rPr lang="cs-CZ" dirty="0"/>
              <a:t>, </a:t>
            </a:r>
            <a:r>
              <a:rPr lang="cs-CZ" dirty="0" err="1"/>
              <a:t>trametinib</a:t>
            </a:r>
            <a:r>
              <a:rPr lang="cs-CZ" dirty="0"/>
              <a:t>, </a:t>
            </a:r>
            <a:r>
              <a:rPr lang="cs-CZ" dirty="0" err="1"/>
              <a:t>cobimetinib</a:t>
            </a:r>
            <a:r>
              <a:rPr lang="cs-CZ" dirty="0" smtClean="0"/>
              <a:t>)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354960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anti-inflammatory and anti-tumor drugs (</a:t>
            </a:r>
            <a:r>
              <a:rPr lang="en-US" dirty="0" err="1"/>
              <a:t>immunobiology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Dermatofibrosarcoma</a:t>
            </a:r>
            <a:r>
              <a:rPr lang="cs-CZ" b="1" dirty="0"/>
              <a:t> </a:t>
            </a:r>
            <a:r>
              <a:rPr lang="cs-CZ" b="1" dirty="0" err="1"/>
              <a:t>protuberans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err="1" smtClean="0"/>
              <a:t>Bcr-Abl</a:t>
            </a:r>
            <a:r>
              <a:rPr lang="cs-CZ" dirty="0" smtClean="0"/>
              <a:t> </a:t>
            </a:r>
            <a:r>
              <a:rPr lang="cs-CZ" dirty="0" err="1"/>
              <a:t>tyrosinase</a:t>
            </a:r>
            <a:r>
              <a:rPr lang="cs-CZ" dirty="0"/>
              <a:t> </a:t>
            </a:r>
            <a:r>
              <a:rPr lang="cs-CZ" dirty="0" err="1"/>
              <a:t>inhibitors</a:t>
            </a:r>
            <a:r>
              <a:rPr lang="cs-CZ" dirty="0"/>
              <a:t> (</a:t>
            </a:r>
            <a:r>
              <a:rPr lang="cs-CZ" dirty="0" err="1" smtClean="0"/>
              <a:t>imatinib</a:t>
            </a:r>
            <a:r>
              <a:rPr lang="cs-CZ" dirty="0"/>
              <a:t>) </a:t>
            </a:r>
            <a:endParaRPr lang="cs-CZ" dirty="0" smtClean="0"/>
          </a:p>
          <a:p>
            <a:endParaRPr lang="cs-CZ" dirty="0"/>
          </a:p>
          <a:p>
            <a:r>
              <a:rPr lang="cs-CZ" b="1" dirty="0" err="1" smtClean="0"/>
              <a:t>Metastatic</a:t>
            </a:r>
            <a:r>
              <a:rPr lang="cs-CZ" b="1" dirty="0" smtClean="0"/>
              <a:t> </a:t>
            </a:r>
            <a:r>
              <a:rPr lang="cs-CZ" b="1" dirty="0"/>
              <a:t>BCC, </a:t>
            </a:r>
            <a:r>
              <a:rPr lang="cs-CZ" b="1" dirty="0" err="1"/>
              <a:t>locally</a:t>
            </a:r>
            <a:r>
              <a:rPr lang="cs-CZ" b="1" dirty="0"/>
              <a:t> </a:t>
            </a:r>
            <a:r>
              <a:rPr lang="cs-CZ" b="1" dirty="0" err="1"/>
              <a:t>advanced</a:t>
            </a:r>
            <a:r>
              <a:rPr lang="cs-CZ" b="1" dirty="0"/>
              <a:t> BCC </a:t>
            </a:r>
            <a:endParaRPr lang="cs-CZ" b="1" dirty="0" smtClean="0"/>
          </a:p>
          <a:p>
            <a:r>
              <a:rPr lang="cs-CZ" dirty="0" smtClean="0"/>
              <a:t>Inhibitor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hedgehog</a:t>
            </a:r>
            <a:r>
              <a:rPr lang="cs-CZ" dirty="0" smtClean="0"/>
              <a:t> </a:t>
            </a:r>
            <a:r>
              <a:rPr lang="cs-CZ" dirty="0" err="1" smtClean="0"/>
              <a:t>pathway</a:t>
            </a:r>
            <a:r>
              <a:rPr lang="cs-CZ" dirty="0" smtClean="0"/>
              <a:t> (</a:t>
            </a:r>
            <a:r>
              <a:rPr lang="cs-CZ" dirty="0" err="1" smtClean="0"/>
              <a:t>vismodegib</a:t>
            </a:r>
            <a:r>
              <a:rPr lang="cs-CZ" dirty="0" smtClean="0"/>
              <a:t>), inhibitor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signaling</a:t>
            </a:r>
            <a:r>
              <a:rPr lang="cs-CZ" dirty="0"/>
              <a:t> </a:t>
            </a:r>
            <a:r>
              <a:rPr lang="cs-CZ" dirty="0" err="1"/>
              <a:t>pathway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sonidegib</a:t>
            </a:r>
            <a:r>
              <a:rPr lang="cs-CZ" dirty="0" smtClean="0"/>
              <a:t>) </a:t>
            </a:r>
          </a:p>
          <a:p>
            <a:endParaRPr lang="cs-CZ" b="1" dirty="0" smtClean="0"/>
          </a:p>
          <a:p>
            <a:r>
              <a:rPr lang="cs-CZ" b="1" dirty="0" err="1" smtClean="0"/>
              <a:t>Metastatic</a:t>
            </a:r>
            <a:r>
              <a:rPr lang="cs-CZ" b="1" dirty="0" smtClean="0"/>
              <a:t> Merkel cell </a:t>
            </a:r>
            <a:r>
              <a:rPr lang="cs-CZ" b="1" dirty="0" err="1" smtClean="0"/>
              <a:t>carcinoma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Inhibitor </a:t>
            </a:r>
            <a:r>
              <a:rPr lang="cs-CZ" dirty="0" err="1" smtClean="0"/>
              <a:t>of</a:t>
            </a:r>
            <a:r>
              <a:rPr lang="cs-CZ" dirty="0" smtClean="0"/>
              <a:t> PD-L1 </a:t>
            </a:r>
            <a:r>
              <a:rPr lang="cs-CZ" dirty="0"/>
              <a:t>T-cell </a:t>
            </a:r>
            <a:r>
              <a:rPr lang="cs-CZ" dirty="0" err="1"/>
              <a:t>immunomodulatory</a:t>
            </a:r>
            <a:r>
              <a:rPr lang="cs-CZ" dirty="0"/>
              <a:t> receptor </a:t>
            </a:r>
            <a:r>
              <a:rPr lang="cs-CZ" dirty="0" smtClean="0"/>
              <a:t>(</a:t>
            </a:r>
            <a:r>
              <a:rPr lang="cs-CZ" dirty="0" err="1"/>
              <a:t>avelumab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01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Glucocorticosteroids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Adrenal cortex hormones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</a:t>
            </a:r>
            <a:r>
              <a:rPr lang="en-US" dirty="0" err="1" smtClean="0"/>
              <a:t>munosuppressive</a:t>
            </a:r>
            <a:r>
              <a:rPr lang="en-US" dirty="0" smtClean="0"/>
              <a:t> </a:t>
            </a:r>
            <a:r>
              <a:rPr lang="en-US" dirty="0"/>
              <a:t>effect </a:t>
            </a:r>
            <a:endParaRPr lang="cs-CZ" dirty="0" smtClean="0"/>
          </a:p>
          <a:p>
            <a:r>
              <a:rPr lang="en-US" dirty="0" err="1" smtClean="0"/>
              <a:t>morbidistatic</a:t>
            </a:r>
            <a:r>
              <a:rPr lang="en-US" dirty="0" smtClean="0"/>
              <a:t> </a:t>
            </a:r>
            <a:r>
              <a:rPr lang="en-US" dirty="0"/>
              <a:t>(suppressing symptoms and development of the disease without its cure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antiallergic</a:t>
            </a:r>
            <a:r>
              <a:rPr lang="en-US" dirty="0" smtClean="0"/>
              <a:t> </a:t>
            </a:r>
            <a:r>
              <a:rPr lang="en-US" dirty="0"/>
              <a:t>effect</a:t>
            </a:r>
            <a:endParaRPr lang="cs-CZ" dirty="0"/>
          </a:p>
          <a:p>
            <a:r>
              <a:rPr lang="en-US" dirty="0" smtClean="0"/>
              <a:t>anti-inflammatory </a:t>
            </a:r>
            <a:r>
              <a:rPr lang="en-US" dirty="0"/>
              <a:t>effect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094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Glucocorticosteroids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doses</a:t>
            </a:r>
            <a:r>
              <a:rPr lang="cs-CZ" dirty="0"/>
              <a:t> </a:t>
            </a:r>
            <a:r>
              <a:rPr lang="cs-CZ" dirty="0" err="1"/>
              <a:t>applied</a:t>
            </a:r>
            <a:r>
              <a:rPr lang="cs-CZ" dirty="0"/>
              <a:t> in </a:t>
            </a:r>
            <a:r>
              <a:rPr lang="cs-CZ" dirty="0" err="1"/>
              <a:t>life-threatening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pulsed</a:t>
            </a:r>
            <a:r>
              <a:rPr lang="cs-CZ" dirty="0" smtClean="0"/>
              <a:t> </a:t>
            </a:r>
            <a:r>
              <a:rPr lang="cs-CZ" dirty="0" err="1"/>
              <a:t>corticoid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prolonged</a:t>
            </a:r>
            <a:r>
              <a:rPr lang="cs-CZ" dirty="0" smtClean="0"/>
              <a:t> </a:t>
            </a:r>
            <a:r>
              <a:rPr lang="cs-CZ" dirty="0" err="1"/>
              <a:t>glucocorticoid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/>
              <a:t>administration</a:t>
            </a:r>
            <a:r>
              <a:rPr lang="cs-CZ" dirty="0"/>
              <a:t> - </a:t>
            </a:r>
            <a:r>
              <a:rPr lang="cs-CZ" dirty="0" err="1"/>
              <a:t>p.o</a:t>
            </a:r>
            <a:r>
              <a:rPr lang="cs-CZ" dirty="0"/>
              <a:t>., i. m., i. v., </a:t>
            </a:r>
            <a:r>
              <a:rPr lang="cs-CZ" dirty="0" err="1"/>
              <a:t>intranasally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/>
              <a:t>application</a:t>
            </a:r>
            <a:r>
              <a:rPr lang="cs-CZ" dirty="0"/>
              <a:t> - </a:t>
            </a:r>
            <a:r>
              <a:rPr lang="cs-CZ" dirty="0" err="1"/>
              <a:t>mucous</a:t>
            </a:r>
            <a:r>
              <a:rPr lang="cs-CZ" dirty="0"/>
              <a:t> </a:t>
            </a:r>
            <a:r>
              <a:rPr lang="cs-CZ" dirty="0" err="1"/>
              <a:t>membranes</a:t>
            </a:r>
            <a:r>
              <a:rPr lang="cs-CZ" dirty="0"/>
              <a:t>, skin (</a:t>
            </a:r>
            <a:r>
              <a:rPr lang="cs-CZ" dirty="0" err="1"/>
              <a:t>corticosteroid</a:t>
            </a:r>
            <a:r>
              <a:rPr lang="cs-CZ" dirty="0"/>
              <a:t> </a:t>
            </a:r>
            <a:r>
              <a:rPr lang="cs-CZ" dirty="0" smtClean="0"/>
              <a:t>dermatology)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42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Glucocorticosteroids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dosage: </a:t>
            </a:r>
            <a:endParaRPr lang="cs-CZ" dirty="0" smtClean="0"/>
          </a:p>
          <a:p>
            <a:r>
              <a:rPr lang="en-US" dirty="0" smtClean="0"/>
              <a:t>according </a:t>
            </a:r>
            <a:r>
              <a:rPr lang="en-US" dirty="0"/>
              <a:t>to the type of disease and the patient's weight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 smtClean="0"/>
              <a:t>monitoring</a:t>
            </a:r>
            <a:r>
              <a:rPr lang="en-US" dirty="0"/>
              <a:t>: </a:t>
            </a:r>
            <a:endParaRPr lang="cs-CZ" dirty="0" smtClean="0"/>
          </a:p>
          <a:p>
            <a:r>
              <a:rPr lang="en-US" dirty="0" smtClean="0"/>
              <a:t>blood count</a:t>
            </a:r>
            <a:r>
              <a:rPr lang="cs-CZ" dirty="0" smtClean="0"/>
              <a:t>, </a:t>
            </a:r>
            <a:r>
              <a:rPr lang="en-US" dirty="0" smtClean="0"/>
              <a:t>urea</a:t>
            </a:r>
            <a:r>
              <a:rPr lang="en-US" dirty="0"/>
              <a:t>, creatinine, liver tests, </a:t>
            </a:r>
            <a:r>
              <a:rPr lang="en-US" dirty="0" err="1"/>
              <a:t>glycemia</a:t>
            </a:r>
            <a:r>
              <a:rPr lang="en-US" dirty="0"/>
              <a:t>, ions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 smtClean="0"/>
              <a:t>systemic </a:t>
            </a:r>
            <a:r>
              <a:rPr lang="en-US" dirty="0"/>
              <a:t>most common side effects: attenuation of the hypothalamic-pituitary-adrenal cortex axis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/>
            </a:r>
            <a:br>
              <a:rPr lang="cs-CZ" i="1" dirty="0"/>
            </a:b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71872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2766</Words>
  <Application>Microsoft Office PowerPoint</Application>
  <PresentationFormat>Předvádění na obrazovce (4:3)</PresentationFormat>
  <Paragraphs>503</Paragraphs>
  <Slides>65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6" baseType="lpstr">
      <vt:lpstr>Motiv systému Office</vt:lpstr>
      <vt:lpstr>Systemic treatment  in dermatology</vt:lpstr>
      <vt:lpstr>Systemic treatment - indications</vt:lpstr>
      <vt:lpstr>Systemic treatment in dermatology</vt:lpstr>
      <vt:lpstr>1) Systemic therapy – infectious diseases</vt:lpstr>
      <vt:lpstr>2) Systemic therapy - different</vt:lpstr>
      <vt:lpstr>3) Immunomodulatory and antiproliferative treatment</vt:lpstr>
      <vt:lpstr>Glucocorticosteroids</vt:lpstr>
      <vt:lpstr>Glucocorticosteroids - use</vt:lpstr>
      <vt:lpstr>Glucocorticosteroids</vt:lpstr>
      <vt:lpstr>Glucocorticosteroids</vt:lpstr>
      <vt:lpstr>Corticosteroids - long-term side effects</vt:lpstr>
      <vt:lpstr>Corticosteroids - indications</vt:lpstr>
      <vt:lpstr>Dapsone (sulfone)</vt:lpstr>
      <vt:lpstr>Dapsone (sulfone)</vt:lpstr>
      <vt:lpstr>Aminoquinolones (antimalarials)</vt:lpstr>
      <vt:lpstr>Cytostatics</vt:lpstr>
      <vt:lpstr>Methotrexate</vt:lpstr>
      <vt:lpstr>Methotrexate</vt:lpstr>
      <vt:lpstr>Methotrexate</vt:lpstr>
      <vt:lpstr>Cyclophosphamide</vt:lpstr>
      <vt:lpstr>Cyclophosphamide</vt:lpstr>
      <vt:lpstr>Azathioprine</vt:lpstr>
      <vt:lpstr>Azathioprine</vt:lpstr>
      <vt:lpstr>Azathioprine</vt:lpstr>
      <vt:lpstr>Azathioprine</vt:lpstr>
      <vt:lpstr>Cyclosporine A</vt:lpstr>
      <vt:lpstr>Cyclosporine A</vt:lpstr>
      <vt:lpstr>Cyclosporine A</vt:lpstr>
      <vt:lpstr>Cyclosporine A</vt:lpstr>
      <vt:lpstr>Retinoids</vt:lpstr>
      <vt:lpstr>Acitretin</vt:lpstr>
      <vt:lpstr>Acitretin</vt:lpstr>
      <vt:lpstr>Acitretin</vt:lpstr>
      <vt:lpstr>Isotretinoin</vt:lpstr>
      <vt:lpstr>Isotretinoin</vt:lpstr>
      <vt:lpstr>Isotretinoin</vt:lpstr>
      <vt:lpstr>Isotretinoin</vt:lpstr>
      <vt:lpstr>Isotretinoin</vt:lpstr>
      <vt:lpstr>Bexarotene</vt:lpstr>
      <vt:lpstr>Antihistamines</vt:lpstr>
      <vt:lpstr>Antihistamines</vt:lpstr>
      <vt:lpstr>Antiandrogens</vt:lpstr>
      <vt:lpstr>Finasteride</vt:lpstr>
      <vt:lpstr>Finasteride</vt:lpstr>
      <vt:lpstr>Antibiotics</vt:lpstr>
      <vt:lpstr>Antibiotics</vt:lpstr>
      <vt:lpstr>Antibiotics</vt:lpstr>
      <vt:lpstr>Antibiotics</vt:lpstr>
      <vt:lpstr>Antibiotics</vt:lpstr>
      <vt:lpstr>Antibiotics</vt:lpstr>
      <vt:lpstr>Antibiotics</vt:lpstr>
      <vt:lpstr>Antivirotics</vt:lpstr>
      <vt:lpstr>Antivirotics</vt:lpstr>
      <vt:lpstr>Interferons</vt:lpstr>
      <vt:lpstr>Antifungals</vt:lpstr>
      <vt:lpstr>Antifungals</vt:lpstr>
      <vt:lpstr>Antifungals</vt:lpstr>
      <vt:lpstr>Antifungals</vt:lpstr>
      <vt:lpstr>Targeted anti-inflammatory and anti-tumor drugs (immunobiology)</vt:lpstr>
      <vt:lpstr>Targeted anti-inflammatory and anti-tumor drugs (immunobiology)</vt:lpstr>
      <vt:lpstr>Targeted anti-inflammatory and anti-tumor drugs (immunobiology)</vt:lpstr>
      <vt:lpstr>Targeted anti-inflammatory and anti-tumor drugs (immunobiology)</vt:lpstr>
      <vt:lpstr>Targeted anti-inflammatory and anti-tumor drugs (immunobiology)</vt:lpstr>
      <vt:lpstr>Targeted anti-inflammatory and anti-tumor drugs (immunobiology)</vt:lpstr>
      <vt:lpstr>Targeted anti-inflammatory and anti-tumor drugs (immunobiology)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Systémová terapie v dermatologii</dc:title>
  <dc:creator>user</dc:creator>
  <cp:lastModifiedBy>Eva</cp:lastModifiedBy>
  <cp:revision>58</cp:revision>
  <dcterms:created xsi:type="dcterms:W3CDTF">2020-10-07T20:27:18Z</dcterms:created>
  <dcterms:modified xsi:type="dcterms:W3CDTF">2020-10-28T18:25:39Z</dcterms:modified>
</cp:coreProperties>
</file>