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2" r:id="rId5"/>
    <p:sldId id="260" r:id="rId6"/>
    <p:sldId id="261" r:id="rId7"/>
    <p:sldId id="267" r:id="rId8"/>
    <p:sldId id="268" r:id="rId9"/>
    <p:sldId id="263" r:id="rId10"/>
    <p:sldId id="266" r:id="rId11"/>
    <p:sldId id="265" r:id="rId12"/>
    <p:sldId id="269" r:id="rId13"/>
    <p:sldId id="264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a Kloučková" initials="MK" lastIdx="1" clrIdx="0">
    <p:extLst>
      <p:ext uri="{19B8F6BF-5375-455C-9EA6-DF929625EA0E}">
        <p15:presenceInfo xmlns:p15="http://schemas.microsoft.com/office/powerpoint/2012/main" userId="Michaela Klouč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571CE-380D-4EDB-BFCB-008AFF6A7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087413-B66E-43CB-A6F4-838A02B7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25147B-1DC9-4B49-A4CB-954A317CE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A95BA7-0687-4AD7-806D-AF0DD75BF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AF55F3-DF94-40D5-8C88-CA01DE72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45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6D4AB-2605-4C83-B0C7-3F70A2EC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2429A1-422B-470A-B62A-4B9E6F21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FEF4A-9EDD-4F52-9A0C-00DF3228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BD8D31-770D-4FF6-B369-0E4C3BC5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3F37F3-9F04-4C00-8695-D5D8520B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77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BE84562-2533-4BF2-8A40-FE356959C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DA4C71-2E49-497E-9804-9AC13D1C8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4B952-4E05-41B3-9212-673AD83B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3704B6-34DA-4922-B0D6-CCA3B1F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DF3F0E-C2AE-4043-98C1-FBC94C3C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47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3DE3B-EA44-4DFF-9001-BC1DAD19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36E20-7E97-4567-9BF0-678134202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4B0BFE-9099-4511-84EC-5D760822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6EFE31-6560-4A95-87BD-179E8FEC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F3FCC4-FA0C-407B-9990-5A09E1EE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25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EAF59-D1E0-4475-A0BC-59D4B912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6954C0-AA67-499B-9CE1-0B3C7B249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52E2EC-59AD-4258-B5F5-E26AE07B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CCB2B7-AFB9-4924-B71F-75283624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11B25A-F72B-4C3B-926A-EB2CCF2F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17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CD147-6C84-49B0-A0A6-20BAD2E0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5CCBB7-03B6-4088-82AE-4D3C160A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B7E7AB-88E3-4E33-88F3-20CC8996F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660C2C-A864-4A0C-9DFF-220946D8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BCC226-D907-449B-9E66-E96BD70D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FA1D0-D6FF-4851-B2E2-17D911AF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36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9F0AE-00F3-415C-A6F0-388A0FE7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5F4169-B247-494E-BFF2-78BE60BC1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DBF66B-AB87-4154-A377-317E006B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FB186D-B801-4303-ACA5-14A92C256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B00C8A-B8F5-453E-8726-58B7E763F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E394DE0-35EA-48BB-B1C5-A8F2F318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5DCB7D-8B67-4E5A-8C53-515814F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D370C7-CDA2-4204-9647-42A0C9D4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9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105B3-90B3-43E6-BE09-AA059E89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6A6D2F-84C5-41D6-A86B-697C28EE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8FD1D7-7774-4840-A68E-6F8BE17F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F7C3C2-C280-413A-B0BC-0FA0C0D1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56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14B000-0FB0-4CEB-98DE-03E91F25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60CA7-B930-4A67-8759-CC8AA033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82D501-D772-4E14-9507-27F63B06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0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D54C9-AAA4-4187-BE5D-CE65E4B6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7FE2B-6854-4707-B6F0-52FFF1F68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85E51E-C9C3-4B57-9A57-25BD35428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9F3DE2-5FF6-4B32-B2D5-6A79FE50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FDBBD7-088F-4448-AA89-58020D5D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1DFCFD-AB01-4A72-B674-DB93F924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1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BEAE9-9B86-4772-8386-73565E81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C56461-D029-4593-BFB2-D1322F23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B1C0E8-086E-4218-A883-4273163AA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DDC955-A20B-46C8-881A-63182202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94D944-8D40-45EE-BC75-C4F6031A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5B13D9-EAFD-4295-B173-FD2FCA13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9BBB9A-F026-496F-AE87-8B1EF436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2BBB31-0D4E-4572-8EC7-A5A3F0F9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3F515E-BA53-4E70-A17C-5E249C5F7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23224-0C38-40A1-AE9D-300B9456DCC9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F7BD35-D3BB-441F-AB30-1F72D6C0B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047DE5-CF91-4E94-A68E-E179865F0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3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cKR_cQExY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ittoknowit.com/course/embryology/glossary/developmental-process/rotation-of-the-stomach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96BAE-5CD0-49C2-B080-B729135B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1398795"/>
            <a:ext cx="10674626" cy="2272056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and teratology of </a:t>
            </a:r>
            <a:r>
              <a:rPr lang="cs-CZ" dirty="0"/>
              <a:t>digestive</a:t>
            </a:r>
            <a:r>
              <a:rPr lang="en-US" dirty="0"/>
              <a:t> syst</a:t>
            </a:r>
            <a:r>
              <a:rPr lang="cs-CZ" dirty="0" err="1"/>
              <a:t>em</a:t>
            </a:r>
            <a:r>
              <a:rPr lang="cs-CZ" dirty="0"/>
              <a:t>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</a:t>
            </a:r>
            <a:r>
              <a:rPr lang="en-US" dirty="0" err="1"/>
              <a:t>evelopment</a:t>
            </a:r>
            <a:r>
              <a:rPr lang="en-US" dirty="0"/>
              <a:t> of facial and cervical region, face clefts.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7BF3B-3D7A-4A78-8844-B3D0CFDC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995" y="4325383"/>
            <a:ext cx="9418983" cy="2506111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dirty="0"/>
              <a:t>Anna Mac Gillavry</a:t>
            </a:r>
          </a:p>
          <a:p>
            <a:pPr marL="0" indent="0" algn="ctr">
              <a:buNone/>
            </a:pPr>
            <a:r>
              <a:rPr lang="cs-CZ" dirty="0"/>
              <a:t>22.03.2021</a:t>
            </a:r>
          </a:p>
        </p:txBody>
      </p:sp>
    </p:spTree>
    <p:extLst>
      <p:ext uri="{BB962C8B-B14F-4D97-AF65-F5344CB8AC3E}">
        <p14:creationId xmlns:p14="http://schemas.microsoft.com/office/powerpoint/2010/main" val="387704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83155-9979-4085-BFEB-19CBF025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84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1B9AFD-7713-4D2B-B9F2-2AA06E24CD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64704" y="156822"/>
            <a:ext cx="10515600" cy="654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 err="1"/>
              <a:t>Stomach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Pyloric</a:t>
            </a:r>
            <a:r>
              <a:rPr lang="cs-CZ" dirty="0"/>
              <a:t> </a:t>
            </a:r>
            <a:r>
              <a:rPr lang="cs-CZ" dirty="0" err="1"/>
              <a:t>stenosis</a:t>
            </a:r>
            <a:r>
              <a:rPr lang="cs-CZ" dirty="0"/>
              <a:t> (1 in 150 </a:t>
            </a:r>
            <a:r>
              <a:rPr lang="cs-CZ" dirty="0" err="1"/>
              <a:t>males</a:t>
            </a:r>
            <a:r>
              <a:rPr lang="cs-CZ" dirty="0"/>
              <a:t>, 1 in 750 </a:t>
            </a:r>
            <a:r>
              <a:rPr lang="cs-CZ" dirty="0" err="1"/>
              <a:t>females</a:t>
            </a:r>
            <a:r>
              <a:rPr lang="cs-CZ" dirty="0"/>
              <a:t>) – </a:t>
            </a:r>
            <a:r>
              <a:rPr lang="cs-CZ" dirty="0" err="1"/>
              <a:t>developes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, </a:t>
            </a:r>
            <a:r>
              <a:rPr lang="cs-CZ" dirty="0" err="1"/>
              <a:t>however</a:t>
            </a:r>
            <a:r>
              <a:rPr lang="cs-CZ" dirty="0"/>
              <a:t>,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as a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postnatal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Liver - </a:t>
            </a:r>
            <a:r>
              <a:rPr lang="cs-CZ" dirty="0" err="1"/>
              <a:t>birth</a:t>
            </a:r>
            <a:r>
              <a:rPr lang="cs-CZ" dirty="0"/>
              <a:t> </a:t>
            </a:r>
            <a:r>
              <a:rPr lang="cs-CZ" dirty="0" err="1"/>
              <a:t>deffects</a:t>
            </a:r>
            <a:r>
              <a:rPr lang="cs-CZ" dirty="0"/>
              <a:t> are </a:t>
            </a:r>
            <a:r>
              <a:rPr lang="cs-CZ" dirty="0" err="1"/>
              <a:t>rare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Accessory</a:t>
            </a:r>
            <a:r>
              <a:rPr lang="cs-CZ" dirty="0"/>
              <a:t> </a:t>
            </a:r>
            <a:r>
              <a:rPr lang="cs-CZ" dirty="0" err="1"/>
              <a:t>hepatic</a:t>
            </a:r>
            <a:r>
              <a:rPr lang="cs-CZ" dirty="0"/>
              <a:t> </a:t>
            </a:r>
            <a:r>
              <a:rPr lang="cs-CZ" dirty="0" err="1"/>
              <a:t>ducts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Gallbladder</a:t>
            </a:r>
            <a:r>
              <a:rPr lang="cs-CZ" dirty="0"/>
              <a:t> </a:t>
            </a:r>
            <a:r>
              <a:rPr lang="cs-CZ" dirty="0" err="1"/>
              <a:t>duplication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Extrahepatic</a:t>
            </a:r>
            <a:r>
              <a:rPr lang="cs-CZ" dirty="0"/>
              <a:t> </a:t>
            </a:r>
            <a:r>
              <a:rPr lang="cs-CZ" dirty="0" err="1"/>
              <a:t>biliary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(1/15000)</a:t>
            </a:r>
          </a:p>
          <a:p>
            <a:pPr marL="0" indent="0">
              <a:buNone/>
            </a:pPr>
            <a:r>
              <a:rPr lang="cs-CZ" dirty="0" err="1"/>
              <a:t>Intrahepatic</a:t>
            </a:r>
            <a:r>
              <a:rPr lang="cs-CZ" dirty="0"/>
              <a:t> </a:t>
            </a:r>
            <a:r>
              <a:rPr lang="cs-CZ" dirty="0" err="1"/>
              <a:t>biliary</a:t>
            </a:r>
            <a:r>
              <a:rPr lang="cs-CZ" dirty="0"/>
              <a:t> </a:t>
            </a:r>
            <a:r>
              <a:rPr lang="cs-CZ" dirty="0" err="1"/>
              <a:t>duct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/</a:t>
            </a:r>
            <a:r>
              <a:rPr lang="cs-CZ" dirty="0" err="1"/>
              <a:t>hypoplasia</a:t>
            </a:r>
            <a:r>
              <a:rPr lang="cs-CZ" dirty="0"/>
              <a:t> (1/100000)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Pancreas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 err="1"/>
              <a:t>Annular</a:t>
            </a:r>
            <a:r>
              <a:rPr lang="cs-CZ" dirty="0"/>
              <a:t> pankreas</a:t>
            </a:r>
          </a:p>
          <a:p>
            <a:pPr marL="0" indent="0">
              <a:buNone/>
            </a:pPr>
            <a:r>
              <a:rPr lang="cs-CZ" dirty="0" err="1"/>
              <a:t>Accessory</a:t>
            </a:r>
            <a:r>
              <a:rPr lang="cs-CZ" dirty="0"/>
              <a:t> </a:t>
            </a:r>
            <a:r>
              <a:rPr lang="cs-CZ" dirty="0" err="1"/>
              <a:t>spleens</a:t>
            </a:r>
            <a:r>
              <a:rPr lang="cs-CZ" dirty="0"/>
              <a:t> – in 10 %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population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1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0E925-A25C-43FE-B92B-82F59847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pPr marL="0" indent="0"/>
            <a:r>
              <a:rPr lang="cs-CZ" sz="3400">
                <a:latin typeface="+mn-lt"/>
              </a:rPr>
              <a:t>Duodenum: </a:t>
            </a:r>
            <a:br>
              <a:rPr lang="cs-CZ" sz="3400">
                <a:latin typeface="+mn-lt"/>
              </a:rPr>
            </a:br>
            <a:r>
              <a:rPr lang="cs-CZ" sz="3400">
                <a:latin typeface="+mn-lt"/>
              </a:rPr>
              <a:t>Duodenal stenosis/atresia – results from incomplete recanalization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D440C3-06BD-4EF8-805D-23569228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Polyhydramnios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„</a:t>
            </a:r>
            <a:r>
              <a:rPr lang="cs-CZ" sz="2400" dirty="0" err="1"/>
              <a:t>Doble-Bubble</a:t>
            </a:r>
            <a:r>
              <a:rPr lang="cs-CZ" sz="2400" dirty="0"/>
              <a:t>“</a:t>
            </a:r>
            <a:endParaRPr lang="en-US" sz="2400" dirty="0"/>
          </a:p>
        </p:txBody>
      </p:sp>
      <p:pic>
        <p:nvPicPr>
          <p:cNvPr id="5" name="Zástupný obsah 4" descr="Obsah obrázku text, obrázek&#10;&#10;Popis byl vytvořen automaticky">
            <a:extLst>
              <a:ext uri="{FF2B5EF4-FFF2-40B4-BE49-F238E27FC236}">
                <a16:creationId xmlns:a16="http://schemas.microsoft.com/office/drawing/2014/main" id="{374F41C1-1074-4A8D-8F5F-8E5CF0E9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785C784-18CF-4BD4-9FF6-3C152965FB7C}"/>
              </a:ext>
            </a:extLst>
          </p:cNvPr>
          <p:cNvSpPr txBox="1"/>
          <p:nvPr/>
        </p:nvSpPr>
        <p:spPr>
          <a:xfrm>
            <a:off x="6096000" y="6467060"/>
            <a:ext cx="3446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73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4F26C-3BD1-4873-BAEA-EAA0F31D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670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Midgut</a:t>
            </a:r>
            <a:r>
              <a:rPr lang="cs-CZ" dirty="0"/>
              <a:t> development. </a:t>
            </a:r>
            <a:r>
              <a:rPr lang="cs-CZ" dirty="0" err="1"/>
              <a:t>Physiological</a:t>
            </a:r>
            <a:r>
              <a:rPr lang="cs-CZ" dirty="0"/>
              <a:t> </a:t>
            </a:r>
            <a:r>
              <a:rPr lang="cs-CZ" dirty="0" err="1"/>
              <a:t>herniation</a:t>
            </a:r>
            <a:r>
              <a:rPr lang="cs-CZ" dirty="0"/>
              <a:t>.</a:t>
            </a:r>
          </a:p>
        </p:txBody>
      </p:sp>
      <p:pic>
        <p:nvPicPr>
          <p:cNvPr id="4" name="Online médium 3" title="Rotation of the midgut">
            <a:hlinkClick r:id="" action="ppaction://media"/>
            <a:extLst>
              <a:ext uri="{FF2B5EF4-FFF2-40B4-BE49-F238E27FC236}">
                <a16:creationId xmlns:a16="http://schemas.microsoft.com/office/drawing/2014/main" id="{C02B14F7-7378-4E23-B239-736EA10FD5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72895" y="1128940"/>
            <a:ext cx="7152563" cy="53639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51D44D8-7DC9-4021-BA1B-77797ED17D2F}"/>
              </a:ext>
            </a:extLst>
          </p:cNvPr>
          <p:cNvSpPr txBox="1"/>
          <p:nvPr/>
        </p:nvSpPr>
        <p:spPr>
          <a:xfrm>
            <a:off x="3887304" y="6554006"/>
            <a:ext cx="244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https://youtu.be/AscKR_cQExY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456A95-E0BE-4A52-BB10-0C2C6DEC5391}"/>
              </a:ext>
            </a:extLst>
          </p:cNvPr>
          <p:cNvSpPr txBox="1"/>
          <p:nvPr/>
        </p:nvSpPr>
        <p:spPr>
          <a:xfrm>
            <a:off x="566542" y="1311965"/>
            <a:ext cx="2549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6th – 10th </a:t>
            </a:r>
            <a:r>
              <a:rPr lang="cs-CZ" sz="2800" dirty="0" err="1"/>
              <a:t>week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263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28A42-40E0-498C-92C5-7D76113B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017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114977-B82E-4051-A875-41143A8D5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5" y="357158"/>
            <a:ext cx="10515600" cy="6500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Body </a:t>
            </a:r>
            <a:r>
              <a:rPr lang="cs-CZ" b="1" dirty="0" err="1"/>
              <a:t>wall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Gastroschisis</a:t>
            </a:r>
            <a:r>
              <a:rPr lang="cs-CZ" dirty="0"/>
              <a:t> (3,5/10000) – most </a:t>
            </a:r>
            <a:r>
              <a:rPr lang="cs-CZ" dirty="0" err="1"/>
              <a:t>common</a:t>
            </a:r>
            <a:r>
              <a:rPr lang="cs-CZ" dirty="0"/>
              <a:t> in </a:t>
            </a:r>
            <a:r>
              <a:rPr lang="cs-CZ" dirty="0" err="1"/>
              <a:t>infants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thin</a:t>
            </a:r>
            <a:r>
              <a:rPr lang="cs-CZ" dirty="0"/>
              <a:t> </a:t>
            </a:r>
            <a:r>
              <a:rPr lang="cs-CZ" dirty="0" err="1"/>
              <a:t>women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20; </a:t>
            </a:r>
            <a:r>
              <a:rPr lang="cs-CZ" dirty="0" err="1"/>
              <a:t>usually</a:t>
            </a:r>
            <a:r>
              <a:rPr lang="cs-CZ" dirty="0"/>
              <a:t> not </a:t>
            </a:r>
            <a:r>
              <a:rPr lang="cs-CZ" dirty="0" err="1"/>
              <a:t>assotiated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chromosomal</a:t>
            </a:r>
            <a:r>
              <a:rPr lang="cs-CZ" dirty="0"/>
              <a:t> </a:t>
            </a:r>
            <a:r>
              <a:rPr lang="cs-CZ" dirty="0" err="1"/>
              <a:t>abnormalities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severe </a:t>
            </a:r>
            <a:r>
              <a:rPr lang="cs-CZ" dirty="0" err="1"/>
              <a:t>deffects</a:t>
            </a:r>
            <a:r>
              <a:rPr lang="cs-CZ" dirty="0"/>
              <a:t>, </a:t>
            </a:r>
            <a:r>
              <a:rPr lang="cs-CZ" dirty="0" err="1"/>
              <a:t>thus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mortality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low</a:t>
            </a:r>
            <a:r>
              <a:rPr lang="cs-CZ" dirty="0"/>
              <a:t> (</a:t>
            </a:r>
            <a:r>
              <a:rPr lang="cs-CZ" dirty="0" err="1"/>
              <a:t>unless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volvulus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X</a:t>
            </a:r>
          </a:p>
          <a:p>
            <a:pPr marL="0" indent="0">
              <a:buNone/>
            </a:pPr>
            <a:r>
              <a:rPr lang="cs-CZ" dirty="0" err="1"/>
              <a:t>Omphalocele</a:t>
            </a:r>
            <a:r>
              <a:rPr lang="cs-CZ" dirty="0"/>
              <a:t> (2,5/10000) – up to 25 % mortality </a:t>
            </a:r>
            <a:r>
              <a:rPr lang="cs-CZ" dirty="0" err="1"/>
              <a:t>rate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Vitelline</a:t>
            </a:r>
            <a:r>
              <a:rPr lang="cs-CZ" b="1" dirty="0"/>
              <a:t> </a:t>
            </a:r>
            <a:r>
              <a:rPr lang="cs-CZ" b="1" dirty="0" err="1"/>
              <a:t>duct</a:t>
            </a:r>
            <a:r>
              <a:rPr lang="cs-CZ" b="1" dirty="0"/>
              <a:t> </a:t>
            </a:r>
            <a:r>
              <a:rPr lang="cs-CZ" b="1" dirty="0" err="1"/>
              <a:t>abnormalities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Meckel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ileal</a:t>
            </a:r>
            <a:r>
              <a:rPr lang="cs-CZ" dirty="0"/>
              <a:t> </a:t>
            </a:r>
            <a:r>
              <a:rPr lang="cs-CZ" dirty="0" err="1"/>
              <a:t>diverticulum</a:t>
            </a:r>
            <a:r>
              <a:rPr lang="cs-CZ" dirty="0"/>
              <a:t> – in 2 to 4 %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3-5 </a:t>
            </a:r>
            <a:r>
              <a:rPr lang="cs-CZ" dirty="0" err="1"/>
              <a:t>times</a:t>
            </a:r>
            <a:r>
              <a:rPr lang="cs-CZ" dirty="0"/>
              <a:t> more </a:t>
            </a:r>
            <a:r>
              <a:rPr lang="cs-CZ" dirty="0" err="1"/>
              <a:t>prevalent</a:t>
            </a:r>
            <a:r>
              <a:rPr lang="cs-CZ" dirty="0"/>
              <a:t> in </a:t>
            </a:r>
            <a:r>
              <a:rPr lang="cs-CZ" dirty="0" err="1"/>
              <a:t>males</a:t>
            </a:r>
            <a:r>
              <a:rPr lang="cs-CZ" dirty="0"/>
              <a:t> (</a:t>
            </a:r>
            <a:r>
              <a:rPr lang="cs-CZ" dirty="0" err="1"/>
              <a:t>inflamation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mimic</a:t>
            </a:r>
            <a:r>
              <a:rPr lang="cs-CZ" dirty="0"/>
              <a:t> </a:t>
            </a:r>
            <a:r>
              <a:rPr lang="cs-CZ" dirty="0" err="1"/>
              <a:t>those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appendicites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Enterocystoma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vitelline</a:t>
            </a:r>
            <a:r>
              <a:rPr lang="cs-CZ" dirty="0"/>
              <a:t> cyst</a:t>
            </a:r>
          </a:p>
          <a:p>
            <a:pPr marL="0" indent="0">
              <a:buNone/>
            </a:pPr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vitelline</a:t>
            </a:r>
            <a:r>
              <a:rPr lang="cs-CZ" dirty="0"/>
              <a:t> fistula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6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4ABE5-0EE0-4E94-9AEB-61119A8E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4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1E9A6-661C-4D63-961D-A8E248CD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Gut </a:t>
            </a:r>
            <a:r>
              <a:rPr lang="cs-CZ" b="1" dirty="0" err="1"/>
              <a:t>rotation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Left-sided</a:t>
            </a:r>
            <a:r>
              <a:rPr lang="cs-CZ" dirty="0"/>
              <a:t> </a:t>
            </a:r>
            <a:r>
              <a:rPr lang="cs-CZ" dirty="0" err="1"/>
              <a:t>colon</a:t>
            </a:r>
            <a:r>
              <a:rPr lang="cs-CZ" dirty="0"/>
              <a:t> – </a:t>
            </a:r>
            <a:r>
              <a:rPr lang="cs-CZ" dirty="0" err="1"/>
              <a:t>colon</a:t>
            </a:r>
            <a:r>
              <a:rPr lang="cs-CZ" dirty="0"/>
              <a:t> and </a:t>
            </a:r>
            <a:r>
              <a:rPr lang="cs-CZ" dirty="0" err="1"/>
              <a:t>cecum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to return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cord</a:t>
            </a:r>
            <a:r>
              <a:rPr lang="cs-CZ" dirty="0"/>
              <a:t> </a:t>
            </a:r>
            <a:r>
              <a:rPr lang="cs-CZ" dirty="0" err="1"/>
              <a:t>cavity</a:t>
            </a:r>
            <a:r>
              <a:rPr lang="cs-CZ" dirty="0"/>
              <a:t>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90° </a:t>
            </a:r>
            <a:r>
              <a:rPr lang="cs-CZ" dirty="0" err="1"/>
              <a:t>rotation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Reversed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intestinal</a:t>
            </a:r>
            <a:r>
              <a:rPr lang="cs-CZ" dirty="0"/>
              <a:t> </a:t>
            </a:r>
            <a:r>
              <a:rPr lang="cs-CZ" dirty="0" err="1"/>
              <a:t>loop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Duplications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intestinal</a:t>
            </a:r>
            <a:r>
              <a:rPr lang="cs-CZ" dirty="0"/>
              <a:t> </a:t>
            </a:r>
            <a:r>
              <a:rPr lang="cs-CZ" dirty="0" err="1"/>
              <a:t>loops</a:t>
            </a:r>
            <a:r>
              <a:rPr lang="cs-CZ" dirty="0"/>
              <a:t> and </a:t>
            </a:r>
            <a:r>
              <a:rPr lang="cs-CZ" dirty="0" err="1"/>
              <a:t>cysts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Gut </a:t>
            </a:r>
            <a:r>
              <a:rPr lang="cs-CZ" b="1" dirty="0" err="1"/>
              <a:t>atresias</a:t>
            </a:r>
            <a:r>
              <a:rPr lang="cs-CZ" b="1" dirty="0"/>
              <a:t> and </a:t>
            </a:r>
            <a:r>
              <a:rPr lang="cs-CZ" b="1" dirty="0" err="1"/>
              <a:t>stenoses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/>
              <a:t>Most </a:t>
            </a:r>
            <a:r>
              <a:rPr lang="cs-CZ" dirty="0" err="1"/>
              <a:t>occur</a:t>
            </a:r>
            <a:r>
              <a:rPr lang="cs-CZ" dirty="0"/>
              <a:t> in duodenum, </a:t>
            </a:r>
            <a:r>
              <a:rPr lang="cs-CZ" dirty="0" err="1"/>
              <a:t>fewest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colon</a:t>
            </a:r>
            <a:r>
              <a:rPr lang="cs-CZ" dirty="0"/>
              <a:t>, 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in jejunum and ileum; in 50 %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 a region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bowel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completely</a:t>
            </a:r>
            <a:r>
              <a:rPr lang="cs-CZ" dirty="0"/>
              <a:t>, in 20 % </a:t>
            </a:r>
            <a:r>
              <a:rPr lang="cs-CZ" dirty="0" err="1"/>
              <a:t>cases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fibrous</a:t>
            </a:r>
            <a:r>
              <a:rPr lang="cs-CZ" dirty="0"/>
              <a:t> </a:t>
            </a:r>
            <a:r>
              <a:rPr lang="cs-CZ" dirty="0" err="1"/>
              <a:t>cord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; </a:t>
            </a:r>
            <a:r>
              <a:rPr lang="cs-CZ" dirty="0" err="1"/>
              <a:t>stenoses</a:t>
            </a:r>
            <a:r>
              <a:rPr lang="cs-CZ" dirty="0"/>
              <a:t> </a:t>
            </a:r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5 %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cases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Apple </a:t>
            </a:r>
            <a:r>
              <a:rPr lang="cs-CZ" dirty="0" err="1"/>
              <a:t>peel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- 10 %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atresias</a:t>
            </a:r>
            <a:r>
              <a:rPr lang="cs-CZ" dirty="0"/>
              <a:t>: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jejunum, </a:t>
            </a:r>
            <a:r>
              <a:rPr lang="cs-CZ" dirty="0" err="1"/>
              <a:t>intestine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,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</a:t>
            </a:r>
            <a:r>
              <a:rPr lang="cs-CZ" dirty="0" err="1"/>
              <a:t>coiled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remanant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mesenteries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2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FECFBF-29BA-41EC-B3C9-A1E123FF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Hindgut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93268-95F6-4871-ADC1-0584E044B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33714"/>
            <a:ext cx="5130553" cy="4934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400" dirty="0" err="1"/>
              <a:t>Hindgut</a:t>
            </a:r>
            <a:r>
              <a:rPr lang="cs-CZ" sz="2400" dirty="0"/>
              <a:t> </a:t>
            </a:r>
            <a:r>
              <a:rPr lang="cs-CZ" sz="2400" dirty="0" err="1"/>
              <a:t>derivatives</a:t>
            </a:r>
            <a:r>
              <a:rPr lang="cs-CZ" sz="2400" dirty="0"/>
              <a:t>:</a:t>
            </a:r>
          </a:p>
          <a:p>
            <a:pPr>
              <a:buFontTx/>
              <a:buChar char="-"/>
            </a:pPr>
            <a:r>
              <a:rPr lang="cs-CZ" sz="2400" dirty="0" err="1"/>
              <a:t>Left</a:t>
            </a:r>
            <a:r>
              <a:rPr lang="cs-CZ" sz="2400" dirty="0"/>
              <a:t> </a:t>
            </a:r>
            <a:r>
              <a:rPr lang="cs-CZ" sz="2400" dirty="0" err="1"/>
              <a:t>third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transverse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descending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sigmoid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rectum</a:t>
            </a:r>
            <a:r>
              <a:rPr lang="cs-CZ" sz="2400" dirty="0"/>
              <a:t>, superior part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anal</a:t>
            </a:r>
            <a:r>
              <a:rPr lang="cs-CZ" sz="2400" dirty="0"/>
              <a:t> </a:t>
            </a:r>
            <a:r>
              <a:rPr lang="cs-CZ" sz="2400" dirty="0" err="1"/>
              <a:t>canal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epithelium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urinary</a:t>
            </a:r>
            <a:r>
              <a:rPr lang="cs-CZ" sz="2400" dirty="0"/>
              <a:t> </a:t>
            </a:r>
            <a:r>
              <a:rPr lang="cs-CZ" sz="2400" dirty="0" err="1"/>
              <a:t>bladder</a:t>
            </a:r>
            <a:r>
              <a:rPr lang="cs-CZ" sz="2400" dirty="0"/>
              <a:t> and most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urethra</a:t>
            </a:r>
            <a:r>
              <a:rPr lang="cs-CZ" sz="2400" dirty="0"/>
              <a:t>!!!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3060B4-7A1A-4D76-9E98-9DC6DEE3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r="2" b="7410"/>
          <a:stretch/>
        </p:blipFill>
        <p:spPr>
          <a:xfrm>
            <a:off x="5601076" y="206111"/>
            <a:ext cx="6285175" cy="4303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CF71B5-E9E2-45BB-A1B2-61507495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03" y="4584963"/>
            <a:ext cx="6223248" cy="21976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DBEE7F-E761-4C92-86D4-A7EF723FB273}"/>
              </a:ext>
            </a:extLst>
          </p:cNvPr>
          <p:cNvSpPr txBox="1"/>
          <p:nvPr/>
        </p:nvSpPr>
        <p:spPr>
          <a:xfrm>
            <a:off x="1510748" y="6493565"/>
            <a:ext cx="3446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0278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DDB9FA-FF9D-4242-81F3-F1608702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-200932"/>
            <a:ext cx="10515600" cy="200932"/>
          </a:xfrm>
        </p:spPr>
        <p:txBody>
          <a:bodyPr>
            <a:normAutofit fontScale="90000"/>
          </a:bodyPr>
          <a:lstStyle/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C5953-35E5-4DF0-B396-74188C889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73" y="359683"/>
            <a:ext cx="6553569" cy="61603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Congenital</a:t>
            </a:r>
            <a:r>
              <a:rPr lang="cs-CZ" b="1" dirty="0"/>
              <a:t> </a:t>
            </a:r>
            <a:r>
              <a:rPr lang="cs-CZ" b="1" dirty="0" err="1"/>
              <a:t>megacolon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Hirschsprung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) – 1/5000, </a:t>
            </a:r>
            <a:r>
              <a:rPr lang="cs-CZ" dirty="0" err="1"/>
              <a:t>males</a:t>
            </a:r>
            <a:r>
              <a:rPr lang="cs-CZ" dirty="0"/>
              <a:t> are </a:t>
            </a:r>
            <a:r>
              <a:rPr lang="cs-CZ" dirty="0" err="1"/>
              <a:t>affected</a:t>
            </a:r>
            <a:r>
              <a:rPr lang="cs-CZ" dirty="0"/>
              <a:t> 4 </a:t>
            </a:r>
            <a:r>
              <a:rPr lang="cs-CZ" dirty="0" err="1"/>
              <a:t>times</a:t>
            </a:r>
            <a:r>
              <a:rPr lang="cs-CZ" dirty="0"/>
              <a:t> more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females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Imperforate</a:t>
            </a:r>
            <a:r>
              <a:rPr lang="cs-CZ" b="1" dirty="0"/>
              <a:t> anus </a:t>
            </a:r>
            <a:r>
              <a:rPr lang="cs-CZ" dirty="0"/>
              <a:t>- 1/5000 more </a:t>
            </a:r>
            <a:r>
              <a:rPr lang="cs-CZ" dirty="0" err="1"/>
              <a:t>common</a:t>
            </a:r>
            <a:r>
              <a:rPr lang="cs-CZ" dirty="0"/>
              <a:t> in </a:t>
            </a:r>
            <a:r>
              <a:rPr lang="cs-CZ" dirty="0" err="1"/>
              <a:t>males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females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Anorectal</a:t>
            </a:r>
            <a:r>
              <a:rPr lang="cs-CZ" b="1" dirty="0"/>
              <a:t> </a:t>
            </a:r>
            <a:r>
              <a:rPr lang="cs-CZ" b="1" dirty="0" err="1"/>
              <a:t>birth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r>
              <a:rPr lang="cs-CZ" b="1" dirty="0"/>
              <a:t> 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High</a:t>
            </a:r>
            <a:r>
              <a:rPr lang="cs-CZ" dirty="0"/>
              <a:t> vs. </a:t>
            </a:r>
            <a:r>
              <a:rPr lang="cs-CZ" dirty="0" err="1"/>
              <a:t>Low</a:t>
            </a:r>
            <a:r>
              <a:rPr lang="cs-CZ" dirty="0"/>
              <a:t> (</a:t>
            </a:r>
            <a:r>
              <a:rPr lang="cs-CZ" dirty="0" err="1"/>
              <a:t>rectum</a:t>
            </a:r>
            <a:r>
              <a:rPr lang="cs-CZ" dirty="0"/>
              <a:t> end superior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puborectalis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respectively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i="1" dirty="0" err="1"/>
              <a:t>Low</a:t>
            </a:r>
            <a:r>
              <a:rPr lang="cs-CZ" i="1" dirty="0"/>
              <a:t>: </a:t>
            </a:r>
            <a:r>
              <a:rPr lang="cs-CZ" dirty="0" err="1"/>
              <a:t>anal</a:t>
            </a:r>
            <a:r>
              <a:rPr lang="cs-CZ" dirty="0"/>
              <a:t> </a:t>
            </a:r>
            <a:r>
              <a:rPr lang="cs-CZ" dirty="0" err="1"/>
              <a:t>agenesis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fistula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dirty="0" err="1"/>
              <a:t>anal</a:t>
            </a:r>
            <a:r>
              <a:rPr lang="cs-CZ" dirty="0"/>
              <a:t> </a:t>
            </a:r>
            <a:r>
              <a:rPr lang="cs-CZ" dirty="0" err="1"/>
              <a:t>stenosis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dirty="0" err="1"/>
              <a:t>membranous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anus</a:t>
            </a:r>
          </a:p>
          <a:p>
            <a:pPr marL="0" indent="0">
              <a:buNone/>
            </a:pPr>
            <a:r>
              <a:rPr lang="cs-CZ" i="1" dirty="0" err="1"/>
              <a:t>High</a:t>
            </a:r>
            <a:r>
              <a:rPr lang="cs-CZ" i="1" dirty="0"/>
              <a:t>: </a:t>
            </a:r>
            <a:r>
              <a:rPr lang="cs-CZ" dirty="0" err="1"/>
              <a:t>anorectal</a:t>
            </a:r>
            <a:r>
              <a:rPr lang="cs-CZ" dirty="0"/>
              <a:t> </a:t>
            </a:r>
            <a:r>
              <a:rPr lang="cs-CZ" dirty="0" err="1"/>
              <a:t>agenesis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     </a:t>
            </a:r>
          </a:p>
          <a:p>
            <a:pPr marL="0" indent="0">
              <a:buNone/>
            </a:pPr>
            <a:r>
              <a:rPr lang="cs-CZ" dirty="0"/>
              <a:t>          fistula (2/3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anorectal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</a:t>
            </a:r>
            <a:r>
              <a:rPr lang="cs-CZ" dirty="0" err="1"/>
              <a:t>rectal</a:t>
            </a:r>
            <a:r>
              <a:rPr lang="cs-CZ" dirty="0"/>
              <a:t> </a:t>
            </a:r>
            <a:r>
              <a:rPr lang="cs-CZ" dirty="0" err="1"/>
              <a:t>atresia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  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94D1B69-66BC-4524-8537-F385F142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1853" b="-1"/>
          <a:stretch/>
        </p:blipFill>
        <p:spPr>
          <a:xfrm>
            <a:off x="6944716" y="264451"/>
            <a:ext cx="4637683" cy="31754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B02705-52AD-4A97-A3D4-EAAA47D05B13}"/>
              </a:ext>
            </a:extLst>
          </p:cNvPr>
          <p:cNvSpPr txBox="1"/>
          <p:nvPr/>
        </p:nvSpPr>
        <p:spPr>
          <a:xfrm>
            <a:off x="7745786" y="6520070"/>
            <a:ext cx="3446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46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59165-ED95-4007-BE1C-6649BCB1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8700"/>
            <a:ext cx="10515600" cy="960092"/>
          </a:xfrm>
        </p:spPr>
        <p:txBody>
          <a:bodyPr>
            <a:normAutofit/>
          </a:bodyPr>
          <a:lstStyle/>
          <a:p>
            <a:pPr algn="ctr"/>
            <a:r>
              <a:rPr lang="cs-CZ" sz="4000"/>
              <a:t>Development of the face</a:t>
            </a:r>
            <a:endParaRPr lang="cs-CZ" sz="40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CF0DD6F-AA0C-41C6-B5E2-D43EB0DFD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20420" r="16994" b="10533"/>
          <a:stretch/>
        </p:blipFill>
        <p:spPr>
          <a:xfrm>
            <a:off x="-174171" y="1135743"/>
            <a:ext cx="6531427" cy="386287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8A2BF5-6A24-4173-A7F4-B1E9FFECA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25597" r="24881" b="7492"/>
          <a:stretch/>
        </p:blipFill>
        <p:spPr>
          <a:xfrm>
            <a:off x="6357256" y="1135743"/>
            <a:ext cx="5834744" cy="412478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7BB58F-41BD-4812-AF81-0726F10FF6FC}"/>
              </a:ext>
            </a:extLst>
          </p:cNvPr>
          <p:cNvSpPr txBox="1"/>
          <p:nvPr/>
        </p:nvSpPr>
        <p:spPr>
          <a:xfrm>
            <a:off x="4422432" y="6550223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588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00E3D-63A4-44A4-A265-3D5A959EF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2" y="883451"/>
            <a:ext cx="4445001" cy="5106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 err="1"/>
              <a:t>Anterior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</a:t>
            </a:r>
            <a:r>
              <a:rPr lang="cs-CZ" b="1" dirty="0" err="1"/>
              <a:t>deformities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cleft</a:t>
            </a:r>
            <a:r>
              <a:rPr lang="cs-CZ" dirty="0"/>
              <a:t> lip (1/700, 65 % -male </a:t>
            </a:r>
            <a:r>
              <a:rPr lang="cs-CZ" dirty="0" err="1"/>
              <a:t>infants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jaw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primary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palates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Posterior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</a:t>
            </a:r>
            <a:r>
              <a:rPr lang="cs-CZ" b="1" dirty="0" err="1"/>
              <a:t>deformities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palate</a:t>
            </a:r>
            <a:r>
              <a:rPr lang="cs-CZ" dirty="0"/>
              <a:t> (1/1500, 55 %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infants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uvula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20748A-866C-49FC-A9F0-A092B1010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r="2181" b="14333"/>
          <a:stretch/>
        </p:blipFill>
        <p:spPr>
          <a:xfrm>
            <a:off x="4688114" y="883451"/>
            <a:ext cx="7637576" cy="457392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B8ACD1-A3E3-4C4E-9175-5E6B60C9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65"/>
            <a:ext cx="10515600" cy="45719"/>
          </a:xfrm>
        </p:spPr>
        <p:txBody>
          <a:bodyPr>
            <a:normAutofit fontScale="90000"/>
          </a:bodyPr>
          <a:lstStyle/>
          <a:p>
            <a:pPr algn="ctr"/>
            <a:endParaRPr lang="cs-CZ" sz="4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21B964-9C6D-4ED3-B6EC-43AF0998F8AA}"/>
              </a:ext>
            </a:extLst>
          </p:cNvPr>
          <p:cNvSpPr txBox="1"/>
          <p:nvPr/>
        </p:nvSpPr>
        <p:spPr>
          <a:xfrm>
            <a:off x="6732104" y="5603118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93174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27493-CEB3-47D8-B6CA-9109B2AC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190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2B6C47-EBC1-40EB-BFE4-6FBA8C9C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478971"/>
            <a:ext cx="10831286" cy="569799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Van der </a:t>
            </a:r>
            <a:r>
              <a:rPr lang="cs-CZ" b="1" dirty="0" err="1"/>
              <a:t>Woude</a:t>
            </a:r>
            <a:r>
              <a:rPr lang="cs-CZ" b="1" dirty="0"/>
              <a:t> syndrome</a:t>
            </a:r>
            <a:r>
              <a:rPr lang="cs-CZ" dirty="0"/>
              <a:t> – </a:t>
            </a:r>
            <a:r>
              <a:rPr lang="cs-CZ" dirty="0" err="1"/>
              <a:t>pits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lip in 88 %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Oblique</a:t>
            </a:r>
            <a:r>
              <a:rPr lang="cs-CZ" b="1" dirty="0"/>
              <a:t> </a:t>
            </a:r>
            <a:r>
              <a:rPr lang="cs-CZ" b="1" dirty="0" err="1"/>
              <a:t>facial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Median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lip </a:t>
            </a:r>
            <a:r>
              <a:rPr lang="cs-CZ" dirty="0"/>
              <a:t>– </a:t>
            </a:r>
            <a:r>
              <a:rPr lang="cs-CZ" dirty="0" err="1"/>
              <a:t>incomplete</a:t>
            </a:r>
            <a:r>
              <a:rPr lang="cs-CZ" dirty="0"/>
              <a:t> </a:t>
            </a:r>
            <a:r>
              <a:rPr lang="cs-CZ" dirty="0" err="1"/>
              <a:t>merging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prominences</a:t>
            </a:r>
            <a:r>
              <a:rPr lang="cs-CZ" dirty="0"/>
              <a:t>;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degrees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midline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--------- </a:t>
            </a:r>
            <a:r>
              <a:rPr lang="cs-CZ" dirty="0" err="1"/>
              <a:t>holoprosencephaly</a:t>
            </a:r>
            <a:r>
              <a:rPr lang="cs-CZ" dirty="0"/>
              <a:t> –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ventricles</a:t>
            </a:r>
            <a:r>
              <a:rPr lang="cs-CZ" dirty="0"/>
              <a:t>, </a:t>
            </a:r>
            <a:r>
              <a:rPr lang="cs-CZ" dirty="0" err="1"/>
              <a:t>synophtalmia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9858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FBA364-3C6D-4586-A72A-6D9A2421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1953"/>
            <a:ext cx="4152774" cy="4303464"/>
          </a:xfrm>
        </p:spPr>
        <p:txBody>
          <a:bodyPr>
            <a:normAutofit/>
          </a:bodyPr>
          <a:lstStyle/>
          <a:p>
            <a:r>
              <a:rPr lang="cs-CZ" dirty="0"/>
              <a:t>Primitive gut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folding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embrio</a:t>
            </a:r>
            <a:endParaRPr lang="cs-CZ" dirty="0"/>
          </a:p>
          <a:p>
            <a:r>
              <a:rPr lang="cs-CZ" dirty="0" err="1"/>
              <a:t>Foregut</a:t>
            </a:r>
            <a:r>
              <a:rPr lang="cs-CZ" dirty="0"/>
              <a:t>, </a:t>
            </a:r>
            <a:r>
              <a:rPr lang="cs-CZ" dirty="0" err="1"/>
              <a:t>midgut</a:t>
            </a:r>
            <a:r>
              <a:rPr lang="cs-CZ" dirty="0"/>
              <a:t> and </a:t>
            </a:r>
            <a:r>
              <a:rPr lang="cs-CZ" dirty="0" err="1"/>
              <a:t>hindgut</a:t>
            </a: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Yolk</a:t>
            </a:r>
            <a:r>
              <a:rPr lang="cs-CZ" dirty="0"/>
              <a:t> </a:t>
            </a:r>
            <a:r>
              <a:rPr lang="cs-CZ" dirty="0" err="1"/>
              <a:t>sac</a:t>
            </a:r>
            <a:r>
              <a:rPr lang="cs-CZ" dirty="0"/>
              <a:t>, </a:t>
            </a:r>
            <a:r>
              <a:rPr lang="cs-CZ" dirty="0" err="1"/>
              <a:t>allantois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75E6A0-60BF-4BE3-9A2E-3DEB0CA72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708"/>
          <a:stretch/>
        </p:blipFill>
        <p:spPr>
          <a:xfrm>
            <a:off x="4151086" y="522515"/>
            <a:ext cx="8037865" cy="55035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9D6C19-3F90-4534-A283-8D4AEB18988F}"/>
              </a:ext>
            </a:extLst>
          </p:cNvPr>
          <p:cNvSpPr txBox="1"/>
          <p:nvPr/>
        </p:nvSpPr>
        <p:spPr>
          <a:xfrm>
            <a:off x="3936352" y="6548562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846024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B48AA-E3E3-4F0B-A7FD-10592716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91"/>
            <a:ext cx="10515600" cy="662609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region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1B5EBF-DD53-4C79-818A-4492D1428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r="17694" b="24733"/>
          <a:stretch/>
        </p:blipFill>
        <p:spPr>
          <a:xfrm>
            <a:off x="0" y="914400"/>
            <a:ext cx="5535472" cy="495662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22CAA8-98B5-4CA4-B6B3-9E86D5B0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6561" r="8411" b="15141"/>
          <a:stretch/>
        </p:blipFill>
        <p:spPr>
          <a:xfrm>
            <a:off x="7075567" y="914400"/>
            <a:ext cx="5007429" cy="49566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00C23E3-7F02-45B5-9491-4C2CC9BD3FB7}"/>
              </a:ext>
            </a:extLst>
          </p:cNvPr>
          <p:cNvSpPr txBox="1"/>
          <p:nvPr/>
        </p:nvSpPr>
        <p:spPr>
          <a:xfrm>
            <a:off x="3937877" y="6533638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1050693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32D89-180C-47EC-B8DA-F8DD6F1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4"/>
            <a:ext cx="10515600" cy="761310"/>
          </a:xfrm>
        </p:spPr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region – </a:t>
            </a:r>
            <a:r>
              <a:rPr lang="cs-CZ" dirty="0" err="1"/>
              <a:t>pharyngeal</a:t>
            </a:r>
            <a:r>
              <a:rPr lang="cs-CZ" dirty="0"/>
              <a:t> </a:t>
            </a:r>
            <a:r>
              <a:rPr lang="cs-CZ" dirty="0" err="1"/>
              <a:t>apparatus</a:t>
            </a:r>
            <a:r>
              <a:rPr lang="cs-CZ" dirty="0"/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E76B9A-C61C-407F-9C54-4AE7C88D4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7" y="927654"/>
            <a:ext cx="10663873" cy="534286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F8B062F-8B03-47EA-8623-EF0D872D3E70}"/>
              </a:ext>
            </a:extLst>
          </p:cNvPr>
          <p:cNvSpPr txBox="1"/>
          <p:nvPr/>
        </p:nvSpPr>
        <p:spPr>
          <a:xfrm>
            <a:off x="4422432" y="6537767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915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605D-87E9-4608-AFCD-317DD852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719"/>
            <a:ext cx="10515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B51F3C-C180-4E5A-A625-AF13F7A3D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25" y="191217"/>
            <a:ext cx="9858589" cy="671250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9BCA25-21FF-4AE8-A648-C8A876757B1F}"/>
              </a:ext>
            </a:extLst>
          </p:cNvPr>
          <p:cNvSpPr txBox="1"/>
          <p:nvPr/>
        </p:nvSpPr>
        <p:spPr>
          <a:xfrm>
            <a:off x="8441635" y="6512894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1857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2640B-3EFD-454C-9C68-95239FB8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912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2867B-DB10-4B61-9521-BE155580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9" y="203200"/>
            <a:ext cx="10715171" cy="59737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Ectopic</a:t>
            </a:r>
            <a:r>
              <a:rPr lang="cs-CZ" dirty="0"/>
              <a:t> </a:t>
            </a:r>
            <a:r>
              <a:rPr lang="cs-CZ" dirty="0" err="1"/>
              <a:t>thymic</a:t>
            </a:r>
            <a:r>
              <a:rPr lang="cs-CZ" dirty="0"/>
              <a:t> and </a:t>
            </a:r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tissue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Branchial</a:t>
            </a:r>
            <a:r>
              <a:rPr lang="cs-CZ" dirty="0"/>
              <a:t> </a:t>
            </a:r>
            <a:r>
              <a:rPr lang="cs-CZ" dirty="0" err="1"/>
              <a:t>fistulas</a:t>
            </a:r>
            <a:r>
              <a:rPr lang="cs-CZ" dirty="0"/>
              <a:t>: </a:t>
            </a:r>
            <a:r>
              <a:rPr lang="cs-CZ" dirty="0" err="1"/>
              <a:t>external</a:t>
            </a:r>
            <a:r>
              <a:rPr lang="cs-CZ" dirty="0"/>
              <a:t> and </a:t>
            </a:r>
            <a:r>
              <a:rPr lang="cs-CZ" dirty="0" err="1"/>
              <a:t>internal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cysts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Craniofacial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:</a:t>
            </a:r>
          </a:p>
          <a:p>
            <a:pPr>
              <a:buFontTx/>
              <a:buChar char="-"/>
            </a:pPr>
            <a:r>
              <a:rPr lang="cs-CZ" dirty="0" err="1"/>
              <a:t>Mandibulofacial</a:t>
            </a:r>
            <a:r>
              <a:rPr lang="cs-CZ" dirty="0"/>
              <a:t> </a:t>
            </a:r>
            <a:r>
              <a:rPr lang="cs-CZ" dirty="0" err="1"/>
              <a:t>dysostosis</a:t>
            </a:r>
            <a:r>
              <a:rPr lang="cs-CZ" dirty="0"/>
              <a:t> – </a:t>
            </a:r>
            <a:r>
              <a:rPr lang="cs-CZ" dirty="0" err="1"/>
              <a:t>Treacher</a:t>
            </a:r>
            <a:r>
              <a:rPr lang="cs-CZ" dirty="0"/>
              <a:t> Collins syndrome</a:t>
            </a:r>
          </a:p>
          <a:p>
            <a:pPr>
              <a:buFontTx/>
              <a:buChar char="-"/>
            </a:pPr>
            <a:r>
              <a:rPr lang="cs-CZ" dirty="0"/>
              <a:t>Robin </a:t>
            </a:r>
            <a:r>
              <a:rPr lang="cs-CZ" dirty="0" err="1"/>
              <a:t>sequence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DiGeorge</a:t>
            </a:r>
            <a:r>
              <a:rPr lang="cs-CZ" dirty="0"/>
              <a:t> syndrome, </a:t>
            </a:r>
            <a:r>
              <a:rPr lang="cs-CZ" dirty="0" err="1"/>
              <a:t>DiGeorge</a:t>
            </a:r>
            <a:r>
              <a:rPr lang="cs-CZ" dirty="0"/>
              <a:t> </a:t>
            </a:r>
            <a:r>
              <a:rPr lang="cs-CZ" dirty="0" err="1"/>
              <a:t>anomaly</a:t>
            </a:r>
            <a:r>
              <a:rPr lang="cs-CZ" dirty="0"/>
              <a:t>, </a:t>
            </a:r>
            <a:r>
              <a:rPr lang="cs-CZ" dirty="0" err="1"/>
              <a:t>velocardiofacial</a:t>
            </a:r>
            <a:r>
              <a:rPr lang="cs-CZ" dirty="0"/>
              <a:t> syndrome </a:t>
            </a:r>
            <a:r>
              <a:rPr lang="cs-CZ" dirty="0" err="1"/>
              <a:t>etc</a:t>
            </a:r>
            <a:r>
              <a:rPr lang="cs-CZ" dirty="0"/>
              <a:t>. - </a:t>
            </a:r>
            <a:r>
              <a:rPr lang="cs-CZ" dirty="0" err="1"/>
              <a:t>deletion</a:t>
            </a:r>
            <a:r>
              <a:rPr lang="cs-CZ" dirty="0"/>
              <a:t> on 22q11.2 (1/4000)</a:t>
            </a:r>
          </a:p>
          <a:p>
            <a:pPr>
              <a:buFontTx/>
              <a:buChar char="-"/>
            </a:pPr>
            <a:r>
              <a:rPr lang="cs-CZ" dirty="0" err="1"/>
              <a:t>Hemifacial</a:t>
            </a:r>
            <a:r>
              <a:rPr lang="cs-CZ" dirty="0"/>
              <a:t> </a:t>
            </a:r>
            <a:r>
              <a:rPr lang="cs-CZ" dirty="0" err="1"/>
              <a:t>microsomia</a:t>
            </a:r>
            <a:r>
              <a:rPr lang="cs-CZ" dirty="0"/>
              <a:t> (</a:t>
            </a:r>
            <a:r>
              <a:rPr lang="cs-CZ" dirty="0" err="1"/>
              <a:t>oculoauriculovertebral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 – </a:t>
            </a:r>
            <a:r>
              <a:rPr lang="cs-CZ" dirty="0" err="1"/>
              <a:t>Goldenhar</a:t>
            </a:r>
            <a:r>
              <a:rPr lang="cs-CZ" dirty="0"/>
              <a:t> syndrome)</a:t>
            </a:r>
          </a:p>
        </p:txBody>
      </p:sp>
    </p:spTree>
    <p:extLst>
      <p:ext uri="{BB962C8B-B14F-4D97-AF65-F5344CB8AC3E}">
        <p14:creationId xmlns:p14="http://schemas.microsoft.com/office/powerpoint/2010/main" val="36521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872F8F3-3F4C-49C4-A8ED-03C43B59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10518" r="10833" b="33451"/>
          <a:stretch/>
        </p:blipFill>
        <p:spPr>
          <a:xfrm>
            <a:off x="2061029" y="522514"/>
            <a:ext cx="8665028" cy="512354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3A599D-EDE8-4980-AF0D-75212AEB78EE}"/>
              </a:ext>
            </a:extLst>
          </p:cNvPr>
          <p:cNvSpPr txBox="1"/>
          <p:nvPr/>
        </p:nvSpPr>
        <p:spPr>
          <a:xfrm>
            <a:off x="3937877" y="6453809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206038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AAACA9-F0E1-41A4-8165-5F5E8CB6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46241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err="1"/>
              <a:t>Esophagus</a:t>
            </a:r>
            <a:endParaRPr lang="cs-CZ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582155-5F48-4264-98A1-005ED13C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9587"/>
            <a:ext cx="3990968" cy="2229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4 </a:t>
            </a:r>
            <a:r>
              <a:rPr lang="cs-CZ" dirty="0" err="1"/>
              <a:t>weeks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B5E790E-4BB7-4F40-9E5E-7A1D207F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22842" r="7833" b="15657"/>
          <a:stretch/>
        </p:blipFill>
        <p:spPr>
          <a:xfrm>
            <a:off x="3564835" y="1364343"/>
            <a:ext cx="8627166" cy="4469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6904E-6C52-482D-AEC9-3BDABA5F0909}"/>
              </a:ext>
            </a:extLst>
          </p:cNvPr>
          <p:cNvSpPr txBox="1"/>
          <p:nvPr/>
        </p:nvSpPr>
        <p:spPr>
          <a:xfrm>
            <a:off x="3936352" y="6406093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117681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9ED8C-70BC-4E6F-BCF0-EC8AA1E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161"/>
            <a:ext cx="10515600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Stomach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BA4452A-11EA-4C23-8771-4EEE9AED1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r="1068"/>
          <a:stretch/>
        </p:blipFill>
        <p:spPr>
          <a:xfrm>
            <a:off x="2757072" y="523082"/>
            <a:ext cx="6413433" cy="6121641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544CBED-4550-4F1A-8E2A-B1D0BDFCF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96" y="6561545"/>
            <a:ext cx="7523921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https://www.drawittoknowit.com/course/embryology/glossary/developmental-process/rotation-of-the-stomach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2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2EAA2-524C-4422-A818-49EDD205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240C6F-A099-4524-ACA8-B5DAB8FD2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1761" r="967" b="14870"/>
          <a:stretch/>
        </p:blipFill>
        <p:spPr>
          <a:xfrm>
            <a:off x="40140" y="798285"/>
            <a:ext cx="12111720" cy="500742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8EBD77-AB11-4E23-9CD0-B81C53AF2919}"/>
              </a:ext>
            </a:extLst>
          </p:cNvPr>
          <p:cNvSpPr txBox="1"/>
          <p:nvPr/>
        </p:nvSpPr>
        <p:spPr>
          <a:xfrm>
            <a:off x="3937877" y="6492875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57196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71688-7B99-4F48-B983-98F61799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261256"/>
            <a:ext cx="10515600" cy="10386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D9D1F1-4FA3-48A8-98D2-43513556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3" y="-47428"/>
            <a:ext cx="9191171" cy="347642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D87335-2526-4822-BAF2-84828DBEA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3" y="3429000"/>
            <a:ext cx="9191171" cy="31819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CEA300-CEC0-4FAA-8870-438020E2DE94}"/>
              </a:ext>
            </a:extLst>
          </p:cNvPr>
          <p:cNvSpPr txBox="1"/>
          <p:nvPr/>
        </p:nvSpPr>
        <p:spPr>
          <a:xfrm>
            <a:off x="3937875" y="6565612"/>
            <a:ext cx="43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88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B85B28-3A21-4DF2-AB37-EFCDA8AC6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15921"/>
            <a:ext cx="10905066" cy="30261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434572-D6B0-41A6-A1C6-47EE134495C2}"/>
              </a:ext>
            </a:extLst>
          </p:cNvPr>
          <p:cNvSpPr txBox="1"/>
          <p:nvPr/>
        </p:nvSpPr>
        <p:spPr>
          <a:xfrm>
            <a:off x="4215977" y="6427305"/>
            <a:ext cx="3446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25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6047B2-2EA6-4983-9AAA-21760BEC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1D671E-EC82-43FC-A814-B888FE78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5" y="1020070"/>
            <a:ext cx="4556207" cy="4507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Esophagus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esophageal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tracheoesophageal</a:t>
            </a:r>
            <a:r>
              <a:rPr lang="cs-CZ" dirty="0"/>
              <a:t> fistula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esophageal</a:t>
            </a:r>
            <a:r>
              <a:rPr lang="cs-CZ" dirty="0"/>
              <a:t> </a:t>
            </a:r>
            <a:r>
              <a:rPr lang="cs-CZ" dirty="0" err="1"/>
              <a:t>stenosis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hiatal</a:t>
            </a:r>
            <a:r>
              <a:rPr lang="cs-CZ" dirty="0"/>
              <a:t> </a:t>
            </a:r>
            <a:r>
              <a:rPr lang="cs-CZ" dirty="0" err="1"/>
              <a:t>hernia</a:t>
            </a: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5BE695-ED04-4C14-8E14-2117CC71A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7997" r="10176" b="7862"/>
          <a:stretch/>
        </p:blipFill>
        <p:spPr>
          <a:xfrm>
            <a:off x="4865253" y="1020071"/>
            <a:ext cx="7281791" cy="55185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C8F45F-FA55-4C6C-961D-2D08C6FEFD1B}"/>
              </a:ext>
            </a:extLst>
          </p:cNvPr>
          <p:cNvSpPr txBox="1"/>
          <p:nvPr/>
        </p:nvSpPr>
        <p:spPr>
          <a:xfrm>
            <a:off x="3422747" y="6549096"/>
            <a:ext cx="43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1211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870</Words>
  <Application>Microsoft Office PowerPoint</Application>
  <PresentationFormat>Širokoúhlá obrazovka</PresentationFormat>
  <Paragraphs>113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Motiv Office</vt:lpstr>
      <vt:lpstr>Development and teratology of digestive system.   Development of facial and cervical region, face clefts. </vt:lpstr>
      <vt:lpstr>Prezentace aplikace PowerPoint</vt:lpstr>
      <vt:lpstr>Prezentace aplikace PowerPoint</vt:lpstr>
      <vt:lpstr>Esophagus</vt:lpstr>
      <vt:lpstr>Stomach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Duodenum:  Duodenal stenosis/atresia – results from incomplete recanalization</vt:lpstr>
      <vt:lpstr>Midgut development. Physiological herniation.</vt:lpstr>
      <vt:lpstr>Prezentace aplikace PowerPoint</vt:lpstr>
      <vt:lpstr>Prezentace aplikace PowerPoint</vt:lpstr>
      <vt:lpstr>Hindgut</vt:lpstr>
      <vt:lpstr>Prezentace aplikace PowerPoint</vt:lpstr>
      <vt:lpstr>Development of the face</vt:lpstr>
      <vt:lpstr>Prezentace aplikace PowerPoint</vt:lpstr>
      <vt:lpstr>Prezentace aplikace PowerPoint</vt:lpstr>
      <vt:lpstr>Neck region</vt:lpstr>
      <vt:lpstr>Neck region – pharyngeal apparatus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Kloučková</dc:creator>
  <cp:lastModifiedBy>Anna Mac Gillavry</cp:lastModifiedBy>
  <cp:revision>54</cp:revision>
  <cp:lastPrinted>2019-05-13T07:17:40Z</cp:lastPrinted>
  <dcterms:created xsi:type="dcterms:W3CDTF">2019-05-07T13:53:13Z</dcterms:created>
  <dcterms:modified xsi:type="dcterms:W3CDTF">2021-05-24T20:25:29Z</dcterms:modified>
</cp:coreProperties>
</file>