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7" r:id="rId2"/>
    <p:sldId id="279" r:id="rId3"/>
    <p:sldId id="286" r:id="rId4"/>
    <p:sldId id="280" r:id="rId5"/>
    <p:sldId id="288" r:id="rId6"/>
    <p:sldId id="281" r:id="rId7"/>
    <p:sldId id="289" r:id="rId8"/>
    <p:sldId id="282" r:id="rId9"/>
    <p:sldId id="291" r:id="rId10"/>
    <p:sldId id="283" r:id="rId11"/>
    <p:sldId id="290" r:id="rId12"/>
    <p:sldId id="274" r:id="rId13"/>
    <p:sldId id="275" r:id="rId14"/>
    <p:sldId id="276" r:id="rId15"/>
    <p:sldId id="277" r:id="rId16"/>
    <p:sldId id="278" r:id="rId17"/>
    <p:sldId id="293" r:id="rId18"/>
    <p:sldId id="29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" initials="PV" lastIdx="0" clrIdx="0">
    <p:extLst>
      <p:ext uri="{19B8F6BF-5375-455C-9EA6-DF929625EA0E}">
        <p15:presenceInfo xmlns:p15="http://schemas.microsoft.com/office/powerpoint/2012/main" userId="Pet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66" y="66"/>
      </p:cViewPr>
      <p:guideLst>
        <p:guide orient="horz" pos="4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6"/>
      </p:cViewPr>
      <p:guideLst>
        <p:guide orient="horz" pos="288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F73CB-2693-4E25-A4E5-9F2250D6DDCE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73CEB-A668-4379-B7F1-2D3E5F5D7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1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7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2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4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6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7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3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6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2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FE0C-7B61-44E3-9CE3-67BD93644F27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0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AFE0C-7B61-44E3-9CE3-67BD93644F27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AE0F-FC9A-4231-91D7-BDCF202F8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embryology.med.unsw.edu.au/embryology/index.php/Endocrine_-_Adrenal_Development#/media/File:Week10_adrenal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rgicalneurologyint.com/surgicalint-articles/duplication-of-the-pituitary-gland-associated-with-multiple-blastogenesis-defects-duplication-of-the-pituitary-gland-dpg-plus-syndrome-case-report-and-review-of-literature/#:~:text=Background%3A%20Duplication%20of%20the%20pituitary%20gland%20%28DPG%29%20is,cleft%20face%20syndrome%20or%20splitting%20of%20the%20notochord.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medicine.medscape.com/article/986215-overview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eus.com/articles/7510-pineal-gland-agenesis-review-and-case-illustrati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620713"/>
            <a:ext cx="6781800" cy="2133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Development and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teratology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the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endocrine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cs-CZ" altLang="cs-CZ" sz="4400">
                <a:solidFill>
                  <a:srgbClr val="000000"/>
                </a:solidFill>
                <a:latin typeface="+mn-lt"/>
              </a:rPr>
              <a:t>nervous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system</a:t>
            </a:r>
            <a:endParaRPr lang="cs-CZ" altLang="cs-CZ" sz="4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6A54014-7DD3-43B0-A095-A6B019EA3220}"/>
              </a:ext>
            </a:extLst>
          </p:cNvPr>
          <p:cNvSpPr txBox="1"/>
          <p:nvPr/>
        </p:nvSpPr>
        <p:spPr>
          <a:xfrm>
            <a:off x="3310118" y="5609229"/>
            <a:ext cx="2825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/>
              <a:t>Anna Mac Gillavry</a:t>
            </a:r>
          </a:p>
          <a:p>
            <a:pPr algn="ctr"/>
            <a:r>
              <a:rPr lang="cs-CZ" sz="2800" dirty="0"/>
              <a:t>3.5.2021</a:t>
            </a:r>
          </a:p>
        </p:txBody>
      </p:sp>
    </p:spTree>
    <p:extLst>
      <p:ext uri="{BB962C8B-B14F-4D97-AF65-F5344CB8AC3E}">
        <p14:creationId xmlns:p14="http://schemas.microsoft.com/office/powerpoint/2010/main" val="339760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mbryology.med.unsw.edu.au/embryology/images/d/df/Week10_adre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64" y="583559"/>
            <a:ext cx="3304512" cy="31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36524" y="943804"/>
            <a:ext cx="831691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2000" b="1" dirty="0"/>
              <a:t>Cortex</a:t>
            </a:r>
          </a:p>
          <a:p>
            <a:pPr marL="342900" indent="-342900">
              <a:buFontTx/>
              <a:buChar char="-"/>
            </a:pPr>
            <a:r>
              <a:rPr lang="en-US" altLang="cs-CZ" sz="2000" dirty="0"/>
              <a:t>mesoderm</a:t>
            </a:r>
          </a:p>
          <a:p>
            <a:pPr marL="342900" indent="-342900">
              <a:buFontTx/>
              <a:buChar char="-"/>
            </a:pPr>
            <a:r>
              <a:rPr lang="en-US" altLang="cs-CZ" sz="2000" dirty="0"/>
              <a:t>mesothelium, </a:t>
            </a:r>
            <a:r>
              <a:rPr lang="en-US" altLang="cs-CZ" sz="2000" dirty="0" err="1"/>
              <a:t>coelomic</a:t>
            </a:r>
            <a:r>
              <a:rPr lang="en-US" altLang="cs-CZ" sz="2000" dirty="0"/>
              <a:t> epithelium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primitive fetal cortex 5-6</a:t>
            </a:r>
            <a:r>
              <a:rPr lang="en-US" sz="2000" baseline="30000" dirty="0"/>
              <a:t>th</a:t>
            </a:r>
            <a:r>
              <a:rPr lang="en-US" sz="2000" dirty="0"/>
              <a:t> week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 err="1"/>
              <a:t>fetoplacental</a:t>
            </a:r>
            <a:r>
              <a:rPr lang="en-US" sz="2000" dirty="0"/>
              <a:t> unit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definitive cortex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/>
              <a:t>zona reticularis fully differentiates within 3 years</a:t>
            </a:r>
          </a:p>
          <a:p>
            <a:pPr marL="342900" indent="-342900">
              <a:buFontTx/>
              <a:buChar char="-"/>
            </a:pPr>
            <a:endParaRPr lang="en-US" altLang="cs-CZ" sz="2000" dirty="0"/>
          </a:p>
          <a:p>
            <a:r>
              <a:rPr lang="en-US" altLang="cs-CZ" sz="2000" b="1" dirty="0"/>
              <a:t>Medulla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dirty="0"/>
              <a:t>neural crest</a:t>
            </a:r>
          </a:p>
          <a:p>
            <a:pPr marL="342900" indent="-342900">
              <a:buFontTx/>
              <a:buChar char="-"/>
            </a:pPr>
            <a:endParaRPr lang="en-US" alt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97" y="4964925"/>
            <a:ext cx="2587218" cy="17039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225" y="4964925"/>
            <a:ext cx="2052638" cy="1790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426" y="5037232"/>
            <a:ext cx="1482414" cy="17847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824" y="4874717"/>
            <a:ext cx="1883601" cy="1639362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0"/>
            <a:ext cx="8589963" cy="1192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>
                <a:latin typeface="+mn-lt"/>
              </a:rPr>
              <a:t>S</a:t>
            </a:r>
            <a:r>
              <a:rPr lang="en-US" altLang="cs-CZ" dirty="0" err="1">
                <a:latin typeface="+mn-lt"/>
              </a:rPr>
              <a:t>uprarenal</a:t>
            </a:r>
            <a:r>
              <a:rPr lang="en-US" altLang="cs-CZ" dirty="0">
                <a:latin typeface="+mn-lt"/>
              </a:rPr>
              <a:t> gland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D224731-599B-468B-AA98-43BDDBA7CBB8}"/>
              </a:ext>
            </a:extLst>
          </p:cNvPr>
          <p:cNvSpPr txBox="1"/>
          <p:nvPr/>
        </p:nvSpPr>
        <p:spPr>
          <a:xfrm>
            <a:off x="5187237" y="3781773"/>
            <a:ext cx="4068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7"/>
              </a:rPr>
              <a:t>Week10 adrenal - Endocrine - Adrenal Development - Embryology (unsw.edu.au)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664576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B5481-BC95-4A98-AD67-52A552804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26" y="0"/>
            <a:ext cx="7772400" cy="36881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7BB43B-C2F8-444D-A060-62E89A81F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27" y="647822"/>
            <a:ext cx="7951762" cy="4754172"/>
          </a:xfrm>
        </p:spPr>
        <p:txBody>
          <a:bodyPr/>
          <a:lstStyle/>
          <a:p>
            <a:pPr algn="l"/>
            <a:endParaRPr lang="cs-CZ" dirty="0"/>
          </a:p>
          <a:p>
            <a:pPr algn="l"/>
            <a:r>
              <a:rPr lang="cs-CZ" dirty="0" err="1"/>
              <a:t>Congenital</a:t>
            </a:r>
            <a:r>
              <a:rPr lang="cs-CZ" dirty="0"/>
              <a:t> </a:t>
            </a:r>
            <a:r>
              <a:rPr lang="cs-CZ" dirty="0" err="1"/>
              <a:t>adrenal</a:t>
            </a:r>
            <a:r>
              <a:rPr lang="cs-CZ" dirty="0"/>
              <a:t> </a:t>
            </a:r>
            <a:r>
              <a:rPr lang="cs-CZ" dirty="0" err="1"/>
              <a:t>hyperplasia</a:t>
            </a:r>
            <a:r>
              <a:rPr lang="cs-CZ" dirty="0"/>
              <a:t> –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autosomal</a:t>
            </a:r>
            <a:r>
              <a:rPr lang="cs-CZ" dirty="0"/>
              <a:t> </a:t>
            </a:r>
            <a:r>
              <a:rPr lang="cs-CZ" dirty="0" err="1"/>
              <a:t>recessive</a:t>
            </a:r>
            <a:r>
              <a:rPr lang="cs-CZ" dirty="0"/>
              <a:t>  </a:t>
            </a:r>
            <a:r>
              <a:rPr lang="cs-CZ" dirty="0" err="1"/>
              <a:t>disorders</a:t>
            </a:r>
            <a:r>
              <a:rPr lang="cs-CZ" dirty="0"/>
              <a:t> – </a:t>
            </a:r>
            <a:r>
              <a:rPr lang="cs-CZ" dirty="0" err="1"/>
              <a:t>excessive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androgenes</a:t>
            </a:r>
            <a:r>
              <a:rPr lang="cs-CZ" dirty="0"/>
              <a:t>: </a:t>
            </a:r>
            <a:r>
              <a:rPr lang="cs-CZ" dirty="0" err="1"/>
              <a:t>causes</a:t>
            </a:r>
            <a:r>
              <a:rPr lang="cs-CZ" dirty="0"/>
              <a:t> rapid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accelerated</a:t>
            </a:r>
            <a:r>
              <a:rPr lang="cs-CZ" dirty="0"/>
              <a:t> </a:t>
            </a:r>
            <a:r>
              <a:rPr lang="cs-CZ" dirty="0" err="1"/>
              <a:t>sceletal</a:t>
            </a:r>
            <a:r>
              <a:rPr lang="cs-CZ" dirty="0"/>
              <a:t> </a:t>
            </a:r>
            <a:r>
              <a:rPr lang="cs-CZ" dirty="0" err="1"/>
              <a:t>maturation</a:t>
            </a:r>
            <a:r>
              <a:rPr lang="cs-CZ" dirty="0"/>
              <a:t> in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sexes</a:t>
            </a:r>
            <a:r>
              <a:rPr lang="cs-CZ" dirty="0"/>
              <a:t> </a:t>
            </a:r>
            <a:endParaRPr lang="cs-CZ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1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24" y="1012641"/>
            <a:ext cx="6219551" cy="568214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5694" y="170288"/>
            <a:ext cx="8281987" cy="573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Development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neural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tube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787959" y="959742"/>
            <a:ext cx="156808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err="1"/>
              <a:t>neural</a:t>
            </a:r>
            <a:r>
              <a:rPr lang="cs-CZ" sz="1500" dirty="0"/>
              <a:t> </a:t>
            </a:r>
            <a:r>
              <a:rPr lang="cs-CZ" sz="1500" dirty="0" err="1"/>
              <a:t>folds</a:t>
            </a:r>
            <a:endParaRPr lang="en-US" sz="1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12743" y="1391752"/>
            <a:ext cx="156808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err="1"/>
              <a:t>ectoderm</a:t>
            </a:r>
            <a:endParaRPr lang="en-US" sz="15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21206" y="3665678"/>
            <a:ext cx="156808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err="1"/>
              <a:t>neural</a:t>
            </a:r>
            <a:r>
              <a:rPr lang="cs-CZ" sz="1500" dirty="0"/>
              <a:t> </a:t>
            </a:r>
            <a:r>
              <a:rPr lang="cs-CZ" sz="1500" dirty="0" err="1"/>
              <a:t>groove</a:t>
            </a:r>
            <a:endParaRPr lang="en-US" sz="15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21206" y="5405053"/>
            <a:ext cx="156808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err="1"/>
              <a:t>spinal</a:t>
            </a:r>
            <a:r>
              <a:rPr lang="cs-CZ" sz="1500" dirty="0"/>
              <a:t> ganglion</a:t>
            </a:r>
            <a:endParaRPr lang="en-US" sz="15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21206" y="5835035"/>
            <a:ext cx="156808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 err="1"/>
              <a:t>neural</a:t>
            </a:r>
            <a:r>
              <a:rPr lang="cs-CZ" sz="1500" dirty="0"/>
              <a:t> tube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3468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99" y="1163782"/>
            <a:ext cx="3706602" cy="561667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5694" y="170288"/>
            <a:ext cx="8281987" cy="573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Closing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neural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tube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55664" y="1036851"/>
            <a:ext cx="18936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/>
              <a:t>wall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amnion</a:t>
            </a:r>
            <a:endParaRPr lang="en-US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34726" y="1486862"/>
            <a:ext cx="130829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neural</a:t>
            </a:r>
            <a:r>
              <a:rPr lang="cs-CZ" sz="1400" dirty="0"/>
              <a:t> plate</a:t>
            </a:r>
            <a:endParaRPr lang="en-US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36555" y="2017861"/>
            <a:ext cx="122554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neural</a:t>
            </a:r>
            <a:r>
              <a:rPr lang="cs-CZ" sz="1400" dirty="0"/>
              <a:t> </a:t>
            </a:r>
            <a:r>
              <a:rPr lang="cs-CZ" sz="1400" dirty="0" err="1"/>
              <a:t>groove</a:t>
            </a:r>
            <a:endParaRPr lang="en-US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857397" y="2526189"/>
            <a:ext cx="130829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/>
              <a:t>primitive pit</a:t>
            </a:r>
            <a:endParaRPr lang="en-US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865208" y="2876153"/>
            <a:ext cx="130829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/>
              <a:t>primitive </a:t>
            </a:r>
            <a:r>
              <a:rPr lang="cs-CZ" sz="1400" dirty="0" err="1"/>
              <a:t>streak</a:t>
            </a:r>
            <a:endParaRPr lang="en-US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076551" y="4275404"/>
            <a:ext cx="112717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wall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amnion</a:t>
            </a:r>
            <a:endParaRPr lang="en-US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055140" y="5206175"/>
            <a:ext cx="112717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somites</a:t>
            </a:r>
            <a:endParaRPr lang="en-US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820892" y="3350072"/>
            <a:ext cx="112717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day</a:t>
            </a:r>
            <a:r>
              <a:rPr lang="cs-CZ" sz="1400" dirty="0"/>
              <a:t> 18</a:t>
            </a:r>
            <a:endParaRPr lang="en-US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21246" y="3365210"/>
            <a:ext cx="112717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day</a:t>
            </a:r>
            <a:r>
              <a:rPr lang="cs-CZ" sz="1400" dirty="0"/>
              <a:t> 20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927965" y="6524547"/>
            <a:ext cx="112717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day</a:t>
            </a:r>
            <a:r>
              <a:rPr lang="cs-CZ" sz="1400" dirty="0"/>
              <a:t> 22</a:t>
            </a:r>
            <a:endParaRPr lang="en-US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43016" y="6565009"/>
            <a:ext cx="112717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day</a:t>
            </a:r>
            <a:r>
              <a:rPr lang="cs-CZ" sz="1400" dirty="0"/>
              <a:t> 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676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5216"/>
            <a:ext cx="8888889" cy="415861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5694" y="170288"/>
            <a:ext cx="8281987" cy="573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Development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spinal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cord</a:t>
            </a:r>
            <a:endParaRPr lang="cs-CZ" altLang="cs-CZ" sz="4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146597" y="3382817"/>
            <a:ext cx="174229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basal</a:t>
            </a:r>
            <a:r>
              <a:rPr lang="cs-CZ" sz="1600" dirty="0"/>
              <a:t> plate</a:t>
            </a:r>
            <a:endParaRPr lang="en-US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57172" y="2195621"/>
            <a:ext cx="174229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alar</a:t>
            </a:r>
            <a:r>
              <a:rPr lang="cs-CZ" sz="1600" dirty="0"/>
              <a:t> plate</a:t>
            </a:r>
            <a:endParaRPr lang="en-US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46597" y="2789219"/>
            <a:ext cx="174229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spinal</a:t>
            </a:r>
            <a:r>
              <a:rPr lang="cs-CZ" sz="1600" dirty="0"/>
              <a:t> ganglion</a:t>
            </a:r>
            <a:endParaRPr lang="en-US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29792" y="4139443"/>
            <a:ext cx="1462682" cy="4991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ramus</a:t>
            </a:r>
            <a:r>
              <a:rPr lang="cs-CZ" sz="1600" dirty="0"/>
              <a:t> </a:t>
            </a:r>
            <a:r>
              <a:rPr lang="cs-CZ" sz="1600" dirty="0" err="1"/>
              <a:t>communicans</a:t>
            </a:r>
            <a:endParaRPr lang="en-US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89749" y="4845513"/>
            <a:ext cx="1462682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sympathetic</a:t>
            </a:r>
            <a:r>
              <a:rPr lang="cs-CZ" sz="1600" dirty="0"/>
              <a:t> ganglion</a:t>
            </a:r>
            <a:endParaRPr lang="en-US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444444" y="2195620"/>
            <a:ext cx="1462682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sulcus</a:t>
            </a:r>
            <a:r>
              <a:rPr lang="cs-CZ" sz="1600" dirty="0"/>
              <a:t> </a:t>
            </a:r>
          </a:p>
          <a:p>
            <a:pPr algn="ctr"/>
            <a:r>
              <a:rPr lang="cs-CZ" sz="1600" dirty="0" err="1"/>
              <a:t>limitans</a:t>
            </a:r>
            <a:endParaRPr lang="en-US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589749" y="4840379"/>
            <a:ext cx="1462682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sympathetic</a:t>
            </a:r>
            <a:r>
              <a:rPr lang="cs-CZ" sz="1600" dirty="0"/>
              <a:t> ganglion</a:t>
            </a:r>
            <a:endParaRPr lang="en-US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406739" y="2207260"/>
            <a:ext cx="146268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dorsal</a:t>
            </a:r>
            <a:r>
              <a:rPr lang="cs-CZ" sz="1600" dirty="0"/>
              <a:t> </a:t>
            </a:r>
            <a:r>
              <a:rPr lang="cs-CZ" sz="1600" dirty="0" err="1"/>
              <a:t>root</a:t>
            </a:r>
            <a:endParaRPr lang="en-US" sz="1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978177" y="2542998"/>
            <a:ext cx="146268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ventral</a:t>
            </a:r>
            <a:r>
              <a:rPr lang="cs-CZ" sz="1600" dirty="0"/>
              <a:t> </a:t>
            </a:r>
            <a:r>
              <a:rPr lang="cs-CZ" sz="1600" dirty="0" err="1"/>
              <a:t>root</a:t>
            </a:r>
            <a:endParaRPr lang="en-US" sz="16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75504" y="2534582"/>
            <a:ext cx="1464369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developing</a:t>
            </a:r>
            <a:r>
              <a:rPr lang="cs-CZ" sz="1600" dirty="0"/>
              <a:t> mantle </a:t>
            </a:r>
            <a:r>
              <a:rPr lang="cs-CZ" sz="1600" dirty="0" err="1"/>
              <a:t>layer</a:t>
            </a:r>
            <a:endParaRPr lang="en-US" sz="1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37697" y="3030744"/>
            <a:ext cx="151553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marginal</a:t>
            </a:r>
            <a:endParaRPr lang="en-US" sz="16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2649" y="3427273"/>
            <a:ext cx="1242273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myotom</a:t>
            </a:r>
            <a:endParaRPr lang="en-US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-3585" y="4314174"/>
            <a:ext cx="1242273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spinal</a:t>
            </a:r>
            <a:r>
              <a:rPr lang="cs-CZ" sz="1600" dirty="0"/>
              <a:t> </a:t>
            </a:r>
          </a:p>
          <a:p>
            <a:pPr algn="ctr"/>
            <a:r>
              <a:rPr lang="cs-CZ" sz="1600" dirty="0"/>
              <a:t>nerve</a:t>
            </a:r>
            <a:endParaRPr lang="en-US" sz="1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29701" y="4840379"/>
            <a:ext cx="1242273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sympathetic</a:t>
            </a:r>
            <a:r>
              <a:rPr lang="cs-CZ" sz="1600" dirty="0"/>
              <a:t> </a:t>
            </a:r>
            <a:r>
              <a:rPr lang="cs-CZ" sz="1600" dirty="0" err="1"/>
              <a:t>neuroblasts</a:t>
            </a:r>
            <a:endParaRPr lang="en-US" sz="16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16391" y="2207260"/>
            <a:ext cx="1242273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germinal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730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2156"/>
            <a:ext cx="9020826" cy="335241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5694" y="170288"/>
            <a:ext cx="8281987" cy="573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Development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brain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3082031"/>
            <a:ext cx="140975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mesencephalon</a:t>
            </a:r>
            <a:endParaRPr lang="en-US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97028" y="2524071"/>
            <a:ext cx="158571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rhombencephalon</a:t>
            </a:r>
            <a:endParaRPr lang="en-US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3744657"/>
            <a:ext cx="142827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prosencephalon</a:t>
            </a:r>
            <a:endParaRPr lang="en-US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57" y="4071510"/>
            <a:ext cx="1428278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developing</a:t>
            </a:r>
            <a:r>
              <a:rPr lang="cs-CZ" sz="1600" dirty="0"/>
              <a:t> </a:t>
            </a:r>
            <a:r>
              <a:rPr lang="cs-CZ" sz="1600" dirty="0" err="1"/>
              <a:t>spinal</a:t>
            </a:r>
            <a:r>
              <a:rPr lang="cs-CZ" sz="1600" dirty="0"/>
              <a:t> </a:t>
            </a:r>
            <a:r>
              <a:rPr lang="cs-CZ" sz="1600" dirty="0" err="1"/>
              <a:t>cord</a:t>
            </a:r>
            <a:endParaRPr lang="en-US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396836" y="3125919"/>
            <a:ext cx="792229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eye</a:t>
            </a:r>
            <a:r>
              <a:rPr lang="cs-CZ" sz="1600" dirty="0"/>
              <a:t> cup</a:t>
            </a:r>
          </a:p>
          <a:p>
            <a:pPr algn="ctr"/>
            <a:endParaRPr lang="en-US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309930" y="3744657"/>
            <a:ext cx="96604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developing</a:t>
            </a:r>
            <a:r>
              <a:rPr lang="cs-CZ" sz="1600" dirty="0"/>
              <a:t> </a:t>
            </a:r>
            <a:r>
              <a:rPr lang="cs-CZ" sz="1600" dirty="0" err="1"/>
              <a:t>heart</a:t>
            </a:r>
            <a:endParaRPr lang="cs-CZ" sz="1600" dirty="0"/>
          </a:p>
          <a:p>
            <a:pPr algn="ctr"/>
            <a:endParaRPr lang="en-US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191537" y="4257275"/>
            <a:ext cx="1554227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nerves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pharyngeal</a:t>
            </a:r>
            <a:r>
              <a:rPr lang="cs-CZ" sz="1600" dirty="0"/>
              <a:t> </a:t>
            </a:r>
            <a:r>
              <a:rPr lang="cs-CZ" sz="1600" dirty="0" err="1"/>
              <a:t>arches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55128" y="2579192"/>
            <a:ext cx="1352707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diencephalon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007835" y="2579191"/>
            <a:ext cx="140975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mesencephalon</a:t>
            </a:r>
            <a:endParaRPr lang="en-US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611067" y="2579191"/>
            <a:ext cx="140975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metencephalon</a:t>
            </a:r>
            <a:endParaRPr lang="en-US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655702" y="3936879"/>
            <a:ext cx="146524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myelenencephalon</a:t>
            </a:r>
            <a:endParaRPr lang="en-US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571238" y="3125919"/>
            <a:ext cx="140975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telencephalon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5961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5694" y="170288"/>
            <a:ext cx="8281987" cy="573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Development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cs-CZ" altLang="cs-CZ" sz="4400" dirty="0">
                <a:solidFill>
                  <a:srgbClr val="000000"/>
                </a:solidFill>
                <a:latin typeface="+mn-lt"/>
              </a:rPr>
              <a:t> brain </a:t>
            </a:r>
            <a:r>
              <a:rPr lang="cs-CZ" altLang="cs-CZ" sz="4400" dirty="0" err="1">
                <a:solidFill>
                  <a:srgbClr val="000000"/>
                </a:solidFill>
                <a:latin typeface="+mn-lt"/>
              </a:rPr>
              <a:t>ventricles</a:t>
            </a:r>
            <a:endParaRPr lang="cs-CZ" altLang="cs-CZ" sz="4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1" y="2214208"/>
            <a:ext cx="8964238" cy="437709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17133" y="2579191"/>
            <a:ext cx="140975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mesencephalon</a:t>
            </a:r>
            <a:endParaRPr lang="en-US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2907" y="2579191"/>
            <a:ext cx="140975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mesencephalon</a:t>
            </a:r>
            <a:endParaRPr lang="en-US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5694" y="2944174"/>
            <a:ext cx="921543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epiphysis</a:t>
            </a:r>
            <a:endParaRPr lang="en-US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411619"/>
            <a:ext cx="9451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dirty="0" err="1"/>
              <a:t>hemispheres</a:t>
            </a:r>
            <a:endParaRPr lang="en-US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2135" y="5586200"/>
            <a:ext cx="109194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/>
              <a:t>3rd </a:t>
            </a:r>
            <a:r>
              <a:rPr lang="cs-CZ" sz="1600" dirty="0" err="1"/>
              <a:t>ventricle</a:t>
            </a:r>
            <a:endParaRPr lang="en-US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826710" y="5277558"/>
            <a:ext cx="109194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hypophysis</a:t>
            </a:r>
            <a:endParaRPr lang="en-US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49869" y="2826933"/>
            <a:ext cx="1293007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floor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4th </a:t>
            </a:r>
            <a:r>
              <a:rPr lang="cs-CZ" sz="1600" dirty="0" err="1"/>
              <a:t>ventricle</a:t>
            </a:r>
            <a:endParaRPr lang="en-US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295" y="4850808"/>
            <a:ext cx="83068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err="1"/>
              <a:t>lateral</a:t>
            </a:r>
            <a:r>
              <a:rPr lang="cs-CZ" sz="1600" dirty="0"/>
              <a:t> </a:t>
            </a:r>
            <a:r>
              <a:rPr lang="cs-CZ" sz="1600" dirty="0" err="1"/>
              <a:t>ventricle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492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122238"/>
            <a:ext cx="9144000" cy="642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 err="1">
                <a:solidFill>
                  <a:srgbClr val="000000"/>
                </a:solidFill>
                <a:latin typeface="+mn-lt"/>
              </a:rPr>
              <a:t>Neural</a:t>
            </a:r>
            <a:r>
              <a:rPr lang="cs-CZ" altLang="cs-CZ" dirty="0">
                <a:solidFill>
                  <a:srgbClr val="000000"/>
                </a:solidFill>
                <a:latin typeface="+mn-lt"/>
              </a:rPr>
              <a:t> tube </a:t>
            </a:r>
            <a:r>
              <a:rPr lang="cs-CZ" altLang="cs-CZ" dirty="0" err="1">
                <a:solidFill>
                  <a:srgbClr val="000000"/>
                </a:solidFill>
                <a:latin typeface="+mn-lt"/>
              </a:rPr>
              <a:t>defects</a:t>
            </a:r>
            <a:r>
              <a:rPr lang="cs-CZ" altLang="cs-CZ" dirty="0">
                <a:solidFill>
                  <a:srgbClr val="000000"/>
                </a:solidFill>
                <a:latin typeface="+mn-lt"/>
              </a:rPr>
              <a:t> (</a:t>
            </a:r>
            <a:r>
              <a:rPr lang="cs-CZ" altLang="cs-CZ" dirty="0" err="1">
                <a:solidFill>
                  <a:srgbClr val="000000"/>
                </a:solidFill>
                <a:latin typeface="+mn-lt"/>
              </a:rPr>
              <a:t>NTDs</a:t>
            </a:r>
            <a:r>
              <a:rPr lang="cs-CZ" altLang="cs-CZ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1" y="1547053"/>
            <a:ext cx="7233313" cy="4813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/>
              <a:t>Spina </a:t>
            </a:r>
            <a:r>
              <a:rPr lang="cs-CZ" altLang="cs-CZ" sz="2000" dirty="0" err="1"/>
              <a:t>bifida</a:t>
            </a:r>
            <a:r>
              <a:rPr lang="cs-CZ" altLang="cs-CZ" sz="2000" dirty="0"/>
              <a:t>: spina </a:t>
            </a:r>
            <a:r>
              <a:rPr lang="cs-CZ" altLang="cs-CZ" sz="2000" dirty="0" err="1"/>
              <a:t>bifida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occulta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defect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vertebral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arches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covedr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with</a:t>
            </a:r>
            <a:r>
              <a:rPr lang="cs-CZ" altLang="cs-CZ" sz="2000" dirty="0"/>
              <a:t> skin and </a:t>
            </a:r>
            <a:r>
              <a:rPr lang="cs-CZ" altLang="cs-CZ" sz="2000" dirty="0" err="1"/>
              <a:t>usually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does</a:t>
            </a:r>
            <a:r>
              <a:rPr lang="cs-CZ" altLang="cs-CZ" sz="2000" dirty="0"/>
              <a:t> not </a:t>
            </a:r>
            <a:r>
              <a:rPr lang="cs-CZ" altLang="cs-CZ" sz="2000" dirty="0" err="1"/>
              <a:t>affect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neural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tissue</a:t>
            </a:r>
            <a:r>
              <a:rPr lang="cs-CZ" altLang="cs-CZ" sz="2000" dirty="0"/>
              <a:t> – 10 </a:t>
            </a:r>
            <a:r>
              <a:rPr lang="cs-CZ" sz="2000" dirty="0"/>
              <a:t>%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population</a:t>
            </a:r>
            <a:r>
              <a:rPr lang="cs-CZ" sz="2000" dirty="0"/>
              <a:t>; </a:t>
            </a:r>
            <a:r>
              <a:rPr lang="cs-CZ" sz="2000" dirty="0" err="1"/>
              <a:t>meningocele</a:t>
            </a:r>
            <a:r>
              <a:rPr lang="cs-CZ" sz="2000" dirty="0"/>
              <a:t>; </a:t>
            </a:r>
            <a:r>
              <a:rPr lang="cs-CZ" sz="2000" dirty="0" err="1"/>
              <a:t>meningomyelocele</a:t>
            </a:r>
            <a:endParaRPr 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err="1"/>
              <a:t>Rachischisis</a:t>
            </a:r>
            <a:endParaRPr lang="cs-CZ" alt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err="1"/>
              <a:t>Hydrocephaly</a:t>
            </a:r>
            <a:endParaRPr lang="cs-CZ" alt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endParaRPr lang="en-US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520346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122238"/>
            <a:ext cx="9144000" cy="642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 err="1">
                <a:solidFill>
                  <a:srgbClr val="000000"/>
                </a:solidFill>
                <a:latin typeface="+mn-lt"/>
              </a:rPr>
              <a:t>Cranial</a:t>
            </a:r>
            <a:r>
              <a:rPr lang="cs-CZ" altLang="cs-CZ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+mn-lt"/>
              </a:rPr>
              <a:t>defects</a:t>
            </a:r>
            <a:endParaRPr lang="cs-CZ" altLang="cs-CZ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1" y="1255595"/>
            <a:ext cx="8570795" cy="5104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err="1"/>
              <a:t>Holoprosencephaly</a:t>
            </a:r>
            <a:r>
              <a:rPr lang="cs-CZ" altLang="cs-CZ" sz="2000" dirty="0"/>
              <a:t> (HPE) – 1 in 15000 (1 in 250 early </a:t>
            </a:r>
            <a:r>
              <a:rPr lang="cs-CZ" altLang="cs-CZ" sz="2000" dirty="0" err="1"/>
              <a:t>miscarriage</a:t>
            </a:r>
            <a:r>
              <a:rPr lang="cs-CZ" altLang="cs-CZ" sz="2000" dirty="0"/>
              <a:t>)</a:t>
            </a:r>
            <a:endParaRPr 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err="1"/>
              <a:t>Schisencephaly</a:t>
            </a:r>
            <a:endParaRPr lang="cs-CZ" alt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err="1"/>
              <a:t>Meningocele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meningoencephalocele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meningohydroencepahlocele</a:t>
            </a:r>
            <a:r>
              <a:rPr lang="cs-CZ" altLang="cs-CZ" sz="2000" dirty="0"/>
              <a:t> – 1 in 12000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err="1"/>
              <a:t>Exencephaly</a:t>
            </a:r>
            <a:r>
              <a:rPr lang="cs-CZ" altLang="cs-CZ" sz="2000" dirty="0"/>
              <a:t>: </a:t>
            </a:r>
            <a:r>
              <a:rPr lang="cs-CZ" altLang="cs-CZ" sz="2000" dirty="0" err="1"/>
              <a:t>anencephaly</a:t>
            </a:r>
            <a:r>
              <a:rPr lang="cs-CZ" altLang="cs-CZ" sz="2000" dirty="0"/>
              <a:t> (=</a:t>
            </a:r>
            <a:r>
              <a:rPr lang="cs-CZ" altLang="cs-CZ" sz="2000" dirty="0" err="1"/>
              <a:t>meroencaphaly</a:t>
            </a:r>
            <a:r>
              <a:rPr lang="cs-CZ" altLang="cs-CZ" sz="2000" dirty="0"/>
              <a:t> – 2-4 </a:t>
            </a:r>
            <a:r>
              <a:rPr lang="cs-CZ" altLang="cs-CZ" sz="2000" dirty="0" err="1"/>
              <a:t>times</a:t>
            </a:r>
            <a:r>
              <a:rPr lang="cs-CZ" altLang="cs-CZ" sz="2000" dirty="0"/>
              <a:t> more </a:t>
            </a:r>
            <a:r>
              <a:rPr lang="cs-CZ" altLang="cs-CZ" sz="2000" dirty="0" err="1"/>
              <a:t>common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female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foetuses</a:t>
            </a:r>
            <a:r>
              <a:rPr lang="cs-CZ" altLang="cs-CZ" sz="2000" dirty="0"/>
              <a:t>), </a:t>
            </a:r>
            <a:r>
              <a:rPr lang="cs-CZ" altLang="cs-CZ" sz="2000" dirty="0" err="1"/>
              <a:t>craniorachischisis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polyhydramnios</a:t>
            </a:r>
            <a:endParaRPr lang="cs-CZ" alt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err="1"/>
              <a:t>Hydrocephaly</a:t>
            </a:r>
            <a:r>
              <a:rPr lang="cs-CZ" altLang="cs-CZ" sz="2000" dirty="0"/>
              <a:t> – in most </a:t>
            </a:r>
            <a:r>
              <a:rPr lang="cs-CZ" altLang="cs-CZ" sz="2000" dirty="0" err="1"/>
              <a:t>cases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due</a:t>
            </a:r>
            <a:r>
              <a:rPr lang="cs-CZ" altLang="cs-CZ" sz="2000" dirty="0"/>
              <a:t> to </a:t>
            </a:r>
            <a:r>
              <a:rPr lang="cs-CZ" altLang="cs-CZ" sz="2000" dirty="0" err="1"/>
              <a:t>obstruction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aqeduct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Sylvius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aqueductal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stenosis</a:t>
            </a:r>
            <a:r>
              <a:rPr lang="cs-CZ" altLang="cs-CZ" sz="2000" dirty="0"/>
              <a:t>)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err="1"/>
              <a:t>Microcephaly</a:t>
            </a:r>
            <a:r>
              <a:rPr lang="cs-CZ" altLang="cs-CZ" sz="2000" dirty="0"/>
              <a:t> </a:t>
            </a:r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leading</a:t>
            </a:r>
            <a:r>
              <a:rPr lang="cs-CZ" altLang="cs-CZ" sz="2000" dirty="0"/>
              <a:t> cause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intellectual</a:t>
            </a:r>
            <a:r>
              <a:rPr lang="cs-CZ" altLang="cs-CZ" sz="2000" dirty="0"/>
              <a:t> disability </a:t>
            </a:r>
            <a:r>
              <a:rPr lang="cs-CZ" altLang="cs-CZ" sz="2000" dirty="0" err="1"/>
              <a:t>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maternal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alcohol</a:t>
            </a:r>
            <a:r>
              <a:rPr lang="cs-CZ" altLang="cs-CZ" sz="2000" dirty="0"/>
              <a:t> abuse!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endParaRPr lang="en-US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11390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"/>
          <a:stretch/>
        </p:blipFill>
        <p:spPr bwMode="auto">
          <a:xfrm>
            <a:off x="358059" y="1705904"/>
            <a:ext cx="5837081" cy="445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048584" cy="785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altLang="cs-CZ" dirty="0" err="1">
                <a:solidFill>
                  <a:srgbClr val="000000"/>
                </a:solidFill>
                <a:latin typeface="+mn-lt"/>
              </a:rPr>
              <a:t>ituitary</a:t>
            </a:r>
            <a:r>
              <a:rPr lang="en-US" altLang="cs-CZ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cs-CZ" dirty="0" err="1">
                <a:solidFill>
                  <a:srgbClr val="000000"/>
                </a:solidFill>
                <a:latin typeface="+mn-lt"/>
              </a:rPr>
              <a:t>gl</a:t>
            </a:r>
            <a:r>
              <a:rPr lang="cs-CZ" altLang="cs-CZ" dirty="0">
                <a:solidFill>
                  <a:srgbClr val="000000"/>
                </a:solidFill>
                <a:latin typeface="+mn-lt"/>
              </a:rPr>
              <a:t>and</a:t>
            </a:r>
            <a:endParaRPr lang="en-US" altLang="cs-CZ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920092"/>
            <a:ext cx="655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dirty="0"/>
              <a:t>Ectoderm (</a:t>
            </a:r>
            <a:r>
              <a:rPr lang="en-US" altLang="cs-CZ" sz="2000" dirty="0" err="1"/>
              <a:t>Rathke’s</a:t>
            </a:r>
            <a:r>
              <a:rPr lang="en-US" altLang="cs-CZ" sz="2000" dirty="0"/>
              <a:t> pouch)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dirty="0" err="1"/>
              <a:t>Neuroectoderm</a:t>
            </a:r>
            <a:r>
              <a:rPr lang="en-US" altLang="cs-CZ" sz="2000" dirty="0"/>
              <a:t> of ventral wall of diencephalon</a:t>
            </a:r>
          </a:p>
        </p:txBody>
      </p:sp>
      <p:pic>
        <p:nvPicPr>
          <p:cNvPr id="6" name="Picture 5" descr="HypDevAn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7279" y="3181018"/>
            <a:ext cx="248443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19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B5481-BC95-4A98-AD67-52A552804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26" y="0"/>
            <a:ext cx="7772400" cy="36881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7BB43B-C2F8-444D-A060-62E89A81F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66158"/>
            <a:ext cx="4476466" cy="6148541"/>
          </a:xfrm>
        </p:spPr>
        <p:txBody>
          <a:bodyPr/>
          <a:lstStyle/>
          <a:p>
            <a:pPr algn="l"/>
            <a:endParaRPr lang="cs-CZ" dirty="0"/>
          </a:p>
          <a:p>
            <a:pPr algn="l"/>
            <a:r>
              <a:rPr lang="cs-CZ" dirty="0" err="1"/>
              <a:t>Craniopharyngeal</a:t>
            </a:r>
            <a:r>
              <a:rPr lang="cs-CZ" dirty="0"/>
              <a:t> </a:t>
            </a:r>
            <a:r>
              <a:rPr lang="cs-CZ" dirty="0" err="1"/>
              <a:t>canal</a:t>
            </a:r>
            <a:endParaRPr lang="cs-CZ" dirty="0"/>
          </a:p>
          <a:p>
            <a:pPr algn="l"/>
            <a:r>
              <a:rPr lang="cs-CZ" dirty="0" err="1"/>
              <a:t>Pharyngeal</a:t>
            </a:r>
            <a:r>
              <a:rPr lang="cs-CZ" dirty="0"/>
              <a:t> </a:t>
            </a:r>
            <a:r>
              <a:rPr lang="cs-CZ" dirty="0" err="1"/>
              <a:t>hypophysis</a:t>
            </a:r>
            <a:endParaRPr lang="cs-CZ" dirty="0"/>
          </a:p>
          <a:p>
            <a:pPr algn="l"/>
            <a:r>
              <a:rPr lang="cs-CZ" dirty="0" err="1"/>
              <a:t>Agenesis</a:t>
            </a:r>
            <a:r>
              <a:rPr lang="cs-CZ" dirty="0"/>
              <a:t>/</a:t>
            </a:r>
            <a:r>
              <a:rPr lang="cs-CZ" dirty="0" err="1"/>
              <a:t>hypoplasia</a:t>
            </a:r>
            <a:r>
              <a:rPr lang="cs-CZ" dirty="0"/>
              <a:t>  - </a:t>
            </a:r>
            <a:r>
              <a:rPr lang="cs-CZ" dirty="0" err="1"/>
              <a:t>agenesis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incompatible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; </a:t>
            </a:r>
            <a:r>
              <a:rPr lang="cs-CZ" dirty="0" err="1"/>
              <a:t>panhypopituitarism</a:t>
            </a:r>
            <a:endParaRPr lang="cs-CZ" dirty="0"/>
          </a:p>
          <a:p>
            <a:pPr algn="l"/>
            <a:r>
              <a:rPr lang="cs-CZ" dirty="0" err="1"/>
              <a:t>Duplication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– very </a:t>
            </a:r>
            <a:r>
              <a:rPr lang="cs-CZ" dirty="0" err="1"/>
              <a:t>rare</a:t>
            </a:r>
            <a:endParaRPr lang="cs-CZ" dirty="0"/>
          </a:p>
          <a:p>
            <a:pPr algn="l"/>
            <a:r>
              <a:rPr lang="cs-CZ" dirty="0" err="1"/>
              <a:t>Ectopic</a:t>
            </a:r>
            <a:r>
              <a:rPr lang="cs-CZ" dirty="0"/>
              <a:t> </a:t>
            </a:r>
            <a:r>
              <a:rPr lang="cs-CZ" dirty="0" err="1"/>
              <a:t>posterior</a:t>
            </a:r>
            <a:r>
              <a:rPr lang="cs-CZ" dirty="0"/>
              <a:t> </a:t>
            </a:r>
            <a:r>
              <a:rPr lang="cs-CZ" dirty="0" err="1"/>
              <a:t>pituitary</a:t>
            </a:r>
            <a:r>
              <a:rPr lang="cs-CZ" dirty="0"/>
              <a:t> – </a:t>
            </a:r>
            <a:r>
              <a:rPr lang="cs-CZ" dirty="0" err="1"/>
              <a:t>pituitary</a:t>
            </a:r>
            <a:r>
              <a:rPr lang="cs-CZ" dirty="0"/>
              <a:t> </a:t>
            </a:r>
            <a:r>
              <a:rPr lang="cs-CZ" dirty="0" err="1"/>
              <a:t>dwarfism</a:t>
            </a:r>
            <a:endParaRPr lang="cs-CZ" dirty="0"/>
          </a:p>
          <a:p>
            <a:pPr algn="l"/>
            <a:r>
              <a:rPr lang="cs-CZ" dirty="0" err="1"/>
              <a:t>Craniopharyngiomas</a:t>
            </a:r>
            <a:r>
              <a:rPr lang="cs-CZ" dirty="0"/>
              <a:t> –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lie</a:t>
            </a:r>
            <a:r>
              <a:rPr lang="cs-CZ" dirty="0"/>
              <a:t> </a:t>
            </a:r>
            <a:r>
              <a:rPr lang="cs-CZ" dirty="0" err="1"/>
              <a:t>above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sella</a:t>
            </a:r>
            <a:r>
              <a:rPr lang="cs-CZ" dirty="0"/>
              <a:t>; cause </a:t>
            </a:r>
            <a:r>
              <a:rPr lang="cs-CZ" dirty="0" err="1"/>
              <a:t>hydrocephalus</a:t>
            </a:r>
            <a:r>
              <a:rPr lang="cs-CZ" dirty="0"/>
              <a:t>, </a:t>
            </a:r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, diabetes </a:t>
            </a:r>
            <a:r>
              <a:rPr lang="cs-CZ" dirty="0" err="1"/>
              <a:t>insipidus</a:t>
            </a:r>
            <a:r>
              <a:rPr lang="cs-CZ" dirty="0"/>
              <a:t>, lose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peripheral</a:t>
            </a:r>
            <a:r>
              <a:rPr lang="cs-CZ" dirty="0"/>
              <a:t> vision</a:t>
            </a:r>
          </a:p>
          <a:p>
            <a:pPr algn="l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31534B-8AB4-4CD5-A207-EDE7AF497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56899" r="1861" b="1597"/>
          <a:stretch/>
        </p:blipFill>
        <p:spPr>
          <a:xfrm>
            <a:off x="3152633" y="0"/>
            <a:ext cx="6252183" cy="203351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EF2AA8B-4ACD-454C-9051-29A01B7A7618}"/>
              </a:ext>
            </a:extLst>
          </p:cNvPr>
          <p:cNvSpPr txBox="1"/>
          <p:nvPr/>
        </p:nvSpPr>
        <p:spPr>
          <a:xfrm>
            <a:off x="4373217" y="2033516"/>
            <a:ext cx="47707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Duplication of the pituitary gland associated with multiple </a:t>
            </a:r>
            <a:r>
              <a:rPr lang="en-US" sz="900" dirty="0" err="1">
                <a:hlinkClick r:id="rId3"/>
              </a:rPr>
              <a:t>blastogenesis</a:t>
            </a:r>
            <a:r>
              <a:rPr lang="en-US" sz="900" dirty="0">
                <a:hlinkClick r:id="rId3"/>
              </a:rPr>
              <a:t> defects: Duplication of the pituitary gland (DPG)-plus syndrome. Case report and review of literature - Surgical Neurology International</a:t>
            </a:r>
            <a:endParaRPr lang="cs-CZ" sz="900" dirty="0"/>
          </a:p>
        </p:txBody>
      </p:sp>
      <p:pic>
        <p:nvPicPr>
          <p:cNvPr id="8" name="Obrázek 7" descr="Obsah obrázku text, zbraň&#10;&#10;Popis byl vytvořen automaticky">
            <a:extLst>
              <a:ext uri="{FF2B5EF4-FFF2-40B4-BE49-F238E27FC236}">
                <a16:creationId xmlns:a16="http://schemas.microsoft.com/office/drawing/2014/main" id="{B0AE5B37-9B99-4059-B30F-5A37A53F8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88" y="2611985"/>
            <a:ext cx="4918912" cy="358574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DCAA0C6-1486-441E-97A3-A8C9F69BF51C}"/>
              </a:ext>
            </a:extLst>
          </p:cNvPr>
          <p:cNvSpPr txBox="1"/>
          <p:nvPr/>
        </p:nvSpPr>
        <p:spPr>
          <a:xfrm>
            <a:off x="4225088" y="6291842"/>
            <a:ext cx="4764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>
                <a:hlinkClick r:id="rId5"/>
              </a:rPr>
              <a:t>Pediatric</a:t>
            </a:r>
            <a:r>
              <a:rPr lang="cs-CZ" sz="800" dirty="0">
                <a:hlinkClick r:id="rId5"/>
              </a:rPr>
              <a:t> </a:t>
            </a:r>
            <a:r>
              <a:rPr lang="cs-CZ" sz="800" dirty="0" err="1">
                <a:hlinkClick r:id="rId5"/>
              </a:rPr>
              <a:t>Craniopharyngioma</a:t>
            </a:r>
            <a:r>
              <a:rPr lang="cs-CZ" sz="800" dirty="0">
                <a:hlinkClick r:id="rId5"/>
              </a:rPr>
              <a:t>: Background, </a:t>
            </a:r>
            <a:r>
              <a:rPr lang="cs-CZ" sz="800" dirty="0" err="1">
                <a:hlinkClick r:id="rId5"/>
              </a:rPr>
              <a:t>Pathophysiology</a:t>
            </a:r>
            <a:r>
              <a:rPr lang="cs-CZ" sz="800" dirty="0">
                <a:hlinkClick r:id="rId5"/>
              </a:rPr>
              <a:t>, Epidemiology (medscape.com)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68796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122238"/>
            <a:ext cx="9144000" cy="642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 err="1">
                <a:solidFill>
                  <a:srgbClr val="000000"/>
                </a:solidFill>
                <a:latin typeface="+mn-lt"/>
              </a:rPr>
              <a:t>Epiphysis</a:t>
            </a:r>
            <a:endParaRPr lang="cs-CZ" altLang="cs-CZ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770" y="1547053"/>
            <a:ext cx="5585760" cy="492898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547053"/>
            <a:ext cx="3631096" cy="4813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cs-CZ" altLang="cs-CZ" sz="2000" dirty="0" err="1"/>
              <a:t>thickening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en-US" altLang="cs-CZ" sz="2000" dirty="0"/>
              <a:t> caudal part of </a:t>
            </a:r>
            <a:r>
              <a:rPr lang="cs-CZ" altLang="cs-CZ" sz="2000" dirty="0" err="1"/>
              <a:t>ependyma</a:t>
            </a:r>
            <a:r>
              <a:rPr lang="cs-CZ" altLang="cs-CZ" sz="2000" dirty="0"/>
              <a:t> </a:t>
            </a:r>
            <a:r>
              <a:rPr lang="en-US" altLang="cs-CZ" sz="2000" dirty="0"/>
              <a:t>that does not contribute to development of choroid plexus</a:t>
            </a:r>
            <a:r>
              <a:rPr lang="cs-CZ" altLang="cs-CZ" sz="2000" dirty="0"/>
              <a:t> </a:t>
            </a:r>
            <a:r>
              <a:rPr lang="en-US" altLang="cs-CZ" sz="2000" dirty="0"/>
              <a:t>at the </a:t>
            </a:r>
            <a:r>
              <a:rPr lang="cs-CZ" altLang="cs-CZ" sz="2000" dirty="0" err="1"/>
              <a:t>roof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diencephalon</a:t>
            </a:r>
            <a:endParaRPr lang="cs-CZ" alt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cs-CZ" altLang="cs-CZ" sz="2000" dirty="0" err="1"/>
              <a:t>neuroectoderm</a:t>
            </a:r>
            <a:endParaRPr lang="en-US" altLang="cs-CZ" sz="20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-"/>
            </a:pPr>
            <a:endParaRPr lang="en-US" altLang="cs-CZ" sz="2000" dirty="0"/>
          </a:p>
        </p:txBody>
      </p:sp>
    </p:spTree>
    <p:extLst>
      <p:ext uri="{BB962C8B-B14F-4D97-AF65-F5344CB8AC3E}">
        <p14:creationId xmlns:p14="http://schemas.microsoft.com/office/powerpoint/2010/main" val="81563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B5481-BC95-4A98-AD67-52A552804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26" y="0"/>
            <a:ext cx="7772400" cy="36881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7BB43B-C2F8-444D-A060-62E89A81F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27" y="647822"/>
            <a:ext cx="7951762" cy="4754172"/>
          </a:xfrm>
        </p:spPr>
        <p:txBody>
          <a:bodyPr/>
          <a:lstStyle/>
          <a:p>
            <a:pPr algn="l"/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agenesis</a:t>
            </a:r>
            <a:r>
              <a:rPr lang="cs-CZ" dirty="0"/>
              <a:t> – </a:t>
            </a:r>
            <a:r>
              <a:rPr lang="cs-CZ" dirty="0" err="1"/>
              <a:t>mutations</a:t>
            </a:r>
            <a:r>
              <a:rPr lang="cs-CZ" dirty="0"/>
              <a:t> PAX6 (</a:t>
            </a:r>
            <a:r>
              <a:rPr lang="cs-CZ" dirty="0" err="1"/>
              <a:t>paired</a:t>
            </a:r>
            <a:r>
              <a:rPr lang="cs-CZ" dirty="0"/>
              <a:t> box gene 6)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225EC0-222D-4C1B-81D9-FD398C627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15921" r="31940" b="9447"/>
          <a:stretch/>
        </p:blipFill>
        <p:spPr>
          <a:xfrm>
            <a:off x="2752168" y="1091821"/>
            <a:ext cx="6018663" cy="51183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9F44FA7-6E94-4DF4-8103-870C8675E0D4}"/>
              </a:ext>
            </a:extLst>
          </p:cNvPr>
          <p:cNvSpPr txBox="1"/>
          <p:nvPr/>
        </p:nvSpPr>
        <p:spPr>
          <a:xfrm>
            <a:off x="2364377" y="6479177"/>
            <a:ext cx="459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hlinkClick r:id="rId3"/>
              </a:rPr>
              <a:t>Cureus</a:t>
            </a:r>
            <a:r>
              <a:rPr lang="en-US" sz="1400" dirty="0">
                <a:hlinkClick r:id="rId3"/>
              </a:rPr>
              <a:t> | Pineal Gland Agenesis: Review and Case Illustration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1552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43451" y="-47180"/>
            <a:ext cx="33800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cs-CZ" sz="4400" dirty="0"/>
              <a:t>Thyroid </a:t>
            </a:r>
            <a:r>
              <a:rPr lang="cs-CZ" altLang="cs-CZ" sz="4400" dirty="0" err="1"/>
              <a:t>gland</a:t>
            </a:r>
            <a:endParaRPr lang="en-US" altLang="cs-CZ" sz="4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513" y="4274749"/>
            <a:ext cx="4618366" cy="2384211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322" y="1490008"/>
            <a:ext cx="539229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dirty="0"/>
              <a:t>endodermal proliferation of pharyngeal floor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between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tuberculum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impar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copula</a:t>
            </a:r>
            <a:r>
              <a:rPr lang="en-US" altLang="cs-CZ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obliterating</a:t>
            </a:r>
            <a:r>
              <a:rPr lang="cs-CZ" altLang="cs-CZ" sz="2000" dirty="0"/>
              <a:t> </a:t>
            </a:r>
            <a:r>
              <a:rPr lang="en-US" altLang="cs-CZ" sz="2000" dirty="0"/>
              <a:t>ductus </a:t>
            </a:r>
            <a:r>
              <a:rPr lang="en-US" altLang="cs-CZ" sz="2000" dirty="0" err="1"/>
              <a:t>thyreoglossus</a:t>
            </a:r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dirty="0"/>
              <a:t>foramen caecum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dirty="0" err="1"/>
              <a:t>bilobed</a:t>
            </a:r>
            <a:r>
              <a:rPr lang="en-US" altLang="cs-CZ" sz="2000" dirty="0"/>
              <a:t> </a:t>
            </a:r>
            <a:r>
              <a:rPr lang="cs-CZ" altLang="cs-CZ" sz="2000" dirty="0"/>
              <a:t>d</a:t>
            </a:r>
            <a:r>
              <a:rPr lang="en-US" altLang="cs-CZ" sz="2000" dirty="0" err="1"/>
              <a:t>iverticulum</a:t>
            </a:r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lobus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pyramidalis</a:t>
            </a:r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C-</a:t>
            </a:r>
            <a:r>
              <a:rPr lang="cs-CZ" altLang="cs-CZ" sz="2000" dirty="0" err="1"/>
              <a:t>cells</a:t>
            </a:r>
            <a:r>
              <a:rPr lang="cs-CZ" altLang="cs-CZ" sz="20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 err="1"/>
              <a:t>neural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crest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origin</a:t>
            </a:r>
            <a:endParaRPr lang="cs-CZ" altLang="cs-CZ" sz="2000" dirty="0"/>
          </a:p>
          <a:p>
            <a:pPr marL="342900" indent="-342900">
              <a:buFontTx/>
              <a:buChar char="-"/>
            </a:pPr>
            <a:r>
              <a:rPr lang="cs-CZ" altLang="cs-CZ" sz="2000" dirty="0" err="1"/>
              <a:t>ultimobranchial</a:t>
            </a:r>
            <a:r>
              <a:rPr lang="cs-CZ" altLang="cs-CZ" sz="2000" dirty="0"/>
              <a:t> body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5th </a:t>
            </a:r>
            <a:r>
              <a:rPr lang="cs-CZ" altLang="cs-CZ" sz="2000" dirty="0" err="1"/>
              <a:t>pharyngeal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pouch</a:t>
            </a:r>
            <a:endParaRPr lang="cs-CZ" altLang="cs-CZ" sz="2000" dirty="0"/>
          </a:p>
          <a:p>
            <a:endParaRPr lang="cs-CZ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7311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B5481-BC95-4A98-AD67-52A552804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326627" y="-477078"/>
            <a:ext cx="2828257" cy="186711"/>
          </a:xfrm>
        </p:spPr>
        <p:txBody>
          <a:bodyPr>
            <a:normAutofit fontScale="90000"/>
          </a:bodyPr>
          <a:lstStyle/>
          <a:p>
            <a:pPr algn="l"/>
            <a:endParaRPr lang="cs-CZ" sz="47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7BB43B-C2F8-444D-A060-62E89A81F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287" y="290367"/>
            <a:ext cx="4717773" cy="6401982"/>
          </a:xfrm>
        </p:spPr>
        <p:txBody>
          <a:bodyPr>
            <a:normAutofit fontScale="92500" lnSpcReduction="10000"/>
          </a:bodyPr>
          <a:lstStyle/>
          <a:p>
            <a:pPr algn="l"/>
            <a:endParaRPr lang="cs-CZ" sz="800" dirty="0"/>
          </a:p>
          <a:p>
            <a:pPr algn="l"/>
            <a:r>
              <a:rPr lang="cs-CZ" sz="2600" dirty="0" err="1"/>
              <a:t>Pyramidal</a:t>
            </a:r>
            <a:r>
              <a:rPr lang="cs-CZ" sz="2600" dirty="0"/>
              <a:t> lobe – in 50 </a:t>
            </a:r>
            <a:r>
              <a:rPr lang="cs-CZ" sz="2600" b="1" i="0" dirty="0">
                <a:effectLst/>
              </a:rPr>
              <a:t>% </a:t>
            </a:r>
            <a:r>
              <a:rPr lang="cs-CZ" sz="2600" i="0" dirty="0" err="1">
                <a:effectLst/>
              </a:rPr>
              <a:t>of</a:t>
            </a:r>
            <a:r>
              <a:rPr lang="cs-CZ" sz="2600" i="0" dirty="0">
                <a:effectLst/>
              </a:rPr>
              <a:t> </a:t>
            </a:r>
            <a:r>
              <a:rPr lang="cs-CZ" sz="2600" i="0" dirty="0" err="1">
                <a:effectLst/>
              </a:rPr>
              <a:t>population</a:t>
            </a:r>
            <a:endParaRPr lang="cs-CZ" sz="2600" i="0" dirty="0">
              <a:effectLst/>
            </a:endParaRPr>
          </a:p>
          <a:p>
            <a:pPr algn="l"/>
            <a:endParaRPr lang="cs-CZ" sz="2600" i="0" dirty="0">
              <a:effectLst/>
            </a:endParaRPr>
          </a:p>
          <a:p>
            <a:pPr algn="l"/>
            <a:r>
              <a:rPr lang="cs-CZ" sz="2600" dirty="0" err="1"/>
              <a:t>Congenital</a:t>
            </a:r>
            <a:r>
              <a:rPr lang="cs-CZ" sz="2600" dirty="0"/>
              <a:t> </a:t>
            </a:r>
            <a:r>
              <a:rPr lang="cs-CZ" sz="2600" dirty="0" err="1"/>
              <a:t>hypothyroidism</a:t>
            </a:r>
            <a:r>
              <a:rPr lang="cs-CZ" sz="2600" dirty="0"/>
              <a:t> (1/3000)</a:t>
            </a:r>
          </a:p>
          <a:p>
            <a:pPr algn="l"/>
            <a:endParaRPr lang="cs-CZ" sz="2600" dirty="0"/>
          </a:p>
          <a:p>
            <a:pPr algn="l"/>
            <a:endParaRPr lang="cs-CZ" sz="2600" dirty="0"/>
          </a:p>
          <a:p>
            <a:pPr algn="l"/>
            <a:r>
              <a:rPr lang="cs-CZ" sz="2600" dirty="0" err="1"/>
              <a:t>Ectopic</a:t>
            </a:r>
            <a:r>
              <a:rPr lang="cs-CZ" sz="2600" dirty="0"/>
              <a:t> </a:t>
            </a:r>
            <a:r>
              <a:rPr lang="cs-CZ" sz="2600" dirty="0" err="1"/>
              <a:t>thyroid</a:t>
            </a:r>
            <a:r>
              <a:rPr lang="cs-CZ" sz="2600" dirty="0"/>
              <a:t> </a:t>
            </a:r>
            <a:r>
              <a:rPr lang="cs-CZ" sz="2600" dirty="0" err="1"/>
              <a:t>gland</a:t>
            </a:r>
            <a:r>
              <a:rPr lang="cs-CZ" sz="2600" dirty="0"/>
              <a:t> – in 90 % </a:t>
            </a:r>
            <a:r>
              <a:rPr lang="cs-CZ" sz="2600" dirty="0" err="1"/>
              <a:t>cases</a:t>
            </a:r>
            <a:r>
              <a:rPr lang="cs-CZ" sz="2600" dirty="0"/>
              <a:t> </a:t>
            </a:r>
            <a:r>
              <a:rPr lang="cs-CZ" sz="2600" dirty="0" err="1"/>
              <a:t>it</a:t>
            </a:r>
            <a:r>
              <a:rPr lang="cs-CZ" sz="2600" dirty="0"/>
              <a:t> </a:t>
            </a:r>
            <a:r>
              <a:rPr lang="cs-CZ" sz="2600" dirty="0" err="1"/>
              <a:t>is</a:t>
            </a:r>
            <a:r>
              <a:rPr lang="cs-CZ" sz="2600" dirty="0"/>
              <a:t> </a:t>
            </a:r>
            <a:r>
              <a:rPr lang="cs-CZ" sz="2600" dirty="0" err="1"/>
              <a:t>lingual</a:t>
            </a:r>
            <a:r>
              <a:rPr lang="cs-CZ" sz="2600" dirty="0"/>
              <a:t> </a:t>
            </a:r>
            <a:r>
              <a:rPr lang="cs-CZ" sz="2600" dirty="0" err="1"/>
              <a:t>thyroid</a:t>
            </a:r>
            <a:r>
              <a:rPr lang="cs-CZ" sz="2600" dirty="0"/>
              <a:t> </a:t>
            </a:r>
            <a:r>
              <a:rPr lang="cs-CZ" sz="2600" dirty="0" err="1"/>
              <a:t>gland</a:t>
            </a:r>
            <a:r>
              <a:rPr lang="cs-CZ" sz="2600" dirty="0"/>
              <a:t>; </a:t>
            </a:r>
            <a:r>
              <a:rPr lang="cs-CZ" sz="2600" dirty="0" err="1"/>
              <a:t>sublingual</a:t>
            </a:r>
            <a:r>
              <a:rPr lang="cs-CZ" sz="2600" dirty="0"/>
              <a:t> </a:t>
            </a:r>
            <a:r>
              <a:rPr lang="cs-CZ" sz="2600" dirty="0" err="1"/>
              <a:t>thyroid</a:t>
            </a:r>
            <a:r>
              <a:rPr lang="cs-CZ" sz="2600" dirty="0"/>
              <a:t> </a:t>
            </a:r>
            <a:r>
              <a:rPr lang="cs-CZ" sz="2600" dirty="0" err="1"/>
              <a:t>gland</a:t>
            </a:r>
            <a:endParaRPr lang="cs-CZ" sz="2600" dirty="0"/>
          </a:p>
          <a:p>
            <a:pPr algn="l"/>
            <a:endParaRPr lang="cs-CZ" sz="2800" dirty="0"/>
          </a:p>
          <a:p>
            <a:pPr algn="l"/>
            <a:r>
              <a:rPr lang="cs-CZ" sz="2600" dirty="0" err="1"/>
              <a:t>Thyroglossal</a:t>
            </a:r>
            <a:r>
              <a:rPr lang="cs-CZ" sz="2600" dirty="0"/>
              <a:t> </a:t>
            </a:r>
            <a:r>
              <a:rPr lang="cs-CZ" sz="2600" dirty="0" err="1"/>
              <a:t>duct</a:t>
            </a:r>
            <a:r>
              <a:rPr lang="cs-CZ" sz="2600" dirty="0"/>
              <a:t> cyst – </a:t>
            </a:r>
            <a:r>
              <a:rPr lang="cs-CZ" sz="2600" dirty="0" err="1"/>
              <a:t>clinically</a:t>
            </a:r>
            <a:r>
              <a:rPr lang="cs-CZ" sz="2600" dirty="0"/>
              <a:t> </a:t>
            </a:r>
            <a:r>
              <a:rPr lang="cs-CZ" sz="2600" dirty="0" err="1"/>
              <a:t>important</a:t>
            </a:r>
            <a:r>
              <a:rPr lang="cs-CZ" sz="2600" dirty="0"/>
              <a:t> to </a:t>
            </a:r>
            <a:r>
              <a:rPr lang="cs-CZ" sz="2600" dirty="0" err="1"/>
              <a:t>distinguish</a:t>
            </a:r>
            <a:r>
              <a:rPr lang="cs-CZ" sz="2600" dirty="0"/>
              <a:t> </a:t>
            </a:r>
            <a:r>
              <a:rPr lang="cs-CZ" sz="2600" dirty="0" err="1"/>
              <a:t>from</a:t>
            </a:r>
            <a:r>
              <a:rPr lang="cs-CZ" sz="2600" dirty="0"/>
              <a:t> </a:t>
            </a:r>
            <a:r>
              <a:rPr lang="cs-CZ" sz="2600" dirty="0" err="1"/>
              <a:t>ectopic</a:t>
            </a:r>
            <a:r>
              <a:rPr lang="cs-CZ" sz="2600" dirty="0"/>
              <a:t> </a:t>
            </a:r>
            <a:r>
              <a:rPr lang="cs-CZ" sz="2600" dirty="0" err="1"/>
              <a:t>thyroid</a:t>
            </a:r>
            <a:r>
              <a:rPr lang="cs-CZ" sz="2600" dirty="0"/>
              <a:t> </a:t>
            </a:r>
            <a:r>
              <a:rPr lang="cs-CZ" sz="2600" dirty="0" err="1"/>
              <a:t>gland</a:t>
            </a:r>
            <a:r>
              <a:rPr lang="cs-CZ" sz="2600" dirty="0"/>
              <a:t>!</a:t>
            </a:r>
          </a:p>
          <a:p>
            <a:pPr algn="l"/>
            <a:endParaRPr lang="cs-CZ" sz="2600" dirty="0"/>
          </a:p>
          <a:p>
            <a:pPr algn="l"/>
            <a:r>
              <a:rPr lang="cs-CZ" sz="2600" dirty="0" err="1"/>
              <a:t>Thyroglossal</a:t>
            </a:r>
            <a:r>
              <a:rPr lang="cs-CZ" sz="2600" dirty="0"/>
              <a:t> fistula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CBB28C-0C9E-478E-A371-A24D5608C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16" y="4734011"/>
            <a:ext cx="2047686" cy="2307060"/>
          </a:xfrm>
          <a:prstGeom prst="rect">
            <a:avLst/>
          </a:prstGeom>
        </p:spPr>
      </p:pic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A97EB3E1-301B-4A0B-BFF9-0EDDEA6716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8" t="1546" r="30869" b="2416"/>
          <a:stretch/>
        </p:blipFill>
        <p:spPr>
          <a:xfrm>
            <a:off x="6016487" y="25323"/>
            <a:ext cx="3127513" cy="658633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09B252-67A8-436A-894A-893A1DEF3129}"/>
              </a:ext>
            </a:extLst>
          </p:cNvPr>
          <p:cNvSpPr txBox="1"/>
          <p:nvPr/>
        </p:nvSpPr>
        <p:spPr>
          <a:xfrm>
            <a:off x="6107826" y="6504057"/>
            <a:ext cx="2944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T.W. Sadler, </a:t>
            </a:r>
            <a:r>
              <a:rPr lang="en-US" sz="1100" dirty="0" err="1"/>
              <a:t>Langman´s</a:t>
            </a:r>
            <a:r>
              <a:rPr lang="en-US" sz="1100" dirty="0"/>
              <a:t> medical embryology, 1</a:t>
            </a:r>
            <a:r>
              <a:rPr lang="cs-CZ" sz="1100" dirty="0"/>
              <a:t>2</a:t>
            </a:r>
            <a:r>
              <a:rPr lang="en-US" sz="1100" dirty="0" err="1"/>
              <a:t>th</a:t>
            </a:r>
            <a:r>
              <a:rPr lang="en-US" sz="1100" dirty="0"/>
              <a:t> edition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7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5588" y="1253196"/>
            <a:ext cx="8888412" cy="1402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cs-CZ" sz="2000" dirty="0" err="1"/>
              <a:t>glandulae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parathyroideae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superiores</a:t>
            </a:r>
            <a:r>
              <a:rPr lang="en-US" altLang="cs-CZ" sz="2000" dirty="0"/>
              <a:t> from endoderm of 4th pharyngeal pouch </a:t>
            </a:r>
          </a:p>
          <a:p>
            <a:r>
              <a:rPr lang="en-US" altLang="cs-CZ" sz="2000" dirty="0" err="1"/>
              <a:t>glandulae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parathyroideae</a:t>
            </a:r>
            <a:r>
              <a:rPr lang="en-US" altLang="cs-CZ" sz="2000" dirty="0"/>
              <a:t> </a:t>
            </a:r>
            <a:r>
              <a:rPr lang="en-US" altLang="cs-CZ" sz="2000" dirty="0" err="1"/>
              <a:t>inferiores</a:t>
            </a:r>
            <a:r>
              <a:rPr lang="en-US" altLang="cs-CZ" sz="2000" dirty="0"/>
              <a:t> from dorsal process of 3</a:t>
            </a:r>
            <a:r>
              <a:rPr lang="cs-CZ" altLang="cs-CZ" sz="2000" dirty="0" err="1"/>
              <a:t>rd</a:t>
            </a:r>
            <a:r>
              <a:rPr lang="en-US" altLang="cs-CZ" sz="2000" dirty="0"/>
              <a:t> pharyngeal pouch</a:t>
            </a:r>
          </a:p>
          <a:p>
            <a:pPr>
              <a:buFontTx/>
              <a:buChar char="-"/>
            </a:pPr>
            <a:r>
              <a:rPr lang="en-US" altLang="cs-CZ" sz="2000" dirty="0"/>
              <a:t>together with thymus descend to lower poles of thyroid</a:t>
            </a:r>
          </a:p>
          <a:p>
            <a:endParaRPr lang="en-US" altLang="cs-CZ" sz="2000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0"/>
            <a:ext cx="8589963" cy="1192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 err="1">
                <a:latin typeface="+mn-lt"/>
              </a:rPr>
              <a:t>Embryonic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development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of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parathyroid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gland</a:t>
            </a:r>
            <a:endParaRPr lang="cs-CZ" altLang="cs-CZ" dirty="0">
              <a:latin typeface="+mn-lt"/>
            </a:endParaRPr>
          </a:p>
        </p:txBody>
      </p:sp>
      <p:pic>
        <p:nvPicPr>
          <p:cNvPr id="5" name="Picture 2" descr="http://www.cambridgequestions.co.uk/diagrams/Development%20-%20Pharyngeal%20arch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04" y="3164618"/>
            <a:ext cx="4015010" cy="369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3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B5481-BC95-4A98-AD67-52A552804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26" y="0"/>
            <a:ext cx="7772400" cy="36881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7BB43B-C2F8-444D-A060-62E89A81F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27" y="647822"/>
            <a:ext cx="7951762" cy="4754172"/>
          </a:xfrm>
        </p:spPr>
        <p:txBody>
          <a:bodyPr/>
          <a:lstStyle/>
          <a:p>
            <a:pPr algn="l"/>
            <a:endParaRPr lang="cs-CZ" dirty="0"/>
          </a:p>
          <a:p>
            <a:pPr algn="l"/>
            <a:r>
              <a:rPr lang="cs-CZ" dirty="0" err="1"/>
              <a:t>Ectopic</a:t>
            </a:r>
            <a:r>
              <a:rPr lang="cs-CZ" dirty="0"/>
              <a:t> </a:t>
            </a:r>
            <a:r>
              <a:rPr lang="cs-CZ" dirty="0" err="1"/>
              <a:t>parathyroid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inferior</a:t>
            </a:r>
            <a:r>
              <a:rPr lang="cs-CZ" dirty="0"/>
              <a:t> </a:t>
            </a:r>
            <a:r>
              <a:rPr lang="cs-CZ" dirty="0" err="1"/>
              <a:t>parathyroids</a:t>
            </a:r>
            <a:r>
              <a:rPr lang="cs-CZ" dirty="0"/>
              <a:t> are more </a:t>
            </a:r>
            <a:r>
              <a:rPr lang="cs-CZ" dirty="0" err="1"/>
              <a:t>variable</a:t>
            </a:r>
            <a:r>
              <a:rPr lang="cs-CZ" dirty="0"/>
              <a:t> in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position</a:t>
            </a:r>
            <a:endParaRPr lang="cs-CZ" dirty="0"/>
          </a:p>
          <a:p>
            <a:pPr algn="l"/>
            <a:r>
              <a:rPr lang="cs-CZ" dirty="0" err="1"/>
              <a:t>Supranumerary</a:t>
            </a:r>
            <a:r>
              <a:rPr lang="cs-CZ" dirty="0"/>
              <a:t> </a:t>
            </a:r>
            <a:r>
              <a:rPr lang="cs-CZ" dirty="0" err="1"/>
              <a:t>parathyroid</a:t>
            </a:r>
            <a:r>
              <a:rPr lang="cs-CZ" dirty="0"/>
              <a:t> </a:t>
            </a:r>
            <a:r>
              <a:rPr lang="cs-CZ" dirty="0" err="1"/>
              <a:t>glands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0785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</TotalTime>
  <Words>601</Words>
  <Application>Microsoft Office PowerPoint</Application>
  <PresentationFormat>Předvádění na obrazovce (4:3)</PresentationFormat>
  <Paragraphs>135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Motiv Office</vt:lpstr>
      <vt:lpstr>Development and teratology of the endocrine and nervous system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</dc:creator>
  <cp:lastModifiedBy>Anna Mac Gillavry</cp:lastModifiedBy>
  <cp:revision>65</cp:revision>
  <dcterms:created xsi:type="dcterms:W3CDTF">2015-11-04T07:29:52Z</dcterms:created>
  <dcterms:modified xsi:type="dcterms:W3CDTF">2021-05-29T21:00:00Z</dcterms:modified>
</cp:coreProperties>
</file>