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3" r:id="rId4"/>
    <p:sldId id="262" r:id="rId5"/>
    <p:sldId id="264" r:id="rId6"/>
    <p:sldId id="265" r:id="rId7"/>
    <p:sldId id="258" r:id="rId8"/>
    <p:sldId id="260" r:id="rId9"/>
    <p:sldId id="266" r:id="rId10"/>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90"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sk-SK"/>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sk-SK"/>
          </a:p>
        </p:txBody>
      </p:sp>
      <p:sp>
        <p:nvSpPr>
          <p:cNvPr id="4" name="Zástupný symbol pro datum 3"/>
          <p:cNvSpPr>
            <a:spLocks noGrp="1"/>
          </p:cNvSpPr>
          <p:nvPr>
            <p:ph type="dt" sz="half" idx="10"/>
          </p:nvPr>
        </p:nvSpPr>
        <p:spPr/>
        <p:txBody>
          <a:body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69077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106898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sk-SK"/>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120139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152326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sk-SK"/>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2558489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5" name="Zástupný symbol pro datum 4"/>
          <p:cNvSpPr>
            <a:spLocks noGrp="1"/>
          </p:cNvSpPr>
          <p:nvPr>
            <p:ph type="dt" sz="half" idx="10"/>
          </p:nvPr>
        </p:nvSpPr>
        <p:spPr/>
        <p:txBody>
          <a:bodyPr/>
          <a:lstStyle/>
          <a:p>
            <a:fld id="{2D7E6ACF-393D-4DE9-A445-E4CB76CA76AE}" type="datetimeFigureOut">
              <a:rPr lang="sk-SK" smtClean="0"/>
              <a:t>9. 3. 2016</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216522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sk-SK"/>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7" name="Zástupný symbol pro datum 6"/>
          <p:cNvSpPr>
            <a:spLocks noGrp="1"/>
          </p:cNvSpPr>
          <p:nvPr>
            <p:ph type="dt" sz="half" idx="10"/>
          </p:nvPr>
        </p:nvSpPr>
        <p:spPr/>
        <p:txBody>
          <a:bodyPr/>
          <a:lstStyle/>
          <a:p>
            <a:fld id="{2D7E6ACF-393D-4DE9-A445-E4CB76CA76AE}" type="datetimeFigureOut">
              <a:rPr lang="sk-SK" smtClean="0"/>
              <a:t>9. 3. 2016</a:t>
            </a:fld>
            <a:endParaRPr lang="sk-SK"/>
          </a:p>
        </p:txBody>
      </p:sp>
      <p:sp>
        <p:nvSpPr>
          <p:cNvPr id="8" name="Zástupný symbol pro zápatí 7"/>
          <p:cNvSpPr>
            <a:spLocks noGrp="1"/>
          </p:cNvSpPr>
          <p:nvPr>
            <p:ph type="ftr" sz="quarter" idx="11"/>
          </p:nvPr>
        </p:nvSpPr>
        <p:spPr/>
        <p:txBody>
          <a:bodyPr/>
          <a:lstStyle/>
          <a:p>
            <a:endParaRPr lang="sk-SK"/>
          </a:p>
        </p:txBody>
      </p:sp>
      <p:sp>
        <p:nvSpPr>
          <p:cNvPr id="9" name="Zástupný symbol pro číslo snímku 8"/>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485626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datum 2"/>
          <p:cNvSpPr>
            <a:spLocks noGrp="1"/>
          </p:cNvSpPr>
          <p:nvPr>
            <p:ph type="dt" sz="half" idx="10"/>
          </p:nvPr>
        </p:nvSpPr>
        <p:spPr/>
        <p:txBody>
          <a:bodyPr/>
          <a:lstStyle/>
          <a:p>
            <a:fld id="{2D7E6ACF-393D-4DE9-A445-E4CB76CA76AE}" type="datetimeFigureOut">
              <a:rPr lang="sk-SK" smtClean="0"/>
              <a:t>9. 3. 2016</a:t>
            </a:fld>
            <a:endParaRPr lang="sk-SK"/>
          </a:p>
        </p:txBody>
      </p:sp>
      <p:sp>
        <p:nvSpPr>
          <p:cNvPr id="4" name="Zástupný symbol pro zápatí 3"/>
          <p:cNvSpPr>
            <a:spLocks noGrp="1"/>
          </p:cNvSpPr>
          <p:nvPr>
            <p:ph type="ftr" sz="quarter" idx="11"/>
          </p:nvPr>
        </p:nvSpPr>
        <p:spPr/>
        <p:txBody>
          <a:bodyPr/>
          <a:lstStyle/>
          <a:p>
            <a:endParaRPr lang="sk-SK"/>
          </a:p>
        </p:txBody>
      </p:sp>
      <p:sp>
        <p:nvSpPr>
          <p:cNvPr id="5" name="Zástupný symbol pro číslo snímku 4"/>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145858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D7E6ACF-393D-4DE9-A445-E4CB76CA76AE}" type="datetimeFigureOut">
              <a:rPr lang="sk-SK" smtClean="0"/>
              <a:t>9. 3. 2016</a:t>
            </a:fld>
            <a:endParaRPr lang="sk-SK"/>
          </a:p>
        </p:txBody>
      </p:sp>
      <p:sp>
        <p:nvSpPr>
          <p:cNvPr id="3" name="Zástupný symbol pro zápatí 2"/>
          <p:cNvSpPr>
            <a:spLocks noGrp="1"/>
          </p:cNvSpPr>
          <p:nvPr>
            <p:ph type="ftr" sz="quarter" idx="11"/>
          </p:nvPr>
        </p:nvSpPr>
        <p:spPr/>
        <p:txBody>
          <a:bodyPr/>
          <a:lstStyle/>
          <a:p>
            <a:endParaRPr lang="sk-SK"/>
          </a:p>
        </p:txBody>
      </p:sp>
      <p:sp>
        <p:nvSpPr>
          <p:cNvPr id="4" name="Zástupný symbol pro číslo snímku 3"/>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2080661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sk-SK"/>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7E6ACF-393D-4DE9-A445-E4CB76CA76AE}" type="datetimeFigureOut">
              <a:rPr lang="sk-SK" smtClean="0"/>
              <a:t>9. 3. 2016</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96848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sk-SK"/>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D7E6ACF-393D-4DE9-A445-E4CB76CA76AE}" type="datetimeFigureOut">
              <a:rPr lang="sk-SK" smtClean="0"/>
              <a:t>9. 3. 2016</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9C4451B1-CED6-4B31-9D6C-42A8CBD50A09}" type="slidenum">
              <a:rPr lang="sk-SK" smtClean="0"/>
              <a:t>‹#›</a:t>
            </a:fld>
            <a:endParaRPr lang="sk-SK"/>
          </a:p>
        </p:txBody>
      </p:sp>
    </p:spTree>
    <p:extLst>
      <p:ext uri="{BB962C8B-B14F-4D97-AF65-F5344CB8AC3E}">
        <p14:creationId xmlns:p14="http://schemas.microsoft.com/office/powerpoint/2010/main" val="305246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sk-SK"/>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E6ACF-393D-4DE9-A445-E4CB76CA76AE}" type="datetimeFigureOut">
              <a:rPr lang="sk-SK" smtClean="0"/>
              <a:t>9. 3. 2016</a:t>
            </a:fld>
            <a:endParaRPr lang="sk-SK"/>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451B1-CED6-4B31-9D6C-42A8CBD50A09}" type="slidenum">
              <a:rPr lang="sk-SK" smtClean="0"/>
              <a:t>‹#›</a:t>
            </a:fld>
            <a:endParaRPr lang="sk-SK"/>
          </a:p>
        </p:txBody>
      </p:sp>
    </p:spTree>
    <p:extLst>
      <p:ext uri="{BB962C8B-B14F-4D97-AF65-F5344CB8AC3E}">
        <p14:creationId xmlns:p14="http://schemas.microsoft.com/office/powerpoint/2010/main" val="3573106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3913" y="1122363"/>
            <a:ext cx="10204174" cy="2387600"/>
          </a:xfrm>
        </p:spPr>
        <p:txBody>
          <a:bodyPr>
            <a:normAutofit/>
          </a:bodyPr>
          <a:lstStyle/>
          <a:p>
            <a:r>
              <a:rPr lang="en-GB" sz="4400" dirty="0" smtClean="0"/>
              <a:t>XXIV</a:t>
            </a:r>
            <a:br>
              <a:rPr lang="en-GB" sz="4400" dirty="0" smtClean="0"/>
            </a:br>
            <a:r>
              <a:rPr lang="en-GB" sz="4400" dirty="0" smtClean="0"/>
              <a:t>Compiling daily diet</a:t>
            </a:r>
            <a:br>
              <a:rPr lang="en-GB" sz="4400" dirty="0" smtClean="0"/>
            </a:br>
            <a:r>
              <a:rPr lang="en-GB" sz="4400" dirty="0" smtClean="0"/>
              <a:t>Principles of proper nutrition</a:t>
            </a:r>
            <a:endParaRPr lang="en-GB" sz="4400" dirty="0"/>
          </a:p>
        </p:txBody>
      </p:sp>
      <p:sp>
        <p:nvSpPr>
          <p:cNvPr id="3" name="Podnadpis 2"/>
          <p:cNvSpPr>
            <a:spLocks noGrp="1"/>
          </p:cNvSpPr>
          <p:nvPr>
            <p:ph type="subTitle" idx="1"/>
          </p:nvPr>
        </p:nvSpPr>
        <p:spPr>
          <a:xfrm>
            <a:off x="1524000" y="4259384"/>
            <a:ext cx="9144000" cy="998415"/>
          </a:xfrm>
        </p:spPr>
        <p:txBody>
          <a:bodyPr/>
          <a:lstStyle/>
          <a:p>
            <a:r>
              <a:rPr lang="en-GB" dirty="0" smtClean="0"/>
              <a:t>Physiology II - practice</a:t>
            </a:r>
            <a:endParaRPr lang="en-GB" dirty="0"/>
          </a:p>
        </p:txBody>
      </p:sp>
      <p:sp>
        <p:nvSpPr>
          <p:cNvPr id="4" name="Zástupný symbol pro zápatí 3"/>
          <p:cNvSpPr>
            <a:spLocks noGrp="1"/>
          </p:cNvSpPr>
          <p:nvPr>
            <p:ph type="ftr" sz="quarter" idx="11"/>
          </p:nvPr>
        </p:nvSpPr>
        <p:spPr>
          <a:xfrm>
            <a:off x="6135756" y="6096001"/>
            <a:ext cx="5923003" cy="598512"/>
          </a:xfrm>
        </p:spPr>
        <p:txBody>
          <a:bodyPr/>
          <a:lstStyle/>
          <a:p>
            <a:r>
              <a:rPr lang="en-GB" sz="1600" dirty="0" smtClean="0"/>
              <a:t>Dep. of Physiology, Fac. of Medicine, MU, 2016 © Tibor Stračina</a:t>
            </a:r>
            <a:endParaRPr lang="en-GB" sz="1600" dirty="0"/>
          </a:p>
        </p:txBody>
      </p:sp>
    </p:spTree>
    <p:extLst>
      <p:ext uri="{BB962C8B-B14F-4D97-AF65-F5344CB8AC3E}">
        <p14:creationId xmlns:p14="http://schemas.microsoft.com/office/powerpoint/2010/main" val="106903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Principles of proper nutrition</a:t>
            </a:r>
            <a:endParaRPr lang="en-GB" dirty="0"/>
          </a:p>
        </p:txBody>
      </p:sp>
      <p:sp>
        <p:nvSpPr>
          <p:cNvPr id="3" name="Zástupný symbol pro obsah 2"/>
          <p:cNvSpPr>
            <a:spLocks noGrp="1"/>
          </p:cNvSpPr>
          <p:nvPr>
            <p:ph idx="1"/>
          </p:nvPr>
        </p:nvSpPr>
        <p:spPr>
          <a:xfrm>
            <a:off x="646112" y="1690687"/>
            <a:ext cx="10845304" cy="4996715"/>
          </a:xfrm>
        </p:spPr>
        <p:txBody>
          <a:bodyPr>
            <a:normAutofit/>
          </a:bodyPr>
          <a:lstStyle/>
          <a:p>
            <a:pPr lvl="0" hangingPunct="0"/>
            <a:r>
              <a:rPr lang="en-GB" b="1" dirty="0" smtClean="0"/>
              <a:t>Intake and expenditure of energy should be in balance</a:t>
            </a:r>
          </a:p>
          <a:p>
            <a:pPr lvl="0" hangingPunct="0"/>
            <a:endParaRPr lang="en-GB" dirty="0" smtClean="0"/>
          </a:p>
          <a:p>
            <a:pPr lvl="0" hangingPunct="0"/>
            <a:r>
              <a:rPr lang="en-GB" dirty="0" smtClean="0"/>
              <a:t>Keep adequate body weight (defined by BMI and waist circumference)</a:t>
            </a:r>
          </a:p>
          <a:p>
            <a:pPr lvl="0" hangingPunct="0"/>
            <a:r>
              <a:rPr lang="en-GB" dirty="0" smtClean="0"/>
              <a:t>Eat 5 or more meals daily in regular intervals (every 3-4 hours) - number of recommended daily meals depends on the total energetic value of food which should be taken in:</a:t>
            </a:r>
          </a:p>
          <a:p>
            <a:pPr lvl="1" hangingPunct="0"/>
            <a:r>
              <a:rPr lang="en-GB" dirty="0" smtClean="0"/>
              <a:t>1 600 kcal in 6 meals</a:t>
            </a:r>
          </a:p>
          <a:p>
            <a:pPr lvl="1" hangingPunct="0"/>
            <a:r>
              <a:rPr lang="en-GB" dirty="0" smtClean="0"/>
              <a:t>2 200 kcal in 9 meals</a:t>
            </a:r>
          </a:p>
          <a:p>
            <a:pPr lvl="1" hangingPunct="0"/>
            <a:r>
              <a:rPr lang="en-GB" dirty="0" smtClean="0"/>
              <a:t>2 800 kcal in 11 meals</a:t>
            </a:r>
          </a:p>
          <a:p>
            <a:r>
              <a:rPr lang="en-GB" dirty="0" smtClean="0"/>
              <a:t>Do regular physical activity - exercise at least 30 minutes 5-times a week </a:t>
            </a:r>
            <a:endParaRPr lang="en-GB" dirty="0"/>
          </a:p>
        </p:txBody>
      </p:sp>
    </p:spTree>
    <p:extLst>
      <p:ext uri="{BB962C8B-B14F-4D97-AF65-F5344CB8AC3E}">
        <p14:creationId xmlns:p14="http://schemas.microsoft.com/office/powerpoint/2010/main" val="61758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Principles of proper nutrition</a:t>
            </a:r>
            <a:endParaRPr lang="en-GB" dirty="0"/>
          </a:p>
        </p:txBody>
      </p:sp>
      <p:sp>
        <p:nvSpPr>
          <p:cNvPr id="3" name="Zástupný symbol pro obsah 2"/>
          <p:cNvSpPr>
            <a:spLocks noGrp="1"/>
          </p:cNvSpPr>
          <p:nvPr>
            <p:ph idx="1"/>
          </p:nvPr>
        </p:nvSpPr>
        <p:spPr>
          <a:xfrm>
            <a:off x="305453" y="1430711"/>
            <a:ext cx="11438312" cy="4996715"/>
          </a:xfrm>
        </p:spPr>
        <p:txBody>
          <a:bodyPr>
            <a:normAutofit/>
          </a:bodyPr>
          <a:lstStyle/>
          <a:p>
            <a:pPr lvl="0" hangingPunct="0"/>
            <a:r>
              <a:rPr lang="en-GB" b="1" dirty="0" smtClean="0"/>
              <a:t>The food should </a:t>
            </a:r>
            <a:r>
              <a:rPr lang="en-GB" b="1" dirty="0" err="1" smtClean="0"/>
              <a:t>var</a:t>
            </a:r>
            <a:r>
              <a:rPr lang="cs-CZ" b="1" dirty="0" smtClean="0"/>
              <a:t>y</a:t>
            </a:r>
            <a:r>
              <a:rPr lang="en-GB" b="1" dirty="0" smtClean="0"/>
              <a:t> </a:t>
            </a:r>
            <a:r>
              <a:rPr lang="en-GB" b="1" dirty="0" smtClean="0"/>
              <a:t>and contain all the necessary nutritional components</a:t>
            </a:r>
          </a:p>
          <a:p>
            <a:pPr lvl="0" hangingPunct="0"/>
            <a:endParaRPr lang="en-GB" dirty="0" smtClean="0"/>
          </a:p>
          <a:p>
            <a:pPr lvl="0" hangingPunct="0"/>
            <a:r>
              <a:rPr lang="en-GB" dirty="0" smtClean="0"/>
              <a:t>Frequent intake of fresh vegetables and fruits (optimally 5 times a day)</a:t>
            </a:r>
          </a:p>
          <a:p>
            <a:pPr lvl="0" hangingPunct="0"/>
            <a:r>
              <a:rPr lang="en-GB" dirty="0" smtClean="0"/>
              <a:t>Prefer dark bread and wholemeal products</a:t>
            </a:r>
          </a:p>
          <a:p>
            <a:pPr lvl="0" hangingPunct="0"/>
            <a:r>
              <a:rPr lang="en-GB" dirty="0" smtClean="0"/>
              <a:t>Increase consumption of food rich in fibre, vitamins and minerals (fruit, vegetable, legume)</a:t>
            </a:r>
          </a:p>
          <a:p>
            <a:pPr lvl="0" hangingPunct="0"/>
            <a:endParaRPr lang="en-GB" dirty="0"/>
          </a:p>
        </p:txBody>
      </p:sp>
    </p:spTree>
    <p:extLst>
      <p:ext uri="{BB962C8B-B14F-4D97-AF65-F5344CB8AC3E}">
        <p14:creationId xmlns:p14="http://schemas.microsoft.com/office/powerpoint/2010/main" val="1562473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Principles of proper nutrition</a:t>
            </a:r>
            <a:endParaRPr lang="en-GB" dirty="0"/>
          </a:p>
        </p:txBody>
      </p:sp>
      <p:sp>
        <p:nvSpPr>
          <p:cNvPr id="3" name="Zástupný symbol pro obsah 2"/>
          <p:cNvSpPr>
            <a:spLocks noGrp="1"/>
          </p:cNvSpPr>
          <p:nvPr>
            <p:ph idx="1"/>
          </p:nvPr>
        </p:nvSpPr>
        <p:spPr>
          <a:xfrm>
            <a:off x="646112" y="1690687"/>
            <a:ext cx="10845304" cy="4996715"/>
          </a:xfrm>
        </p:spPr>
        <p:txBody>
          <a:bodyPr>
            <a:normAutofit/>
          </a:bodyPr>
          <a:lstStyle/>
          <a:p>
            <a:pPr lvl="0" hangingPunct="0"/>
            <a:r>
              <a:rPr lang="en-GB" b="1" dirty="0" smtClean="0"/>
              <a:t>Proteins of animal origin are necessary especially for children and elderly people</a:t>
            </a:r>
          </a:p>
          <a:p>
            <a:pPr lvl="0" hangingPunct="0"/>
            <a:endParaRPr lang="en-GB" dirty="0" smtClean="0"/>
          </a:p>
          <a:p>
            <a:pPr lvl="0" hangingPunct="0"/>
            <a:r>
              <a:rPr lang="en-GB" dirty="0" smtClean="0"/>
              <a:t>Restrict consumption of red meat (pork, beef)</a:t>
            </a:r>
          </a:p>
          <a:p>
            <a:pPr lvl="0" hangingPunct="0"/>
            <a:r>
              <a:rPr lang="en-GB" dirty="0" smtClean="0"/>
              <a:t>Exchange red meet for </a:t>
            </a:r>
            <a:r>
              <a:rPr lang="en-GB" dirty="0" smtClean="0"/>
              <a:t>poultry</a:t>
            </a:r>
            <a:r>
              <a:rPr lang="cs-CZ" dirty="0" smtClean="0"/>
              <a:t> </a:t>
            </a:r>
            <a:r>
              <a:rPr lang="cs-CZ" dirty="0" err="1" smtClean="0"/>
              <a:t>or</a:t>
            </a:r>
            <a:r>
              <a:rPr lang="cs-CZ" dirty="0" smtClean="0"/>
              <a:t> </a:t>
            </a:r>
            <a:r>
              <a:rPr lang="cs-CZ" dirty="0" err="1" smtClean="0"/>
              <a:t>deer</a:t>
            </a:r>
            <a:r>
              <a:rPr lang="cs-CZ" dirty="0" smtClean="0"/>
              <a:t> </a:t>
            </a:r>
            <a:r>
              <a:rPr lang="cs-CZ" dirty="0" err="1" smtClean="0"/>
              <a:t>or</a:t>
            </a:r>
            <a:r>
              <a:rPr lang="cs-CZ" dirty="0" smtClean="0"/>
              <a:t> </a:t>
            </a:r>
            <a:r>
              <a:rPr lang="cs-CZ" dirty="0" err="1" smtClean="0"/>
              <a:t>lamb</a:t>
            </a:r>
            <a:r>
              <a:rPr lang="en-GB" dirty="0" smtClean="0"/>
              <a:t> </a:t>
            </a:r>
            <a:endParaRPr lang="en-GB" dirty="0" smtClean="0"/>
          </a:p>
          <a:p>
            <a:pPr lvl="0" hangingPunct="0"/>
            <a:r>
              <a:rPr lang="en-GB" dirty="0" smtClean="0"/>
              <a:t>Increase consumption of fish and seafood (at least twice a week)</a:t>
            </a:r>
          </a:p>
        </p:txBody>
      </p:sp>
    </p:spTree>
    <p:extLst>
      <p:ext uri="{BB962C8B-B14F-4D97-AF65-F5344CB8AC3E}">
        <p14:creationId xmlns:p14="http://schemas.microsoft.com/office/powerpoint/2010/main" val="1037768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Principles of proper nutrition</a:t>
            </a:r>
            <a:endParaRPr lang="en-GB" dirty="0"/>
          </a:p>
        </p:txBody>
      </p:sp>
      <p:sp>
        <p:nvSpPr>
          <p:cNvPr id="3" name="Zástupný symbol pro obsah 2"/>
          <p:cNvSpPr>
            <a:spLocks noGrp="1"/>
          </p:cNvSpPr>
          <p:nvPr>
            <p:ph idx="1"/>
          </p:nvPr>
        </p:nvSpPr>
        <p:spPr>
          <a:xfrm>
            <a:off x="646112" y="1690687"/>
            <a:ext cx="10845304" cy="4996715"/>
          </a:xfrm>
        </p:spPr>
        <p:txBody>
          <a:bodyPr>
            <a:normAutofit fontScale="92500"/>
          </a:bodyPr>
          <a:lstStyle/>
          <a:p>
            <a:pPr lvl="0" hangingPunct="0"/>
            <a:r>
              <a:rPr lang="en-GB" b="1" dirty="0" smtClean="0"/>
              <a:t>Restrict consumption of fat, sugar, salt, and alcohol</a:t>
            </a:r>
          </a:p>
          <a:p>
            <a:pPr lvl="0" hangingPunct="0"/>
            <a:endParaRPr lang="en-GB" dirty="0" smtClean="0"/>
          </a:p>
          <a:p>
            <a:pPr lvl="0" hangingPunct="0"/>
            <a:r>
              <a:rPr lang="en-GB" dirty="0" smtClean="0"/>
              <a:t>Restrict food rich in cholesterol (egg, fat meat, entrails, certain milk products)</a:t>
            </a:r>
          </a:p>
          <a:p>
            <a:pPr lvl="0" hangingPunct="0"/>
            <a:r>
              <a:rPr lang="en-GB" dirty="0" smtClean="0"/>
              <a:t>Restrict consumption of sweet drinks, stewed fruit, sweets – consume them only exceptionally</a:t>
            </a:r>
          </a:p>
          <a:p>
            <a:pPr hangingPunct="0"/>
            <a:r>
              <a:rPr lang="en-GB" dirty="0" smtClean="0"/>
              <a:t>Drink sugarless water and fruit juice</a:t>
            </a:r>
          </a:p>
          <a:p>
            <a:pPr lvl="0" hangingPunct="0"/>
            <a:r>
              <a:rPr lang="en-GB" dirty="0" smtClean="0"/>
              <a:t>Restrict consumption of salted peanuts, chips</a:t>
            </a:r>
          </a:p>
          <a:p>
            <a:pPr hangingPunct="0"/>
            <a:r>
              <a:rPr lang="en-GB" dirty="0" smtClean="0"/>
              <a:t>Significantly restrict consumption of canned food, fried food, and sausages</a:t>
            </a:r>
          </a:p>
          <a:p>
            <a:pPr lvl="0" hangingPunct="0"/>
            <a:r>
              <a:rPr lang="en-GB" dirty="0" smtClean="0"/>
              <a:t>If alcohol is consumed, temperate intake is recommended - not drink more than 20 g of alcohol daily (approx. 200 ml of wine, 0.5 l of beer, 50 ml of spirits)</a:t>
            </a:r>
          </a:p>
          <a:p>
            <a:pPr lvl="0" hangingPunct="0"/>
            <a:endParaRPr lang="en-GB" dirty="0"/>
          </a:p>
        </p:txBody>
      </p:sp>
    </p:spTree>
    <p:extLst>
      <p:ext uri="{BB962C8B-B14F-4D97-AF65-F5344CB8AC3E}">
        <p14:creationId xmlns:p14="http://schemas.microsoft.com/office/powerpoint/2010/main" val="51000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Food pyramid</a:t>
            </a:r>
            <a:endParaRPr lang="en-GB" dirty="0"/>
          </a:p>
        </p:txBody>
      </p:sp>
      <p:sp>
        <p:nvSpPr>
          <p:cNvPr id="3" name="Zástupný symbol pro obsah 2"/>
          <p:cNvSpPr>
            <a:spLocks noGrp="1"/>
          </p:cNvSpPr>
          <p:nvPr>
            <p:ph idx="1"/>
          </p:nvPr>
        </p:nvSpPr>
        <p:spPr>
          <a:xfrm>
            <a:off x="9761838" y="6145427"/>
            <a:ext cx="1591962" cy="492272"/>
          </a:xfrm>
        </p:spPr>
        <p:txBody>
          <a:bodyPr>
            <a:normAutofit lnSpcReduction="10000"/>
          </a:bodyPr>
          <a:lstStyle/>
          <a:p>
            <a:pPr marL="0" indent="0">
              <a:buNone/>
            </a:pPr>
            <a:r>
              <a:rPr lang="en-GB" sz="1000" dirty="0" smtClean="0"/>
              <a:t>http://mariasols.com/wp-content/uploads/2008/05/food_pyramid.JPG</a:t>
            </a:r>
            <a:endParaRPr lang="en-GB" sz="1000" dirty="0"/>
          </a:p>
        </p:txBody>
      </p:sp>
      <p:pic>
        <p:nvPicPr>
          <p:cNvPr id="1026" name="Picture 2" descr="http://mariasols.com/wp-content/uploads/2008/05/food_pyrami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7262" y="1990647"/>
            <a:ext cx="5477476" cy="4355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762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Compiling of daily diet</a:t>
            </a:r>
            <a:endParaRPr lang="en-GB" dirty="0"/>
          </a:p>
        </p:txBody>
      </p:sp>
      <p:sp>
        <p:nvSpPr>
          <p:cNvPr id="3" name="Zástupný symbol pro obsah 2"/>
          <p:cNvSpPr>
            <a:spLocks noGrp="1"/>
          </p:cNvSpPr>
          <p:nvPr>
            <p:ph idx="1"/>
          </p:nvPr>
        </p:nvSpPr>
        <p:spPr>
          <a:xfrm>
            <a:off x="646112" y="1690687"/>
            <a:ext cx="10845304" cy="4996715"/>
          </a:xfrm>
        </p:spPr>
        <p:txBody>
          <a:bodyPr>
            <a:normAutofit/>
          </a:bodyPr>
          <a:lstStyle/>
          <a:p>
            <a:pPr marL="0" indent="0">
              <a:buNone/>
            </a:pPr>
            <a:endParaRPr lang="en-GB" dirty="0" smtClean="0"/>
          </a:p>
          <a:p>
            <a:r>
              <a:rPr lang="en-GB" dirty="0" smtClean="0"/>
              <a:t>For </a:t>
            </a:r>
            <a:r>
              <a:rPr lang="en-GB" b="1" dirty="0" smtClean="0"/>
              <a:t>evaluation of food intake</a:t>
            </a:r>
            <a:r>
              <a:rPr lang="en-GB" dirty="0" smtClean="0"/>
              <a:t>:</a:t>
            </a:r>
          </a:p>
          <a:p>
            <a:pPr marL="457200" lvl="1" indent="0">
              <a:buNone/>
            </a:pPr>
            <a:r>
              <a:rPr lang="en-GB" dirty="0" smtClean="0"/>
              <a:t>	determination of intake of energy, amount of macro- and micronutrients</a:t>
            </a:r>
          </a:p>
          <a:p>
            <a:endParaRPr lang="en-GB" dirty="0" smtClean="0"/>
          </a:p>
          <a:p>
            <a:r>
              <a:rPr lang="en-GB" dirty="0" smtClean="0"/>
              <a:t>For </a:t>
            </a:r>
            <a:r>
              <a:rPr lang="en-GB" b="1" dirty="0" smtClean="0"/>
              <a:t>therapeutic intervention</a:t>
            </a:r>
            <a:r>
              <a:rPr lang="en-GB" dirty="0" smtClean="0"/>
              <a:t>: </a:t>
            </a:r>
          </a:p>
          <a:p>
            <a:pPr marL="914400" lvl="2" indent="0">
              <a:buNone/>
            </a:pPr>
            <a:r>
              <a:rPr lang="en-GB" sz="2400" dirty="0" smtClean="0"/>
              <a:t>recommendation of daily food intake according </a:t>
            </a:r>
            <a:r>
              <a:rPr lang="en-GB" sz="2400" dirty="0"/>
              <a:t>to individual needs of patient and </a:t>
            </a:r>
            <a:r>
              <a:rPr lang="en-GB" sz="2400" dirty="0" smtClean="0"/>
              <a:t>principles of proper nutrition (obese patients, patients with food intake disorders, sportsmen)</a:t>
            </a:r>
          </a:p>
          <a:p>
            <a:endParaRPr lang="en-GB" dirty="0" smtClean="0"/>
          </a:p>
          <a:p>
            <a:endParaRPr lang="en-GB" dirty="0"/>
          </a:p>
        </p:txBody>
      </p:sp>
    </p:spTree>
    <p:extLst>
      <p:ext uri="{BB962C8B-B14F-4D97-AF65-F5344CB8AC3E}">
        <p14:creationId xmlns:p14="http://schemas.microsoft.com/office/powerpoint/2010/main" val="4139491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Compiling of daily diet</a:t>
            </a:r>
            <a:endParaRPr lang="en-GB" dirty="0"/>
          </a:p>
        </p:txBody>
      </p:sp>
      <p:sp>
        <p:nvSpPr>
          <p:cNvPr id="3" name="Zástupný symbol pro obsah 2"/>
          <p:cNvSpPr>
            <a:spLocks noGrp="1"/>
          </p:cNvSpPr>
          <p:nvPr>
            <p:ph idx="1"/>
          </p:nvPr>
        </p:nvSpPr>
        <p:spPr>
          <a:xfrm>
            <a:off x="646112" y="1690687"/>
            <a:ext cx="10845304" cy="4996715"/>
          </a:xfrm>
        </p:spPr>
        <p:txBody>
          <a:bodyPr>
            <a:normAutofit/>
          </a:bodyPr>
          <a:lstStyle/>
          <a:p>
            <a:r>
              <a:rPr lang="en-GB" dirty="0" smtClean="0"/>
              <a:t>Detailed summary of daily diet:</a:t>
            </a:r>
          </a:p>
          <a:p>
            <a:pPr lvl="1"/>
            <a:r>
              <a:rPr lang="en-GB" dirty="0" smtClean="0"/>
              <a:t>Meal/day time (breakfast, snack/elevenses, lunch, snack/tea, dinner)</a:t>
            </a:r>
          </a:p>
          <a:p>
            <a:pPr lvl="1"/>
            <a:r>
              <a:rPr lang="en-GB" dirty="0" smtClean="0"/>
              <a:t>Exact amount of food (in grams)</a:t>
            </a:r>
          </a:p>
          <a:p>
            <a:pPr lvl="1"/>
            <a:r>
              <a:rPr lang="en-GB" dirty="0" smtClean="0"/>
              <a:t>Energy content and composition of each individual food according to caloric tables</a:t>
            </a:r>
          </a:p>
          <a:p>
            <a:pPr lvl="2"/>
            <a:r>
              <a:rPr lang="en-GB" dirty="0" smtClean="0"/>
              <a:t>Energy content in </a:t>
            </a:r>
            <a:r>
              <a:rPr lang="en-GB" b="1" dirty="0" smtClean="0"/>
              <a:t>kJ</a:t>
            </a:r>
            <a:r>
              <a:rPr lang="en-GB" dirty="0" smtClean="0"/>
              <a:t> or </a:t>
            </a:r>
            <a:r>
              <a:rPr lang="en-GB" b="1" dirty="0" smtClean="0"/>
              <a:t>kcal</a:t>
            </a:r>
            <a:r>
              <a:rPr lang="en-GB" dirty="0" smtClean="0"/>
              <a:t> (1 kcal = 4,184 kJ)</a:t>
            </a:r>
          </a:p>
          <a:p>
            <a:pPr lvl="2"/>
            <a:r>
              <a:rPr lang="en-GB" dirty="0" smtClean="0"/>
              <a:t>Content of basic nutrients (saccharides, lipids, proteins)</a:t>
            </a:r>
          </a:p>
          <a:p>
            <a:pPr lvl="2"/>
            <a:r>
              <a:rPr lang="en-GB" dirty="0" smtClean="0"/>
              <a:t>Content of vitamins, minerals and trace elements</a:t>
            </a:r>
          </a:p>
          <a:p>
            <a:endParaRPr lang="en-GB" dirty="0" smtClean="0"/>
          </a:p>
          <a:p>
            <a:r>
              <a:rPr lang="en-GB" dirty="0" smtClean="0"/>
              <a:t>Sum of accepted energy</a:t>
            </a:r>
          </a:p>
          <a:p>
            <a:r>
              <a:rPr lang="en-GB" dirty="0" smtClean="0"/>
              <a:t>Recommended values</a:t>
            </a:r>
          </a:p>
          <a:p>
            <a:endParaRPr lang="en-GB" dirty="0" smtClean="0"/>
          </a:p>
          <a:p>
            <a:pPr lvl="2"/>
            <a:endParaRPr lang="en-GB" dirty="0" smtClean="0"/>
          </a:p>
          <a:p>
            <a:pPr lvl="1"/>
            <a:endParaRPr lang="en-GB" dirty="0" smtClean="0"/>
          </a:p>
          <a:p>
            <a:endParaRPr lang="en-GB" dirty="0" smtClean="0"/>
          </a:p>
          <a:p>
            <a:endParaRPr lang="en-GB" dirty="0"/>
          </a:p>
        </p:txBody>
      </p:sp>
    </p:spTree>
    <p:extLst>
      <p:ext uri="{BB962C8B-B14F-4D97-AF65-F5344CB8AC3E}">
        <p14:creationId xmlns:p14="http://schemas.microsoft.com/office/powerpoint/2010/main" val="607654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Protocol:</a:t>
            </a:r>
            <a:br>
              <a:rPr lang="en-GB" dirty="0" smtClean="0"/>
            </a:br>
            <a:r>
              <a:rPr lang="en-GB" dirty="0" smtClean="0"/>
              <a:t>procedure, interpretation, conclusions</a:t>
            </a:r>
            <a:endParaRPr lang="en-GB" dirty="0"/>
          </a:p>
        </p:txBody>
      </p:sp>
      <p:sp>
        <p:nvSpPr>
          <p:cNvPr id="3" name="Zástupný symbol pro obsah 2"/>
          <p:cNvSpPr>
            <a:spLocks noGrp="1"/>
          </p:cNvSpPr>
          <p:nvPr>
            <p:ph idx="1"/>
          </p:nvPr>
        </p:nvSpPr>
        <p:spPr/>
        <p:txBody>
          <a:bodyPr>
            <a:normAutofit fontScale="85000" lnSpcReduction="20000"/>
          </a:bodyPr>
          <a:lstStyle/>
          <a:p>
            <a:pPr lvl="0" hangingPunct="0"/>
            <a:r>
              <a:rPr lang="en-GB" dirty="0" smtClean="0"/>
              <a:t>Write down weight, height, age and gender of the person for </a:t>
            </a:r>
            <a:r>
              <a:rPr lang="en-GB" dirty="0" smtClean="0"/>
              <a:t>who</a:t>
            </a:r>
            <a:r>
              <a:rPr lang="cs-CZ" dirty="0" smtClean="0"/>
              <a:t>m</a:t>
            </a:r>
            <a:r>
              <a:rPr lang="en-GB" dirty="0" smtClean="0"/>
              <a:t> </a:t>
            </a:r>
            <a:r>
              <a:rPr lang="en-GB" dirty="0" smtClean="0"/>
              <a:t>you will </a:t>
            </a:r>
            <a:r>
              <a:rPr lang="en-GB" dirty="0" err="1" smtClean="0"/>
              <a:t>compil</a:t>
            </a:r>
            <a:r>
              <a:rPr lang="cs-CZ" dirty="0" smtClean="0"/>
              <a:t>e</a:t>
            </a:r>
            <a:r>
              <a:rPr lang="en-GB" dirty="0" smtClean="0"/>
              <a:t> </a:t>
            </a:r>
            <a:r>
              <a:rPr lang="en-GB" dirty="0" smtClean="0"/>
              <a:t>the daily diet. </a:t>
            </a:r>
            <a:endParaRPr lang="sk-SK" dirty="0" smtClean="0"/>
          </a:p>
          <a:p>
            <a:pPr lvl="0" hangingPunct="0"/>
            <a:endParaRPr lang="en-GB" dirty="0" smtClean="0"/>
          </a:p>
          <a:p>
            <a:pPr lvl="0" hangingPunct="0"/>
            <a:r>
              <a:rPr lang="en-GB" dirty="0" smtClean="0"/>
              <a:t>Determine the daily energetic output</a:t>
            </a:r>
            <a:endParaRPr lang="sk-SK" dirty="0" smtClean="0"/>
          </a:p>
          <a:p>
            <a:pPr lvl="0" hangingPunct="0"/>
            <a:endParaRPr lang="en-GB" dirty="0" smtClean="0"/>
          </a:p>
          <a:p>
            <a:pPr lvl="0" hangingPunct="0"/>
            <a:r>
              <a:rPr lang="en-GB" dirty="0" smtClean="0"/>
              <a:t>Create a diet representing the food consumed yesterday. Write down:</a:t>
            </a:r>
          </a:p>
          <a:p>
            <a:pPr lvl="1" hangingPunct="0"/>
            <a:r>
              <a:rPr lang="en-GB" dirty="0" smtClean="0"/>
              <a:t>the sum of accepted energy, nutrients, </a:t>
            </a:r>
            <a:r>
              <a:rPr lang="sk-SK" dirty="0" smtClean="0"/>
              <a:t>chosen </a:t>
            </a:r>
            <a:r>
              <a:rPr lang="en-GB" dirty="0" smtClean="0"/>
              <a:t>minerals and vitamins</a:t>
            </a:r>
          </a:p>
          <a:p>
            <a:pPr lvl="1" hangingPunct="0"/>
            <a:r>
              <a:rPr lang="en-GB" dirty="0" smtClean="0"/>
              <a:t>the recommended values of the parameters</a:t>
            </a:r>
          </a:p>
          <a:p>
            <a:endParaRPr lang="en-GB" dirty="0" smtClean="0"/>
          </a:p>
          <a:p>
            <a:r>
              <a:rPr lang="en-GB" dirty="0" smtClean="0"/>
              <a:t>Compare energetic input and output, consumed and recommended daily doses of nutrients, minerals and vitamins. Comment whether the diet of examined person is appropriate. Write down the mistakes that were done and the way how to correct </a:t>
            </a:r>
            <a:r>
              <a:rPr lang="en-GB" dirty="0" smtClean="0"/>
              <a:t>them</a:t>
            </a:r>
            <a:r>
              <a:rPr lang="cs-CZ" dirty="0" smtClean="0"/>
              <a:t>.</a:t>
            </a:r>
            <a:endParaRPr lang="en-GB" dirty="0" smtClean="0"/>
          </a:p>
        </p:txBody>
      </p:sp>
    </p:spTree>
    <p:extLst>
      <p:ext uri="{BB962C8B-B14F-4D97-AF65-F5344CB8AC3E}">
        <p14:creationId xmlns:p14="http://schemas.microsoft.com/office/powerpoint/2010/main" val="416743624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494</Words>
  <Application>Microsoft Office PowerPoint</Application>
  <PresentationFormat>Vlastní</PresentationFormat>
  <Paragraphs>66</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XXIV Compiling daily diet Principles of proper nutrition</vt:lpstr>
      <vt:lpstr>Principles of proper nutrition</vt:lpstr>
      <vt:lpstr>Principles of proper nutrition</vt:lpstr>
      <vt:lpstr>Principles of proper nutrition</vt:lpstr>
      <vt:lpstr>Principles of proper nutrition</vt:lpstr>
      <vt:lpstr>Food pyramid</vt:lpstr>
      <vt:lpstr>Compiling of daily diet</vt:lpstr>
      <vt:lpstr>Compiling of daily diet</vt:lpstr>
      <vt:lpstr>Protocol: procedure, interpretation, 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Sestavení jídelního lístku Zásady správné výživy</dc:title>
  <dc:creator>Tibor Stračina</dc:creator>
  <cp:lastModifiedBy>Nováková</cp:lastModifiedBy>
  <cp:revision>27</cp:revision>
  <dcterms:created xsi:type="dcterms:W3CDTF">2016-01-31T17:35:44Z</dcterms:created>
  <dcterms:modified xsi:type="dcterms:W3CDTF">2016-03-09T14:04:43Z</dcterms:modified>
</cp:coreProperties>
</file>