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9" r:id="rId3"/>
    <p:sldId id="266" r:id="rId4"/>
    <p:sldId id="267" r:id="rId5"/>
    <p:sldId id="300" r:id="rId6"/>
    <p:sldId id="268" r:id="rId7"/>
    <p:sldId id="269" r:id="rId8"/>
    <p:sldId id="302" r:id="rId9"/>
    <p:sldId id="274" r:id="rId10"/>
    <p:sldId id="275" r:id="rId11"/>
    <p:sldId id="311" r:id="rId12"/>
    <p:sldId id="316" r:id="rId13"/>
    <p:sldId id="312" r:id="rId14"/>
    <p:sldId id="313" r:id="rId15"/>
    <p:sldId id="315" r:id="rId16"/>
    <p:sldId id="314" r:id="rId17"/>
    <p:sldId id="276" r:id="rId18"/>
    <p:sldId id="279" r:id="rId19"/>
    <p:sldId id="318" r:id="rId20"/>
    <p:sldId id="277" r:id="rId21"/>
    <p:sldId id="303" r:id="rId22"/>
    <p:sldId id="304" r:id="rId23"/>
    <p:sldId id="308" r:id="rId24"/>
    <p:sldId id="309" r:id="rId25"/>
    <p:sldId id="278" r:id="rId26"/>
    <p:sldId id="285" r:id="rId27"/>
    <p:sldId id="283" r:id="rId28"/>
    <p:sldId id="297" r:id="rId29"/>
    <p:sldId id="287" r:id="rId30"/>
    <p:sldId id="286" r:id="rId31"/>
    <p:sldId id="288" r:id="rId32"/>
    <p:sldId id="289" r:id="rId33"/>
    <p:sldId id="291" r:id="rId34"/>
    <p:sldId id="292" r:id="rId35"/>
    <p:sldId id="293" r:id="rId36"/>
    <p:sldId id="299" r:id="rId37"/>
    <p:sldId id="29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108" d="100"/>
          <a:sy n="108" d="100"/>
        </p:scale>
        <p:origin x="94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smtClean="0"/>
              <a:pPr/>
              <a:t>1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ECG – Electrocardiography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Practical Exercises in Physiology (Spring semester: 4th - 6th weeks)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Leads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Cabrera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971600" y="870172"/>
            <a:ext cx="5637487" cy="5433412"/>
            <a:chOff x="971600" y="1196752"/>
            <a:chExt cx="5637487" cy="5433412"/>
          </a:xfrm>
        </p:grpSpPr>
        <p:sp>
          <p:nvSpPr>
            <p:cNvPr id="8" name="Obdélník 7"/>
            <p:cNvSpPr/>
            <p:nvPr/>
          </p:nvSpPr>
          <p:spPr>
            <a:xfrm>
              <a:off x="5468218" y="3304798"/>
              <a:ext cx="30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9" name="Přímá spojnice 38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7" name="Přímá spojnice 36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bdélník 11"/>
            <p:cNvSpPr/>
            <p:nvPr/>
          </p:nvSpPr>
          <p:spPr>
            <a:xfrm>
              <a:off x="2783147" y="5700830"/>
              <a:ext cx="660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aVF</a:t>
              </a:r>
              <a:endParaRPr lang="cs-CZ" sz="2000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283968" y="5301208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650522" y="5445224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III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083242" y="4437112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aVR</a:t>
              </a:r>
              <a:endParaRPr lang="cs-CZ" sz="2000" b="1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139601" y="2138985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aVL</a:t>
              </a:r>
              <a:r>
                <a:rPr lang="cs-CZ" sz="2000" b="1" dirty="0"/>
                <a:t> 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06599" y="134250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139952" y="4726885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74840" y="400007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926274" y="2998693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153327" y="5230941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089884" y="496835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688959" y="201587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282185" y="2077429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131840" y="11967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067944" y="170254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29969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115616" y="4078813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1138315" y="5968444"/>
              <a:ext cx="808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120°</a:t>
              </a:r>
              <a:endParaRPr lang="cs-CZ" sz="2000" dirty="0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2890306" y="6230054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90°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4598542" y="5824428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60°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5880587" y="4768299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30°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853752" y="3285211"/>
              <a:ext cx="481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0°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853752" y="2118472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-30°</a:t>
              </a:r>
            </a:p>
          </p:txBody>
        </p:sp>
      </p:grpSp>
      <p:grpSp>
        <p:nvGrpSpPr>
          <p:cNvPr id="41" name="Skupina 40"/>
          <p:cNvGrpSpPr>
            <a:grpSpLocks noChangeAspect="1"/>
          </p:cNvGrpSpPr>
          <p:nvPr/>
        </p:nvGrpSpPr>
        <p:grpSpPr>
          <a:xfrm>
            <a:off x="7423203" y="993519"/>
            <a:ext cx="4692704" cy="3517123"/>
            <a:chOff x="939126" y="820251"/>
            <a:chExt cx="7632123" cy="5720181"/>
          </a:xfrm>
        </p:grpSpPr>
        <p:sp>
          <p:nvSpPr>
            <p:cNvPr id="42" name="Rovnoramenný trojúhelník 41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162069" y="5265222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cxnSp>
          <p:nvCxnSpPr>
            <p:cNvPr id="44" name="Přímá spojnice 43"/>
            <p:cNvCxnSpPr>
              <a:endCxn id="42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Skupina 44"/>
            <p:cNvGrpSpPr/>
            <p:nvPr/>
          </p:nvGrpSpPr>
          <p:grpSpPr>
            <a:xfrm>
              <a:off x="5851614" y="3607185"/>
              <a:ext cx="432048" cy="1021078"/>
              <a:chOff x="2609248" y="1377642"/>
              <a:chExt cx="432048" cy="1021078"/>
            </a:xfrm>
          </p:grpSpPr>
          <p:sp>
            <p:nvSpPr>
              <p:cNvPr id="77" name="Ovál 76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1735180" y="1414516"/>
              <a:ext cx="432048" cy="591150"/>
              <a:chOff x="6382390" y="235475"/>
              <a:chExt cx="432048" cy="591150"/>
            </a:xfrm>
          </p:grpSpPr>
          <p:sp>
            <p:nvSpPr>
              <p:cNvPr id="75" name="Ovál 7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7" name="TextovéPole 46"/>
            <p:cNvSpPr txBox="1"/>
            <p:nvPr/>
          </p:nvSpPr>
          <p:spPr>
            <a:xfrm>
              <a:off x="939126" y="1285747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</a:t>
              </a:r>
              <a:endParaRPr lang="cs-CZ" sz="1000" b="1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646077" y="127888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</a:t>
              </a:r>
              <a:endParaRPr lang="cs-CZ" sz="1000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236901" y="594928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F</a:t>
              </a:r>
              <a:endParaRPr lang="cs-CZ" sz="100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9833" y="1844823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aVR</a:t>
              </a:r>
              <a:endParaRPr lang="cs-CZ" sz="1000" b="1" dirty="0"/>
            </a:p>
          </p:txBody>
        </p:sp>
        <p:cxnSp>
          <p:nvCxnSpPr>
            <p:cNvPr id="51" name="Přímá spojnice 50"/>
            <p:cNvCxnSpPr>
              <a:endCxn id="42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Skupina 51"/>
            <p:cNvGrpSpPr/>
            <p:nvPr/>
          </p:nvGrpSpPr>
          <p:grpSpPr>
            <a:xfrm>
              <a:off x="3059832" y="3501008"/>
              <a:ext cx="432048" cy="1021078"/>
              <a:chOff x="2609248" y="1377642"/>
              <a:chExt cx="432048" cy="1021078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7207891" y="1484784"/>
              <a:ext cx="432048" cy="591150"/>
              <a:chOff x="6382390" y="235475"/>
              <a:chExt cx="432048" cy="591150"/>
            </a:xfrm>
          </p:grpSpPr>
          <p:sp>
            <p:nvSpPr>
              <p:cNvPr id="71" name="Ovál 70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54" name="Přímá spojnice 53"/>
            <p:cNvCxnSpPr>
              <a:stCxn id="42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Skupina 54"/>
            <p:cNvGrpSpPr/>
            <p:nvPr/>
          </p:nvGrpSpPr>
          <p:grpSpPr>
            <a:xfrm>
              <a:off x="4504297" y="1484784"/>
              <a:ext cx="432048" cy="1021078"/>
              <a:chOff x="2609248" y="1377642"/>
              <a:chExt cx="432048" cy="1021078"/>
            </a:xfrm>
          </p:grpSpPr>
          <p:sp>
            <p:nvSpPr>
              <p:cNvPr id="69" name="Ovál 68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4478971" y="5445224"/>
              <a:ext cx="432048" cy="591150"/>
              <a:chOff x="6382390" y="235475"/>
              <a:chExt cx="432048" cy="591150"/>
            </a:xfrm>
          </p:grpSpPr>
          <p:sp>
            <p:nvSpPr>
              <p:cNvPr id="67" name="Ovál 66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ovéPole 56"/>
            <p:cNvSpPr txBox="1"/>
            <p:nvPr/>
          </p:nvSpPr>
          <p:spPr>
            <a:xfrm>
              <a:off x="5196544" y="1916831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aVL</a:t>
              </a:r>
              <a:endParaRPr lang="cs-CZ" sz="1000" b="1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644009" y="4006806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aVF</a:t>
              </a:r>
              <a:endParaRPr lang="cs-CZ" sz="1000" b="1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763687" y="1925217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348136" y="1060223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60303" y="5455350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6803308" y="1091349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7243915" y="1956956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4319242" y="82025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</a:t>
              </a:r>
              <a:endParaRPr lang="cs-CZ" sz="1000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292251" y="365870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III</a:t>
              </a:r>
              <a:endParaRPr lang="cs-CZ" sz="1000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1979712" y="3787185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</a:t>
              </a:r>
              <a:endParaRPr lang="cs-CZ" sz="1000" b="1" dirty="0"/>
            </a:p>
          </p:txBody>
        </p:sp>
      </p:grpSp>
      <p:sp>
        <p:nvSpPr>
          <p:cNvPr id="79" name="Šipka doprava 78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11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of ECG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Heart action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Heart rhythm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Heart rate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Waves, segments and intervals</a:t>
            </a:r>
          </a:p>
          <a:p>
            <a:pPr lvl="1"/>
            <a:r>
              <a:rPr lang="en-GB" dirty="0"/>
              <a:t>P wave</a:t>
            </a:r>
          </a:p>
          <a:p>
            <a:pPr lvl="1"/>
            <a:r>
              <a:rPr lang="en-GB" dirty="0"/>
              <a:t>PQ interval</a:t>
            </a:r>
          </a:p>
          <a:p>
            <a:pPr lvl="1"/>
            <a:r>
              <a:rPr lang="en-GB" dirty="0"/>
              <a:t>QRS complex</a:t>
            </a:r>
          </a:p>
          <a:p>
            <a:pPr lvl="1"/>
            <a:r>
              <a:rPr lang="en-GB" dirty="0"/>
              <a:t>ST segment</a:t>
            </a:r>
          </a:p>
          <a:p>
            <a:pPr lvl="1"/>
            <a:r>
              <a:rPr lang="en-GB" dirty="0"/>
              <a:t>T wave</a:t>
            </a:r>
          </a:p>
          <a:p>
            <a:pPr lvl="1"/>
            <a:r>
              <a:rPr lang="en-GB" dirty="0"/>
              <a:t>QT interval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Electrical heart axis</a:t>
            </a:r>
          </a:p>
        </p:txBody>
      </p:sp>
      <p:sp>
        <p:nvSpPr>
          <p:cNvPr id="30" name="Volný tvar 16">
            <a:extLst>
              <a:ext uri="{FF2B5EF4-FFF2-40B4-BE49-F238E27FC236}">
                <a16:creationId xmlns:a16="http://schemas.microsoft.com/office/drawing/2014/main" id="{E351147D-D017-4A3F-88E5-25504117677D}"/>
              </a:ext>
            </a:extLst>
          </p:cNvPr>
          <p:cNvSpPr/>
          <p:nvPr/>
        </p:nvSpPr>
        <p:spPr>
          <a:xfrm>
            <a:off x="6270147" y="2244945"/>
            <a:ext cx="5124364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0338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A0418DF-73B7-482B-95B3-96DAEF4D44E6}"/>
              </a:ext>
            </a:extLst>
          </p:cNvPr>
          <p:cNvSpPr/>
          <p:nvPr/>
        </p:nvSpPr>
        <p:spPr>
          <a:xfrm>
            <a:off x="6452357" y="355988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P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43DC6B-D552-40B4-8C19-D741F6FC7087}"/>
              </a:ext>
            </a:extLst>
          </p:cNvPr>
          <p:cNvSpPr/>
          <p:nvPr/>
        </p:nvSpPr>
        <p:spPr>
          <a:xfrm>
            <a:off x="6913115" y="4423980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Q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616D67F-7749-4598-B31B-EECAD52A195C}"/>
              </a:ext>
            </a:extLst>
          </p:cNvPr>
          <p:cNvSpPr/>
          <p:nvPr/>
        </p:nvSpPr>
        <p:spPr>
          <a:xfrm>
            <a:off x="7083194" y="1875612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R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74AFFB-36F8-460A-AE1B-332BCCE3D365}"/>
              </a:ext>
            </a:extLst>
          </p:cNvPr>
          <p:cNvSpPr/>
          <p:nvPr/>
        </p:nvSpPr>
        <p:spPr>
          <a:xfrm>
            <a:off x="7298801" y="447069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S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A392D7E9-DA51-4A4B-8FA1-7902B3C3E904}"/>
              </a:ext>
            </a:extLst>
          </p:cNvPr>
          <p:cNvSpPr/>
          <p:nvPr/>
        </p:nvSpPr>
        <p:spPr>
          <a:xfrm>
            <a:off x="8715987" y="3190552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0559FF-DAB1-4495-AE92-BC6D7E7B5F20}"/>
              </a:ext>
            </a:extLst>
          </p:cNvPr>
          <p:cNvSpPr/>
          <p:nvPr/>
        </p:nvSpPr>
        <p:spPr>
          <a:xfrm>
            <a:off x="4848447" y="3089220"/>
            <a:ext cx="206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Atrial depolarization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590426BA-F4CF-4FDE-8C5F-9AFECC3FB867}"/>
              </a:ext>
            </a:extLst>
          </p:cNvPr>
          <p:cNvSpPr/>
          <p:nvPr/>
        </p:nvSpPr>
        <p:spPr>
          <a:xfrm>
            <a:off x="6478172" y="1111612"/>
            <a:ext cx="174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depolarization - QRS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A5DE4EF-3C59-4127-A401-8A987C3273AF}"/>
              </a:ext>
            </a:extLst>
          </p:cNvPr>
          <p:cNvSpPr/>
          <p:nvPr/>
        </p:nvSpPr>
        <p:spPr>
          <a:xfrm>
            <a:off x="7991760" y="240775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repolarization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0AC007E2-CD72-4475-81B4-2CB1B4C79550}"/>
              </a:ext>
            </a:extLst>
          </p:cNvPr>
          <p:cNvCxnSpPr/>
          <p:nvPr/>
        </p:nvCxnSpPr>
        <p:spPr>
          <a:xfrm>
            <a:off x="5910107" y="3487876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4C55297-223F-42A9-AEC1-C3FEDEB18467}"/>
              </a:ext>
            </a:extLst>
          </p:cNvPr>
          <p:cNvCxnSpPr/>
          <p:nvPr/>
        </p:nvCxnSpPr>
        <p:spPr>
          <a:xfrm>
            <a:off x="6880025" y="1831633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B580B3D3-FD5D-4204-9E0D-9135C8661607}"/>
              </a:ext>
            </a:extLst>
          </p:cNvPr>
          <p:cNvCxnSpPr/>
          <p:nvPr/>
        </p:nvCxnSpPr>
        <p:spPr>
          <a:xfrm>
            <a:off x="8446104" y="3188938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4AD44FCC-240A-4691-80F6-329C27AFA31B}"/>
              </a:ext>
            </a:extLst>
          </p:cNvPr>
          <p:cNvSpPr/>
          <p:nvPr/>
        </p:nvSpPr>
        <p:spPr>
          <a:xfrm>
            <a:off x="5333055" y="397447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Svod</a:t>
            </a:r>
            <a:r>
              <a:rPr lang="en-GB" sz="1600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132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of ECG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2080" y="1135063"/>
            <a:ext cx="441054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 millimeter grid of paper will help in </a:t>
            </a:r>
            <a:r>
              <a:rPr lang="cs-CZ" sz="2400" dirty="0"/>
              <a:t>fast </a:t>
            </a:r>
            <a:r>
              <a:rPr lang="cs-CZ" sz="2400" dirty="0" err="1"/>
              <a:t>analysis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1600" dirty="0"/>
              <a:t>See the paper speed (here 25 mm / s)</a:t>
            </a:r>
            <a:r>
              <a:rPr lang="cs-CZ" sz="1600" dirty="0"/>
              <a:t>v</a:t>
            </a:r>
          </a:p>
          <a:p>
            <a:pPr lvl="1"/>
            <a:r>
              <a:rPr lang="cs-CZ" sz="1600" dirty="0"/>
              <a:t>H</a:t>
            </a:r>
            <a:r>
              <a:rPr lang="en-US" sz="1600" dirty="0"/>
              <a:t>ow many </a:t>
            </a:r>
            <a:r>
              <a:rPr lang="en-US" sz="1600" dirty="0" err="1"/>
              <a:t>ms</a:t>
            </a:r>
            <a:r>
              <a:rPr lang="en-US" sz="1600" dirty="0"/>
              <a:t> is one mm?</a:t>
            </a:r>
          </a:p>
          <a:p>
            <a:pPr lvl="1"/>
            <a:r>
              <a:rPr lang="en-US" sz="1600" dirty="0"/>
              <a:t>It is good to know how much mV is one mm</a:t>
            </a:r>
            <a:endParaRPr lang="cs-CZ" sz="1600" dirty="0"/>
          </a:p>
        </p:txBody>
      </p:sp>
      <p:pic>
        <p:nvPicPr>
          <p:cNvPr id="29" name="Obrázek 28" descr="Obsah obrázku text&#10;&#10;Popis byl vytvořen automaticky">
            <a:extLst>
              <a:ext uri="{FF2B5EF4-FFF2-40B4-BE49-F238E27FC236}">
                <a16:creationId xmlns:a16="http://schemas.microsoft.com/office/drawing/2014/main" id="{AB4C9A51-313C-4CD9-925C-15CAD609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983" r="5801" b="2603"/>
          <a:stretch/>
        </p:blipFill>
        <p:spPr>
          <a:xfrm>
            <a:off x="4702629" y="1433348"/>
            <a:ext cx="7489371" cy="54246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CF156C3-328D-4BB5-9A78-2086BDBA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6983" r="77212" b="89878"/>
          <a:stretch/>
        </p:blipFill>
        <p:spPr>
          <a:xfrm>
            <a:off x="6122126" y="368011"/>
            <a:ext cx="2325188" cy="4515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2F5D3CB-DC22-432A-8D92-3CBAD6FE5369}"/>
              </a:ext>
            </a:extLst>
          </p:cNvPr>
          <p:cNvSpPr/>
          <p:nvPr/>
        </p:nvSpPr>
        <p:spPr bwMode="auto">
          <a:xfrm>
            <a:off x="5111931" y="1373194"/>
            <a:ext cx="1010195" cy="2561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1B68CF-A92C-4DF6-A9AC-03DC53E577FC}"/>
              </a:ext>
            </a:extLst>
          </p:cNvPr>
          <p:cNvSpPr/>
          <p:nvPr/>
        </p:nvSpPr>
        <p:spPr bwMode="auto">
          <a:xfrm>
            <a:off x="6096000" y="333260"/>
            <a:ext cx="2351314" cy="4863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6D9B07-1F1D-4F0D-82AB-3C7C7A95A43C}"/>
              </a:ext>
            </a:extLst>
          </p:cNvPr>
          <p:cNvCxnSpPr>
            <a:stCxn id="6" idx="0"/>
            <a:endCxn id="9" idx="2"/>
          </p:cNvCxnSpPr>
          <p:nvPr/>
        </p:nvCxnSpPr>
        <p:spPr bwMode="auto">
          <a:xfrm flipV="1">
            <a:off x="5617029" y="819587"/>
            <a:ext cx="1654628" cy="553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387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13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1) Heart action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4184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Regularity of distances between QRS complexes - RR intervals</a:t>
            </a:r>
          </a:p>
          <a:p>
            <a:pPr>
              <a:lnSpc>
                <a:spcPct val="100000"/>
              </a:lnSpc>
            </a:pPr>
            <a:r>
              <a:rPr lang="en-GB" dirty="0"/>
              <a:t>Calculate difference: RR – mean RR </a:t>
            </a:r>
            <a:br>
              <a:rPr lang="en-GB" dirty="0"/>
            </a:br>
            <a:r>
              <a:rPr lang="en-GB" sz="2000" dirty="0"/>
              <a:t>(you only need to choose the shortest and longest RR in </a:t>
            </a:r>
            <a:br>
              <a:rPr lang="en-GB" sz="2000" dirty="0"/>
            </a:br>
            <a:r>
              <a:rPr lang="en-GB" sz="2000" dirty="0"/>
              <a:t>the record)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dirty="0"/>
              <a:t>Regular action: difference &lt; 0,16 s</a:t>
            </a:r>
          </a:p>
          <a:p>
            <a:pPr>
              <a:lnSpc>
                <a:spcPct val="100000"/>
              </a:lnSpc>
            </a:pPr>
            <a:r>
              <a:rPr lang="en-GB" dirty="0"/>
              <a:t>Irregular action: difference &gt; 0,16 s</a:t>
            </a:r>
          </a:p>
          <a:p>
            <a:pPr lvl="1"/>
            <a:r>
              <a:rPr lang="en-GB" dirty="0"/>
              <a:t>Usually pathological</a:t>
            </a:r>
          </a:p>
          <a:p>
            <a:pPr lvl="1"/>
            <a:r>
              <a:rPr lang="en-GB" dirty="0"/>
              <a:t>Beware of significant sinus respiratory arrhythmia - it is very physiological. If you are unsure, ask the patient to hold their breath during recording</a:t>
            </a:r>
          </a:p>
          <a:p>
            <a:pPr lvl="1"/>
            <a:endParaRPr lang="en-GB" dirty="0"/>
          </a:p>
          <a:p>
            <a:pPr>
              <a:lnSpc>
                <a:spcPct val="100000"/>
              </a:lnSpc>
            </a:pPr>
            <a:r>
              <a:rPr lang="en-GB" sz="2400" dirty="0"/>
              <a:t>Note: if one extrasystole is present, but otherwise the action is regular, it is called regular</a:t>
            </a:r>
            <a:endParaRPr lang="en-GB" dirty="0"/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6489C0AB-35E1-4002-9E40-0F3CB39B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5271" r="61681" b="72698"/>
          <a:stretch/>
        </p:blipFill>
        <p:spPr bwMode="auto">
          <a:xfrm>
            <a:off x="7410994" y="2065051"/>
            <a:ext cx="3831771" cy="12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871018E-8D5F-4394-9E50-57251D9B22E5}"/>
              </a:ext>
            </a:extLst>
          </p:cNvPr>
          <p:cNvCxnSpPr/>
          <p:nvPr/>
        </p:nvCxnSpPr>
        <p:spPr bwMode="auto">
          <a:xfrm>
            <a:off x="7820297" y="2046514"/>
            <a:ext cx="9056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1AB0E6B1-65EE-42D6-A199-4CF89009F922}"/>
              </a:ext>
            </a:extLst>
          </p:cNvPr>
          <p:cNvSpPr/>
          <p:nvPr/>
        </p:nvSpPr>
        <p:spPr>
          <a:xfrm>
            <a:off x="7984577" y="1646404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421636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14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2) Heart rhythm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092531"/>
            <a:ext cx="1157782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Heart rhythm is determined by the source of action potentials that lead to ventricular depolarization</a:t>
            </a:r>
            <a:br>
              <a:rPr lang="en-GB" b="1" dirty="0"/>
            </a:br>
            <a:r>
              <a:rPr lang="en-GB" sz="1600" dirty="0"/>
              <a:t>ventricular depolarization is crucial, because it determines cardiac output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Sinus rhythm</a:t>
            </a:r>
          </a:p>
          <a:p>
            <a:pPr lvl="1"/>
            <a:r>
              <a:rPr lang="en-GB" dirty="0"/>
              <a:t>AP begins in SA node</a:t>
            </a:r>
          </a:p>
          <a:p>
            <a:pPr lvl="1"/>
            <a:r>
              <a:rPr lang="en-GB" dirty="0"/>
              <a:t>On ECG: present P wave (atrial depolarization) before QRS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Junction rhythm</a:t>
            </a:r>
          </a:p>
          <a:p>
            <a:pPr lvl="1"/>
            <a:r>
              <a:rPr lang="en-GB" dirty="0"/>
              <a:t>AP begins in AV node or His bundle, the frequency is usually 40-60 bpm</a:t>
            </a:r>
          </a:p>
          <a:p>
            <a:pPr lvl="1"/>
            <a:r>
              <a:rPr lang="en-GB" dirty="0"/>
              <a:t>P wave is not before QRS, QRS is normal (narrow)</a:t>
            </a:r>
          </a:p>
          <a:p>
            <a:pPr lvl="1"/>
            <a:r>
              <a:rPr lang="en-GB" dirty="0"/>
              <a:t>Heart rate is low (40-60 bpm)</a:t>
            </a:r>
          </a:p>
          <a:p>
            <a:pPr lvl="1"/>
            <a:r>
              <a:rPr lang="en-GB" dirty="0"/>
              <a:t>Atrial depolarization can be present in the ECG if the ventricular impulses are transferred to the atria </a:t>
            </a:r>
            <a:r>
              <a:rPr lang="en-GB" sz="1600" dirty="0"/>
              <a:t>- wave is after QRS and has opposite polarity because it runs in opposite direction</a:t>
            </a:r>
          </a:p>
          <a:p>
            <a:pPr marL="265113" lvl="1" indent="-179388"/>
            <a:r>
              <a:rPr lang="en-GB" sz="2400" b="1" dirty="0"/>
              <a:t>Tertial (ventricular) rhythm</a:t>
            </a:r>
          </a:p>
          <a:p>
            <a:pPr lvl="1"/>
            <a:r>
              <a:rPr lang="en-GB" dirty="0"/>
              <a:t>AP begins in other parts of the conduction system, frequency 30-40 bpm</a:t>
            </a:r>
          </a:p>
          <a:p>
            <a:pPr lvl="1"/>
            <a:r>
              <a:rPr lang="en-GB" dirty="0"/>
              <a:t>QRS has a strange shape (wider), because it spreads in a non-standard direction in the ventricles</a:t>
            </a:r>
          </a:p>
        </p:txBody>
      </p:sp>
    </p:spTree>
    <p:extLst>
      <p:ext uri="{BB962C8B-B14F-4D97-AF65-F5344CB8AC3E}">
        <p14:creationId xmlns:p14="http://schemas.microsoft.com/office/powerpoint/2010/main" val="226941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7974" y="866898"/>
            <a:ext cx="1159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Sinusový rytmus </a:t>
            </a:r>
            <a:r>
              <a:rPr lang="cs-CZ" sz="2000" dirty="0"/>
              <a:t>– před každým QRS je přítomna vlna P – vzruch začíná v SA uzlu, ne na něj navázaná depolarizace komor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2" y="1548389"/>
            <a:ext cx="5782434" cy="649366"/>
            <a:chOff x="733782" y="2320449"/>
            <a:chExt cx="5782434" cy="964052"/>
          </a:xfrm>
        </p:grpSpPr>
        <p:grpSp>
          <p:nvGrpSpPr>
            <p:cNvPr id="9" name="Skupina 8"/>
            <p:cNvGrpSpPr/>
            <p:nvPr/>
          </p:nvGrpSpPr>
          <p:grpSpPr>
            <a:xfrm>
              <a:off x="733782" y="2320449"/>
              <a:ext cx="4340453" cy="964052"/>
              <a:chOff x="733782" y="2320449"/>
              <a:chExt cx="6269336" cy="964052"/>
            </a:xfrm>
          </p:grpSpPr>
          <p:sp>
            <p:nvSpPr>
              <p:cNvPr id="11" name="Volný tvar 10"/>
              <p:cNvSpPr/>
              <p:nvPr/>
            </p:nvSpPr>
            <p:spPr>
              <a:xfrm>
                <a:off x="733782" y="2320449"/>
                <a:ext cx="2113808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3808" h="957616">
                    <a:moveTo>
                      <a:pt x="0" y="885890"/>
                    </a:moveTo>
                    <a:cubicBezTo>
                      <a:pt x="154379" y="896775"/>
                      <a:pt x="400692" y="917102"/>
                      <a:pt x="466900" y="890028"/>
                    </a:cubicBezTo>
                    <a:cubicBezTo>
                      <a:pt x="533108" y="862954"/>
                      <a:pt x="524063" y="799017"/>
                      <a:pt x="582983" y="794880"/>
                    </a:cubicBezTo>
                    <a:cubicBezTo>
                      <a:pt x="641903" y="790743"/>
                      <a:pt x="634853" y="872880"/>
                      <a:pt x="671467" y="890027"/>
                    </a:cubicBezTo>
                    <a:cubicBezTo>
                      <a:pt x="708081" y="907174"/>
                      <a:pt x="774636" y="895872"/>
                      <a:pt x="802667" y="897765"/>
                    </a:cubicBezTo>
                    <a:cubicBezTo>
                      <a:pt x="830698" y="899658"/>
                      <a:pt x="837675" y="889508"/>
                      <a:pt x="839654" y="901383"/>
                    </a:cubicBezTo>
                    <a:cubicBezTo>
                      <a:pt x="841633" y="913258"/>
                      <a:pt x="858833" y="1028760"/>
                      <a:pt x="864549" y="878530"/>
                    </a:cubicBezTo>
                    <a:cubicBezTo>
                      <a:pt x="870265" y="728300"/>
                      <a:pt x="869600" y="-1178"/>
                      <a:pt x="873950" y="2"/>
                    </a:cubicBezTo>
                    <a:cubicBezTo>
                      <a:pt x="878300" y="1182"/>
                      <a:pt x="883898" y="734799"/>
                      <a:pt x="890650" y="885611"/>
                    </a:cubicBezTo>
                    <a:cubicBezTo>
                      <a:pt x="897402" y="1036423"/>
                      <a:pt x="897174" y="903253"/>
                      <a:pt x="914462" y="904877"/>
                    </a:cubicBezTo>
                    <a:cubicBezTo>
                      <a:pt x="931750" y="906501"/>
                      <a:pt x="1169309" y="950410"/>
                      <a:pt x="1294411" y="909640"/>
                    </a:cubicBezTo>
                    <a:cubicBezTo>
                      <a:pt x="1419513" y="868870"/>
                      <a:pt x="1574028" y="666196"/>
                      <a:pt x="1665072" y="660258"/>
                    </a:cubicBezTo>
                    <a:cubicBezTo>
                      <a:pt x="1756116" y="654320"/>
                      <a:pt x="1765887" y="832450"/>
                      <a:pt x="1840676" y="874014"/>
                    </a:cubicBezTo>
                    <a:cubicBezTo>
                      <a:pt x="1915465" y="915578"/>
                      <a:pt x="2011878" y="912609"/>
                      <a:pt x="2113808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2821887" y="2326885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4908247" y="2322838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0" name="Volný tvar 9"/>
            <p:cNvSpPr/>
            <p:nvPr/>
          </p:nvSpPr>
          <p:spPr>
            <a:xfrm>
              <a:off x="5065873" y="2325130"/>
              <a:ext cx="1450343" cy="957616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871" h="957616">
                  <a:moveTo>
                    <a:pt x="0" y="907532"/>
                  </a:moveTo>
                  <a:cubicBezTo>
                    <a:pt x="157085" y="910302"/>
                    <a:pt x="351971" y="908406"/>
                    <a:pt x="447963" y="890028"/>
                  </a:cubicBezTo>
                  <a:cubicBezTo>
                    <a:pt x="543955" y="871650"/>
                    <a:pt x="517032" y="801399"/>
                    <a:pt x="575952" y="797262"/>
                  </a:cubicBezTo>
                  <a:cubicBezTo>
                    <a:pt x="634872" y="793125"/>
                    <a:pt x="617900" y="873277"/>
                    <a:pt x="652530" y="890027"/>
                  </a:cubicBezTo>
                  <a:cubicBezTo>
                    <a:pt x="687160" y="906777"/>
                    <a:pt x="755699" y="895872"/>
                    <a:pt x="783730" y="897765"/>
                  </a:cubicBezTo>
                  <a:cubicBezTo>
                    <a:pt x="811761" y="899658"/>
                    <a:pt x="818738" y="889508"/>
                    <a:pt x="820717" y="901383"/>
                  </a:cubicBezTo>
                  <a:cubicBezTo>
                    <a:pt x="822696" y="913258"/>
                    <a:pt x="839896" y="1028760"/>
                    <a:pt x="845612" y="878530"/>
                  </a:cubicBezTo>
                  <a:cubicBezTo>
                    <a:pt x="851328" y="728300"/>
                    <a:pt x="850663" y="-1178"/>
                    <a:pt x="855013" y="2"/>
                  </a:cubicBezTo>
                  <a:cubicBezTo>
                    <a:pt x="859363" y="1182"/>
                    <a:pt x="864961" y="734799"/>
                    <a:pt x="871713" y="885611"/>
                  </a:cubicBezTo>
                  <a:cubicBezTo>
                    <a:pt x="878465" y="1036423"/>
                    <a:pt x="878237" y="903253"/>
                    <a:pt x="895525" y="904877"/>
                  </a:cubicBezTo>
                  <a:cubicBezTo>
                    <a:pt x="912813" y="906501"/>
                    <a:pt x="1150372" y="950410"/>
                    <a:pt x="1275474" y="909640"/>
                  </a:cubicBezTo>
                  <a:cubicBezTo>
                    <a:pt x="1400576" y="868870"/>
                    <a:pt x="1555091" y="666196"/>
                    <a:pt x="1646135" y="660258"/>
                  </a:cubicBezTo>
                  <a:cubicBezTo>
                    <a:pt x="1737179" y="654320"/>
                    <a:pt x="1746950" y="832450"/>
                    <a:pt x="1821739" y="874014"/>
                  </a:cubicBezTo>
                  <a:cubicBezTo>
                    <a:pt x="1896528" y="915578"/>
                    <a:pt x="1992941" y="912609"/>
                    <a:pt x="2094871" y="90964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67544" y="4441135"/>
            <a:ext cx="7980072" cy="852074"/>
            <a:chOff x="807457" y="5176787"/>
            <a:chExt cx="7980072" cy="1391014"/>
          </a:xfrm>
        </p:grpSpPr>
        <p:sp>
          <p:nvSpPr>
            <p:cNvPr id="15" name="Volný tvar 14"/>
            <p:cNvSpPr/>
            <p:nvPr/>
          </p:nvSpPr>
          <p:spPr>
            <a:xfrm>
              <a:off x="807457" y="5290628"/>
              <a:ext cx="3535691" cy="1277173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84704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25251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02800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374523 w 5068170"/>
                <a:gd name="connsiteY8" fmla="*/ 812347 h 1277172"/>
                <a:gd name="connsiteX9" fmla="*/ 5068170 w 5068170"/>
                <a:gd name="connsiteY9" fmla="*/ 769934 h 1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70" h="1277172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83" y="964865"/>
                    <a:pt x="559965" y="1163339"/>
                  </a:cubicBezTo>
                  <a:cubicBezTo>
                    <a:pt x="603247" y="1361813"/>
                    <a:pt x="698405" y="1252253"/>
                    <a:pt x="755864" y="1195236"/>
                  </a:cubicBezTo>
                  <a:cubicBezTo>
                    <a:pt x="813323" y="1138219"/>
                    <a:pt x="815905" y="888772"/>
                    <a:pt x="904719" y="821235"/>
                  </a:cubicBezTo>
                  <a:cubicBezTo>
                    <a:pt x="993533" y="753698"/>
                    <a:pt x="1095551" y="795237"/>
                    <a:pt x="1288749" y="790014"/>
                  </a:cubicBezTo>
                  <a:cubicBezTo>
                    <a:pt x="1372720" y="766082"/>
                    <a:pt x="1471635" y="574132"/>
                    <a:pt x="1708918" y="561639"/>
                  </a:cubicBezTo>
                  <a:cubicBezTo>
                    <a:pt x="1946201" y="549146"/>
                    <a:pt x="1874382" y="800706"/>
                    <a:pt x="2374523" y="812347"/>
                  </a:cubicBezTo>
                  <a:lnTo>
                    <a:pt x="5068170" y="76993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847984" y="5176787"/>
              <a:ext cx="939545" cy="1276116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  <a:gd name="connsiteX0" fmla="*/ 0 w 1346774"/>
                <a:gd name="connsiteY0" fmla="*/ 829015 h 1278459"/>
                <a:gd name="connsiteX1" fmla="*/ 336681 w 1346774"/>
                <a:gd name="connsiteY1" fmla="*/ 768731 h 1278459"/>
                <a:gd name="connsiteX2" fmla="*/ 496170 w 1346774"/>
                <a:gd name="connsiteY2" fmla="*/ 4390 h 1278459"/>
                <a:gd name="connsiteX3" fmla="*/ 559965 w 1346774"/>
                <a:gd name="connsiteY3" fmla="*/ 1163339 h 1278459"/>
                <a:gd name="connsiteX4" fmla="*/ 805374 w 1346774"/>
                <a:gd name="connsiteY4" fmla="*/ 1199390 h 1278459"/>
                <a:gd name="connsiteX5" fmla="*/ 995900 w 1346774"/>
                <a:gd name="connsiteY5" fmla="*/ 833729 h 1278459"/>
                <a:gd name="connsiteX6" fmla="*/ 1346774 w 1346774"/>
                <a:gd name="connsiteY6" fmla="*/ 812464 h 1278459"/>
                <a:gd name="connsiteX0" fmla="*/ 0 w 1346774"/>
                <a:gd name="connsiteY0" fmla="*/ 829015 h 1280024"/>
                <a:gd name="connsiteX1" fmla="*/ 336681 w 1346774"/>
                <a:gd name="connsiteY1" fmla="*/ 768731 h 1280024"/>
                <a:gd name="connsiteX2" fmla="*/ 496170 w 1346774"/>
                <a:gd name="connsiteY2" fmla="*/ 4390 h 1280024"/>
                <a:gd name="connsiteX3" fmla="*/ 559965 w 1346774"/>
                <a:gd name="connsiteY3" fmla="*/ 1163339 h 1280024"/>
                <a:gd name="connsiteX4" fmla="*/ 805374 w 1346774"/>
                <a:gd name="connsiteY4" fmla="*/ 1199390 h 1280024"/>
                <a:gd name="connsiteX5" fmla="*/ 889830 w 1346774"/>
                <a:gd name="connsiteY5" fmla="*/ 804659 h 1280024"/>
                <a:gd name="connsiteX6" fmla="*/ 1346774 w 1346774"/>
                <a:gd name="connsiteY6" fmla="*/ 812464 h 1280024"/>
                <a:gd name="connsiteX0" fmla="*/ 0 w 1346774"/>
                <a:gd name="connsiteY0" fmla="*/ 829015 h 1276116"/>
                <a:gd name="connsiteX1" fmla="*/ 336681 w 1346774"/>
                <a:gd name="connsiteY1" fmla="*/ 768731 h 1276116"/>
                <a:gd name="connsiteX2" fmla="*/ 496170 w 1346774"/>
                <a:gd name="connsiteY2" fmla="*/ 4390 h 1276116"/>
                <a:gd name="connsiteX3" fmla="*/ 559965 w 1346774"/>
                <a:gd name="connsiteY3" fmla="*/ 1163339 h 1276116"/>
                <a:gd name="connsiteX4" fmla="*/ 756127 w 1346774"/>
                <a:gd name="connsiteY4" fmla="*/ 1191084 h 1276116"/>
                <a:gd name="connsiteX5" fmla="*/ 889830 w 1346774"/>
                <a:gd name="connsiteY5" fmla="*/ 804659 h 1276116"/>
                <a:gd name="connsiteX6" fmla="*/ 1346774 w 1346774"/>
                <a:gd name="connsiteY6" fmla="*/ 812464 h 127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4" h="1276116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39" y="965557"/>
                    <a:pt x="559965" y="1163339"/>
                  </a:cubicBezTo>
                  <a:cubicBezTo>
                    <a:pt x="603291" y="1361121"/>
                    <a:pt x="701150" y="1250864"/>
                    <a:pt x="756127" y="1191084"/>
                  </a:cubicBezTo>
                  <a:cubicBezTo>
                    <a:pt x="811104" y="1131304"/>
                    <a:pt x="806542" y="868454"/>
                    <a:pt x="889830" y="804659"/>
                  </a:cubicBezTo>
                  <a:cubicBezTo>
                    <a:pt x="973118" y="74086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55575" y="2310731"/>
            <a:ext cx="11660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Junkční</a:t>
            </a:r>
            <a:r>
              <a:rPr lang="cs-CZ" sz="2000" b="1" dirty="0"/>
              <a:t> rytmus </a:t>
            </a:r>
            <a:r>
              <a:rPr lang="cs-CZ" sz="2000" dirty="0"/>
              <a:t>– nejsou přítomné normální vlny P před QRS – vzruch začíná v AV uzlu nebo </a:t>
            </a:r>
            <a:r>
              <a:rPr lang="cs-CZ" sz="2000" dirty="0" err="1"/>
              <a:t>Hisově</a:t>
            </a:r>
            <a:r>
              <a:rPr lang="cs-CZ" sz="2000" dirty="0"/>
              <a:t> svazku, nízká srdeční frekvence, ale normální QRS (v komoře se vzruch šíří normálně)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3766302"/>
            <a:ext cx="11636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Terciální (komorový) rytmus </a:t>
            </a:r>
            <a:r>
              <a:rPr lang="cs-CZ" sz="2000" dirty="0"/>
              <a:t>– nejsou přítomné vlny normální P vázané na QRS, vzruch začíná někde v komorách – deformované QRS, hodně nízká srdeční frekvence, například AV blok III. stupně 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95536" y="5344747"/>
            <a:ext cx="7980074" cy="851885"/>
            <a:chOff x="807457" y="5180942"/>
            <a:chExt cx="7980074" cy="13907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807457" y="5241080"/>
              <a:ext cx="7076911" cy="1330568"/>
              <a:chOff x="460473" y="5241080"/>
              <a:chExt cx="8085358" cy="1330568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460473" y="5290625"/>
                <a:ext cx="4039521" cy="1281023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3186479 w 5068170"/>
                  <a:gd name="connsiteY9" fmla="*/ 797328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186479 w 5068170"/>
                  <a:gd name="connsiteY10" fmla="*/ 797328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314148 w 5068170"/>
                  <a:gd name="connsiteY10" fmla="*/ 806657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4803613 w 5068170"/>
                  <a:gd name="connsiteY14" fmla="*/ 750676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514231 w 5068170"/>
                  <a:gd name="connsiteY14" fmla="*/ 899962 h 1276514"/>
                  <a:gd name="connsiteX15" fmla="*/ 4803613 w 5068170"/>
                  <a:gd name="connsiteY15" fmla="*/ 750676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81610"/>
                  <a:gd name="connsiteX1" fmla="*/ 336681 w 5068170"/>
                  <a:gd name="connsiteY1" fmla="*/ 768731 h 1281610"/>
                  <a:gd name="connsiteX2" fmla="*/ 496170 w 5068170"/>
                  <a:gd name="connsiteY2" fmla="*/ 4390 h 1281610"/>
                  <a:gd name="connsiteX3" fmla="*/ 559965 w 5068170"/>
                  <a:gd name="connsiteY3" fmla="*/ 1163339 h 1281610"/>
                  <a:gd name="connsiteX4" fmla="*/ 778574 w 5068170"/>
                  <a:gd name="connsiteY4" fmla="*/ 1205960 h 1281610"/>
                  <a:gd name="connsiteX5" fmla="*/ 995900 w 5068170"/>
                  <a:gd name="connsiteY5" fmla="*/ 833729 h 1281610"/>
                  <a:gd name="connsiteX6" fmla="*/ 1346774 w 5068170"/>
                  <a:gd name="connsiteY6" fmla="*/ 812464 h 1281610"/>
                  <a:gd name="connsiteX7" fmla="*/ 1960862 w 5068170"/>
                  <a:gd name="connsiteY7" fmla="*/ 806659 h 1281610"/>
                  <a:gd name="connsiteX8" fmla="*/ 2275777 w 5068170"/>
                  <a:gd name="connsiteY8" fmla="*/ 620048 h 1281610"/>
                  <a:gd name="connsiteX9" fmla="*/ 2539626 w 5068170"/>
                  <a:gd name="connsiteY9" fmla="*/ 806659 h 1281610"/>
                  <a:gd name="connsiteX10" fmla="*/ 2965187 w 5068170"/>
                  <a:gd name="connsiteY10" fmla="*/ 937285 h 1281610"/>
                  <a:gd name="connsiteX11" fmla="*/ 3203501 w 5068170"/>
                  <a:gd name="connsiteY11" fmla="*/ 797328 h 1281610"/>
                  <a:gd name="connsiteX12" fmla="*/ 3901423 w 5068170"/>
                  <a:gd name="connsiteY12" fmla="*/ 797328 h 1281610"/>
                  <a:gd name="connsiteX13" fmla="*/ 4088668 w 5068170"/>
                  <a:gd name="connsiteY13" fmla="*/ 657371 h 1281610"/>
                  <a:gd name="connsiteX14" fmla="*/ 4369540 w 5068170"/>
                  <a:gd name="connsiteY14" fmla="*/ 769336 h 1281610"/>
                  <a:gd name="connsiteX15" fmla="*/ 4607857 w 5068170"/>
                  <a:gd name="connsiteY15" fmla="*/ 899962 h 1281610"/>
                  <a:gd name="connsiteX16" fmla="*/ 4803613 w 5068170"/>
                  <a:gd name="connsiteY16" fmla="*/ 750676 h 1281610"/>
                  <a:gd name="connsiteX17" fmla="*/ 5068170 w 5068170"/>
                  <a:gd name="connsiteY17" fmla="*/ 769934 h 1281610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960862 w 5068170"/>
                  <a:gd name="connsiteY7" fmla="*/ 806659 h 1281022"/>
                  <a:gd name="connsiteX8" fmla="*/ 2275777 w 5068170"/>
                  <a:gd name="connsiteY8" fmla="*/ 620048 h 1281022"/>
                  <a:gd name="connsiteX9" fmla="*/ 2539626 w 5068170"/>
                  <a:gd name="connsiteY9" fmla="*/ 806659 h 1281022"/>
                  <a:gd name="connsiteX10" fmla="*/ 2965187 w 5068170"/>
                  <a:gd name="connsiteY10" fmla="*/ 937285 h 1281022"/>
                  <a:gd name="connsiteX11" fmla="*/ 3203501 w 5068170"/>
                  <a:gd name="connsiteY11" fmla="*/ 797328 h 1281022"/>
                  <a:gd name="connsiteX12" fmla="*/ 3901423 w 5068170"/>
                  <a:gd name="connsiteY12" fmla="*/ 797328 h 1281022"/>
                  <a:gd name="connsiteX13" fmla="*/ 4088668 w 5068170"/>
                  <a:gd name="connsiteY13" fmla="*/ 657371 h 1281022"/>
                  <a:gd name="connsiteX14" fmla="*/ 4369540 w 5068170"/>
                  <a:gd name="connsiteY14" fmla="*/ 769336 h 1281022"/>
                  <a:gd name="connsiteX15" fmla="*/ 4607857 w 5068170"/>
                  <a:gd name="connsiteY15" fmla="*/ 899962 h 1281022"/>
                  <a:gd name="connsiteX16" fmla="*/ 4803613 w 5068170"/>
                  <a:gd name="connsiteY16" fmla="*/ 750676 h 1281022"/>
                  <a:gd name="connsiteX17" fmla="*/ 5068170 w 5068170"/>
                  <a:gd name="connsiteY17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99989 w 5068170"/>
                  <a:gd name="connsiteY8" fmla="*/ 64581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8170" h="1281022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12898" y="963077"/>
                      <a:pt x="559965" y="1163339"/>
                    </a:cubicBezTo>
                    <a:cubicBezTo>
                      <a:pt x="607032" y="1363601"/>
                      <a:pt x="718960" y="1259108"/>
                      <a:pt x="778574" y="1205960"/>
                    </a:cubicBezTo>
                    <a:cubicBezTo>
                      <a:pt x="838188" y="1152812"/>
                      <a:pt x="831099" y="911821"/>
                      <a:pt x="917648" y="844452"/>
                    </a:cubicBezTo>
                    <a:cubicBezTo>
                      <a:pt x="1004197" y="777083"/>
                      <a:pt x="1175235" y="855260"/>
                      <a:pt x="1297867" y="801743"/>
                    </a:cubicBezTo>
                    <a:cubicBezTo>
                      <a:pt x="1420499" y="748226"/>
                      <a:pt x="1463059" y="535039"/>
                      <a:pt x="1653441" y="523349"/>
                    </a:cubicBezTo>
                    <a:cubicBezTo>
                      <a:pt x="1892731" y="522382"/>
                      <a:pt x="1896266" y="629694"/>
                      <a:pt x="1999989" y="645811"/>
                    </a:cubicBezTo>
                    <a:cubicBezTo>
                      <a:pt x="2103712" y="661928"/>
                      <a:pt x="2185838" y="593240"/>
                      <a:pt x="2275777" y="620048"/>
                    </a:cubicBezTo>
                    <a:cubicBezTo>
                      <a:pt x="2365716" y="646856"/>
                      <a:pt x="2424724" y="753786"/>
                      <a:pt x="2539626" y="806659"/>
                    </a:cubicBezTo>
                    <a:cubicBezTo>
                      <a:pt x="2824753" y="803547"/>
                      <a:pt x="2836100" y="924845"/>
                      <a:pt x="2965187" y="937285"/>
                    </a:cubicBezTo>
                    <a:cubicBezTo>
                      <a:pt x="3094274" y="949726"/>
                      <a:pt x="3048880" y="845536"/>
                      <a:pt x="3203501" y="797328"/>
                    </a:cubicBezTo>
                    <a:cubicBezTo>
                      <a:pt x="3358122" y="749121"/>
                      <a:pt x="3765244" y="833095"/>
                      <a:pt x="3901423" y="797328"/>
                    </a:cubicBezTo>
                    <a:cubicBezTo>
                      <a:pt x="4037602" y="761561"/>
                      <a:pt x="4024834" y="669812"/>
                      <a:pt x="4088668" y="657371"/>
                    </a:cubicBezTo>
                    <a:cubicBezTo>
                      <a:pt x="4152502" y="644930"/>
                      <a:pt x="4277335" y="800437"/>
                      <a:pt x="4369540" y="769336"/>
                    </a:cubicBezTo>
                    <a:cubicBezTo>
                      <a:pt x="4572392" y="738234"/>
                      <a:pt x="4531256" y="895297"/>
                      <a:pt x="4607857" y="899962"/>
                    </a:cubicBezTo>
                    <a:cubicBezTo>
                      <a:pt x="4724177" y="865751"/>
                      <a:pt x="4687293" y="784887"/>
                      <a:pt x="4803613" y="750676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>
                <a:off x="4506310" y="5241080"/>
                <a:ext cx="4039521" cy="1276515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2757516 w 5068170"/>
                  <a:gd name="connsiteY9" fmla="*/ 753570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425578 w 5068170"/>
                  <a:gd name="connsiteY9" fmla="*/ 949510 h 1276514"/>
                  <a:gd name="connsiteX10" fmla="*/ 2757516 w 5068170"/>
                  <a:gd name="connsiteY10" fmla="*/ 753570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076618 w 5068170"/>
                  <a:gd name="connsiteY9" fmla="*/ 865536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4451250 w 5068170"/>
                  <a:gd name="connsiteY14" fmla="*/ 772231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61840 w 5068170"/>
                  <a:gd name="connsiteY13" fmla="*/ 622943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544873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219148 w 5068170"/>
                  <a:gd name="connsiteY9" fmla="*/ 793259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8170" h="1276514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01486" y="964865"/>
                      <a:pt x="559965" y="1163339"/>
                    </a:cubicBezTo>
                    <a:cubicBezTo>
                      <a:pt x="618444" y="1361813"/>
                      <a:pt x="774388" y="1250171"/>
                      <a:pt x="847044" y="1195236"/>
                    </a:cubicBezTo>
                    <a:cubicBezTo>
                      <a:pt x="919700" y="1140301"/>
                      <a:pt x="912612" y="897524"/>
                      <a:pt x="995900" y="833729"/>
                    </a:cubicBezTo>
                    <a:cubicBezTo>
                      <a:pt x="1079188" y="769934"/>
                      <a:pt x="1225598" y="863285"/>
                      <a:pt x="1346774" y="812464"/>
                    </a:cubicBezTo>
                    <a:cubicBezTo>
                      <a:pt x="1467950" y="761643"/>
                      <a:pt x="1608070" y="556560"/>
                      <a:pt x="1722957" y="528803"/>
                    </a:cubicBezTo>
                    <a:cubicBezTo>
                      <a:pt x="1837844" y="501046"/>
                      <a:pt x="1953395" y="601847"/>
                      <a:pt x="2036093" y="645923"/>
                    </a:cubicBezTo>
                    <a:cubicBezTo>
                      <a:pt x="2118792" y="689999"/>
                      <a:pt x="2154234" y="742661"/>
                      <a:pt x="2219148" y="793259"/>
                    </a:cubicBezTo>
                    <a:cubicBezTo>
                      <a:pt x="2284062" y="843857"/>
                      <a:pt x="2307839" y="969726"/>
                      <a:pt x="2425578" y="949510"/>
                    </a:cubicBezTo>
                    <a:cubicBezTo>
                      <a:pt x="2493669" y="924628"/>
                      <a:pt x="2578780" y="750459"/>
                      <a:pt x="2757516" y="753570"/>
                    </a:cubicBezTo>
                    <a:cubicBezTo>
                      <a:pt x="2922067" y="703807"/>
                      <a:pt x="3305072" y="793996"/>
                      <a:pt x="3472459" y="772225"/>
                    </a:cubicBezTo>
                    <a:cubicBezTo>
                      <a:pt x="3639846" y="750454"/>
                      <a:pt x="3671052" y="619834"/>
                      <a:pt x="3744816" y="622944"/>
                    </a:cubicBezTo>
                    <a:cubicBezTo>
                      <a:pt x="3818580" y="626054"/>
                      <a:pt x="3899438" y="800218"/>
                      <a:pt x="4051222" y="790887"/>
                    </a:cubicBezTo>
                    <a:cubicBezTo>
                      <a:pt x="4203005" y="762896"/>
                      <a:pt x="4221446" y="960394"/>
                      <a:pt x="4306558" y="958840"/>
                    </a:cubicBezTo>
                    <a:cubicBezTo>
                      <a:pt x="4451249" y="930849"/>
                      <a:pt x="4400182" y="800222"/>
                      <a:pt x="4544873" y="772231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Volný tvar 20"/>
            <p:cNvSpPr/>
            <p:nvPr/>
          </p:nvSpPr>
          <p:spPr>
            <a:xfrm>
              <a:off x="7847985" y="5180942"/>
              <a:ext cx="939546" cy="1276514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5" h="1276514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01486" y="964865"/>
                    <a:pt x="559965" y="1163339"/>
                  </a:cubicBezTo>
                  <a:cubicBezTo>
                    <a:pt x="618444" y="1361813"/>
                    <a:pt x="774388" y="1250171"/>
                    <a:pt x="847044" y="1195236"/>
                  </a:cubicBezTo>
                  <a:cubicBezTo>
                    <a:pt x="919700" y="1140301"/>
                    <a:pt x="912612" y="897524"/>
                    <a:pt x="995900" y="833729"/>
                  </a:cubicBezTo>
                  <a:cubicBezTo>
                    <a:pt x="1079188" y="76993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32701" y="6150433"/>
            <a:ext cx="1061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AV blok III. stupně – komory si jedou terciální rytmus, síně si jednou svůj rychlejší rytmus určený SA uzlem, který se ale nepřevádí do komor   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771800" y="5701936"/>
            <a:ext cx="448505" cy="10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286803" y="5346428"/>
            <a:ext cx="248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 – depolarizace síní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632837" y="5058554"/>
            <a:ext cx="199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repolarizace</a:t>
            </a:r>
            <a:r>
              <a:rPr lang="cs-CZ" sz="2000" dirty="0"/>
              <a:t> síní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635768" y="5381585"/>
            <a:ext cx="146576" cy="54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986479" y="4476321"/>
            <a:ext cx="3535691" cy="782340"/>
          </a:xfrm>
          <a:custGeom>
            <a:avLst/>
            <a:gdLst>
              <a:gd name="connsiteX0" fmla="*/ 0 w 5061098"/>
              <a:gd name="connsiteY0" fmla="*/ 800992 h 1275674"/>
              <a:gd name="connsiteX1" fmla="*/ 329609 w 5061098"/>
              <a:gd name="connsiteY1" fmla="*/ 800992 h 1275674"/>
              <a:gd name="connsiteX2" fmla="*/ 489098 w 5061098"/>
              <a:gd name="connsiteY2" fmla="*/ 3550 h 1275674"/>
              <a:gd name="connsiteX3" fmla="*/ 552893 w 5061098"/>
              <a:gd name="connsiteY3" fmla="*/ 1162499 h 1275674"/>
              <a:gd name="connsiteX4" fmla="*/ 839972 w 5061098"/>
              <a:gd name="connsiteY4" fmla="*/ 1194396 h 1275674"/>
              <a:gd name="connsiteX5" fmla="*/ 988828 w 5061098"/>
              <a:gd name="connsiteY5" fmla="*/ 832889 h 1275674"/>
              <a:gd name="connsiteX6" fmla="*/ 1339702 w 5061098"/>
              <a:gd name="connsiteY6" fmla="*/ 811624 h 1275674"/>
              <a:gd name="connsiteX7" fmla="*/ 5061098 w 5061098"/>
              <a:gd name="connsiteY7" fmla="*/ 769094 h 1275674"/>
              <a:gd name="connsiteX0" fmla="*/ 0 w 5092996"/>
              <a:gd name="connsiteY0" fmla="*/ 811633 h 1275682"/>
              <a:gd name="connsiteX1" fmla="*/ 361507 w 5092996"/>
              <a:gd name="connsiteY1" fmla="*/ 801000 h 1275682"/>
              <a:gd name="connsiteX2" fmla="*/ 520996 w 5092996"/>
              <a:gd name="connsiteY2" fmla="*/ 3558 h 1275682"/>
              <a:gd name="connsiteX3" fmla="*/ 584791 w 5092996"/>
              <a:gd name="connsiteY3" fmla="*/ 1162507 h 1275682"/>
              <a:gd name="connsiteX4" fmla="*/ 871870 w 5092996"/>
              <a:gd name="connsiteY4" fmla="*/ 1194404 h 1275682"/>
              <a:gd name="connsiteX5" fmla="*/ 1020726 w 5092996"/>
              <a:gd name="connsiteY5" fmla="*/ 832897 h 1275682"/>
              <a:gd name="connsiteX6" fmla="*/ 1371600 w 5092996"/>
              <a:gd name="connsiteY6" fmla="*/ 811632 h 1275682"/>
              <a:gd name="connsiteX7" fmla="*/ 5092996 w 5092996"/>
              <a:gd name="connsiteY7" fmla="*/ 769102 h 1275682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28196 h 1275695"/>
              <a:gd name="connsiteX1" fmla="*/ 336681 w 5068170"/>
              <a:gd name="connsiteY1" fmla="*/ 801013 h 1275695"/>
              <a:gd name="connsiteX2" fmla="*/ 496170 w 5068170"/>
              <a:gd name="connsiteY2" fmla="*/ 3571 h 1275695"/>
              <a:gd name="connsiteX3" fmla="*/ 559965 w 5068170"/>
              <a:gd name="connsiteY3" fmla="*/ 1162520 h 1275695"/>
              <a:gd name="connsiteX4" fmla="*/ 847044 w 5068170"/>
              <a:gd name="connsiteY4" fmla="*/ 1194417 h 1275695"/>
              <a:gd name="connsiteX5" fmla="*/ 995900 w 5068170"/>
              <a:gd name="connsiteY5" fmla="*/ 832910 h 1275695"/>
              <a:gd name="connsiteX6" fmla="*/ 1346774 w 5068170"/>
              <a:gd name="connsiteY6" fmla="*/ 811645 h 1275695"/>
              <a:gd name="connsiteX7" fmla="*/ 5068170 w 5068170"/>
              <a:gd name="connsiteY7" fmla="*/ 769115 h 1275695"/>
              <a:gd name="connsiteX0" fmla="*/ 0 w 5068170"/>
              <a:gd name="connsiteY0" fmla="*/ 829015 h 1276514"/>
              <a:gd name="connsiteX1" fmla="*/ 336681 w 5068170"/>
              <a:gd name="connsiteY1" fmla="*/ 768731 h 1276514"/>
              <a:gd name="connsiteX2" fmla="*/ 496170 w 5068170"/>
              <a:gd name="connsiteY2" fmla="*/ 4390 h 1276514"/>
              <a:gd name="connsiteX3" fmla="*/ 559965 w 5068170"/>
              <a:gd name="connsiteY3" fmla="*/ 1163339 h 1276514"/>
              <a:gd name="connsiteX4" fmla="*/ 847044 w 5068170"/>
              <a:gd name="connsiteY4" fmla="*/ 1195236 h 1276514"/>
              <a:gd name="connsiteX5" fmla="*/ 995900 w 5068170"/>
              <a:gd name="connsiteY5" fmla="*/ 833729 h 1276514"/>
              <a:gd name="connsiteX6" fmla="*/ 1346774 w 5068170"/>
              <a:gd name="connsiteY6" fmla="*/ 812464 h 1276514"/>
              <a:gd name="connsiteX7" fmla="*/ 5068170 w 5068170"/>
              <a:gd name="connsiteY7" fmla="*/ 769934 h 1276514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84704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25251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02800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374523 w 5068170"/>
              <a:gd name="connsiteY8" fmla="*/ 812347 h 1277172"/>
              <a:gd name="connsiteX9" fmla="*/ 5068170 w 5068170"/>
              <a:gd name="connsiteY9" fmla="*/ 769934 h 127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170" h="1277172">
                <a:moveTo>
                  <a:pt x="0" y="829015"/>
                </a:moveTo>
                <a:cubicBezTo>
                  <a:pt x="165421" y="829267"/>
                  <a:pt x="253986" y="906169"/>
                  <a:pt x="336681" y="768731"/>
                </a:cubicBezTo>
                <a:cubicBezTo>
                  <a:pt x="419376" y="631293"/>
                  <a:pt x="458956" y="-61378"/>
                  <a:pt x="496170" y="4390"/>
                </a:cubicBezTo>
                <a:cubicBezTo>
                  <a:pt x="533384" y="70158"/>
                  <a:pt x="516683" y="964865"/>
                  <a:pt x="559965" y="1163339"/>
                </a:cubicBezTo>
                <a:cubicBezTo>
                  <a:pt x="603247" y="1361813"/>
                  <a:pt x="698405" y="1252253"/>
                  <a:pt x="755864" y="1195236"/>
                </a:cubicBezTo>
                <a:cubicBezTo>
                  <a:pt x="813323" y="1138219"/>
                  <a:pt x="815905" y="888772"/>
                  <a:pt x="904719" y="821235"/>
                </a:cubicBezTo>
                <a:cubicBezTo>
                  <a:pt x="993533" y="753698"/>
                  <a:pt x="1095551" y="795237"/>
                  <a:pt x="1288749" y="790014"/>
                </a:cubicBezTo>
                <a:cubicBezTo>
                  <a:pt x="1372720" y="766082"/>
                  <a:pt x="1471635" y="574132"/>
                  <a:pt x="1708918" y="561639"/>
                </a:cubicBezTo>
                <a:cubicBezTo>
                  <a:pt x="1946201" y="549146"/>
                  <a:pt x="1874382" y="800706"/>
                  <a:pt x="2374523" y="812347"/>
                </a:cubicBezTo>
                <a:lnTo>
                  <a:pt x="5068170" y="76993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251520" y="2992120"/>
            <a:ext cx="6244482" cy="698398"/>
            <a:chOff x="251520" y="2840739"/>
            <a:chExt cx="6244482" cy="725554"/>
          </a:xfrm>
        </p:grpSpPr>
        <p:sp>
          <p:nvSpPr>
            <p:cNvPr id="31" name="Volný tvar 30"/>
            <p:cNvSpPr/>
            <p:nvPr/>
          </p:nvSpPr>
          <p:spPr>
            <a:xfrm>
              <a:off x="251520" y="2840739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2316604" y="2856744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4386826" y="2864060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34" name="Nadpis 3">
            <a:extLst>
              <a:ext uri="{FF2B5EF4-FFF2-40B4-BE49-F238E27FC236}">
                <a16:creationId xmlns:a16="http://schemas.microsoft.com/office/drawing/2014/main" id="{3CA78BA0-C2A6-4344-92FE-11FE760C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2003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4E83DCD3-FF8E-4415-9AB0-2112B988D941}"/>
              </a:ext>
            </a:extLst>
          </p:cNvPr>
          <p:cNvGrpSpPr/>
          <p:nvPr/>
        </p:nvGrpSpPr>
        <p:grpSpPr>
          <a:xfrm>
            <a:off x="6720830" y="3039271"/>
            <a:ext cx="4174260" cy="768302"/>
            <a:chOff x="251520" y="2840739"/>
            <a:chExt cx="4174260" cy="798177"/>
          </a:xfrm>
        </p:grpSpPr>
        <p:sp>
          <p:nvSpPr>
            <p:cNvPr id="37" name="Volný tvar 30">
              <a:extLst>
                <a:ext uri="{FF2B5EF4-FFF2-40B4-BE49-F238E27FC236}">
                  <a16:creationId xmlns:a16="http://schemas.microsoft.com/office/drawing/2014/main" id="{97B3D137-477F-47D1-87F7-E7441BA0B70F}"/>
                </a:ext>
              </a:extLst>
            </p:cNvPr>
            <p:cNvSpPr/>
            <p:nvPr/>
          </p:nvSpPr>
          <p:spPr>
            <a:xfrm>
              <a:off x="251520" y="2840739"/>
              <a:ext cx="2109176" cy="753775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80299"/>
                <a:gd name="connsiteX1" fmla="*/ 434608 w 3145460"/>
                <a:gd name="connsiteY1" fmla="*/ 890028 h 980299"/>
                <a:gd name="connsiteX2" fmla="*/ 639175 w 3145460"/>
                <a:gd name="connsiteY2" fmla="*/ 890027 h 980299"/>
                <a:gd name="connsiteX3" fmla="*/ 770375 w 3145460"/>
                <a:gd name="connsiteY3" fmla="*/ 897765 h 980299"/>
                <a:gd name="connsiteX4" fmla="*/ 807362 w 3145460"/>
                <a:gd name="connsiteY4" fmla="*/ 901383 h 980299"/>
                <a:gd name="connsiteX5" fmla="*/ 832257 w 3145460"/>
                <a:gd name="connsiteY5" fmla="*/ 878530 h 980299"/>
                <a:gd name="connsiteX6" fmla="*/ 841658 w 3145460"/>
                <a:gd name="connsiteY6" fmla="*/ 2 h 980299"/>
                <a:gd name="connsiteX7" fmla="*/ 858358 w 3145460"/>
                <a:gd name="connsiteY7" fmla="*/ 885611 h 980299"/>
                <a:gd name="connsiteX8" fmla="*/ 882170 w 3145460"/>
                <a:gd name="connsiteY8" fmla="*/ 904877 h 980299"/>
                <a:gd name="connsiteX9" fmla="*/ 1014240 w 3145460"/>
                <a:gd name="connsiteY9" fmla="*/ 980275 h 980299"/>
                <a:gd name="connsiteX10" fmla="*/ 1262119 w 3145460"/>
                <a:gd name="connsiteY10" fmla="*/ 909640 h 980299"/>
                <a:gd name="connsiteX11" fmla="*/ 1632780 w 3145460"/>
                <a:gd name="connsiteY11" fmla="*/ 660258 h 980299"/>
                <a:gd name="connsiteX12" fmla="*/ 1808384 w 3145460"/>
                <a:gd name="connsiteY12" fmla="*/ 874014 h 980299"/>
                <a:gd name="connsiteX13" fmla="*/ 3145460 w 3145460"/>
                <a:gd name="connsiteY13" fmla="*/ 898161 h 980299"/>
                <a:gd name="connsiteX0" fmla="*/ 0 w 3145460"/>
                <a:gd name="connsiteY0" fmla="*/ 881554 h 980917"/>
                <a:gd name="connsiteX1" fmla="*/ 434608 w 3145460"/>
                <a:gd name="connsiteY1" fmla="*/ 890028 h 980917"/>
                <a:gd name="connsiteX2" fmla="*/ 639175 w 3145460"/>
                <a:gd name="connsiteY2" fmla="*/ 890027 h 980917"/>
                <a:gd name="connsiteX3" fmla="*/ 770375 w 3145460"/>
                <a:gd name="connsiteY3" fmla="*/ 897765 h 980917"/>
                <a:gd name="connsiteX4" fmla="*/ 807362 w 3145460"/>
                <a:gd name="connsiteY4" fmla="*/ 901383 h 980917"/>
                <a:gd name="connsiteX5" fmla="*/ 832257 w 3145460"/>
                <a:gd name="connsiteY5" fmla="*/ 878530 h 980917"/>
                <a:gd name="connsiteX6" fmla="*/ 841658 w 3145460"/>
                <a:gd name="connsiteY6" fmla="*/ 2 h 980917"/>
                <a:gd name="connsiteX7" fmla="*/ 858358 w 3145460"/>
                <a:gd name="connsiteY7" fmla="*/ 885611 h 980917"/>
                <a:gd name="connsiteX8" fmla="*/ 882170 w 3145460"/>
                <a:gd name="connsiteY8" fmla="*/ 904877 h 980917"/>
                <a:gd name="connsiteX9" fmla="*/ 1014240 w 3145460"/>
                <a:gd name="connsiteY9" fmla="*/ 980275 h 980917"/>
                <a:gd name="connsiteX10" fmla="*/ 1134982 w 3145460"/>
                <a:gd name="connsiteY10" fmla="*/ 906060 h 980917"/>
                <a:gd name="connsiteX11" fmla="*/ 1262119 w 3145460"/>
                <a:gd name="connsiteY11" fmla="*/ 909640 h 980917"/>
                <a:gd name="connsiteX12" fmla="*/ 1632780 w 3145460"/>
                <a:gd name="connsiteY12" fmla="*/ 660258 h 980917"/>
                <a:gd name="connsiteX13" fmla="*/ 1808384 w 3145460"/>
                <a:gd name="connsiteY13" fmla="*/ 874014 h 980917"/>
                <a:gd name="connsiteX14" fmla="*/ 3145460 w 3145460"/>
                <a:gd name="connsiteY14" fmla="*/ 898161 h 980917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882170 w 3145460"/>
                <a:gd name="connsiteY8" fmla="*/ 904877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903478 w 3145460"/>
                <a:gd name="connsiteY8" fmla="*/ 864395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5460" h="1027902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48055" y="741545"/>
                    <a:pt x="858358" y="885611"/>
                  </a:cubicBezTo>
                  <a:cubicBezTo>
                    <a:pt x="868661" y="1029677"/>
                    <a:pt x="878682" y="840746"/>
                    <a:pt x="903478" y="864395"/>
                  </a:cubicBezTo>
                  <a:cubicBezTo>
                    <a:pt x="928274" y="888044"/>
                    <a:pt x="956716" y="1019437"/>
                    <a:pt x="1007137" y="1027506"/>
                  </a:cubicBezTo>
                  <a:cubicBezTo>
                    <a:pt x="1078865" y="1035575"/>
                    <a:pt x="1093669" y="917833"/>
                    <a:pt x="1134982" y="906060"/>
                  </a:cubicBezTo>
                  <a:cubicBezTo>
                    <a:pt x="1176295" y="894288"/>
                    <a:pt x="1200460" y="930365"/>
                    <a:pt x="1283426" y="889398"/>
                  </a:cubicBezTo>
                  <a:cubicBezTo>
                    <a:pt x="1366392" y="848431"/>
                    <a:pt x="1545287" y="662822"/>
                    <a:pt x="1632780" y="660258"/>
                  </a:cubicBezTo>
                  <a:cubicBezTo>
                    <a:pt x="1720273" y="657694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8" name="Volný tvar 31">
              <a:extLst>
                <a:ext uri="{FF2B5EF4-FFF2-40B4-BE49-F238E27FC236}">
                  <a16:creationId xmlns:a16="http://schemas.microsoft.com/office/drawing/2014/main" id="{027E41AF-8AC3-46FC-9CF6-EF7AB1BE26BD}"/>
                </a:ext>
              </a:extLst>
            </p:cNvPr>
            <p:cNvSpPr/>
            <p:nvPr/>
          </p:nvSpPr>
          <p:spPr>
            <a:xfrm>
              <a:off x="2316604" y="2856745"/>
              <a:ext cx="2109176" cy="782171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71984"/>
                <a:gd name="connsiteX1" fmla="*/ 434608 w 3145460"/>
                <a:gd name="connsiteY1" fmla="*/ 890028 h 971984"/>
                <a:gd name="connsiteX2" fmla="*/ 639175 w 3145460"/>
                <a:gd name="connsiteY2" fmla="*/ 890027 h 971984"/>
                <a:gd name="connsiteX3" fmla="*/ 770375 w 3145460"/>
                <a:gd name="connsiteY3" fmla="*/ 897765 h 971984"/>
                <a:gd name="connsiteX4" fmla="*/ 807362 w 3145460"/>
                <a:gd name="connsiteY4" fmla="*/ 901383 h 971984"/>
                <a:gd name="connsiteX5" fmla="*/ 832257 w 3145460"/>
                <a:gd name="connsiteY5" fmla="*/ 878530 h 971984"/>
                <a:gd name="connsiteX6" fmla="*/ 841658 w 3145460"/>
                <a:gd name="connsiteY6" fmla="*/ 2 h 971984"/>
                <a:gd name="connsiteX7" fmla="*/ 858358 w 3145460"/>
                <a:gd name="connsiteY7" fmla="*/ 885611 h 971984"/>
                <a:gd name="connsiteX8" fmla="*/ 882170 w 3145460"/>
                <a:gd name="connsiteY8" fmla="*/ 904877 h 971984"/>
                <a:gd name="connsiteX9" fmla="*/ 1002781 w 3145460"/>
                <a:gd name="connsiteY9" fmla="*/ 971946 h 971984"/>
                <a:gd name="connsiteX10" fmla="*/ 1262119 w 3145460"/>
                <a:gd name="connsiteY10" fmla="*/ 909640 h 971984"/>
                <a:gd name="connsiteX11" fmla="*/ 1632780 w 3145460"/>
                <a:gd name="connsiteY11" fmla="*/ 660258 h 971984"/>
                <a:gd name="connsiteX12" fmla="*/ 1808384 w 3145460"/>
                <a:gd name="connsiteY12" fmla="*/ 874014 h 971984"/>
                <a:gd name="connsiteX13" fmla="*/ 3145460 w 3145460"/>
                <a:gd name="connsiteY13" fmla="*/ 898161 h 971984"/>
                <a:gd name="connsiteX0" fmla="*/ 0 w 3145460"/>
                <a:gd name="connsiteY0" fmla="*/ 881554 h 972884"/>
                <a:gd name="connsiteX1" fmla="*/ 434608 w 3145460"/>
                <a:gd name="connsiteY1" fmla="*/ 890028 h 972884"/>
                <a:gd name="connsiteX2" fmla="*/ 639175 w 3145460"/>
                <a:gd name="connsiteY2" fmla="*/ 890027 h 972884"/>
                <a:gd name="connsiteX3" fmla="*/ 770375 w 3145460"/>
                <a:gd name="connsiteY3" fmla="*/ 897765 h 972884"/>
                <a:gd name="connsiteX4" fmla="*/ 807362 w 3145460"/>
                <a:gd name="connsiteY4" fmla="*/ 901383 h 972884"/>
                <a:gd name="connsiteX5" fmla="*/ 832257 w 3145460"/>
                <a:gd name="connsiteY5" fmla="*/ 878530 h 972884"/>
                <a:gd name="connsiteX6" fmla="*/ 841658 w 3145460"/>
                <a:gd name="connsiteY6" fmla="*/ 2 h 972884"/>
                <a:gd name="connsiteX7" fmla="*/ 858358 w 3145460"/>
                <a:gd name="connsiteY7" fmla="*/ 885611 h 972884"/>
                <a:gd name="connsiteX8" fmla="*/ 882170 w 3145460"/>
                <a:gd name="connsiteY8" fmla="*/ 904877 h 972884"/>
                <a:gd name="connsiteX9" fmla="*/ 1002781 w 3145460"/>
                <a:gd name="connsiteY9" fmla="*/ 971946 h 972884"/>
                <a:gd name="connsiteX10" fmla="*/ 1137728 w 3145460"/>
                <a:gd name="connsiteY10" fmla="*/ 897728 h 972884"/>
                <a:gd name="connsiteX11" fmla="*/ 1262119 w 3145460"/>
                <a:gd name="connsiteY11" fmla="*/ 909640 h 972884"/>
                <a:gd name="connsiteX12" fmla="*/ 1632780 w 3145460"/>
                <a:gd name="connsiteY12" fmla="*/ 660258 h 972884"/>
                <a:gd name="connsiteX13" fmla="*/ 1808384 w 3145460"/>
                <a:gd name="connsiteY13" fmla="*/ 874014 h 972884"/>
                <a:gd name="connsiteX14" fmla="*/ 3145460 w 3145460"/>
                <a:gd name="connsiteY14" fmla="*/ 898161 h 972884"/>
                <a:gd name="connsiteX0" fmla="*/ 0 w 3145460"/>
                <a:gd name="connsiteY0" fmla="*/ 881554 h 972504"/>
                <a:gd name="connsiteX1" fmla="*/ 434608 w 3145460"/>
                <a:gd name="connsiteY1" fmla="*/ 890028 h 972504"/>
                <a:gd name="connsiteX2" fmla="*/ 639175 w 3145460"/>
                <a:gd name="connsiteY2" fmla="*/ 890027 h 972504"/>
                <a:gd name="connsiteX3" fmla="*/ 770375 w 3145460"/>
                <a:gd name="connsiteY3" fmla="*/ 897765 h 972504"/>
                <a:gd name="connsiteX4" fmla="*/ 807362 w 3145460"/>
                <a:gd name="connsiteY4" fmla="*/ 901383 h 972504"/>
                <a:gd name="connsiteX5" fmla="*/ 832257 w 3145460"/>
                <a:gd name="connsiteY5" fmla="*/ 878530 h 972504"/>
                <a:gd name="connsiteX6" fmla="*/ 841658 w 3145460"/>
                <a:gd name="connsiteY6" fmla="*/ 2 h 972504"/>
                <a:gd name="connsiteX7" fmla="*/ 858358 w 3145460"/>
                <a:gd name="connsiteY7" fmla="*/ 885611 h 972504"/>
                <a:gd name="connsiteX8" fmla="*/ 882170 w 3145460"/>
                <a:gd name="connsiteY8" fmla="*/ 904877 h 972504"/>
                <a:gd name="connsiteX9" fmla="*/ 931757 w 3145460"/>
                <a:gd name="connsiteY9" fmla="*/ 911224 h 972504"/>
                <a:gd name="connsiteX10" fmla="*/ 1002781 w 3145460"/>
                <a:gd name="connsiteY10" fmla="*/ 971946 h 972504"/>
                <a:gd name="connsiteX11" fmla="*/ 1137728 w 3145460"/>
                <a:gd name="connsiteY11" fmla="*/ 897728 h 972504"/>
                <a:gd name="connsiteX12" fmla="*/ 1262119 w 3145460"/>
                <a:gd name="connsiteY12" fmla="*/ 909640 h 972504"/>
                <a:gd name="connsiteX13" fmla="*/ 1632780 w 3145460"/>
                <a:gd name="connsiteY13" fmla="*/ 660258 h 972504"/>
                <a:gd name="connsiteX14" fmla="*/ 1808384 w 3145460"/>
                <a:gd name="connsiteY14" fmla="*/ 874014 h 972504"/>
                <a:gd name="connsiteX15" fmla="*/ 3145460 w 3145460"/>
                <a:gd name="connsiteY15" fmla="*/ 898161 h 972504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897728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3829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66622"/>
                <a:gd name="connsiteX1" fmla="*/ 434608 w 3145460"/>
                <a:gd name="connsiteY1" fmla="*/ 890028 h 1066622"/>
                <a:gd name="connsiteX2" fmla="*/ 639175 w 3145460"/>
                <a:gd name="connsiteY2" fmla="*/ 890027 h 1066622"/>
                <a:gd name="connsiteX3" fmla="*/ 770375 w 3145460"/>
                <a:gd name="connsiteY3" fmla="*/ 897765 h 1066622"/>
                <a:gd name="connsiteX4" fmla="*/ 807362 w 3145460"/>
                <a:gd name="connsiteY4" fmla="*/ 901383 h 1066622"/>
                <a:gd name="connsiteX5" fmla="*/ 832257 w 3145460"/>
                <a:gd name="connsiteY5" fmla="*/ 878530 h 1066622"/>
                <a:gd name="connsiteX6" fmla="*/ 841658 w 3145460"/>
                <a:gd name="connsiteY6" fmla="*/ 2 h 1066622"/>
                <a:gd name="connsiteX7" fmla="*/ 858358 w 3145460"/>
                <a:gd name="connsiteY7" fmla="*/ 885611 h 1066622"/>
                <a:gd name="connsiteX8" fmla="*/ 882170 w 3145460"/>
                <a:gd name="connsiteY8" fmla="*/ 904877 h 1066622"/>
                <a:gd name="connsiteX9" fmla="*/ 931757 w 3145460"/>
                <a:gd name="connsiteY9" fmla="*/ 911224 h 1066622"/>
                <a:gd name="connsiteX10" fmla="*/ 1024089 w 3145460"/>
                <a:gd name="connsiteY10" fmla="*/ 1066404 h 1066622"/>
                <a:gd name="connsiteX11" fmla="*/ 1137728 w 3145460"/>
                <a:gd name="connsiteY11" fmla="*/ 924716 h 1066622"/>
                <a:gd name="connsiteX12" fmla="*/ 1262119 w 3145460"/>
                <a:gd name="connsiteY12" fmla="*/ 909640 h 1066622"/>
                <a:gd name="connsiteX13" fmla="*/ 1632780 w 3145460"/>
                <a:gd name="connsiteY13" fmla="*/ 660258 h 1066622"/>
                <a:gd name="connsiteX14" fmla="*/ 1808384 w 3145460"/>
                <a:gd name="connsiteY14" fmla="*/ 874014 h 1066622"/>
                <a:gd name="connsiteX15" fmla="*/ 3145460 w 3145460"/>
                <a:gd name="connsiteY15" fmla="*/ 898161 h 1066622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5460" h="1066623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9937" y="900608"/>
                    <a:pt x="882170" y="904877"/>
                  </a:cubicBezTo>
                  <a:cubicBezTo>
                    <a:pt x="894403" y="909146"/>
                    <a:pt x="911655" y="900046"/>
                    <a:pt x="931757" y="911224"/>
                  </a:cubicBezTo>
                  <a:cubicBezTo>
                    <a:pt x="951859" y="922402"/>
                    <a:pt x="947146" y="1073151"/>
                    <a:pt x="1024089" y="1066404"/>
                  </a:cubicBezTo>
                  <a:cubicBezTo>
                    <a:pt x="1108133" y="1059658"/>
                    <a:pt x="1094505" y="935100"/>
                    <a:pt x="1137728" y="924716"/>
                  </a:cubicBezTo>
                  <a:cubicBezTo>
                    <a:pt x="1180951" y="914332"/>
                    <a:pt x="1179611" y="953716"/>
                    <a:pt x="1262119" y="909640"/>
                  </a:cubicBezTo>
                  <a:cubicBezTo>
                    <a:pt x="1344627" y="865564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40" name="Obdélník 39">
            <a:extLst>
              <a:ext uri="{FF2B5EF4-FFF2-40B4-BE49-F238E27FC236}">
                <a16:creationId xmlns:a16="http://schemas.microsoft.com/office/drawing/2014/main" id="{A945A86D-60EA-4207-A91D-2B48A9C9163E}"/>
              </a:ext>
            </a:extLst>
          </p:cNvPr>
          <p:cNvSpPr/>
          <p:nvPr/>
        </p:nvSpPr>
        <p:spPr>
          <a:xfrm>
            <a:off x="9398537" y="2964831"/>
            <a:ext cx="2374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zpětná depolarizace síní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858BDD99-17DE-4B7B-A910-00CAA4EB8ABF}"/>
              </a:ext>
            </a:extLst>
          </p:cNvPr>
          <p:cNvCxnSpPr>
            <a:cxnSpLocks/>
          </p:cNvCxnSpPr>
          <p:nvPr/>
        </p:nvCxnSpPr>
        <p:spPr>
          <a:xfrm flipH="1">
            <a:off x="9501051" y="3295499"/>
            <a:ext cx="120390" cy="342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FAFCC655-9609-4A73-97A1-7C9289EE97B9}"/>
              </a:ext>
            </a:extLst>
          </p:cNvPr>
          <p:cNvSpPr/>
          <p:nvPr/>
        </p:nvSpPr>
        <p:spPr>
          <a:xfrm>
            <a:off x="6103524" y="3103330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88020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16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3) Heart rate (HR)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14823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Frequency of ventricular contraction (because it determines cardiac output); on ECG - frequency of ventricular depolarizations</a:t>
            </a:r>
          </a:p>
          <a:p>
            <a:pPr>
              <a:lnSpc>
                <a:spcPct val="100000"/>
              </a:lnSpc>
            </a:pPr>
            <a:r>
              <a:rPr lang="en-GB" dirty="0"/>
              <a:t>HR = 1 / RR bpm</a:t>
            </a:r>
          </a:p>
          <a:p>
            <a:pPr>
              <a:lnSpc>
                <a:spcPct val="100000"/>
              </a:lnSpc>
            </a:pPr>
            <a:r>
              <a:rPr lang="en-GB" dirty="0"/>
              <a:t>Physiological: 60 - 90 bpm at rest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Tachycardia: &gt; 90 bpm in rest</a:t>
            </a:r>
          </a:p>
          <a:p>
            <a:pPr lvl="1"/>
            <a:r>
              <a:rPr lang="en-GB" dirty="0"/>
              <a:t>Can be sinus (increase sympathetic </a:t>
            </a:r>
            <a:r>
              <a:rPr lang="en-GB" dirty="0" err="1"/>
              <a:t>aktivity</a:t>
            </a:r>
            <a:r>
              <a:rPr lang="en-GB" dirty="0"/>
              <a:t>, medication, …)</a:t>
            </a:r>
          </a:p>
          <a:p>
            <a:pPr lvl="1"/>
            <a:r>
              <a:rPr lang="en-GB" dirty="0"/>
              <a:t>Tachyarrhythmias: rhythm is not sinus</a:t>
            </a:r>
          </a:p>
          <a:p>
            <a:pPr>
              <a:lnSpc>
                <a:spcPct val="100000"/>
              </a:lnSpc>
            </a:pPr>
            <a:r>
              <a:rPr lang="en-GB" dirty="0"/>
              <a:t>Bradycardia: &lt; 60 bpm</a:t>
            </a:r>
          </a:p>
          <a:p>
            <a:pPr lvl="1"/>
            <a:r>
              <a:rPr lang="en-GB" dirty="0"/>
              <a:t>Can be sinus (increase sympathetic </a:t>
            </a:r>
            <a:r>
              <a:rPr lang="en-GB" dirty="0" err="1"/>
              <a:t>aktivity</a:t>
            </a:r>
            <a:r>
              <a:rPr lang="en-GB" dirty="0"/>
              <a:t>, sport heart - physiological)</a:t>
            </a:r>
          </a:p>
          <a:p>
            <a:pPr lvl="1"/>
            <a:r>
              <a:rPr lang="en-GB" dirty="0"/>
              <a:t>HR &lt; 50 bpm, rhythm probably is not sinus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94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29987"/>
              </p:ext>
            </p:extLst>
          </p:nvPr>
        </p:nvGraphicFramePr>
        <p:xfrm>
          <a:off x="8335138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 err="1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</a:t>
                      </a: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 P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 err="1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complex</a:t>
                      </a: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 QRS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 err="1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</a:t>
                      </a: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 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C9F82BD-C002-40E9-AEFA-10B9C20349BE}"/>
              </a:ext>
            </a:extLst>
          </p:cNvPr>
          <p:cNvGrpSpPr>
            <a:grpSpLocks noChangeAspect="1"/>
          </p:cNvGrpSpPr>
          <p:nvPr/>
        </p:nvGrpSpPr>
        <p:grpSpPr>
          <a:xfrm>
            <a:off x="110327" y="1298956"/>
            <a:ext cx="6884781" cy="4360553"/>
            <a:chOff x="110327" y="1299477"/>
            <a:chExt cx="8107398" cy="5134909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7838938-90C8-4A98-A060-C4F9FDF44D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8"/>
            <a:stretch/>
          </p:blipFill>
          <p:spPr bwMode="auto">
            <a:xfrm>
              <a:off x="110327" y="1343527"/>
              <a:ext cx="8107398" cy="5090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0FF756E-C71D-42E4-99FA-43EA53BED6FA}"/>
                </a:ext>
              </a:extLst>
            </p:cNvPr>
            <p:cNvSpPr txBox="1"/>
            <p:nvPr/>
          </p:nvSpPr>
          <p:spPr>
            <a:xfrm>
              <a:off x="1306285" y="4048129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F95F366C-FF4F-4819-8AEE-CD847AA4839D}"/>
                </a:ext>
              </a:extLst>
            </p:cNvPr>
            <p:cNvSpPr txBox="1"/>
            <p:nvPr/>
          </p:nvSpPr>
          <p:spPr>
            <a:xfrm>
              <a:off x="2919350" y="1299477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R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837D95BE-3222-4A34-AF16-33D130A10473}"/>
                </a:ext>
              </a:extLst>
            </p:cNvPr>
            <p:cNvSpPr txBox="1"/>
            <p:nvPr/>
          </p:nvSpPr>
          <p:spPr>
            <a:xfrm>
              <a:off x="5339938" y="3541630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T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87669C7C-139A-4A0C-9D96-3AB3010FA72B}"/>
                </a:ext>
              </a:extLst>
            </p:cNvPr>
            <p:cNvSpPr txBox="1"/>
            <p:nvPr/>
          </p:nvSpPr>
          <p:spPr>
            <a:xfrm>
              <a:off x="2667988" y="4974693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Q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800AA696-1E59-4F6C-8EB1-F212925BDF2E}"/>
                </a:ext>
              </a:extLst>
            </p:cNvPr>
            <p:cNvSpPr txBox="1"/>
            <p:nvPr/>
          </p:nvSpPr>
          <p:spPr>
            <a:xfrm>
              <a:off x="3109357" y="5034068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S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35003D3-5A03-4AD5-B065-B1267A933908}"/>
                </a:ext>
              </a:extLst>
            </p:cNvPr>
            <p:cNvSpPr txBox="1"/>
            <p:nvPr/>
          </p:nvSpPr>
          <p:spPr>
            <a:xfrm>
              <a:off x="1102433" y="5355901"/>
              <a:ext cx="916378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P </a:t>
              </a:r>
              <a:r>
                <a:rPr lang="en-GB" sz="1400" dirty="0"/>
                <a:t>wave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E9A51258-5863-45A0-A20B-F60FD444E94E}"/>
                </a:ext>
              </a:extLst>
            </p:cNvPr>
            <p:cNvSpPr txBox="1"/>
            <p:nvPr/>
          </p:nvSpPr>
          <p:spPr>
            <a:xfrm>
              <a:off x="1121227" y="6032879"/>
              <a:ext cx="1289463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PQ interval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362AF76-7F6F-4300-B3F3-78D4D0E43009}"/>
                </a:ext>
              </a:extLst>
            </p:cNvPr>
            <p:cNvSpPr txBox="1"/>
            <p:nvPr/>
          </p:nvSpPr>
          <p:spPr>
            <a:xfrm>
              <a:off x="2099958" y="4852528"/>
              <a:ext cx="441364" cy="8335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000" dirty="0"/>
                <a:t>PQ segment</a:t>
              </a: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682634B2-1E76-4B90-997F-C6D16237DE1F}"/>
                </a:ext>
              </a:extLst>
            </p:cNvPr>
            <p:cNvSpPr txBox="1"/>
            <p:nvPr/>
          </p:nvSpPr>
          <p:spPr>
            <a:xfrm>
              <a:off x="2572987" y="5365700"/>
              <a:ext cx="942110" cy="552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QRS </a:t>
              </a:r>
              <a:r>
                <a:rPr lang="cs-CZ" sz="1050" dirty="0" err="1"/>
                <a:t>complex</a:t>
              </a:r>
              <a:endParaRPr lang="cs-CZ" sz="1050" dirty="0"/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F6190A9A-60FB-4CB7-8F0B-A3434AD085AD}"/>
                </a:ext>
              </a:extLst>
            </p:cNvPr>
            <p:cNvSpPr txBox="1"/>
            <p:nvPr/>
          </p:nvSpPr>
          <p:spPr>
            <a:xfrm>
              <a:off x="3653643" y="4808304"/>
              <a:ext cx="942110" cy="552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ST </a:t>
              </a:r>
              <a:r>
                <a:rPr lang="cs-CZ" sz="1050" dirty="0"/>
                <a:t>segment</a:t>
              </a: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A1BAC812-CC23-42D6-8D4C-EA4292AE4E06}"/>
                </a:ext>
              </a:extLst>
            </p:cNvPr>
            <p:cNvSpPr txBox="1"/>
            <p:nvPr/>
          </p:nvSpPr>
          <p:spPr>
            <a:xfrm>
              <a:off x="5041044" y="5364593"/>
              <a:ext cx="942110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T </a:t>
              </a:r>
              <a:r>
                <a:rPr lang="cs-CZ" sz="1400" dirty="0" err="1"/>
                <a:t>wave</a:t>
              </a:r>
              <a:endParaRPr lang="cs-CZ" sz="1050" dirty="0"/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A4658A99-8321-4E79-9B5B-63B90C9136B1}"/>
                </a:ext>
              </a:extLst>
            </p:cNvPr>
            <p:cNvSpPr txBox="1"/>
            <p:nvPr/>
          </p:nvSpPr>
          <p:spPr>
            <a:xfrm>
              <a:off x="3982161" y="5730568"/>
              <a:ext cx="1529938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QT interval</a:t>
              </a:r>
              <a:endParaRPr lang="cs-CZ" sz="10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6096000" y="5024085"/>
                <a:ext cx="4275158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24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Bazett´s formula: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en-GB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QT depends on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RR interval – correction of QT on RR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24085"/>
                <a:ext cx="4275158" cy="1595796"/>
              </a:xfrm>
              <a:prstGeom prst="rect">
                <a:avLst/>
              </a:prstGeom>
              <a:blipFill>
                <a:blip r:embed="rId3"/>
                <a:stretch>
                  <a:fillRect l="-2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18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aves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segments, intervals</a:t>
            </a:r>
            <a:endParaRPr lang="en-GB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54961"/>
              </p:ext>
            </p:extLst>
          </p:nvPr>
        </p:nvGraphicFramePr>
        <p:xfrm>
          <a:off x="126124" y="1313540"/>
          <a:ext cx="12018577" cy="5509412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Place and description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Physiological bacground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 P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round wave (negative or positive)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Atrial depolarization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from beginning of P to beginning of Q (or R, if Q is not present)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interval from SA node activation to the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Purkynje</a:t>
                      </a: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</a:t>
                      </a: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activation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P wave end to beginning of Q (or R, if Q is not present)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 atrial depolarization, AP transfer from AV to ventricles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negative deflection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Depolarization of septum and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papilar</a:t>
                      </a: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muscles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complex QRS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beginning of R to end of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Ventricular depolarization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Positive deflection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ventricular depolarization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deflection after positive deflection.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ST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of isoelectric line between end of QRS and beginning of T wave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 depolarization of ventricles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beginning of Q (or R) to the end of wave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systole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 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round wave (negative or positive)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Ventricular repolarization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GB" sz="18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5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en-GB" altLang="cs-CZ" smtClean="0"/>
              <a:pPr/>
              <a:t>19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4) Waves</a:t>
            </a:r>
            <a:endParaRPr lang="en-GB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BBEBF3-2348-4FBD-8A4C-5EDCC7D9009D}"/>
              </a:ext>
            </a:extLst>
          </p:cNvPr>
          <p:cNvSpPr/>
          <p:nvPr/>
        </p:nvSpPr>
        <p:spPr>
          <a:xfrm>
            <a:off x="4380132" y="717182"/>
            <a:ext cx="77029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Wave P: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Is present?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Is positive/negative, one-peak/two-peak, high(&gt;0,25mV)/normal/low?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QRS:</a:t>
            </a:r>
          </a:p>
          <a:p>
            <a:pPr lvl="1"/>
            <a:r>
              <a:rPr lang="en-GB" sz="1800" dirty="0"/>
              <a:t>Q:  first negative deflection</a:t>
            </a:r>
          </a:p>
          <a:p>
            <a:pPr lvl="1"/>
            <a:r>
              <a:rPr lang="en-GB" sz="1800" dirty="0"/>
              <a:t>R:  first positive deflection</a:t>
            </a:r>
          </a:p>
          <a:p>
            <a:pPr lvl="1"/>
            <a:r>
              <a:rPr lang="en-GB" sz="1800" dirty="0"/>
              <a:t>S:  negative deflection after positive deflection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small deflection (pod 0,5 mV) – small letter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Strong deflection – capital letter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Second positive deflection  (‘)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r>
              <a:rPr lang="en-GB" sz="1800" dirty="0"/>
              <a:t>Wave T: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Is positive/negative/bipolar?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Does it have the same polarity as the strongest QRS deflection?</a:t>
            </a:r>
          </a:p>
          <a:p>
            <a:pPr marL="742950" lvl="1" indent="-285750">
              <a:buFontTx/>
              <a:buChar char="-"/>
            </a:pPr>
            <a:r>
              <a:rPr lang="en-GB" sz="1800" dirty="0"/>
              <a:t>Yes: concordant (ok), No: discordant (pathology)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Bipolar T: </a:t>
            </a:r>
          </a:p>
          <a:p>
            <a:pPr marL="742950" lvl="1" indent="-285750">
              <a:buFontTx/>
              <a:buChar char="-"/>
            </a:pPr>
            <a:r>
              <a:rPr lang="en-GB" sz="1800" dirty="0"/>
              <a:t>Preterminal negative (-/+)</a:t>
            </a:r>
          </a:p>
          <a:p>
            <a:pPr marL="742950" lvl="1" indent="-285750">
              <a:buFontTx/>
              <a:buChar char="-"/>
            </a:pPr>
            <a:r>
              <a:rPr lang="en-GB" sz="1800" dirty="0"/>
              <a:t>Terminal negative (+/-)</a:t>
            </a:r>
          </a:p>
          <a:p>
            <a:endParaRPr lang="en-GB" sz="1800" dirty="0"/>
          </a:p>
        </p:txBody>
      </p:sp>
      <p:sp>
        <p:nvSpPr>
          <p:cNvPr id="12" name="Volný tvar 16">
            <a:extLst>
              <a:ext uri="{FF2B5EF4-FFF2-40B4-BE49-F238E27FC236}">
                <a16:creationId xmlns:a16="http://schemas.microsoft.com/office/drawing/2014/main" id="{658A33E9-D4CC-4960-8A6F-500139CA53E7}"/>
              </a:ext>
            </a:extLst>
          </p:cNvPr>
          <p:cNvSpPr/>
          <p:nvPr/>
        </p:nvSpPr>
        <p:spPr>
          <a:xfrm>
            <a:off x="1079823" y="3525113"/>
            <a:ext cx="4604697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2717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7822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68032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26494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68032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EC6D2A8-1AFC-46DB-8852-2F450F6DFAE5}"/>
              </a:ext>
            </a:extLst>
          </p:cNvPr>
          <p:cNvSpPr/>
          <p:nvPr/>
        </p:nvSpPr>
        <p:spPr>
          <a:xfrm>
            <a:off x="1262034" y="48400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C1920F3-667A-48B4-AC74-CA719A60A554}"/>
              </a:ext>
            </a:extLst>
          </p:cNvPr>
          <p:cNvSpPr/>
          <p:nvPr/>
        </p:nvSpPr>
        <p:spPr>
          <a:xfrm>
            <a:off x="1722792" y="5704148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Q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86A23A-C6D8-4610-9D61-1CC72222A4E3}"/>
              </a:ext>
            </a:extLst>
          </p:cNvPr>
          <p:cNvSpPr/>
          <p:nvPr/>
        </p:nvSpPr>
        <p:spPr>
          <a:xfrm>
            <a:off x="1892871" y="3155780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7B8147F-022F-4D22-BE42-B109A0A7055E}"/>
              </a:ext>
            </a:extLst>
          </p:cNvPr>
          <p:cNvSpPr/>
          <p:nvPr/>
        </p:nvSpPr>
        <p:spPr>
          <a:xfrm>
            <a:off x="2108478" y="575086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A4146E-A90F-4052-9278-D17CAACBC080}"/>
              </a:ext>
            </a:extLst>
          </p:cNvPr>
          <p:cNvSpPr/>
          <p:nvPr/>
        </p:nvSpPr>
        <p:spPr>
          <a:xfrm>
            <a:off x="3525664" y="4470720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CA7673C-668D-431C-9AA5-9B188D984C7C}"/>
              </a:ext>
            </a:extLst>
          </p:cNvPr>
          <p:cNvSpPr/>
          <p:nvPr/>
        </p:nvSpPr>
        <p:spPr>
          <a:xfrm>
            <a:off x="-22538" y="4230048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Atrial depolarization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B5A948E-E0CB-4243-ADBC-2D1D13FF3E70}"/>
              </a:ext>
            </a:extLst>
          </p:cNvPr>
          <p:cNvSpPr/>
          <p:nvPr/>
        </p:nvSpPr>
        <p:spPr>
          <a:xfrm>
            <a:off x="1287849" y="2348235"/>
            <a:ext cx="174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depolarization - QRS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7E452AF-4696-4D80-81F4-199A516527AC}"/>
              </a:ext>
            </a:extLst>
          </p:cNvPr>
          <p:cNvSpPr/>
          <p:nvPr/>
        </p:nvSpPr>
        <p:spPr>
          <a:xfrm>
            <a:off x="2801437" y="375759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repolarization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2FC8DB6-F193-4ECB-9634-BC36A21795FD}"/>
              </a:ext>
            </a:extLst>
          </p:cNvPr>
          <p:cNvCxnSpPr/>
          <p:nvPr/>
        </p:nvCxnSpPr>
        <p:spPr>
          <a:xfrm>
            <a:off x="719784" y="4768044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3D577-3541-4909-921B-BEF20D871E91}"/>
              </a:ext>
            </a:extLst>
          </p:cNvPr>
          <p:cNvCxnSpPr/>
          <p:nvPr/>
        </p:nvCxnSpPr>
        <p:spPr>
          <a:xfrm>
            <a:off x="1689702" y="3111801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BC5DEAD-6B44-4703-BDF3-AC7A39D21F3C}"/>
              </a:ext>
            </a:extLst>
          </p:cNvPr>
          <p:cNvCxnSpPr/>
          <p:nvPr/>
        </p:nvCxnSpPr>
        <p:spPr>
          <a:xfrm>
            <a:off x="3255781" y="4469106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53803E6D-A2A0-4B25-BFA2-C01EC4A684E2}"/>
              </a:ext>
            </a:extLst>
          </p:cNvPr>
          <p:cNvSpPr/>
          <p:nvPr/>
        </p:nvSpPr>
        <p:spPr>
          <a:xfrm>
            <a:off x="142732" y="5254646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Lead II</a:t>
            </a:r>
          </a:p>
        </p:txBody>
      </p:sp>
      <p:sp>
        <p:nvSpPr>
          <p:cNvPr id="25" name="Volný tvar 7">
            <a:extLst>
              <a:ext uri="{FF2B5EF4-FFF2-40B4-BE49-F238E27FC236}">
                <a16:creationId xmlns:a16="http://schemas.microsoft.com/office/drawing/2014/main" id="{A7EE3772-BF91-4D86-A693-74C1D6884AF8}"/>
              </a:ext>
            </a:extLst>
          </p:cNvPr>
          <p:cNvSpPr/>
          <p:nvPr/>
        </p:nvSpPr>
        <p:spPr>
          <a:xfrm>
            <a:off x="9862655" y="3004577"/>
            <a:ext cx="478716" cy="953982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6" name="Volný tvar 8">
            <a:extLst>
              <a:ext uri="{FF2B5EF4-FFF2-40B4-BE49-F238E27FC236}">
                <a16:creationId xmlns:a16="http://schemas.microsoft.com/office/drawing/2014/main" id="{8BFE8E95-A340-44A9-84F3-0B3B1EE3F519}"/>
              </a:ext>
            </a:extLst>
          </p:cNvPr>
          <p:cNvSpPr/>
          <p:nvPr/>
        </p:nvSpPr>
        <p:spPr>
          <a:xfrm>
            <a:off x="10089071" y="1790919"/>
            <a:ext cx="939226" cy="992402"/>
          </a:xfrm>
          <a:custGeom>
            <a:avLst/>
            <a:gdLst>
              <a:gd name="connsiteX0" fmla="*/ 0 w 914400"/>
              <a:gd name="connsiteY0" fmla="*/ 553979 h 842231"/>
              <a:gd name="connsiteX1" fmla="*/ 387626 w 914400"/>
              <a:gd name="connsiteY1" fmla="*/ 434709 h 842231"/>
              <a:gd name="connsiteX2" fmla="*/ 467139 w 914400"/>
              <a:gd name="connsiteY2" fmla="*/ 7327 h 842231"/>
              <a:gd name="connsiteX3" fmla="*/ 477078 w 914400"/>
              <a:gd name="connsiteY3" fmla="*/ 832275 h 842231"/>
              <a:gd name="connsiteX4" fmla="*/ 556591 w 914400"/>
              <a:gd name="connsiteY4" fmla="*/ 464527 h 842231"/>
              <a:gd name="connsiteX5" fmla="*/ 914400 w 914400"/>
              <a:gd name="connsiteY5" fmla="*/ 474466 h 842231"/>
              <a:gd name="connsiteX0" fmla="*/ 0 w 914400"/>
              <a:gd name="connsiteY0" fmla="*/ 551368 h 839620"/>
              <a:gd name="connsiteX1" fmla="*/ 379351 w 914400"/>
              <a:gd name="connsiteY1" fmla="*/ 495194 h 839620"/>
              <a:gd name="connsiteX2" fmla="*/ 467139 w 914400"/>
              <a:gd name="connsiteY2" fmla="*/ 4716 h 839620"/>
              <a:gd name="connsiteX3" fmla="*/ 477078 w 914400"/>
              <a:gd name="connsiteY3" fmla="*/ 829664 h 839620"/>
              <a:gd name="connsiteX4" fmla="*/ 556591 w 914400"/>
              <a:gd name="connsiteY4" fmla="*/ 461916 h 839620"/>
              <a:gd name="connsiteX5" fmla="*/ 914400 w 914400"/>
              <a:gd name="connsiteY5" fmla="*/ 471855 h 839620"/>
              <a:gd name="connsiteX0" fmla="*/ 0 w 914400"/>
              <a:gd name="connsiteY0" fmla="*/ 550718 h 838970"/>
              <a:gd name="connsiteX1" fmla="*/ 379351 w 914400"/>
              <a:gd name="connsiteY1" fmla="*/ 494544 h 838970"/>
              <a:gd name="connsiteX2" fmla="*/ 467139 w 914400"/>
              <a:gd name="connsiteY2" fmla="*/ 4066 h 838970"/>
              <a:gd name="connsiteX3" fmla="*/ 477078 w 914400"/>
              <a:gd name="connsiteY3" fmla="*/ 829014 h 838970"/>
              <a:gd name="connsiteX4" fmla="*/ 556591 w 914400"/>
              <a:gd name="connsiteY4" fmla="*/ 461266 h 838970"/>
              <a:gd name="connsiteX5" fmla="*/ 914400 w 914400"/>
              <a:gd name="connsiteY5" fmla="*/ 471205 h 838970"/>
              <a:gd name="connsiteX0" fmla="*/ 0 w 914400"/>
              <a:gd name="connsiteY0" fmla="*/ 549860 h 838112"/>
              <a:gd name="connsiteX1" fmla="*/ 395901 w 914400"/>
              <a:gd name="connsiteY1" fmla="*/ 525234 h 838112"/>
              <a:gd name="connsiteX2" fmla="*/ 467139 w 914400"/>
              <a:gd name="connsiteY2" fmla="*/ 3208 h 838112"/>
              <a:gd name="connsiteX3" fmla="*/ 477078 w 914400"/>
              <a:gd name="connsiteY3" fmla="*/ 828156 h 838112"/>
              <a:gd name="connsiteX4" fmla="*/ 556591 w 914400"/>
              <a:gd name="connsiteY4" fmla="*/ 460408 h 838112"/>
              <a:gd name="connsiteX5" fmla="*/ 914400 w 914400"/>
              <a:gd name="connsiteY5" fmla="*/ 470347 h 838112"/>
              <a:gd name="connsiteX0" fmla="*/ 0 w 914400"/>
              <a:gd name="connsiteY0" fmla="*/ 549860 h 837265"/>
              <a:gd name="connsiteX1" fmla="*/ 395901 w 914400"/>
              <a:gd name="connsiteY1" fmla="*/ 525234 h 837265"/>
              <a:gd name="connsiteX2" fmla="*/ 467139 w 914400"/>
              <a:gd name="connsiteY2" fmla="*/ 3208 h 837265"/>
              <a:gd name="connsiteX3" fmla="*/ 477078 w 914400"/>
              <a:gd name="connsiteY3" fmla="*/ 828156 h 837265"/>
              <a:gd name="connsiteX4" fmla="*/ 556591 w 914400"/>
              <a:gd name="connsiteY4" fmla="*/ 460408 h 837265"/>
              <a:gd name="connsiteX5" fmla="*/ 914400 w 914400"/>
              <a:gd name="connsiteY5" fmla="*/ 470347 h 837265"/>
              <a:gd name="connsiteX0" fmla="*/ 0 w 914400"/>
              <a:gd name="connsiteY0" fmla="*/ 549860 h 840938"/>
              <a:gd name="connsiteX1" fmla="*/ 395901 w 914400"/>
              <a:gd name="connsiteY1" fmla="*/ 525234 h 840938"/>
              <a:gd name="connsiteX2" fmla="*/ 467139 w 914400"/>
              <a:gd name="connsiteY2" fmla="*/ 3208 h 840938"/>
              <a:gd name="connsiteX3" fmla="*/ 477078 w 914400"/>
              <a:gd name="connsiteY3" fmla="*/ 828156 h 840938"/>
              <a:gd name="connsiteX4" fmla="*/ 535903 w 914400"/>
              <a:gd name="connsiteY4" fmla="*/ 519999 h 840938"/>
              <a:gd name="connsiteX5" fmla="*/ 914400 w 914400"/>
              <a:gd name="connsiteY5" fmla="*/ 470347 h 840938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0759"/>
              <a:gd name="connsiteX1" fmla="*/ 395901 w 939226"/>
              <a:gd name="connsiteY1" fmla="*/ 525234 h 840759"/>
              <a:gd name="connsiteX2" fmla="*/ 467139 w 939226"/>
              <a:gd name="connsiteY2" fmla="*/ 3208 h 840759"/>
              <a:gd name="connsiteX3" fmla="*/ 477078 w 939226"/>
              <a:gd name="connsiteY3" fmla="*/ 828156 h 840759"/>
              <a:gd name="connsiteX4" fmla="*/ 535903 w 939226"/>
              <a:gd name="connsiteY4" fmla="*/ 519999 h 840759"/>
              <a:gd name="connsiteX5" fmla="*/ 939226 w 939226"/>
              <a:gd name="connsiteY5" fmla="*/ 529938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226" h="840759">
                <a:moveTo>
                  <a:pt x="0" y="549860"/>
                </a:moveTo>
                <a:cubicBezTo>
                  <a:pt x="154885" y="535779"/>
                  <a:pt x="380108" y="535721"/>
                  <a:pt x="395901" y="525234"/>
                </a:cubicBezTo>
                <a:cubicBezTo>
                  <a:pt x="411694" y="514747"/>
                  <a:pt x="453610" y="-47279"/>
                  <a:pt x="467139" y="3208"/>
                </a:cubicBezTo>
                <a:cubicBezTo>
                  <a:pt x="480668" y="53695"/>
                  <a:pt x="465617" y="742024"/>
                  <a:pt x="477078" y="828156"/>
                </a:cubicBezTo>
                <a:cubicBezTo>
                  <a:pt x="488539" y="914288"/>
                  <a:pt x="525079" y="531143"/>
                  <a:pt x="535903" y="519999"/>
                </a:cubicBezTo>
                <a:cubicBezTo>
                  <a:pt x="546727" y="508855"/>
                  <a:pt x="755464" y="519806"/>
                  <a:pt x="939226" y="52993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7" name="Volný tvar 33">
            <a:extLst>
              <a:ext uri="{FF2B5EF4-FFF2-40B4-BE49-F238E27FC236}">
                <a16:creationId xmlns:a16="http://schemas.microsoft.com/office/drawing/2014/main" id="{D2AE993C-1F75-496E-8837-1C56908E49B6}"/>
              </a:ext>
            </a:extLst>
          </p:cNvPr>
          <p:cNvSpPr/>
          <p:nvPr/>
        </p:nvSpPr>
        <p:spPr>
          <a:xfrm flipV="1">
            <a:off x="11010108" y="3415423"/>
            <a:ext cx="408702" cy="985128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4BEC446-7969-4192-AC1E-9F31863E4943}"/>
              </a:ext>
            </a:extLst>
          </p:cNvPr>
          <p:cNvSpPr/>
          <p:nvPr/>
        </p:nvSpPr>
        <p:spPr>
          <a:xfrm>
            <a:off x="10572723" y="191778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RS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520F6C-254C-41CE-844D-2E4BFD2F7038}"/>
              </a:ext>
            </a:extLst>
          </p:cNvPr>
          <p:cNvSpPr/>
          <p:nvPr/>
        </p:nvSpPr>
        <p:spPr>
          <a:xfrm>
            <a:off x="9314989" y="2022294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Example</a:t>
            </a:r>
            <a:r>
              <a:rPr lang="cs-CZ" sz="1800" dirty="0"/>
              <a:t>s</a:t>
            </a:r>
            <a:r>
              <a:rPr lang="en-GB" sz="1800" dirty="0"/>
              <a:t>: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8162537-89CC-4B6C-BF83-320FEF166CDB}"/>
              </a:ext>
            </a:extLst>
          </p:cNvPr>
          <p:cNvSpPr/>
          <p:nvPr/>
        </p:nvSpPr>
        <p:spPr>
          <a:xfrm>
            <a:off x="10132345" y="326193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err="1"/>
              <a:t>qRs</a:t>
            </a:r>
            <a:endParaRPr lang="en-GB" sz="180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77018E2D-6A55-46F3-A771-B72F8843E6F7}"/>
              </a:ext>
            </a:extLst>
          </p:cNvPr>
          <p:cNvSpPr/>
          <p:nvPr/>
        </p:nvSpPr>
        <p:spPr>
          <a:xfrm>
            <a:off x="11307614" y="353865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err="1"/>
              <a:t>rSr</a:t>
            </a:r>
            <a:r>
              <a:rPr lang="en-GB" sz="18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79809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2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/>
              <a:t>Electrocardiography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Definition: recording the cardiac electrical activity from the surface of the body</a:t>
            </a:r>
            <a:br>
              <a:rPr lang="en-GB" dirty="0"/>
            </a:br>
            <a:r>
              <a:rPr lang="en-GB" sz="2400" dirty="0"/>
              <a:t>(el. heart activity can also be obtained from the </a:t>
            </a:r>
            <a:r>
              <a:rPr lang="en-GB" sz="2400" dirty="0" err="1"/>
              <a:t>esophageal</a:t>
            </a:r>
            <a:r>
              <a:rPr lang="en-GB" sz="2400" dirty="0"/>
              <a:t> leads or the heart surface itself, but these methods are used by other names)</a:t>
            </a:r>
          </a:p>
          <a:p>
            <a:pPr marL="7200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5) Electrical heart axis</a:t>
            </a:r>
            <a:endParaRPr lang="en-GB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12F0227B-591E-4A8C-8B25-F9D3183931FB}"/>
              </a:ext>
            </a:extLst>
          </p:cNvPr>
          <p:cNvSpPr txBox="1"/>
          <p:nvPr/>
        </p:nvSpPr>
        <p:spPr>
          <a:xfrm>
            <a:off x="6135841" y="476992"/>
            <a:ext cx="50820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Electrical heart axis: average direction of the electric heart vector during ventricular depolarization (QRS complex)</a:t>
            </a:r>
            <a:br>
              <a:rPr lang="en-GB" sz="2000" dirty="0"/>
            </a:br>
            <a:r>
              <a:rPr lang="en-GB" sz="1600" dirty="0"/>
              <a:t>(can also be determined for atrial depolarization: P, or ventricular repolarization: T, but in practice we will analyse ventricular depolarization)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842ADA4A-D872-44B7-8C2F-346F986E4020}"/>
              </a:ext>
            </a:extLst>
          </p:cNvPr>
          <p:cNvGrpSpPr/>
          <p:nvPr/>
        </p:nvGrpSpPr>
        <p:grpSpPr>
          <a:xfrm>
            <a:off x="128263" y="1196752"/>
            <a:ext cx="5581382" cy="5402634"/>
            <a:chOff x="228847" y="1196752"/>
            <a:chExt cx="5581382" cy="5402634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7271D05F-17C3-4707-A837-09C2698A56A7}"/>
                </a:ext>
              </a:extLst>
            </p:cNvPr>
            <p:cNvSpPr/>
            <p:nvPr/>
          </p:nvSpPr>
          <p:spPr>
            <a:xfrm>
              <a:off x="4725465" y="3304798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I</a:t>
              </a:r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730D4EF6-8CCD-4674-BE66-4207AFF132E0}"/>
                </a:ext>
              </a:extLst>
            </p:cNvPr>
            <p:cNvSpPr/>
            <p:nvPr/>
          </p:nvSpPr>
          <p:spPr>
            <a:xfrm>
              <a:off x="2040394" y="5700830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aVF</a:t>
              </a:r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33274F6A-6B05-4C56-BF86-750B689ED95C}"/>
                </a:ext>
              </a:extLst>
            </p:cNvPr>
            <p:cNvSpPr/>
            <p:nvPr/>
          </p:nvSpPr>
          <p:spPr>
            <a:xfrm>
              <a:off x="3541215" y="5301208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II</a:t>
              </a:r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B35354DF-8C78-4C17-8F27-BB5150F99CD9}"/>
                </a:ext>
              </a:extLst>
            </p:cNvPr>
            <p:cNvSpPr/>
            <p:nvPr/>
          </p:nvSpPr>
          <p:spPr>
            <a:xfrm>
              <a:off x="907769" y="5445224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III</a:t>
              </a:r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7E02946F-0617-42F6-8FB6-A46BE46CDDA5}"/>
                </a:ext>
              </a:extLst>
            </p:cNvPr>
            <p:cNvSpPr/>
            <p:nvPr/>
          </p:nvSpPr>
          <p:spPr>
            <a:xfrm>
              <a:off x="4340489" y="443711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aVR</a:t>
              </a:r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71ACE948-CDFC-413E-BBA4-0AA598A47683}"/>
                </a:ext>
              </a:extLst>
            </p:cNvPr>
            <p:cNvSpPr/>
            <p:nvPr/>
          </p:nvSpPr>
          <p:spPr>
            <a:xfrm>
              <a:off x="4396848" y="2138985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aVL 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788EEF3C-FEC9-432D-BBFD-2CCFC12744A3}"/>
                </a:ext>
              </a:extLst>
            </p:cNvPr>
            <p:cNvSpPr txBox="1"/>
            <p:nvPr/>
          </p:nvSpPr>
          <p:spPr>
            <a:xfrm>
              <a:off x="1363846" y="134250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001457-DA53-4ED0-92C2-E160BF88A50E}"/>
                </a:ext>
              </a:extLst>
            </p:cNvPr>
            <p:cNvSpPr txBox="1"/>
            <p:nvPr/>
          </p:nvSpPr>
          <p:spPr>
            <a:xfrm>
              <a:off x="3397199" y="4726885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43C6B787-58FE-4D1D-8C45-9EAEBD982BEB}"/>
                </a:ext>
              </a:extLst>
            </p:cNvPr>
            <p:cNvSpPr txBox="1"/>
            <p:nvPr/>
          </p:nvSpPr>
          <p:spPr>
            <a:xfrm>
              <a:off x="3832087" y="400007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7298FF95-B0E4-4232-BC0B-3870007C2711}"/>
                </a:ext>
              </a:extLst>
            </p:cNvPr>
            <p:cNvSpPr txBox="1"/>
            <p:nvPr/>
          </p:nvSpPr>
          <p:spPr>
            <a:xfrm>
              <a:off x="4183521" y="2998693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1B72A470-7411-4043-9437-3FE18B01F060}"/>
                </a:ext>
              </a:extLst>
            </p:cNvPr>
            <p:cNvSpPr txBox="1"/>
            <p:nvPr/>
          </p:nvSpPr>
          <p:spPr>
            <a:xfrm>
              <a:off x="2410574" y="52309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CC75B42D-7160-4212-B6A1-CCF5B1A813A7}"/>
                </a:ext>
              </a:extLst>
            </p:cNvPr>
            <p:cNvSpPr txBox="1"/>
            <p:nvPr/>
          </p:nvSpPr>
          <p:spPr>
            <a:xfrm>
              <a:off x="1347131" y="496835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15D53947-B94A-4542-A635-E2DF96B70C69}"/>
                </a:ext>
              </a:extLst>
            </p:cNvPr>
            <p:cNvSpPr txBox="1"/>
            <p:nvPr/>
          </p:nvSpPr>
          <p:spPr>
            <a:xfrm>
              <a:off x="3852785" y="216324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6F7D909F-954F-4A87-AF9F-E2547380CB7F}"/>
                </a:ext>
              </a:extLst>
            </p:cNvPr>
            <p:cNvSpPr txBox="1"/>
            <p:nvPr/>
          </p:nvSpPr>
          <p:spPr>
            <a:xfrm>
              <a:off x="539432" y="2077429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CF839957-6070-4464-ABA4-3ED8114E1A32}"/>
                </a:ext>
              </a:extLst>
            </p:cNvPr>
            <p:cNvSpPr txBox="1"/>
            <p:nvPr/>
          </p:nvSpPr>
          <p:spPr>
            <a:xfrm>
              <a:off x="2389087" y="11967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1408FA36-FFA1-47A2-B132-C9A5F1906775}"/>
                </a:ext>
              </a:extLst>
            </p:cNvPr>
            <p:cNvSpPr txBox="1"/>
            <p:nvPr/>
          </p:nvSpPr>
          <p:spPr>
            <a:xfrm>
              <a:off x="3325191" y="170254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75E59CEE-6ABA-489B-A4EA-C7669A8CBD10}"/>
                </a:ext>
              </a:extLst>
            </p:cNvPr>
            <p:cNvSpPr txBox="1"/>
            <p:nvPr/>
          </p:nvSpPr>
          <p:spPr>
            <a:xfrm>
              <a:off x="228847" y="29969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1CB1119F-8D7A-4C21-B3F3-904D6BB625B1}"/>
                </a:ext>
              </a:extLst>
            </p:cNvPr>
            <p:cNvSpPr txBox="1"/>
            <p:nvPr/>
          </p:nvSpPr>
          <p:spPr>
            <a:xfrm>
              <a:off x="372863" y="407881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B3F982BF-04AE-442C-89B0-4A4050230BE8}"/>
                </a:ext>
              </a:extLst>
            </p:cNvPr>
            <p:cNvSpPr/>
            <p:nvPr/>
          </p:nvSpPr>
          <p:spPr>
            <a:xfrm>
              <a:off x="395562" y="5968444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120°</a:t>
              </a:r>
              <a:endParaRPr lang="en-GB" sz="1800"/>
            </a:p>
          </p:txBody>
        </p:sp>
        <p:sp>
          <p:nvSpPr>
            <p:cNvPr id="100" name="Obdélník 99">
              <a:extLst>
                <a:ext uri="{FF2B5EF4-FFF2-40B4-BE49-F238E27FC236}">
                  <a16:creationId xmlns:a16="http://schemas.microsoft.com/office/drawing/2014/main" id="{84C27201-58CF-45C0-8EF0-16AA1C2B56B9}"/>
                </a:ext>
              </a:extLst>
            </p:cNvPr>
            <p:cNvSpPr/>
            <p:nvPr/>
          </p:nvSpPr>
          <p:spPr>
            <a:xfrm>
              <a:off x="2147553" y="6230054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90°</a:t>
              </a:r>
            </a:p>
          </p:txBody>
        </p:sp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3ADC5298-F1AE-40C2-9361-D9E539B3C693}"/>
                </a:ext>
              </a:extLst>
            </p:cNvPr>
            <p:cNvSpPr/>
            <p:nvPr/>
          </p:nvSpPr>
          <p:spPr>
            <a:xfrm>
              <a:off x="3855789" y="5824428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60°</a:t>
              </a:r>
            </a:p>
          </p:txBody>
        </p:sp>
        <p:sp>
          <p:nvSpPr>
            <p:cNvPr id="102" name="Obdélník 101">
              <a:extLst>
                <a:ext uri="{FF2B5EF4-FFF2-40B4-BE49-F238E27FC236}">
                  <a16:creationId xmlns:a16="http://schemas.microsoft.com/office/drawing/2014/main" id="{D9296D74-A1A6-4CD9-A24F-CFD075FE5EA3}"/>
                </a:ext>
              </a:extLst>
            </p:cNvPr>
            <p:cNvSpPr/>
            <p:nvPr/>
          </p:nvSpPr>
          <p:spPr>
            <a:xfrm>
              <a:off x="5137834" y="4768299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30°</a:t>
              </a:r>
            </a:p>
          </p:txBody>
        </p:sp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03B2974E-7347-4DE2-B99A-2295CBAFBEDE}"/>
                </a:ext>
              </a:extLst>
            </p:cNvPr>
            <p:cNvSpPr/>
            <p:nvPr/>
          </p:nvSpPr>
          <p:spPr>
            <a:xfrm>
              <a:off x="5110999" y="3285211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0°</a:t>
              </a:r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C350213F-C6CA-40A5-9379-7DC034C74C65}"/>
                </a:ext>
              </a:extLst>
            </p:cNvPr>
            <p:cNvSpPr/>
            <p:nvPr/>
          </p:nvSpPr>
          <p:spPr>
            <a:xfrm>
              <a:off x="5110999" y="2118472"/>
              <a:ext cx="699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-30°</a:t>
              </a:r>
            </a:p>
          </p:txBody>
        </p: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32FB8C18-E5F1-4513-AE20-8CF69C6598AC}"/>
                </a:ext>
              </a:extLst>
            </p:cNvPr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106" name="Přímá spojnice 105">
                <a:extLst>
                  <a:ext uri="{FF2B5EF4-FFF2-40B4-BE49-F238E27FC236}">
                    <a16:creationId xmlns:a16="http://schemas.microsoft.com/office/drawing/2014/main" id="{E9F5EC17-62A5-4C8A-9C0B-E07D41747C5F}"/>
                  </a:ext>
                </a:extLst>
              </p:cNvPr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>
                <a:extLst>
                  <a:ext uri="{FF2B5EF4-FFF2-40B4-BE49-F238E27FC236}">
                    <a16:creationId xmlns:a16="http://schemas.microsoft.com/office/drawing/2014/main" id="{F2BDAA27-E57B-4667-99AE-FE0F9BE992FD}"/>
                  </a:ext>
                </a:extLst>
              </p:cNvPr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BCCF9714-3788-42D9-B28C-03A0A9956A29}"/>
                  </a:ext>
                </a:extLst>
              </p:cNvPr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94713888-1801-4FFC-96A5-BFD0CC4DB4D1}"/>
                  </a:ext>
                </a:extLst>
              </p:cNvPr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>
                <a:extLst>
                  <a:ext uri="{FF2B5EF4-FFF2-40B4-BE49-F238E27FC236}">
                    <a16:creationId xmlns:a16="http://schemas.microsoft.com/office/drawing/2014/main" id="{09DDD1C4-B12A-4EE9-B04A-C582966FF998}"/>
                  </a:ext>
                </a:extLst>
              </p:cNvPr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>
                <a:extLst>
                  <a:ext uri="{FF2B5EF4-FFF2-40B4-BE49-F238E27FC236}">
                    <a16:creationId xmlns:a16="http://schemas.microsoft.com/office/drawing/2014/main" id="{D8C8056D-A8D6-4A76-B961-7418175617C8}"/>
                  </a:ext>
                </a:extLst>
              </p:cNvPr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49BBFEA6-8303-4CF1-A1FE-07732CBA1DDB}"/>
              </a:ext>
            </a:extLst>
          </p:cNvPr>
          <p:cNvSpPr txBox="1"/>
          <p:nvPr/>
        </p:nvSpPr>
        <p:spPr>
          <a:xfrm>
            <a:off x="5886994" y="2523865"/>
            <a:ext cx="61262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Heart axis is physiologically directed down, left, back - refers to the real placement of the heart in the chest. </a:t>
            </a:r>
          </a:p>
          <a:p>
            <a:r>
              <a:rPr lang="en-GB" sz="1600" dirty="0"/>
              <a:t>- Here we solve only the frontal plane (limb leads)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92F85B28-0D58-4639-873A-4B79830D0FCD}"/>
              </a:ext>
            </a:extLst>
          </p:cNvPr>
          <p:cNvSpPr txBox="1"/>
          <p:nvPr/>
        </p:nvSpPr>
        <p:spPr>
          <a:xfrm>
            <a:off x="5977543" y="3812569"/>
            <a:ext cx="604388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Physiological range:</a:t>
            </a:r>
          </a:p>
          <a:p>
            <a:r>
              <a:rPr lang="en-GB" sz="1800" dirty="0"/>
              <a:t>Middle type 0° – 90°</a:t>
            </a:r>
          </a:p>
          <a:p>
            <a:r>
              <a:rPr lang="en-GB" sz="1800" dirty="0"/>
              <a:t>Left type -30° - 0°</a:t>
            </a:r>
          </a:p>
          <a:p>
            <a:r>
              <a:rPr lang="en-GB" sz="1800" dirty="0"/>
              <a:t>Right type 90° - 120°</a:t>
            </a:r>
          </a:p>
          <a:p>
            <a:endParaRPr lang="en-GB" sz="1050" dirty="0"/>
          </a:p>
          <a:p>
            <a:r>
              <a:rPr lang="en-GB" sz="2000" b="1" dirty="0"/>
              <a:t>Pathological range:</a:t>
            </a:r>
            <a:endParaRPr lang="en-GB" sz="2000" dirty="0"/>
          </a:p>
          <a:p>
            <a:r>
              <a:rPr lang="en-GB" sz="1600" dirty="0"/>
              <a:t>Right deviation: &gt; 120 ° </a:t>
            </a:r>
            <a:r>
              <a:rPr lang="en-GB" sz="1400" dirty="0"/>
              <a:t>(P ventricular hypertrophy, dextrocardia)</a:t>
            </a:r>
          </a:p>
          <a:p>
            <a:r>
              <a:rPr lang="en-GB" sz="1600" dirty="0"/>
              <a:t>Left deviation: &lt; -30° </a:t>
            </a:r>
            <a:r>
              <a:rPr lang="en-GB" sz="1400" dirty="0"/>
              <a:t>(L ventricular hypertrophy, pregnancy, obesity)</a:t>
            </a:r>
          </a:p>
        </p:txBody>
      </p:sp>
      <p:sp>
        <p:nvSpPr>
          <p:cNvPr id="117" name="Volný tvar 5">
            <a:extLst>
              <a:ext uri="{FF2B5EF4-FFF2-40B4-BE49-F238E27FC236}">
                <a16:creationId xmlns:a16="http://schemas.microsoft.com/office/drawing/2014/main" id="{7260F61A-A856-49EB-BBFE-C3DF0569FBB5}"/>
              </a:ext>
            </a:extLst>
          </p:cNvPr>
          <p:cNvSpPr/>
          <p:nvPr/>
        </p:nvSpPr>
        <p:spPr>
          <a:xfrm>
            <a:off x="1977109" y="3279517"/>
            <a:ext cx="2158108" cy="1770464"/>
          </a:xfrm>
          <a:custGeom>
            <a:avLst/>
            <a:gdLst>
              <a:gd name="connsiteX0" fmla="*/ 831277 w 4868887"/>
              <a:gd name="connsiteY0" fmla="*/ 843635 h 3820048"/>
              <a:gd name="connsiteX1" fmla="*/ 95007 w 4868887"/>
              <a:gd name="connsiteY1" fmla="*/ 499251 h 3820048"/>
              <a:gd name="connsiteX2" fmla="*/ 106882 w 4868887"/>
              <a:gd name="connsiteY2" fmla="*/ 1104892 h 3820048"/>
              <a:gd name="connsiteX3" fmla="*/ 985656 w 4868887"/>
              <a:gd name="connsiteY3" fmla="*/ 2066793 h 3820048"/>
              <a:gd name="connsiteX4" fmla="*/ 2410695 w 4868887"/>
              <a:gd name="connsiteY4" fmla="*/ 2458679 h 3820048"/>
              <a:gd name="connsiteX5" fmla="*/ 3847609 w 4868887"/>
              <a:gd name="connsiteY5" fmla="*/ 3064321 h 3820048"/>
              <a:gd name="connsiteX6" fmla="*/ 4868887 w 4868887"/>
              <a:gd name="connsiteY6" fmla="*/ 3764965 h 3820048"/>
              <a:gd name="connsiteX7" fmla="*/ 4868887 w 4868887"/>
              <a:gd name="connsiteY7" fmla="*/ 3658087 h 3820048"/>
              <a:gd name="connsiteX8" fmla="*/ 3847609 w 4868887"/>
              <a:gd name="connsiteY8" fmla="*/ 2731812 h 3820048"/>
              <a:gd name="connsiteX9" fmla="*/ 2897583 w 4868887"/>
              <a:gd name="connsiteY9" fmla="*/ 1520528 h 3820048"/>
              <a:gd name="connsiteX10" fmla="*/ 1626923 w 4868887"/>
              <a:gd name="connsiteY10" fmla="*/ 321121 h 3820048"/>
              <a:gd name="connsiteX11" fmla="*/ 985656 w 4868887"/>
              <a:gd name="connsiteY11" fmla="*/ 487 h 3820048"/>
              <a:gd name="connsiteX12" fmla="*/ 629396 w 4868887"/>
              <a:gd name="connsiteY12" fmla="*/ 261744 h 3820048"/>
              <a:gd name="connsiteX13" fmla="*/ 843152 w 4868887"/>
              <a:gd name="connsiteY13" fmla="*/ 772383 h 3820048"/>
              <a:gd name="connsiteX14" fmla="*/ 1163786 w 4868887"/>
              <a:gd name="connsiteY14" fmla="*/ 1223645 h 3820048"/>
              <a:gd name="connsiteX15" fmla="*/ 1650674 w 4868887"/>
              <a:gd name="connsiteY15" fmla="*/ 1342399 h 3820048"/>
              <a:gd name="connsiteX16" fmla="*/ 1567547 w 4868887"/>
              <a:gd name="connsiteY16" fmla="*/ 1057391 h 3820048"/>
              <a:gd name="connsiteX17" fmla="*/ 1056908 w 4868887"/>
              <a:gd name="connsiteY17" fmla="*/ 796134 h 3820048"/>
              <a:gd name="connsiteX18" fmla="*/ 926279 w 4868887"/>
              <a:gd name="connsiteY18" fmla="*/ 796134 h 3820048"/>
              <a:gd name="connsiteX19" fmla="*/ 997531 w 4868887"/>
              <a:gd name="connsiteY19" fmla="*/ 938638 h 3820048"/>
              <a:gd name="connsiteX20" fmla="*/ 1710051 w 4868887"/>
              <a:gd name="connsiteY20" fmla="*/ 1294897 h 3820048"/>
              <a:gd name="connsiteX21" fmla="*/ 2256316 w 4868887"/>
              <a:gd name="connsiteY21" fmla="*/ 1508653 h 3820048"/>
              <a:gd name="connsiteX22" fmla="*/ 2030685 w 4868887"/>
              <a:gd name="connsiteY22" fmla="*/ 1164269 h 3820048"/>
              <a:gd name="connsiteX23" fmla="*/ 1650674 w 4868887"/>
              <a:gd name="connsiteY23" fmla="*/ 926762 h 3820048"/>
              <a:gd name="connsiteX24" fmla="*/ 1068783 w 4868887"/>
              <a:gd name="connsiteY24" fmla="*/ 796134 h 3820048"/>
              <a:gd name="connsiteX25" fmla="*/ 831277 w 4868887"/>
              <a:gd name="connsiteY25" fmla="*/ 843635 h 3820048"/>
              <a:gd name="connsiteX0" fmla="*/ 802661 w 4840271"/>
              <a:gd name="connsiteY0" fmla="*/ 84363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43635 h 3820048"/>
              <a:gd name="connsiteX0" fmla="*/ 802661 w 4840271"/>
              <a:gd name="connsiteY0" fmla="*/ 81437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14375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31826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08247 w 4840271"/>
              <a:gd name="connsiteY18" fmla="*/ 797528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0271" h="3820048">
                <a:moveTo>
                  <a:pt x="802661" y="785114"/>
                </a:moveTo>
                <a:cubicBezTo>
                  <a:pt x="637927" y="747826"/>
                  <a:pt x="245645" y="555683"/>
                  <a:pt x="124913" y="608979"/>
                </a:cubicBezTo>
                <a:cubicBezTo>
                  <a:pt x="4181" y="662275"/>
                  <a:pt x="-60422" y="861923"/>
                  <a:pt x="78266" y="1104892"/>
                </a:cubicBezTo>
                <a:cubicBezTo>
                  <a:pt x="216954" y="1347861"/>
                  <a:pt x="573071" y="1841162"/>
                  <a:pt x="957040" y="2066793"/>
                </a:cubicBezTo>
                <a:cubicBezTo>
                  <a:pt x="1341009" y="2292424"/>
                  <a:pt x="1905087" y="2292424"/>
                  <a:pt x="2382079" y="2458679"/>
                </a:cubicBezTo>
                <a:cubicBezTo>
                  <a:pt x="2859071" y="2624934"/>
                  <a:pt x="3409295" y="2846607"/>
                  <a:pt x="3818993" y="3064321"/>
                </a:cubicBezTo>
                <a:cubicBezTo>
                  <a:pt x="4228691" y="3282035"/>
                  <a:pt x="4670058" y="3666004"/>
                  <a:pt x="4840271" y="3764965"/>
                </a:cubicBezTo>
                <a:cubicBezTo>
                  <a:pt x="5010484" y="3863926"/>
                  <a:pt x="5010484" y="3830279"/>
                  <a:pt x="4840271" y="3658087"/>
                </a:cubicBezTo>
                <a:cubicBezTo>
                  <a:pt x="4670058" y="3485895"/>
                  <a:pt x="4147544" y="3088072"/>
                  <a:pt x="3818993" y="2731812"/>
                </a:cubicBezTo>
                <a:cubicBezTo>
                  <a:pt x="3490442" y="2375552"/>
                  <a:pt x="3239081" y="1922310"/>
                  <a:pt x="2868967" y="1520528"/>
                </a:cubicBezTo>
                <a:cubicBezTo>
                  <a:pt x="2498853" y="1118746"/>
                  <a:pt x="1916962" y="574461"/>
                  <a:pt x="1598307" y="321121"/>
                </a:cubicBezTo>
                <a:cubicBezTo>
                  <a:pt x="1279652" y="67781"/>
                  <a:pt x="1123294" y="10383"/>
                  <a:pt x="957040" y="487"/>
                </a:cubicBezTo>
                <a:cubicBezTo>
                  <a:pt x="790786" y="-9409"/>
                  <a:pt x="624531" y="133095"/>
                  <a:pt x="600780" y="261744"/>
                </a:cubicBezTo>
                <a:cubicBezTo>
                  <a:pt x="577029" y="390393"/>
                  <a:pt x="737663" y="618162"/>
                  <a:pt x="814536" y="772383"/>
                </a:cubicBezTo>
                <a:cubicBezTo>
                  <a:pt x="891409" y="926604"/>
                  <a:pt x="954253" y="1100601"/>
                  <a:pt x="1062018" y="1187069"/>
                </a:cubicBezTo>
                <a:cubicBezTo>
                  <a:pt x="1169783" y="1273537"/>
                  <a:pt x="1408460" y="1312806"/>
                  <a:pt x="1461123" y="1291193"/>
                </a:cubicBezTo>
                <a:cubicBezTo>
                  <a:pt x="1513786" y="1269580"/>
                  <a:pt x="1441801" y="1131170"/>
                  <a:pt x="1377997" y="1057391"/>
                </a:cubicBezTo>
                <a:cubicBezTo>
                  <a:pt x="1314193" y="983612"/>
                  <a:pt x="1156590" y="891831"/>
                  <a:pt x="1078298" y="848521"/>
                </a:cubicBezTo>
                <a:cubicBezTo>
                  <a:pt x="1000006" y="805211"/>
                  <a:pt x="940991" y="797528"/>
                  <a:pt x="908247" y="797528"/>
                </a:cubicBezTo>
                <a:cubicBezTo>
                  <a:pt x="875503" y="797528"/>
                  <a:pt x="821715" y="772616"/>
                  <a:pt x="831826" y="796134"/>
                </a:cubicBezTo>
                <a:cubicBezTo>
                  <a:pt x="841937" y="819652"/>
                  <a:pt x="827314" y="855511"/>
                  <a:pt x="968915" y="938638"/>
                </a:cubicBezTo>
                <a:cubicBezTo>
                  <a:pt x="1110516" y="1021765"/>
                  <a:pt x="1471637" y="1199894"/>
                  <a:pt x="1681435" y="1294897"/>
                </a:cubicBezTo>
                <a:cubicBezTo>
                  <a:pt x="1891233" y="1389900"/>
                  <a:pt x="2136466" y="1510917"/>
                  <a:pt x="2227700" y="1508653"/>
                </a:cubicBezTo>
                <a:cubicBezTo>
                  <a:pt x="2318934" y="1506389"/>
                  <a:pt x="2305396" y="1368540"/>
                  <a:pt x="2228840" y="1281312"/>
                </a:cubicBezTo>
                <a:cubicBezTo>
                  <a:pt x="2152284" y="1194084"/>
                  <a:pt x="1928679" y="1046640"/>
                  <a:pt x="1768362" y="985284"/>
                </a:cubicBezTo>
                <a:cubicBezTo>
                  <a:pt x="1608045" y="923928"/>
                  <a:pt x="1274269" y="866072"/>
                  <a:pt x="1113319" y="832710"/>
                </a:cubicBezTo>
                <a:cubicBezTo>
                  <a:pt x="952369" y="799348"/>
                  <a:pt x="967395" y="822402"/>
                  <a:pt x="802661" y="78511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FF0000"/>
              </a:solidFill>
            </a:endParaRPr>
          </a:p>
        </p:txBody>
      </p: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12DC330E-1A0B-415E-AE6B-22BBD445FD75}"/>
              </a:ext>
            </a:extLst>
          </p:cNvPr>
          <p:cNvCxnSpPr/>
          <p:nvPr/>
        </p:nvCxnSpPr>
        <p:spPr>
          <a:xfrm>
            <a:off x="2350201" y="3580855"/>
            <a:ext cx="859484" cy="7423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41A6919E-FD86-4B2C-9565-EA7F62CAFCCF}"/>
              </a:ext>
            </a:extLst>
          </p:cNvPr>
          <p:cNvCxnSpPr>
            <a:cxnSpLocks/>
          </p:cNvCxnSpPr>
          <p:nvPr/>
        </p:nvCxnSpPr>
        <p:spPr>
          <a:xfrm flipH="1">
            <a:off x="2967797" y="1334040"/>
            <a:ext cx="1010852" cy="274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D0FE45-6857-4DDB-9C36-7F6304B6F28F}"/>
              </a:ext>
            </a:extLst>
          </p:cNvPr>
          <p:cNvSpPr txBox="1"/>
          <p:nvPr/>
        </p:nvSpPr>
        <p:spPr>
          <a:xfrm>
            <a:off x="3709469" y="1058979"/>
            <a:ext cx="16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</a:t>
            </a:r>
            <a:r>
              <a:rPr lang="cs-CZ" sz="1800" dirty="0" err="1"/>
              <a:t>heart</a:t>
            </a:r>
            <a:r>
              <a:rPr lang="cs-CZ" sz="1800" dirty="0"/>
              <a:t> axis</a:t>
            </a:r>
            <a:endParaRPr lang="en-GB" sz="1800" dirty="0"/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9559FC53-A132-4084-AA7F-8DF105DC4577}"/>
              </a:ext>
            </a:extLst>
          </p:cNvPr>
          <p:cNvSpPr txBox="1"/>
          <p:nvPr/>
        </p:nvSpPr>
        <p:spPr>
          <a:xfrm>
            <a:off x="4110522" y="5204601"/>
            <a:ext cx="203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ve</a:t>
            </a:r>
            <a:r>
              <a:rPr lang="cs-CZ" sz="1800" dirty="0"/>
              <a:t>c</a:t>
            </a:r>
            <a:r>
              <a:rPr lang="en-GB" sz="1800" dirty="0"/>
              <a:t>to</a:t>
            </a:r>
            <a:r>
              <a:rPr lang="cs-CZ" sz="1800" dirty="0"/>
              <a:t>c</a:t>
            </a:r>
            <a:r>
              <a:rPr lang="en-GB" sz="1800" dirty="0" err="1"/>
              <a:t>ardiogram</a:t>
            </a:r>
            <a:endParaRPr lang="en-GB" sz="1800" dirty="0"/>
          </a:p>
        </p:txBody>
      </p: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CF973098-FF1B-4068-9B8B-BB46C10D48B2}"/>
              </a:ext>
            </a:extLst>
          </p:cNvPr>
          <p:cNvCxnSpPr>
            <a:cxnSpLocks/>
            <a:endCxn id="117" idx="6"/>
          </p:cNvCxnSpPr>
          <p:nvPr/>
        </p:nvCxnSpPr>
        <p:spPr>
          <a:xfrm flipH="1" flipV="1">
            <a:off x="4135217" y="5024452"/>
            <a:ext cx="114846" cy="276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9FA63BB-183C-402A-9C83-54C1866CD6B6}"/>
              </a:ext>
            </a:extLst>
          </p:cNvPr>
          <p:cNvSpPr txBox="1"/>
          <p:nvPr/>
        </p:nvSpPr>
        <p:spPr>
          <a:xfrm>
            <a:off x="4469463" y="6103104"/>
            <a:ext cx="641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axis is also changed when Tawara branches are blocked or after IM, missing el. activity of part of chambers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9B3421AE-E199-4C08-AB49-2315A45F8FF3}"/>
              </a:ext>
            </a:extLst>
          </p:cNvPr>
          <p:cNvSpPr txBox="1">
            <a:spLocks/>
          </p:cNvSpPr>
          <p:nvPr/>
        </p:nvSpPr>
        <p:spPr>
          <a:xfrm>
            <a:off x="480611" y="1939982"/>
            <a:ext cx="6425286" cy="4284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kern="0" dirty="0"/>
              <a:t>Calculate the sum of QRS oscillations in leads I, II, III. </a:t>
            </a:r>
            <a:br>
              <a:rPr lang="en-GB" sz="2400" kern="0" dirty="0"/>
            </a:br>
            <a:r>
              <a:rPr lang="en-GB" sz="2000" kern="0" dirty="0"/>
              <a:t>When the oscillation is down, it is negative. When the oscillation is up, it is positive. Use a </a:t>
            </a:r>
            <a:r>
              <a:rPr lang="en-GB" sz="2000" kern="0" dirty="0" err="1"/>
              <a:t>millimeter</a:t>
            </a:r>
            <a:r>
              <a:rPr lang="en-GB" sz="2000" kern="0" dirty="0"/>
              <a:t> grid</a:t>
            </a:r>
            <a:br>
              <a:rPr lang="en-GB" sz="1800" kern="0" dirty="0"/>
            </a:br>
            <a:endParaRPr lang="en-GB" sz="2400" kern="0" dirty="0"/>
          </a:p>
          <a:p>
            <a:pPr lvl="1"/>
            <a:r>
              <a:rPr lang="en-GB" sz="1600" kern="0" dirty="0"/>
              <a:t>Lead I: Q</a:t>
            </a:r>
            <a:r>
              <a:rPr lang="en-GB" sz="1600" kern="0" baseline="-25000" dirty="0"/>
              <a:t>I</a:t>
            </a:r>
            <a:r>
              <a:rPr lang="en-GB" sz="1600" kern="0" dirty="0"/>
              <a:t>=-1; R</a:t>
            </a:r>
            <a:r>
              <a:rPr lang="en-GB" sz="1600" kern="0" baseline="-25000" dirty="0"/>
              <a:t>I</a:t>
            </a:r>
            <a:r>
              <a:rPr lang="en-GB" sz="1600" kern="0" dirty="0"/>
              <a:t>=6; S</a:t>
            </a:r>
            <a:r>
              <a:rPr lang="en-GB" sz="1600" kern="0" baseline="-25000" dirty="0"/>
              <a:t>I</a:t>
            </a:r>
            <a:r>
              <a:rPr lang="en-GB" sz="1600" kern="0" dirty="0"/>
              <a:t>=0; </a:t>
            </a:r>
            <a:br>
              <a:rPr lang="en-GB" sz="1600" kern="0" dirty="0"/>
            </a:br>
            <a:r>
              <a:rPr lang="en-GB" sz="1600" kern="0" dirty="0"/>
              <a:t>QRS</a:t>
            </a:r>
            <a:r>
              <a:rPr lang="en-GB" sz="1600" kern="0" baseline="-25000" dirty="0"/>
              <a:t>I</a:t>
            </a:r>
            <a:r>
              <a:rPr lang="en-GB" sz="1600" kern="0" dirty="0"/>
              <a:t>=5</a:t>
            </a:r>
          </a:p>
          <a:p>
            <a:pPr lvl="1"/>
            <a:endParaRPr lang="en-GB" sz="1600" kern="0" dirty="0"/>
          </a:p>
          <a:p>
            <a:pPr lvl="1"/>
            <a:endParaRPr lang="en-GB" sz="1600" kern="0" dirty="0"/>
          </a:p>
          <a:p>
            <a:pPr lvl="1"/>
            <a:r>
              <a:rPr lang="en-GB" sz="1600" kern="0" dirty="0"/>
              <a:t>Lead II: Q</a:t>
            </a:r>
            <a:r>
              <a:rPr lang="en-GB" sz="1600" kern="0" baseline="-25000" dirty="0"/>
              <a:t>II</a:t>
            </a:r>
            <a:r>
              <a:rPr lang="en-GB" sz="1600" kern="0" dirty="0"/>
              <a:t>=-1; R</a:t>
            </a:r>
            <a:r>
              <a:rPr lang="en-GB" sz="1600" kern="0" baseline="-25000" dirty="0"/>
              <a:t>II</a:t>
            </a:r>
            <a:r>
              <a:rPr lang="en-GB" sz="1600" kern="0" dirty="0"/>
              <a:t>=17; S</a:t>
            </a:r>
            <a:r>
              <a:rPr lang="en-GB" sz="1600" kern="0" baseline="-25000" dirty="0"/>
              <a:t>II</a:t>
            </a:r>
            <a:r>
              <a:rPr lang="en-GB" sz="1600" kern="0" dirty="0"/>
              <a:t>=-1; </a:t>
            </a:r>
            <a:br>
              <a:rPr lang="en-GB" sz="1600" kern="0" dirty="0"/>
            </a:br>
            <a:r>
              <a:rPr lang="en-GB" sz="1600" kern="0" dirty="0"/>
              <a:t>QRS</a:t>
            </a:r>
            <a:r>
              <a:rPr lang="en-GB" sz="1600" kern="0" baseline="-25000" dirty="0"/>
              <a:t>II</a:t>
            </a:r>
            <a:r>
              <a:rPr lang="en-GB" sz="1600" kern="0" dirty="0"/>
              <a:t>=15</a:t>
            </a:r>
          </a:p>
          <a:p>
            <a:pPr marL="324000" lvl="1" indent="0">
              <a:buNone/>
            </a:pPr>
            <a:endParaRPr lang="en-GB" sz="1600" kern="0" dirty="0"/>
          </a:p>
          <a:p>
            <a:pPr lvl="1"/>
            <a:endParaRPr lang="en-GB" sz="1600" kern="0" dirty="0"/>
          </a:p>
          <a:p>
            <a:pPr lvl="1"/>
            <a:r>
              <a:rPr lang="en-GB" sz="1600" kern="0" dirty="0"/>
              <a:t>Lead IIII: Q</a:t>
            </a:r>
            <a:r>
              <a:rPr lang="en-GB" sz="1600" kern="0" baseline="-25000" dirty="0"/>
              <a:t>III</a:t>
            </a:r>
            <a:r>
              <a:rPr lang="en-GB" sz="1600" kern="0" dirty="0"/>
              <a:t>=0; R</a:t>
            </a:r>
            <a:r>
              <a:rPr lang="en-GB" sz="1600" kern="0" baseline="-25000" dirty="0"/>
              <a:t>III</a:t>
            </a:r>
            <a:r>
              <a:rPr lang="en-GB" sz="1600" kern="0" dirty="0"/>
              <a:t>=10; S</a:t>
            </a:r>
            <a:r>
              <a:rPr lang="en-GB" sz="1600" kern="0" baseline="-25000" dirty="0"/>
              <a:t>III</a:t>
            </a:r>
            <a:r>
              <a:rPr lang="en-GB" sz="1600" kern="0" dirty="0"/>
              <a:t>=-1; </a:t>
            </a:r>
            <a:br>
              <a:rPr lang="en-GB" sz="1600" kern="0" dirty="0"/>
            </a:br>
            <a:r>
              <a:rPr lang="en-GB" sz="1600" kern="0" dirty="0"/>
              <a:t>QRS</a:t>
            </a:r>
            <a:r>
              <a:rPr lang="en-GB" sz="1600" kern="0" baseline="-25000" dirty="0"/>
              <a:t>III</a:t>
            </a:r>
            <a:r>
              <a:rPr lang="en-GB" sz="1600" kern="0" dirty="0"/>
              <a:t>=9</a:t>
            </a:r>
          </a:p>
          <a:p>
            <a:pPr lvl="1"/>
            <a:endParaRPr lang="en-GB" sz="1600" kern="0" dirty="0"/>
          </a:p>
          <a:p>
            <a:endParaRPr lang="en-GB" sz="2400" kern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en-GB" dirty="0"/>
          </a:p>
        </p:txBody>
      </p:sp>
      <p:pic>
        <p:nvPicPr>
          <p:cNvPr id="79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B09CD266-7B36-49D4-9210-3F4AE890B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028" r="51529" b="33174"/>
          <a:stretch/>
        </p:blipFill>
        <p:spPr bwMode="auto">
          <a:xfrm>
            <a:off x="6995160" y="2042026"/>
            <a:ext cx="4946904" cy="46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11450237" cy="7397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Because the el. axis is related to ventricular depolarization in the frontal plane, use QRS in limb leads: I, II, III.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2F76B1D-AF7E-4192-9827-DDC88D16815E}"/>
              </a:ext>
            </a:extLst>
          </p:cNvPr>
          <p:cNvSpPr/>
          <p:nvPr/>
        </p:nvSpPr>
        <p:spPr bwMode="auto">
          <a:xfrm>
            <a:off x="7226136" y="2215763"/>
            <a:ext cx="4715928" cy="2203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45488E02-E6E7-4452-87BC-1358A818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3983466" y="5495521"/>
            <a:ext cx="525739" cy="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D6433170-91A2-484D-A89B-09899AFF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3815564" y="4242107"/>
            <a:ext cx="335804" cy="11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8016998E-3ED7-46B8-B99D-DC14D2786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9883" r="84417" b="84164"/>
          <a:stretch/>
        </p:blipFill>
        <p:spPr bwMode="auto">
          <a:xfrm>
            <a:off x="3410082" y="3429000"/>
            <a:ext cx="284925" cy="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Draw the Einthoven Triangle with Goldberger</a:t>
            </a:r>
            <a:r>
              <a:rPr lang="cs-CZ" sz="2400" dirty="0"/>
              <a:t> </a:t>
            </a:r>
            <a:r>
              <a:rPr lang="cs-CZ" sz="2400" dirty="0" err="1"/>
              <a:t>augmented</a:t>
            </a:r>
            <a:r>
              <a:rPr lang="en-US" sz="2400" dirty="0"/>
              <a:t> Leads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Mark the angles around the triangle</a:t>
            </a:r>
            <a:r>
              <a:rPr lang="cs-CZ" sz="2400" dirty="0"/>
              <a:t> (in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circle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Lead I:</a:t>
            </a:r>
          </a:p>
          <a:p>
            <a:pPr lvl="1"/>
            <a:r>
              <a:rPr lang="en-US" sz="1600" dirty="0"/>
              <a:t>0 at lead I is in the center of lead</a:t>
            </a:r>
          </a:p>
          <a:p>
            <a:pPr lvl="1"/>
            <a:r>
              <a:rPr lang="en-US" sz="1600" dirty="0"/>
              <a:t>QRS</a:t>
            </a:r>
            <a:r>
              <a:rPr lang="cs-CZ" sz="1600" baseline="-25000" dirty="0"/>
              <a:t>I</a:t>
            </a:r>
            <a:r>
              <a:rPr lang="en-US" sz="1600" dirty="0"/>
              <a:t> = 5, so from 0, measure 5mm towards the positive electrode, make a mark (or any other units, ratio </a:t>
            </a:r>
            <a:r>
              <a:rPr lang="cs-CZ" sz="1600" dirty="0" err="1"/>
              <a:t>is</a:t>
            </a:r>
            <a:r>
              <a:rPr lang="en-US" sz="1600" dirty="0"/>
              <a:t> important)</a:t>
            </a:r>
          </a:p>
          <a:p>
            <a:pPr lvl="1"/>
            <a:r>
              <a:rPr lang="en-US" sz="1600" dirty="0"/>
              <a:t>If the sum of QRS is negative, you will go towards the negative electrode</a:t>
            </a:r>
          </a:p>
          <a:p>
            <a:pPr lvl="1"/>
            <a:r>
              <a:rPr lang="en-US" sz="1600" dirty="0"/>
              <a:t>Run a line from the mark perpendicular to the I lead (parallel to the </a:t>
            </a:r>
            <a:r>
              <a:rPr lang="en-US" sz="1600" dirty="0" err="1"/>
              <a:t>aVF</a:t>
            </a:r>
            <a:r>
              <a:rPr lang="en-US" sz="1600" dirty="0"/>
              <a:t> lead)</a:t>
            </a:r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79570"/>
            <a:chOff x="6100239" y="722500"/>
            <a:chExt cx="6389662" cy="5957313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57313"/>
              <a:chOff x="1427766" y="66617"/>
              <a:chExt cx="11550868" cy="10769292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8" y="10112613"/>
                <a:ext cx="108574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65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Lead II:</a:t>
            </a:r>
          </a:p>
          <a:p>
            <a:pPr lvl="1"/>
            <a:r>
              <a:rPr lang="en-US" sz="1600" dirty="0"/>
              <a:t>0 at lead II is again in the center of lead</a:t>
            </a:r>
          </a:p>
          <a:p>
            <a:pPr lvl="1"/>
            <a:r>
              <a:rPr lang="en-US" sz="1600" dirty="0"/>
              <a:t>QRS</a:t>
            </a:r>
            <a:r>
              <a:rPr lang="cs-CZ" sz="1600" baseline="-25000" dirty="0"/>
              <a:t> II</a:t>
            </a:r>
            <a:r>
              <a:rPr lang="en-US" sz="1600" dirty="0"/>
              <a:t> = 15, so from 0, measure 15 mm towards the positive electrode, make a mark (again, if the sum of QRS is negative, you will go towards the negative electrode)</a:t>
            </a:r>
          </a:p>
          <a:p>
            <a:pPr lvl="1"/>
            <a:r>
              <a:rPr lang="en-US" sz="1600" dirty="0"/>
              <a:t>Run a line from the mark perpendicular to the II lead (parallel to the </a:t>
            </a:r>
            <a:r>
              <a:rPr lang="en-US" sz="1600" dirty="0" err="1"/>
              <a:t>aVL</a:t>
            </a:r>
            <a:r>
              <a:rPr lang="en-US" sz="1600" dirty="0"/>
              <a:t> lead)</a:t>
            </a:r>
            <a:endParaRPr lang="cs-CZ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79570"/>
            <a:chOff x="6100239" y="722500"/>
            <a:chExt cx="6389662" cy="5957313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57313"/>
              <a:chOff x="1427766" y="66617"/>
              <a:chExt cx="11550868" cy="10769292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8" y="10112613"/>
                <a:ext cx="108574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Lead III:</a:t>
            </a:r>
          </a:p>
          <a:p>
            <a:pPr lvl="1"/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same</a:t>
            </a:r>
            <a:r>
              <a:rPr lang="cs-CZ" sz="1600" dirty="0"/>
              <a:t> </a:t>
            </a:r>
            <a:r>
              <a:rPr lang="cs-CZ" sz="1600" dirty="0" err="1"/>
              <a:t>way</a:t>
            </a:r>
            <a:r>
              <a:rPr lang="cs-CZ" sz="1600" dirty="0"/>
              <a:t> </a:t>
            </a:r>
            <a:r>
              <a:rPr lang="cs-CZ" sz="1600" dirty="0" err="1"/>
              <a:t>draw</a:t>
            </a:r>
            <a:r>
              <a:rPr lang="cs-CZ" sz="1600" dirty="0"/>
              <a:t> line f</a:t>
            </a:r>
            <a:r>
              <a:rPr lang="en-US" sz="1600" dirty="0"/>
              <a:t>or QRS</a:t>
            </a:r>
            <a:r>
              <a:rPr lang="cs-CZ" sz="1600" baseline="-25000" dirty="0"/>
              <a:t> III</a:t>
            </a:r>
            <a:r>
              <a:rPr lang="en-US" sz="1600" dirty="0"/>
              <a:t> = 9</a:t>
            </a:r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  <a:p>
            <a:pPr marL="269875" lvl="1" indent="-179388"/>
            <a:r>
              <a:rPr lang="en-US" sz="2400" dirty="0"/>
              <a:t>Draw an arrow that starts at the center of the triangle and passes the </a:t>
            </a:r>
            <a:r>
              <a:rPr lang="cs-CZ" sz="2400" dirty="0" err="1"/>
              <a:t>cross</a:t>
            </a:r>
            <a:r>
              <a:rPr lang="en-US" sz="2400" dirty="0"/>
              <a:t> of the drawn lines</a:t>
            </a:r>
            <a:endParaRPr lang="el-GR" sz="1600" dirty="0"/>
          </a:p>
          <a:p>
            <a:pPr>
              <a:lnSpc>
                <a:spcPct val="100000"/>
              </a:lnSpc>
            </a:pPr>
            <a:r>
              <a:rPr lang="en-US" sz="2400" dirty="0"/>
              <a:t>This arrow shows the direction of the cardiac electrical axis in the frontal plane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2000" dirty="0"/>
              <a:t>Note</a:t>
            </a:r>
            <a:r>
              <a:rPr lang="cs-CZ" sz="2000" dirty="0"/>
              <a:t>.</a:t>
            </a:r>
            <a:r>
              <a:rPr lang="en-US" sz="2000" dirty="0"/>
              <a:t> logically, only lines from two leads are sufficient</a:t>
            </a:r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79570"/>
            <a:chOff x="6100239" y="722500"/>
            <a:chExt cx="6389662" cy="5957313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57313"/>
              <a:chOff x="1427766" y="66617"/>
              <a:chExt cx="11550868" cy="10769292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8" y="10112613"/>
                <a:ext cx="108574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0B2ABBE6-7BDF-487A-A00A-2323018A5C07}"/>
              </a:ext>
            </a:extLst>
          </p:cNvPr>
          <p:cNvCxnSpPr/>
          <p:nvPr/>
        </p:nvCxnSpPr>
        <p:spPr>
          <a:xfrm flipH="1" flipV="1">
            <a:off x="9273246" y="4917139"/>
            <a:ext cx="245586" cy="14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2CDB5D42-62B7-4174-8D66-0D9220B8A609}"/>
              </a:ext>
            </a:extLst>
          </p:cNvPr>
          <p:cNvCxnSpPr/>
          <p:nvPr/>
        </p:nvCxnSpPr>
        <p:spPr>
          <a:xfrm>
            <a:off x="8777621" y="3658566"/>
            <a:ext cx="810024" cy="21541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>
            <a:extLst>
              <a:ext uri="{FF2B5EF4-FFF2-40B4-BE49-F238E27FC236}">
                <a16:creationId xmlns:a16="http://schemas.microsoft.com/office/drawing/2014/main" id="{0B4A1142-153D-46C3-BC08-9E1C99C2F79B}"/>
              </a:ext>
            </a:extLst>
          </p:cNvPr>
          <p:cNvSpPr/>
          <p:nvPr/>
        </p:nvSpPr>
        <p:spPr>
          <a:xfrm>
            <a:off x="9174915" y="4854081"/>
            <a:ext cx="141833" cy="1365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0828017E-547B-42E0-AD73-166F2FD6E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10430325" y="3707464"/>
            <a:ext cx="469169" cy="8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3609090-B7BE-4D9A-ACD5-F76575F1E81A}"/>
              </a:ext>
            </a:extLst>
          </p:cNvPr>
          <p:cNvCxnSpPr/>
          <p:nvPr/>
        </p:nvCxnSpPr>
        <p:spPr>
          <a:xfrm flipH="1">
            <a:off x="9380920" y="4273092"/>
            <a:ext cx="380656" cy="674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CE8372E-428C-44E4-98B8-794763BB9A72}"/>
              </a:ext>
            </a:extLst>
          </p:cNvPr>
          <p:cNvSpPr txBox="1"/>
          <p:nvPr/>
        </p:nvSpPr>
        <p:spPr>
          <a:xfrm>
            <a:off x="602129" y="5266743"/>
            <a:ext cx="500450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cardiac electrical axis for ventricular depolarization in the frontal plane is 70 °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25117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125480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27482" y="973023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400" dirty="0"/>
              <a:t>porucha srdečního rytmu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31" y="1122684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85" y="4992381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780212"/>
            <a:ext cx="45412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síňová fibrilace</a:t>
            </a:r>
          </a:p>
          <a:p>
            <a:r>
              <a:rPr lang="cs-CZ" sz="1800" dirty="0"/>
              <a:t>(chybí P, „zubatá“ izolinie,  RR nepravidelné, frekvence 80 – 180 </a:t>
            </a:r>
            <a:r>
              <a:rPr lang="cs-CZ" sz="1800" dirty="0" err="1"/>
              <a:t>bpm</a:t>
            </a:r>
            <a:r>
              <a:rPr lang="cs-CZ" sz="1800" dirty="0"/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573185"/>
            <a:ext cx="43235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komorová fibrilace</a:t>
            </a:r>
          </a:p>
          <a:p>
            <a:r>
              <a:rPr lang="cs-CZ" sz="1800" dirty="0"/>
              <a:t>(srdce nefunguje jako pumpa, poškození mozku po 3 – 5 minutách fibrilace)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614697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13972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hlinkClick r:id="rId6"/>
              </a:rPr>
              <a:t>https://upload.wikimedia.org/wikipedia/commons/thumb/6/64/Afib_ecg.jpg/400px-Afib_ecg.jpg</a:t>
            </a:r>
            <a:br>
              <a:rPr lang="cs-CZ" sz="1100" dirty="0"/>
            </a:br>
            <a:r>
              <a:rPr lang="cs-CZ" sz="1100" dirty="0">
                <a:hlinkClick r:id="rId7"/>
              </a:rPr>
              <a:t>http://www.qureshiuniversity.com/Ventricular%20Fibrillation.gif</a:t>
            </a:r>
            <a:endParaRPr lang="cs-CZ" sz="1100" dirty="0"/>
          </a:p>
          <a:p>
            <a:r>
              <a:rPr lang="cs-CZ" sz="11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78733" y="5065460"/>
            <a:ext cx="3150659" cy="609137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946" y="1694446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57823" y="2807459"/>
            <a:ext cx="106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fibrilace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72584" y="341088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normal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464040" y="2674397"/>
            <a:ext cx="336468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AV blok I. stupně </a:t>
            </a:r>
            <a:br>
              <a:rPr lang="cs-CZ" sz="2000" dirty="0"/>
            </a:br>
            <a:r>
              <a:rPr lang="cs-CZ" sz="1400" dirty="0"/>
              <a:t>(prodloužení převodu vzruchu ze síně na komory, prodloužený PQ </a:t>
            </a:r>
            <a:r>
              <a:rPr lang="cs-CZ" sz="1400" dirty="0" err="1"/>
              <a:t>int</a:t>
            </a:r>
            <a:r>
              <a:rPr lang="cs-CZ" sz="1400" dirty="0"/>
              <a:t>.)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216515" y="233973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329846" y="3493616"/>
            <a:ext cx="4920185" cy="106712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6276885" y="4564169"/>
            <a:ext cx="5484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(některé vzruchy se nepřevedou: výskyt P, </a:t>
            </a:r>
            <a:br>
              <a:rPr lang="cs-CZ" sz="1800" dirty="0"/>
            </a:br>
            <a:r>
              <a:rPr lang="cs-CZ" sz="1800" dirty="0"/>
              <a:t>po kterých nenásleduje QRS)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100022" y="3671574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II. stupně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84698" y="5180952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III. stupně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193965" y="6087431"/>
            <a:ext cx="5747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dirty="0"/>
              <a:t>Kompletní blokáda převodu vzruchů ze síní na komory, P a QRS se objevují </a:t>
            </a:r>
            <a:r>
              <a:rPr lang="cs-CZ" sz="1800" dirty="0" err="1"/>
              <a:t>nesynchronizovaně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5023262" y="1936664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047823" y="39187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651473" y="39167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278873" y="39266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8894398" y="39484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9509923" y="39464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0125448" y="394446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ischemie srdce, infarkt myokardu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5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1917857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7663" y="1283116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Dodatek k EKG</a:t>
            </a:r>
          </a:p>
        </p:txBody>
      </p:sp>
    </p:spTree>
    <p:extLst>
      <p:ext uri="{BB962C8B-B14F-4D97-AF65-F5344CB8AC3E}">
        <p14:creationId xmlns:p14="http://schemas.microsoft.com/office/powerpoint/2010/main" val="4165177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Svod II a </a:t>
            </a:r>
            <a:r>
              <a:rPr lang="cs-CZ" dirty="0" err="1"/>
              <a:t>aVR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837621" y="508528"/>
            <a:ext cx="5256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Všimněte si vzhledu EKG ve svodu II a </a:t>
            </a:r>
            <a:r>
              <a:rPr lang="cs-CZ" sz="2000" dirty="0" err="1"/>
              <a:t>aVR</a:t>
            </a:r>
            <a:r>
              <a:rPr lang="cs-CZ" sz="2000" dirty="0"/>
              <a:t>. Oba svody se dívají na elektrickou srdeční aktivitu z podobného úhlu (odchylka jen 30°), ale </a:t>
            </a:r>
            <a:r>
              <a:rPr lang="cs-CZ" sz="2000" dirty="0" err="1"/>
              <a:t>aVR</a:t>
            </a:r>
            <a:r>
              <a:rPr lang="cs-CZ" sz="2000" dirty="0"/>
              <a:t> má opačnou polaritu (dívá se na srdce vzhůru nohama v porovnání s II). </a:t>
            </a:r>
          </a:p>
          <a:p>
            <a:r>
              <a:rPr lang="cs-CZ" sz="2000" dirty="0"/>
              <a:t>Proto jsou svody II a </a:t>
            </a:r>
            <a:r>
              <a:rPr lang="cs-CZ" sz="2000" dirty="0" err="1"/>
              <a:t>aVR</a:t>
            </a:r>
            <a:r>
              <a:rPr lang="cs-CZ" sz="2000" dirty="0"/>
              <a:t> podobné, jen vůči sobě zrcadlově obrácené. </a:t>
            </a:r>
          </a:p>
        </p:txBody>
      </p:sp>
      <p:pic>
        <p:nvPicPr>
          <p:cNvPr id="41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438" r="79849" b="50691"/>
          <a:stretch/>
        </p:blipFill>
        <p:spPr bwMode="auto">
          <a:xfrm>
            <a:off x="7759394" y="4344498"/>
            <a:ext cx="2027583" cy="1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806" r="79834" b="73486"/>
          <a:stretch/>
        </p:blipFill>
        <p:spPr bwMode="auto">
          <a:xfrm>
            <a:off x="7798266" y="3137576"/>
            <a:ext cx="1986794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/>
          <p:cNvSpPr/>
          <p:nvPr/>
        </p:nvSpPr>
        <p:spPr>
          <a:xfrm>
            <a:off x="7150194" y="5441832"/>
            <a:ext cx="3409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aVR</a:t>
            </a:r>
            <a:r>
              <a:rPr lang="cs-CZ" sz="2000" dirty="0"/>
              <a:t> má obvykle negativní T a P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002653" y="6260651"/>
            <a:ext cx="749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Díky jinému vzhledu má QRS v </a:t>
            </a:r>
            <a:r>
              <a:rPr lang="cs-CZ" sz="1600" dirty="0" err="1"/>
              <a:t>aVR</a:t>
            </a:r>
            <a:r>
              <a:rPr lang="cs-CZ" sz="1600" dirty="0"/>
              <a:t> a II svodu různý zápis. 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9687239" y="3416316"/>
            <a:ext cx="70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qRs</a:t>
            </a:r>
            <a:endParaRPr lang="cs-CZ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742482" y="4712460"/>
            <a:ext cx="7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rSr</a:t>
            </a:r>
            <a:r>
              <a:rPr lang="cs-CZ" sz="2000" dirty="0"/>
              <a:t>‘</a:t>
            </a:r>
          </a:p>
        </p:txBody>
      </p:sp>
      <p:grpSp>
        <p:nvGrpSpPr>
          <p:cNvPr id="49" name="Skupina 48"/>
          <p:cNvGrpSpPr/>
          <p:nvPr/>
        </p:nvGrpSpPr>
        <p:grpSpPr>
          <a:xfrm>
            <a:off x="1219473" y="838408"/>
            <a:ext cx="5637487" cy="5433412"/>
            <a:chOff x="1219473" y="620688"/>
            <a:chExt cx="5637487" cy="5433412"/>
          </a:xfrm>
        </p:grpSpPr>
        <p:grpSp>
          <p:nvGrpSpPr>
            <p:cNvPr id="6" name="Skupina 5"/>
            <p:cNvGrpSpPr/>
            <p:nvPr/>
          </p:nvGrpSpPr>
          <p:grpSpPr>
            <a:xfrm>
              <a:off x="1219473" y="620688"/>
              <a:ext cx="5637487" cy="5433412"/>
              <a:chOff x="228847" y="1196752"/>
              <a:chExt cx="5637487" cy="5433412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4725465" y="3304798"/>
                <a:ext cx="308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</a:t>
                </a:r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2040394" y="5700830"/>
                <a:ext cx="660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aVF</a:t>
                </a:r>
                <a:endParaRPr lang="cs-CZ" sz="2000" b="1" dirty="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3541215" y="5301208"/>
                <a:ext cx="43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</a:t>
                </a: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907769" y="5445224"/>
                <a:ext cx="554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III</a:t>
                </a: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340489" y="4437112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aVR</a:t>
                </a:r>
                <a:endParaRPr lang="cs-CZ" sz="2000" b="1" dirty="0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396848" y="2138985"/>
                <a:ext cx="7344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aVL</a:t>
                </a:r>
                <a:r>
                  <a:rPr lang="cs-CZ" sz="2000" b="1" dirty="0"/>
                  <a:t> 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63846" y="134250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3397199" y="4726885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832087" y="400007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183521" y="2998693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2410574" y="5230941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347131" y="496835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852785" y="216324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9432" y="2077429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389087" y="11967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3325191" y="170254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228847" y="29969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72863" y="407881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395562" y="5968444"/>
                <a:ext cx="8082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120°</a:t>
                </a:r>
                <a:endParaRPr lang="cs-CZ" sz="2000" dirty="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147553" y="6230054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90°</a:t>
                </a: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3855789" y="5824428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60°</a:t>
                </a: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5137834" y="4768299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30°</a:t>
                </a: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5110999" y="3285211"/>
                <a:ext cx="481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0°</a:t>
                </a: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5110999" y="2118472"/>
                <a:ext cx="755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-30°</a:t>
                </a: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250047" y="1406410"/>
                <a:ext cx="4320000" cy="4320000"/>
                <a:chOff x="250047" y="1406410"/>
                <a:chExt cx="4320000" cy="4320000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rot="162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33"/>
                <p:cNvCxnSpPr/>
                <p:nvPr/>
              </p:nvCxnSpPr>
              <p:spPr>
                <a:xfrm rot="1800000"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34"/>
                <p:cNvCxnSpPr/>
                <p:nvPr/>
              </p:nvCxnSpPr>
              <p:spPr>
                <a:xfrm rot="180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35"/>
                <p:cNvCxnSpPr/>
                <p:nvPr/>
              </p:nvCxnSpPr>
              <p:spPr>
                <a:xfrm rot="19800000" flipH="1" flipV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36"/>
                <p:cNvCxnSpPr/>
                <p:nvPr/>
              </p:nvCxnSpPr>
              <p:spPr>
                <a:xfrm rot="3600000" flipH="1" flipV="1">
                  <a:off x="2410047" y="1406409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Volný tvar 37"/>
                <p:cNvSpPr/>
                <p:nvPr/>
              </p:nvSpPr>
              <p:spPr>
                <a:xfrm rot="1012294">
                  <a:off x="2183089" y="3297225"/>
                  <a:ext cx="1631457" cy="1308822"/>
                </a:xfrm>
                <a:custGeom>
                  <a:avLst/>
                  <a:gdLst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92366 w 1526716"/>
                    <a:gd name="connsiteY25" fmla="*/ 427839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31109 w 1526716"/>
                    <a:gd name="connsiteY2" fmla="*/ 671283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5086"/>
                    <a:gd name="connsiteY0" fmla="*/ 445627 h 1386779"/>
                    <a:gd name="connsiteX1" fmla="*/ 212356 w 1525086"/>
                    <a:gd name="connsiteY1" fmla="*/ 611882 h 1386779"/>
                    <a:gd name="connsiteX2" fmla="*/ 331109 w 1525086"/>
                    <a:gd name="connsiteY2" fmla="*/ 671258 h 1386779"/>
                    <a:gd name="connsiteX3" fmla="*/ 432049 w 1525086"/>
                    <a:gd name="connsiteY3" fmla="*/ 647508 h 1386779"/>
                    <a:gd name="connsiteX4" fmla="*/ 432049 w 1525086"/>
                    <a:gd name="connsiteY4" fmla="*/ 528754 h 1386779"/>
                    <a:gd name="connsiteX5" fmla="*/ 313296 w 1525086"/>
                    <a:gd name="connsiteY5" fmla="*/ 439689 h 1386779"/>
                    <a:gd name="connsiteX6" fmla="*/ 224231 w 1525086"/>
                    <a:gd name="connsiteY6" fmla="*/ 415939 h 1386779"/>
                    <a:gd name="connsiteX7" fmla="*/ 105478 w 1525086"/>
                    <a:gd name="connsiteY7" fmla="*/ 427814 h 1386779"/>
                    <a:gd name="connsiteX8" fmla="*/ 16413 w 1525086"/>
                    <a:gd name="connsiteY8" fmla="*/ 552505 h 1386779"/>
                    <a:gd name="connsiteX9" fmla="*/ 34226 w 1525086"/>
                    <a:gd name="connsiteY9" fmla="*/ 855326 h 1386779"/>
                    <a:gd name="connsiteX10" fmla="*/ 348922 w 1525086"/>
                    <a:gd name="connsiteY10" fmla="*/ 1128458 h 1386779"/>
                    <a:gd name="connsiteX11" fmla="*/ 972376 w 1525086"/>
                    <a:gd name="connsiteY11" fmla="*/ 1365965 h 1386779"/>
                    <a:gd name="connsiteX12" fmla="*/ 1334574 w 1525086"/>
                    <a:gd name="connsiteY12" fmla="*/ 1365965 h 1386779"/>
                    <a:gd name="connsiteX13" fmla="*/ 1471140 w 1525086"/>
                    <a:gd name="connsiteY13" fmla="*/ 1288775 h 1386779"/>
                    <a:gd name="connsiteX14" fmla="*/ 1524579 w 1525086"/>
                    <a:gd name="connsiteY14" fmla="*/ 956266 h 1386779"/>
                    <a:gd name="connsiteX15" fmla="*/ 1453327 w 1525086"/>
                    <a:gd name="connsiteY15" fmla="*/ 510942 h 1386779"/>
                    <a:gd name="connsiteX16" fmla="*/ 978314 w 1525086"/>
                    <a:gd name="connsiteY16" fmla="*/ 136869 h 1386779"/>
                    <a:gd name="connsiteX17" fmla="*/ 497363 w 1525086"/>
                    <a:gd name="connsiteY17" fmla="*/ 302 h 1386779"/>
                    <a:gd name="connsiteX18" fmla="*/ 99540 w 1525086"/>
                    <a:gd name="connsiteY18" fmla="*/ 166557 h 1386779"/>
                    <a:gd name="connsiteX19" fmla="*/ 123291 w 1525086"/>
                    <a:gd name="connsiteY19" fmla="*/ 368437 h 1386779"/>
                    <a:gd name="connsiteX20" fmla="*/ 301421 w 1525086"/>
                    <a:gd name="connsiteY20" fmla="*/ 516879 h 1386779"/>
                    <a:gd name="connsiteX21" fmla="*/ 627992 w 1525086"/>
                    <a:gd name="connsiteY21" fmla="*/ 623757 h 1386779"/>
                    <a:gd name="connsiteX22" fmla="*/ 871436 w 1525086"/>
                    <a:gd name="connsiteY22" fmla="*/ 677196 h 1386779"/>
                    <a:gd name="connsiteX23" fmla="*/ 972376 w 1525086"/>
                    <a:gd name="connsiteY23" fmla="*/ 623757 h 1386779"/>
                    <a:gd name="connsiteX24" fmla="*/ 764558 w 1525086"/>
                    <a:gd name="connsiteY24" fmla="*/ 463440 h 1386779"/>
                    <a:gd name="connsiteX25" fmla="*/ 544865 w 1525086"/>
                    <a:gd name="connsiteY25" fmla="*/ 368438 h 1386779"/>
                    <a:gd name="connsiteX26" fmla="*/ 271732 w 1525086"/>
                    <a:gd name="connsiteY26" fmla="*/ 356562 h 1386779"/>
                    <a:gd name="connsiteX27" fmla="*/ 206418 w 1525086"/>
                    <a:gd name="connsiteY27" fmla="*/ 374375 h 1386779"/>
                    <a:gd name="connsiteX0" fmla="*/ 182667 w 1631513"/>
                    <a:gd name="connsiteY0" fmla="*/ 445627 h 1386779"/>
                    <a:gd name="connsiteX1" fmla="*/ 212356 w 1631513"/>
                    <a:gd name="connsiteY1" fmla="*/ 611882 h 1386779"/>
                    <a:gd name="connsiteX2" fmla="*/ 331109 w 1631513"/>
                    <a:gd name="connsiteY2" fmla="*/ 671258 h 1386779"/>
                    <a:gd name="connsiteX3" fmla="*/ 432049 w 1631513"/>
                    <a:gd name="connsiteY3" fmla="*/ 647508 h 1386779"/>
                    <a:gd name="connsiteX4" fmla="*/ 432049 w 1631513"/>
                    <a:gd name="connsiteY4" fmla="*/ 528754 h 1386779"/>
                    <a:gd name="connsiteX5" fmla="*/ 313296 w 1631513"/>
                    <a:gd name="connsiteY5" fmla="*/ 439689 h 1386779"/>
                    <a:gd name="connsiteX6" fmla="*/ 224231 w 1631513"/>
                    <a:gd name="connsiteY6" fmla="*/ 415939 h 1386779"/>
                    <a:gd name="connsiteX7" fmla="*/ 105478 w 1631513"/>
                    <a:gd name="connsiteY7" fmla="*/ 427814 h 1386779"/>
                    <a:gd name="connsiteX8" fmla="*/ 16413 w 1631513"/>
                    <a:gd name="connsiteY8" fmla="*/ 552505 h 1386779"/>
                    <a:gd name="connsiteX9" fmla="*/ 34226 w 1631513"/>
                    <a:gd name="connsiteY9" fmla="*/ 855326 h 1386779"/>
                    <a:gd name="connsiteX10" fmla="*/ 348922 w 1631513"/>
                    <a:gd name="connsiteY10" fmla="*/ 1128458 h 1386779"/>
                    <a:gd name="connsiteX11" fmla="*/ 972376 w 1631513"/>
                    <a:gd name="connsiteY11" fmla="*/ 1365965 h 1386779"/>
                    <a:gd name="connsiteX12" fmla="*/ 1334574 w 1631513"/>
                    <a:gd name="connsiteY12" fmla="*/ 1365965 h 1386779"/>
                    <a:gd name="connsiteX13" fmla="*/ 1471140 w 1631513"/>
                    <a:gd name="connsiteY13" fmla="*/ 1288775 h 1386779"/>
                    <a:gd name="connsiteX14" fmla="*/ 1631457 w 1631513"/>
                    <a:gd name="connsiteY14" fmla="*/ 950328 h 1386779"/>
                    <a:gd name="connsiteX15" fmla="*/ 1453327 w 1631513"/>
                    <a:gd name="connsiteY15" fmla="*/ 510942 h 1386779"/>
                    <a:gd name="connsiteX16" fmla="*/ 978314 w 1631513"/>
                    <a:gd name="connsiteY16" fmla="*/ 136869 h 1386779"/>
                    <a:gd name="connsiteX17" fmla="*/ 497363 w 1631513"/>
                    <a:gd name="connsiteY17" fmla="*/ 302 h 1386779"/>
                    <a:gd name="connsiteX18" fmla="*/ 99540 w 1631513"/>
                    <a:gd name="connsiteY18" fmla="*/ 166557 h 1386779"/>
                    <a:gd name="connsiteX19" fmla="*/ 123291 w 1631513"/>
                    <a:gd name="connsiteY19" fmla="*/ 368437 h 1386779"/>
                    <a:gd name="connsiteX20" fmla="*/ 301421 w 1631513"/>
                    <a:gd name="connsiteY20" fmla="*/ 516879 h 1386779"/>
                    <a:gd name="connsiteX21" fmla="*/ 627992 w 1631513"/>
                    <a:gd name="connsiteY21" fmla="*/ 623757 h 1386779"/>
                    <a:gd name="connsiteX22" fmla="*/ 871436 w 1631513"/>
                    <a:gd name="connsiteY22" fmla="*/ 677196 h 1386779"/>
                    <a:gd name="connsiteX23" fmla="*/ 972376 w 1631513"/>
                    <a:gd name="connsiteY23" fmla="*/ 623757 h 1386779"/>
                    <a:gd name="connsiteX24" fmla="*/ 764558 w 1631513"/>
                    <a:gd name="connsiteY24" fmla="*/ 463440 h 1386779"/>
                    <a:gd name="connsiteX25" fmla="*/ 544865 w 1631513"/>
                    <a:gd name="connsiteY25" fmla="*/ 368438 h 1386779"/>
                    <a:gd name="connsiteX26" fmla="*/ 271732 w 1631513"/>
                    <a:gd name="connsiteY26" fmla="*/ 356562 h 1386779"/>
                    <a:gd name="connsiteX27" fmla="*/ 206418 w 1631513"/>
                    <a:gd name="connsiteY27" fmla="*/ 374375 h 1386779"/>
                    <a:gd name="connsiteX0" fmla="*/ 182667 w 1631457"/>
                    <a:gd name="connsiteY0" fmla="*/ 445627 h 1392418"/>
                    <a:gd name="connsiteX1" fmla="*/ 212356 w 1631457"/>
                    <a:gd name="connsiteY1" fmla="*/ 611882 h 1392418"/>
                    <a:gd name="connsiteX2" fmla="*/ 331109 w 1631457"/>
                    <a:gd name="connsiteY2" fmla="*/ 671258 h 1392418"/>
                    <a:gd name="connsiteX3" fmla="*/ 432049 w 1631457"/>
                    <a:gd name="connsiteY3" fmla="*/ 647508 h 1392418"/>
                    <a:gd name="connsiteX4" fmla="*/ 432049 w 1631457"/>
                    <a:gd name="connsiteY4" fmla="*/ 528754 h 1392418"/>
                    <a:gd name="connsiteX5" fmla="*/ 313296 w 1631457"/>
                    <a:gd name="connsiteY5" fmla="*/ 439689 h 1392418"/>
                    <a:gd name="connsiteX6" fmla="*/ 224231 w 1631457"/>
                    <a:gd name="connsiteY6" fmla="*/ 415939 h 1392418"/>
                    <a:gd name="connsiteX7" fmla="*/ 105478 w 1631457"/>
                    <a:gd name="connsiteY7" fmla="*/ 427814 h 1392418"/>
                    <a:gd name="connsiteX8" fmla="*/ 16413 w 1631457"/>
                    <a:gd name="connsiteY8" fmla="*/ 552505 h 1392418"/>
                    <a:gd name="connsiteX9" fmla="*/ 34226 w 1631457"/>
                    <a:gd name="connsiteY9" fmla="*/ 855326 h 1392418"/>
                    <a:gd name="connsiteX10" fmla="*/ 348922 w 1631457"/>
                    <a:gd name="connsiteY10" fmla="*/ 1128458 h 1392418"/>
                    <a:gd name="connsiteX11" fmla="*/ 972376 w 1631457"/>
                    <a:gd name="connsiteY11" fmla="*/ 1365965 h 1392418"/>
                    <a:gd name="connsiteX12" fmla="*/ 1334574 w 1631457"/>
                    <a:gd name="connsiteY12" fmla="*/ 1365965 h 1392418"/>
                    <a:gd name="connsiteX13" fmla="*/ 1453327 w 1631457"/>
                    <a:gd name="connsiteY13" fmla="*/ 1181897 h 1392418"/>
                    <a:gd name="connsiteX14" fmla="*/ 1631457 w 1631457"/>
                    <a:gd name="connsiteY14" fmla="*/ 950328 h 1392418"/>
                    <a:gd name="connsiteX15" fmla="*/ 1453327 w 1631457"/>
                    <a:gd name="connsiteY15" fmla="*/ 510942 h 1392418"/>
                    <a:gd name="connsiteX16" fmla="*/ 978314 w 1631457"/>
                    <a:gd name="connsiteY16" fmla="*/ 136869 h 1392418"/>
                    <a:gd name="connsiteX17" fmla="*/ 497363 w 1631457"/>
                    <a:gd name="connsiteY17" fmla="*/ 302 h 1392418"/>
                    <a:gd name="connsiteX18" fmla="*/ 99540 w 1631457"/>
                    <a:gd name="connsiteY18" fmla="*/ 166557 h 1392418"/>
                    <a:gd name="connsiteX19" fmla="*/ 123291 w 1631457"/>
                    <a:gd name="connsiteY19" fmla="*/ 368437 h 1392418"/>
                    <a:gd name="connsiteX20" fmla="*/ 301421 w 1631457"/>
                    <a:gd name="connsiteY20" fmla="*/ 516879 h 1392418"/>
                    <a:gd name="connsiteX21" fmla="*/ 627992 w 1631457"/>
                    <a:gd name="connsiteY21" fmla="*/ 623757 h 1392418"/>
                    <a:gd name="connsiteX22" fmla="*/ 871436 w 1631457"/>
                    <a:gd name="connsiteY22" fmla="*/ 677196 h 1392418"/>
                    <a:gd name="connsiteX23" fmla="*/ 972376 w 1631457"/>
                    <a:gd name="connsiteY23" fmla="*/ 623757 h 1392418"/>
                    <a:gd name="connsiteX24" fmla="*/ 764558 w 1631457"/>
                    <a:gd name="connsiteY24" fmla="*/ 463440 h 1392418"/>
                    <a:gd name="connsiteX25" fmla="*/ 544865 w 1631457"/>
                    <a:gd name="connsiteY25" fmla="*/ 368438 h 1392418"/>
                    <a:gd name="connsiteX26" fmla="*/ 271732 w 1631457"/>
                    <a:gd name="connsiteY26" fmla="*/ 356562 h 1392418"/>
                    <a:gd name="connsiteX27" fmla="*/ 206418 w 1631457"/>
                    <a:gd name="connsiteY27" fmla="*/ 374375 h 1392418"/>
                    <a:gd name="connsiteX0" fmla="*/ 182667 w 1631457"/>
                    <a:gd name="connsiteY0" fmla="*/ 445627 h 1376286"/>
                    <a:gd name="connsiteX1" fmla="*/ 212356 w 1631457"/>
                    <a:gd name="connsiteY1" fmla="*/ 611882 h 1376286"/>
                    <a:gd name="connsiteX2" fmla="*/ 331109 w 1631457"/>
                    <a:gd name="connsiteY2" fmla="*/ 671258 h 1376286"/>
                    <a:gd name="connsiteX3" fmla="*/ 432049 w 1631457"/>
                    <a:gd name="connsiteY3" fmla="*/ 647508 h 1376286"/>
                    <a:gd name="connsiteX4" fmla="*/ 432049 w 1631457"/>
                    <a:gd name="connsiteY4" fmla="*/ 528754 h 1376286"/>
                    <a:gd name="connsiteX5" fmla="*/ 313296 w 1631457"/>
                    <a:gd name="connsiteY5" fmla="*/ 439689 h 1376286"/>
                    <a:gd name="connsiteX6" fmla="*/ 224231 w 1631457"/>
                    <a:gd name="connsiteY6" fmla="*/ 415939 h 1376286"/>
                    <a:gd name="connsiteX7" fmla="*/ 105478 w 1631457"/>
                    <a:gd name="connsiteY7" fmla="*/ 427814 h 1376286"/>
                    <a:gd name="connsiteX8" fmla="*/ 16413 w 1631457"/>
                    <a:gd name="connsiteY8" fmla="*/ 552505 h 1376286"/>
                    <a:gd name="connsiteX9" fmla="*/ 34226 w 1631457"/>
                    <a:gd name="connsiteY9" fmla="*/ 855326 h 1376286"/>
                    <a:gd name="connsiteX10" fmla="*/ 348922 w 1631457"/>
                    <a:gd name="connsiteY10" fmla="*/ 1128458 h 1376286"/>
                    <a:gd name="connsiteX11" fmla="*/ 972376 w 1631457"/>
                    <a:gd name="connsiteY11" fmla="*/ 1365965 h 1376286"/>
                    <a:gd name="connsiteX12" fmla="*/ 1275198 w 1631457"/>
                    <a:gd name="connsiteY12" fmla="*/ 1318463 h 1376286"/>
                    <a:gd name="connsiteX13" fmla="*/ 1453327 w 1631457"/>
                    <a:gd name="connsiteY13" fmla="*/ 1181897 h 1376286"/>
                    <a:gd name="connsiteX14" fmla="*/ 1631457 w 1631457"/>
                    <a:gd name="connsiteY14" fmla="*/ 950328 h 1376286"/>
                    <a:gd name="connsiteX15" fmla="*/ 1453327 w 1631457"/>
                    <a:gd name="connsiteY15" fmla="*/ 510942 h 1376286"/>
                    <a:gd name="connsiteX16" fmla="*/ 978314 w 1631457"/>
                    <a:gd name="connsiteY16" fmla="*/ 136869 h 1376286"/>
                    <a:gd name="connsiteX17" fmla="*/ 497363 w 1631457"/>
                    <a:gd name="connsiteY17" fmla="*/ 302 h 1376286"/>
                    <a:gd name="connsiteX18" fmla="*/ 99540 w 1631457"/>
                    <a:gd name="connsiteY18" fmla="*/ 166557 h 1376286"/>
                    <a:gd name="connsiteX19" fmla="*/ 123291 w 1631457"/>
                    <a:gd name="connsiteY19" fmla="*/ 368437 h 1376286"/>
                    <a:gd name="connsiteX20" fmla="*/ 301421 w 1631457"/>
                    <a:gd name="connsiteY20" fmla="*/ 516879 h 1376286"/>
                    <a:gd name="connsiteX21" fmla="*/ 627992 w 1631457"/>
                    <a:gd name="connsiteY21" fmla="*/ 623757 h 1376286"/>
                    <a:gd name="connsiteX22" fmla="*/ 871436 w 1631457"/>
                    <a:gd name="connsiteY22" fmla="*/ 677196 h 1376286"/>
                    <a:gd name="connsiteX23" fmla="*/ 972376 w 1631457"/>
                    <a:gd name="connsiteY23" fmla="*/ 623757 h 1376286"/>
                    <a:gd name="connsiteX24" fmla="*/ 764558 w 1631457"/>
                    <a:gd name="connsiteY24" fmla="*/ 463440 h 1376286"/>
                    <a:gd name="connsiteX25" fmla="*/ 544865 w 1631457"/>
                    <a:gd name="connsiteY25" fmla="*/ 368438 h 1376286"/>
                    <a:gd name="connsiteX26" fmla="*/ 271732 w 1631457"/>
                    <a:gd name="connsiteY26" fmla="*/ 356562 h 1376286"/>
                    <a:gd name="connsiteX27" fmla="*/ 206418 w 1631457"/>
                    <a:gd name="connsiteY27" fmla="*/ 374375 h 1376286"/>
                    <a:gd name="connsiteX0" fmla="*/ 182667 w 1631457"/>
                    <a:gd name="connsiteY0" fmla="*/ 445627 h 1319973"/>
                    <a:gd name="connsiteX1" fmla="*/ 212356 w 1631457"/>
                    <a:gd name="connsiteY1" fmla="*/ 611882 h 1319973"/>
                    <a:gd name="connsiteX2" fmla="*/ 331109 w 1631457"/>
                    <a:gd name="connsiteY2" fmla="*/ 671258 h 1319973"/>
                    <a:gd name="connsiteX3" fmla="*/ 432049 w 1631457"/>
                    <a:gd name="connsiteY3" fmla="*/ 647508 h 1319973"/>
                    <a:gd name="connsiteX4" fmla="*/ 432049 w 1631457"/>
                    <a:gd name="connsiteY4" fmla="*/ 528754 h 1319973"/>
                    <a:gd name="connsiteX5" fmla="*/ 313296 w 1631457"/>
                    <a:gd name="connsiteY5" fmla="*/ 439689 h 1319973"/>
                    <a:gd name="connsiteX6" fmla="*/ 224231 w 1631457"/>
                    <a:gd name="connsiteY6" fmla="*/ 415939 h 1319973"/>
                    <a:gd name="connsiteX7" fmla="*/ 105478 w 1631457"/>
                    <a:gd name="connsiteY7" fmla="*/ 427814 h 1319973"/>
                    <a:gd name="connsiteX8" fmla="*/ 16413 w 1631457"/>
                    <a:gd name="connsiteY8" fmla="*/ 552505 h 1319973"/>
                    <a:gd name="connsiteX9" fmla="*/ 34226 w 1631457"/>
                    <a:gd name="connsiteY9" fmla="*/ 855326 h 1319973"/>
                    <a:gd name="connsiteX10" fmla="*/ 348922 w 1631457"/>
                    <a:gd name="connsiteY10" fmla="*/ 1128458 h 1319973"/>
                    <a:gd name="connsiteX11" fmla="*/ 835810 w 1631457"/>
                    <a:gd name="connsiteY11" fmla="*/ 1247212 h 1319973"/>
                    <a:gd name="connsiteX12" fmla="*/ 1275198 w 1631457"/>
                    <a:gd name="connsiteY12" fmla="*/ 1318463 h 1319973"/>
                    <a:gd name="connsiteX13" fmla="*/ 1453327 w 1631457"/>
                    <a:gd name="connsiteY13" fmla="*/ 1181897 h 1319973"/>
                    <a:gd name="connsiteX14" fmla="*/ 1631457 w 1631457"/>
                    <a:gd name="connsiteY14" fmla="*/ 950328 h 1319973"/>
                    <a:gd name="connsiteX15" fmla="*/ 1453327 w 1631457"/>
                    <a:gd name="connsiteY15" fmla="*/ 510942 h 1319973"/>
                    <a:gd name="connsiteX16" fmla="*/ 978314 w 1631457"/>
                    <a:gd name="connsiteY16" fmla="*/ 136869 h 1319973"/>
                    <a:gd name="connsiteX17" fmla="*/ 497363 w 1631457"/>
                    <a:gd name="connsiteY17" fmla="*/ 302 h 1319973"/>
                    <a:gd name="connsiteX18" fmla="*/ 99540 w 1631457"/>
                    <a:gd name="connsiteY18" fmla="*/ 166557 h 1319973"/>
                    <a:gd name="connsiteX19" fmla="*/ 123291 w 1631457"/>
                    <a:gd name="connsiteY19" fmla="*/ 368437 h 1319973"/>
                    <a:gd name="connsiteX20" fmla="*/ 301421 w 1631457"/>
                    <a:gd name="connsiteY20" fmla="*/ 516879 h 1319973"/>
                    <a:gd name="connsiteX21" fmla="*/ 627992 w 1631457"/>
                    <a:gd name="connsiteY21" fmla="*/ 623757 h 1319973"/>
                    <a:gd name="connsiteX22" fmla="*/ 871436 w 1631457"/>
                    <a:gd name="connsiteY22" fmla="*/ 677196 h 1319973"/>
                    <a:gd name="connsiteX23" fmla="*/ 972376 w 1631457"/>
                    <a:gd name="connsiteY23" fmla="*/ 623757 h 1319973"/>
                    <a:gd name="connsiteX24" fmla="*/ 764558 w 1631457"/>
                    <a:gd name="connsiteY24" fmla="*/ 463440 h 1319973"/>
                    <a:gd name="connsiteX25" fmla="*/ 544865 w 1631457"/>
                    <a:gd name="connsiteY25" fmla="*/ 368438 h 1319973"/>
                    <a:gd name="connsiteX26" fmla="*/ 271732 w 1631457"/>
                    <a:gd name="connsiteY26" fmla="*/ 356562 h 1319973"/>
                    <a:gd name="connsiteX27" fmla="*/ 206418 w 1631457"/>
                    <a:gd name="connsiteY27" fmla="*/ 374375 h 1319973"/>
                    <a:gd name="connsiteX0" fmla="*/ 182667 w 1631457"/>
                    <a:gd name="connsiteY0" fmla="*/ 445627 h 1325906"/>
                    <a:gd name="connsiteX1" fmla="*/ 212356 w 1631457"/>
                    <a:gd name="connsiteY1" fmla="*/ 611882 h 1325906"/>
                    <a:gd name="connsiteX2" fmla="*/ 331109 w 1631457"/>
                    <a:gd name="connsiteY2" fmla="*/ 671258 h 1325906"/>
                    <a:gd name="connsiteX3" fmla="*/ 432049 w 1631457"/>
                    <a:gd name="connsiteY3" fmla="*/ 647508 h 1325906"/>
                    <a:gd name="connsiteX4" fmla="*/ 432049 w 1631457"/>
                    <a:gd name="connsiteY4" fmla="*/ 528754 h 1325906"/>
                    <a:gd name="connsiteX5" fmla="*/ 313296 w 1631457"/>
                    <a:gd name="connsiteY5" fmla="*/ 439689 h 1325906"/>
                    <a:gd name="connsiteX6" fmla="*/ 224231 w 1631457"/>
                    <a:gd name="connsiteY6" fmla="*/ 415939 h 1325906"/>
                    <a:gd name="connsiteX7" fmla="*/ 105478 w 1631457"/>
                    <a:gd name="connsiteY7" fmla="*/ 427814 h 1325906"/>
                    <a:gd name="connsiteX8" fmla="*/ 16413 w 1631457"/>
                    <a:gd name="connsiteY8" fmla="*/ 552505 h 1325906"/>
                    <a:gd name="connsiteX9" fmla="*/ 34226 w 1631457"/>
                    <a:gd name="connsiteY9" fmla="*/ 855326 h 1325906"/>
                    <a:gd name="connsiteX10" fmla="*/ 348922 w 1631457"/>
                    <a:gd name="connsiteY10" fmla="*/ 1128458 h 1325906"/>
                    <a:gd name="connsiteX11" fmla="*/ 835810 w 1631457"/>
                    <a:gd name="connsiteY11" fmla="*/ 1288776 h 1325906"/>
                    <a:gd name="connsiteX12" fmla="*/ 1275198 w 1631457"/>
                    <a:gd name="connsiteY12" fmla="*/ 1318463 h 1325906"/>
                    <a:gd name="connsiteX13" fmla="*/ 1453327 w 1631457"/>
                    <a:gd name="connsiteY13" fmla="*/ 1181897 h 1325906"/>
                    <a:gd name="connsiteX14" fmla="*/ 1631457 w 1631457"/>
                    <a:gd name="connsiteY14" fmla="*/ 950328 h 1325906"/>
                    <a:gd name="connsiteX15" fmla="*/ 1453327 w 1631457"/>
                    <a:gd name="connsiteY15" fmla="*/ 510942 h 1325906"/>
                    <a:gd name="connsiteX16" fmla="*/ 978314 w 1631457"/>
                    <a:gd name="connsiteY16" fmla="*/ 136869 h 1325906"/>
                    <a:gd name="connsiteX17" fmla="*/ 497363 w 1631457"/>
                    <a:gd name="connsiteY17" fmla="*/ 302 h 1325906"/>
                    <a:gd name="connsiteX18" fmla="*/ 99540 w 1631457"/>
                    <a:gd name="connsiteY18" fmla="*/ 166557 h 1325906"/>
                    <a:gd name="connsiteX19" fmla="*/ 123291 w 1631457"/>
                    <a:gd name="connsiteY19" fmla="*/ 368437 h 1325906"/>
                    <a:gd name="connsiteX20" fmla="*/ 301421 w 1631457"/>
                    <a:gd name="connsiteY20" fmla="*/ 516879 h 1325906"/>
                    <a:gd name="connsiteX21" fmla="*/ 627992 w 1631457"/>
                    <a:gd name="connsiteY21" fmla="*/ 623757 h 1325906"/>
                    <a:gd name="connsiteX22" fmla="*/ 871436 w 1631457"/>
                    <a:gd name="connsiteY22" fmla="*/ 677196 h 1325906"/>
                    <a:gd name="connsiteX23" fmla="*/ 972376 w 1631457"/>
                    <a:gd name="connsiteY23" fmla="*/ 623757 h 1325906"/>
                    <a:gd name="connsiteX24" fmla="*/ 764558 w 1631457"/>
                    <a:gd name="connsiteY24" fmla="*/ 463440 h 1325906"/>
                    <a:gd name="connsiteX25" fmla="*/ 544865 w 1631457"/>
                    <a:gd name="connsiteY25" fmla="*/ 368438 h 1325906"/>
                    <a:gd name="connsiteX26" fmla="*/ 271732 w 1631457"/>
                    <a:gd name="connsiteY26" fmla="*/ 356562 h 1325906"/>
                    <a:gd name="connsiteX27" fmla="*/ 206418 w 1631457"/>
                    <a:gd name="connsiteY27" fmla="*/ 374375 h 1325906"/>
                    <a:gd name="connsiteX0" fmla="*/ 182667 w 1631457"/>
                    <a:gd name="connsiteY0" fmla="*/ 445627 h 1308822"/>
                    <a:gd name="connsiteX1" fmla="*/ 212356 w 1631457"/>
                    <a:gd name="connsiteY1" fmla="*/ 611882 h 1308822"/>
                    <a:gd name="connsiteX2" fmla="*/ 331109 w 1631457"/>
                    <a:gd name="connsiteY2" fmla="*/ 671258 h 1308822"/>
                    <a:gd name="connsiteX3" fmla="*/ 432049 w 1631457"/>
                    <a:gd name="connsiteY3" fmla="*/ 647508 h 1308822"/>
                    <a:gd name="connsiteX4" fmla="*/ 432049 w 1631457"/>
                    <a:gd name="connsiteY4" fmla="*/ 528754 h 1308822"/>
                    <a:gd name="connsiteX5" fmla="*/ 313296 w 1631457"/>
                    <a:gd name="connsiteY5" fmla="*/ 439689 h 1308822"/>
                    <a:gd name="connsiteX6" fmla="*/ 224231 w 1631457"/>
                    <a:gd name="connsiteY6" fmla="*/ 415939 h 1308822"/>
                    <a:gd name="connsiteX7" fmla="*/ 105478 w 1631457"/>
                    <a:gd name="connsiteY7" fmla="*/ 427814 h 1308822"/>
                    <a:gd name="connsiteX8" fmla="*/ 16413 w 1631457"/>
                    <a:gd name="connsiteY8" fmla="*/ 552505 h 1308822"/>
                    <a:gd name="connsiteX9" fmla="*/ 34226 w 1631457"/>
                    <a:gd name="connsiteY9" fmla="*/ 855326 h 1308822"/>
                    <a:gd name="connsiteX10" fmla="*/ 348922 w 1631457"/>
                    <a:gd name="connsiteY10" fmla="*/ 1128458 h 1308822"/>
                    <a:gd name="connsiteX11" fmla="*/ 835810 w 1631457"/>
                    <a:gd name="connsiteY11" fmla="*/ 1288776 h 1308822"/>
                    <a:gd name="connsiteX12" fmla="*/ 1251448 w 1631457"/>
                    <a:gd name="connsiteY12" fmla="*/ 1294712 h 1308822"/>
                    <a:gd name="connsiteX13" fmla="*/ 1453327 w 1631457"/>
                    <a:gd name="connsiteY13" fmla="*/ 1181897 h 1308822"/>
                    <a:gd name="connsiteX14" fmla="*/ 1631457 w 1631457"/>
                    <a:gd name="connsiteY14" fmla="*/ 950328 h 1308822"/>
                    <a:gd name="connsiteX15" fmla="*/ 1453327 w 1631457"/>
                    <a:gd name="connsiteY15" fmla="*/ 510942 h 1308822"/>
                    <a:gd name="connsiteX16" fmla="*/ 978314 w 1631457"/>
                    <a:gd name="connsiteY16" fmla="*/ 136869 h 1308822"/>
                    <a:gd name="connsiteX17" fmla="*/ 497363 w 1631457"/>
                    <a:gd name="connsiteY17" fmla="*/ 302 h 1308822"/>
                    <a:gd name="connsiteX18" fmla="*/ 99540 w 1631457"/>
                    <a:gd name="connsiteY18" fmla="*/ 166557 h 1308822"/>
                    <a:gd name="connsiteX19" fmla="*/ 123291 w 1631457"/>
                    <a:gd name="connsiteY19" fmla="*/ 368437 h 1308822"/>
                    <a:gd name="connsiteX20" fmla="*/ 301421 w 1631457"/>
                    <a:gd name="connsiteY20" fmla="*/ 516879 h 1308822"/>
                    <a:gd name="connsiteX21" fmla="*/ 627992 w 1631457"/>
                    <a:gd name="connsiteY21" fmla="*/ 623757 h 1308822"/>
                    <a:gd name="connsiteX22" fmla="*/ 871436 w 1631457"/>
                    <a:gd name="connsiteY22" fmla="*/ 677196 h 1308822"/>
                    <a:gd name="connsiteX23" fmla="*/ 972376 w 1631457"/>
                    <a:gd name="connsiteY23" fmla="*/ 623757 h 1308822"/>
                    <a:gd name="connsiteX24" fmla="*/ 764558 w 1631457"/>
                    <a:gd name="connsiteY24" fmla="*/ 463440 h 1308822"/>
                    <a:gd name="connsiteX25" fmla="*/ 544865 w 1631457"/>
                    <a:gd name="connsiteY25" fmla="*/ 368438 h 1308822"/>
                    <a:gd name="connsiteX26" fmla="*/ 271732 w 1631457"/>
                    <a:gd name="connsiteY26" fmla="*/ 356562 h 1308822"/>
                    <a:gd name="connsiteX27" fmla="*/ 206418 w 1631457"/>
                    <a:gd name="connsiteY27" fmla="*/ 374375 h 130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31457" h="1308822">
                      <a:moveTo>
                        <a:pt x="182667" y="445627"/>
                      </a:moveTo>
                      <a:cubicBezTo>
                        <a:pt x="181677" y="505993"/>
                        <a:pt x="187616" y="574277"/>
                        <a:pt x="212356" y="611882"/>
                      </a:cubicBezTo>
                      <a:cubicBezTo>
                        <a:pt x="237096" y="649487"/>
                        <a:pt x="294494" y="665320"/>
                        <a:pt x="331109" y="671258"/>
                      </a:cubicBezTo>
                      <a:cubicBezTo>
                        <a:pt x="367724" y="677196"/>
                        <a:pt x="415226" y="671259"/>
                        <a:pt x="432049" y="647508"/>
                      </a:cubicBezTo>
                      <a:cubicBezTo>
                        <a:pt x="448872" y="623757"/>
                        <a:pt x="451841" y="563390"/>
                        <a:pt x="432049" y="528754"/>
                      </a:cubicBezTo>
                      <a:cubicBezTo>
                        <a:pt x="412257" y="494118"/>
                        <a:pt x="347932" y="458491"/>
                        <a:pt x="313296" y="439689"/>
                      </a:cubicBezTo>
                      <a:cubicBezTo>
                        <a:pt x="278660" y="420887"/>
                        <a:pt x="258867" y="417918"/>
                        <a:pt x="224231" y="415939"/>
                      </a:cubicBezTo>
                      <a:cubicBezTo>
                        <a:pt x="189595" y="413960"/>
                        <a:pt x="140114" y="405053"/>
                        <a:pt x="105478" y="427814"/>
                      </a:cubicBezTo>
                      <a:cubicBezTo>
                        <a:pt x="70842" y="450575"/>
                        <a:pt x="28288" y="481253"/>
                        <a:pt x="16413" y="552505"/>
                      </a:cubicBezTo>
                      <a:cubicBezTo>
                        <a:pt x="4538" y="623757"/>
                        <a:pt x="-21192" y="759334"/>
                        <a:pt x="34226" y="855326"/>
                      </a:cubicBezTo>
                      <a:cubicBezTo>
                        <a:pt x="89644" y="951318"/>
                        <a:pt x="215325" y="1056216"/>
                        <a:pt x="348922" y="1128458"/>
                      </a:cubicBezTo>
                      <a:cubicBezTo>
                        <a:pt x="482519" y="1200700"/>
                        <a:pt x="685389" y="1261067"/>
                        <a:pt x="835810" y="1288776"/>
                      </a:cubicBezTo>
                      <a:cubicBezTo>
                        <a:pt x="986231" y="1316485"/>
                        <a:pt x="1148529" y="1312525"/>
                        <a:pt x="1251448" y="1294712"/>
                      </a:cubicBezTo>
                      <a:cubicBezTo>
                        <a:pt x="1354367" y="1276899"/>
                        <a:pt x="1389992" y="1239294"/>
                        <a:pt x="1453327" y="1181897"/>
                      </a:cubicBezTo>
                      <a:cubicBezTo>
                        <a:pt x="1516662" y="1124500"/>
                        <a:pt x="1631457" y="1062154"/>
                        <a:pt x="1631457" y="950328"/>
                      </a:cubicBezTo>
                      <a:cubicBezTo>
                        <a:pt x="1631457" y="838502"/>
                        <a:pt x="1562184" y="646518"/>
                        <a:pt x="1453327" y="510942"/>
                      </a:cubicBezTo>
                      <a:cubicBezTo>
                        <a:pt x="1344470" y="375366"/>
                        <a:pt x="1137641" y="221976"/>
                        <a:pt x="978314" y="136869"/>
                      </a:cubicBezTo>
                      <a:cubicBezTo>
                        <a:pt x="818987" y="51762"/>
                        <a:pt x="643825" y="-4646"/>
                        <a:pt x="497363" y="302"/>
                      </a:cubicBezTo>
                      <a:cubicBezTo>
                        <a:pt x="350901" y="5250"/>
                        <a:pt x="161885" y="105201"/>
                        <a:pt x="99540" y="166557"/>
                      </a:cubicBezTo>
                      <a:cubicBezTo>
                        <a:pt x="37195" y="227913"/>
                        <a:pt x="89644" y="310050"/>
                        <a:pt x="123291" y="368437"/>
                      </a:cubicBezTo>
                      <a:cubicBezTo>
                        <a:pt x="156938" y="426824"/>
                        <a:pt x="217304" y="474326"/>
                        <a:pt x="301421" y="516879"/>
                      </a:cubicBezTo>
                      <a:cubicBezTo>
                        <a:pt x="385538" y="559432"/>
                        <a:pt x="532989" y="597037"/>
                        <a:pt x="627992" y="623757"/>
                      </a:cubicBezTo>
                      <a:cubicBezTo>
                        <a:pt x="722995" y="650477"/>
                        <a:pt x="814039" y="677196"/>
                        <a:pt x="871436" y="677196"/>
                      </a:cubicBezTo>
                      <a:cubicBezTo>
                        <a:pt x="928833" y="677196"/>
                        <a:pt x="990189" y="659383"/>
                        <a:pt x="972376" y="623757"/>
                      </a:cubicBezTo>
                      <a:cubicBezTo>
                        <a:pt x="954563" y="588131"/>
                        <a:pt x="835810" y="505993"/>
                        <a:pt x="764558" y="463440"/>
                      </a:cubicBezTo>
                      <a:cubicBezTo>
                        <a:pt x="693306" y="420887"/>
                        <a:pt x="544865" y="368438"/>
                        <a:pt x="544865" y="368438"/>
                      </a:cubicBezTo>
                      <a:cubicBezTo>
                        <a:pt x="462727" y="350625"/>
                        <a:pt x="328140" y="355573"/>
                        <a:pt x="271732" y="356562"/>
                      </a:cubicBezTo>
                      <a:cubicBezTo>
                        <a:pt x="215324" y="357551"/>
                        <a:pt x="206418" y="374375"/>
                        <a:pt x="206418" y="374375"/>
                      </a:cubicBezTo>
                    </a:path>
                  </a:pathLst>
                </a:cu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39" name="Přímá spojnice se šipkou 38"/>
                <p:cNvCxnSpPr/>
                <p:nvPr/>
              </p:nvCxnSpPr>
              <p:spPr>
                <a:xfrm>
                  <a:off x="2216416" y="4147581"/>
                  <a:ext cx="306579" cy="3432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Ovál 46"/>
            <p:cNvSpPr/>
            <p:nvPr/>
          </p:nvSpPr>
          <p:spPr>
            <a:xfrm>
              <a:off x="4247577" y="4238563"/>
              <a:ext cx="932177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48" name="Ovál 47"/>
            <p:cNvSpPr/>
            <p:nvPr/>
          </p:nvSpPr>
          <p:spPr>
            <a:xfrm>
              <a:off x="4802457" y="3411584"/>
              <a:ext cx="1380595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3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Cardiac conduction system</a:t>
            </a:r>
            <a:endParaRPr lang="en-GB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6680" y="970653"/>
            <a:ext cx="5188362" cy="5278348"/>
            <a:chOff x="1310640" y="870515"/>
            <a:chExt cx="5188362" cy="527834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err="1"/>
                <a:t>Purkynje</a:t>
              </a:r>
              <a:r>
                <a:rPr lang="en-GB" sz="1800" dirty="0"/>
                <a:t> </a:t>
              </a:r>
              <a:r>
                <a:rPr lang="en-GB" sz="1800" dirty="0" err="1"/>
                <a:t>fibers</a:t>
              </a:r>
              <a:endParaRPr lang="en-GB" sz="1800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310640" y="2276393"/>
              <a:ext cx="4411096" cy="3872470"/>
              <a:chOff x="1310640" y="2276393"/>
              <a:chExt cx="4411096" cy="387247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Sinoatrial node (SA)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310640" y="2924352"/>
                <a:ext cx="18707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Atrial preferential ways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25880" y="3813179"/>
                <a:ext cx="1796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Atrioventricular node (AV)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999490" y="4909060"/>
                <a:ext cx="1244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His bundle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2348163" y="5502532"/>
                <a:ext cx="1930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Tawara (bundle) branches</a:t>
                </a:r>
              </a:p>
            </p:txBody>
          </p:sp>
          <p:cxnSp>
            <p:nvCxnSpPr>
              <p:cNvPr id="16" name="Přímá spojnice 15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cxnSpLocks/>
                <a:stCxn id="15" idx="0"/>
              </p:cNvCxnSpPr>
              <p:nvPr/>
            </p:nvCxnSpPr>
            <p:spPr>
              <a:xfrm flipV="1">
                <a:off x="3313252" y="4501386"/>
                <a:ext cx="1462835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Skupina 21"/>
          <p:cNvGrpSpPr/>
          <p:nvPr/>
        </p:nvGrpSpPr>
        <p:grpSpPr>
          <a:xfrm>
            <a:off x="5043265" y="1331468"/>
            <a:ext cx="7094764" cy="4469322"/>
            <a:chOff x="5119465" y="1231330"/>
            <a:chExt cx="7094764" cy="446932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4" name="Volný tvar 23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29466" y="30692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SA node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00866" y="3556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Atrial myocyte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345746" y="3907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AV node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056186" y="4318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His bundle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629466" y="4669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Tawara branches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690426" y="495900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err="1"/>
                <a:t>Purkynje</a:t>
              </a:r>
              <a:r>
                <a:rPr lang="en-GB" sz="1800" dirty="0"/>
                <a:t> </a:t>
              </a:r>
              <a:r>
                <a:rPr lang="en-GB" sz="1800" dirty="0" err="1"/>
                <a:t>fibers</a:t>
              </a:r>
              <a:endParaRPr lang="en-GB" sz="1800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629466" y="52333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Ventricular myocyte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65769"/>
            <a:ext cx="10753200" cy="451576"/>
          </a:xfrm>
        </p:spPr>
        <p:txBody>
          <a:bodyPr/>
          <a:lstStyle/>
          <a:p>
            <a:r>
              <a:rPr lang="cs-CZ" dirty="0"/>
              <a:t>QRS ve svodech a el. osa</a:t>
            </a:r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50886" b="33006"/>
          <a:stretch/>
        </p:blipFill>
        <p:spPr bwMode="auto">
          <a:xfrm>
            <a:off x="960806" y="820251"/>
            <a:ext cx="627201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225501" y="908720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09054" y="1191224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29236" y="1890584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09054" y="2173088"/>
            <a:ext cx="1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43544" y="2872448"/>
            <a:ext cx="125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327097" y="3154952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25501" y="3854312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309053" y="4136816"/>
            <a:ext cx="163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25501" y="4836176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309054" y="5118680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25501" y="5818038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309054" y="6100542"/>
            <a:ext cx="14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780233" y="1188542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</a:t>
            </a:r>
            <a:r>
              <a:rPr lang="cs-CZ" sz="18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780233" y="2170406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780233" y="315227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q</a:t>
            </a:r>
            <a:r>
              <a:rPr lang="cs-CZ" sz="1800" dirty="0" err="1"/>
              <a:t>Rs</a:t>
            </a:r>
            <a:endParaRPr lang="cs-CZ" sz="1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9780233" y="4134134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rS</a:t>
            </a:r>
            <a:r>
              <a:rPr lang="cs-CZ" sz="1050" dirty="0" err="1"/>
              <a:t>r</a:t>
            </a:r>
            <a:r>
              <a:rPr lang="cs-CZ" sz="1050" dirty="0"/>
              <a:t>‘</a:t>
            </a:r>
            <a:endParaRPr lang="cs-CZ" sz="1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780233" y="5115998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</a:t>
            </a:r>
            <a:r>
              <a:rPr lang="cs-CZ" sz="1100" dirty="0" err="1"/>
              <a:t>r</a:t>
            </a:r>
            <a:r>
              <a:rPr lang="cs-CZ" sz="1100" dirty="0"/>
              <a:t>‘</a:t>
            </a:r>
            <a:endParaRPr lang="cs-CZ" sz="18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780233" y="609786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9746052" y="476672"/>
            <a:ext cx="0" cy="6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9859697" y="334397"/>
            <a:ext cx="8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Zápis QRS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373074" y="44624"/>
            <a:ext cx="104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výchylek QRS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122430" y="234822"/>
            <a:ext cx="114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30310" y="6575427"/>
            <a:ext cx="681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 zjednodušení výpočtu výchylek je Q první kmit, R druhý kmit a S třetí kmit</a:t>
            </a:r>
          </a:p>
        </p:txBody>
      </p: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31</a:t>
            </a:fld>
            <a:endParaRPr lang="cs-CZ" altLang="cs-CZ" sz="1050" dirty="0"/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80498" b="33006"/>
          <a:stretch/>
        </p:blipFill>
        <p:spPr bwMode="auto">
          <a:xfrm>
            <a:off x="35497" y="820251"/>
            <a:ext cx="144016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06720" y="908720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52773" y="1191224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10455" y="1890584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52772" y="2173088"/>
            <a:ext cx="16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24762" y="2872448"/>
            <a:ext cx="136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70816" y="3154952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06720" y="3854312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352772" y="4136816"/>
            <a:ext cx="18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06720" y="4836176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352773" y="5118680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06720" y="5818038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352772" y="6100542"/>
            <a:ext cx="16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70816" y="240825"/>
            <a:ext cx="143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QRS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403648" y="234822"/>
            <a:ext cx="143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497" y="1401659"/>
            <a:ext cx="1440160" cy="124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Obdélník 22"/>
          <p:cNvSpPr/>
          <p:nvPr/>
        </p:nvSpPr>
        <p:spPr>
          <a:xfrm>
            <a:off x="1547664" y="1921061"/>
            <a:ext cx="2482354" cy="88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Obdélník 23"/>
          <p:cNvSpPr/>
          <p:nvPr/>
        </p:nvSpPr>
        <p:spPr>
          <a:xfrm>
            <a:off x="35497" y="4830978"/>
            <a:ext cx="1440160" cy="7774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/>
        </p:nvSpPr>
        <p:spPr>
          <a:xfrm>
            <a:off x="1547664" y="4836176"/>
            <a:ext cx="2482354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/>
          <p:cNvSpPr txBox="1"/>
          <p:nvPr/>
        </p:nvSpPr>
        <p:spPr>
          <a:xfrm>
            <a:off x="4030018" y="202396"/>
            <a:ext cx="8161981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Elektrická osa jinak</a:t>
            </a:r>
          </a:p>
          <a:p>
            <a:r>
              <a:rPr lang="cs-CZ" sz="1800" dirty="0"/>
              <a:t>Najděte svod s největším a nejmenším součtem výchylek (jen tak od oka) – tyto svody budou na sebe kolmé. Úhel svodu s největším součtem QRS bude určovat přibližně el. osu srdeční. Nebude to dokonale přesné, ale to v praxi ani není potřeba.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4594739" y="1444612"/>
            <a:ext cx="5897814" cy="5451223"/>
            <a:chOff x="3347864" y="457508"/>
            <a:chExt cx="5897814" cy="5451223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3347864" y="457508"/>
              <a:ext cx="5897814" cy="5451223"/>
              <a:chOff x="3347864" y="457508"/>
              <a:chExt cx="6567578" cy="6070265"/>
            </a:xfrm>
          </p:grpSpPr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3395835" y="559259"/>
                <a:ext cx="5937380" cy="5700395"/>
                <a:chOff x="1427766" y="66617"/>
                <a:chExt cx="11204681" cy="10757447"/>
              </a:xfrm>
            </p:grpSpPr>
            <p:cxnSp>
              <p:nvCxnSpPr>
                <p:cNvPr id="53" name="Přímá spojnice 52"/>
                <p:cNvCxnSpPr/>
                <p:nvPr/>
              </p:nvCxnSpPr>
              <p:spPr>
                <a:xfrm rot="600000">
                  <a:off x="1431587" y="5113556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rot="600000">
                  <a:off x="6471587" y="73556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rot="2400000">
                  <a:off x="1429985" y="511126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>
                <a:xfrm rot="2400000">
                  <a:off x="6469985" y="7126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>
                <a:xfrm rot="20400000" flipV="1">
                  <a:off x="1428383" y="5108980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>
                <a:xfrm rot="20400000" flipV="1">
                  <a:off x="6468383" y="68980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 rot="1200000">
                  <a:off x="1431149" y="5111679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/>
                <p:cNvCxnSpPr/>
                <p:nvPr/>
              </p:nvCxnSpPr>
              <p:spPr>
                <a:xfrm rot="1200000">
                  <a:off x="6471149" y="71679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60"/>
                <p:cNvCxnSpPr/>
                <p:nvPr/>
              </p:nvCxnSpPr>
              <p:spPr>
                <a:xfrm rot="3000000">
                  <a:off x="1429969" y="510914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nice 61"/>
                <p:cNvCxnSpPr/>
                <p:nvPr/>
              </p:nvCxnSpPr>
              <p:spPr>
                <a:xfrm rot="3000000">
                  <a:off x="6469969" y="6914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 rot="21000000" flipV="1">
                  <a:off x="1428789" y="5106617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 rot="21000000" flipV="1">
                  <a:off x="6468789" y="66617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ál 64"/>
                <p:cNvSpPr/>
                <p:nvPr/>
              </p:nvSpPr>
              <p:spPr>
                <a:xfrm>
                  <a:off x="1431716" y="72083"/>
                  <a:ext cx="10080000" cy="100800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1971716" y="612083"/>
                  <a:ext cx="9000000" cy="90000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7" name="Přímá spojnice 66"/>
                <p:cNvCxnSpPr>
                  <a:stCxn id="65" idx="2"/>
                  <a:endCxn id="65" idx="6"/>
                </p:cNvCxnSpPr>
                <p:nvPr/>
              </p:nvCxnSpPr>
              <p:spPr>
                <a:xfrm>
                  <a:off x="1431716" y="511208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 rot="19800000" flipV="1">
                  <a:off x="6467766" y="68133"/>
                  <a:ext cx="0" cy="10080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/>
                <p:nvPr/>
              </p:nvCxnSpPr>
              <p:spPr>
                <a:xfrm rot="1800000">
                  <a:off x="6469741" y="70108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ovéPole 69"/>
                <p:cNvSpPr txBox="1"/>
                <p:nvPr/>
              </p:nvSpPr>
              <p:spPr>
                <a:xfrm>
                  <a:off x="11631487" y="4794798"/>
                  <a:ext cx="100095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</a:t>
                  </a:r>
                </a:p>
              </p:txBody>
            </p:sp>
            <p:sp>
              <p:nvSpPr>
                <p:cNvPr id="71" name="TextovéPole 70"/>
                <p:cNvSpPr txBox="1"/>
                <p:nvPr/>
              </p:nvSpPr>
              <p:spPr>
                <a:xfrm>
                  <a:off x="10719141" y="7382428"/>
                  <a:ext cx="175263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aVR</a:t>
                  </a:r>
                  <a:endParaRPr lang="cs-CZ" sz="1600" dirty="0"/>
                </a:p>
              </p:txBody>
            </p:sp>
            <p:sp>
              <p:nvSpPr>
                <p:cNvPr id="72" name="TextovéPole 71"/>
                <p:cNvSpPr txBox="1"/>
                <p:nvPr/>
              </p:nvSpPr>
              <p:spPr>
                <a:xfrm>
                  <a:off x="8929089" y="9472903"/>
                  <a:ext cx="1401759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 </a:t>
                  </a:r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5381047" y="10112612"/>
                  <a:ext cx="2262594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 err="1"/>
                    <a:t>aVF</a:t>
                  </a:r>
                  <a:endParaRPr lang="cs-CZ" sz="1600" dirty="0"/>
                </a:p>
              </p:txBody>
            </p:sp>
            <p:sp>
              <p:nvSpPr>
                <p:cNvPr id="74" name="TextovéPole 73"/>
                <p:cNvSpPr txBox="1"/>
                <p:nvPr/>
              </p:nvSpPr>
              <p:spPr>
                <a:xfrm>
                  <a:off x="10998272" y="2122061"/>
                  <a:ext cx="1634175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aVL</a:t>
                  </a:r>
                  <a:endParaRPr lang="cs-CZ" sz="1600" dirty="0"/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3153091" y="9546829"/>
                  <a:ext cx="1332102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III</a:t>
                  </a:r>
                </a:p>
              </p:txBody>
            </p:sp>
            <p:cxnSp>
              <p:nvCxnSpPr>
                <p:cNvPr id="76" name="Přímá spojnice 75"/>
                <p:cNvCxnSpPr>
                  <a:stCxn id="65" idx="0"/>
                  <a:endCxn id="65" idx="4"/>
                </p:cNvCxnSpPr>
                <p:nvPr/>
              </p:nvCxnSpPr>
              <p:spPr>
                <a:xfrm>
                  <a:off x="6471716" y="7208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rot="1800000">
                  <a:off x="1429741" y="5110108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rot="19800000" flipV="1">
                  <a:off x="1427766" y="5108133"/>
                  <a:ext cx="10080000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ovéPole 32"/>
              <p:cNvSpPr txBox="1">
                <a:spLocks noChangeAspect="1"/>
              </p:cNvSpPr>
              <p:nvPr/>
            </p:nvSpPr>
            <p:spPr>
              <a:xfrm>
                <a:off x="9041022" y="3063950"/>
                <a:ext cx="552200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0°</a:t>
                </a:r>
              </a:p>
            </p:txBody>
          </p:sp>
          <p:sp>
            <p:nvSpPr>
              <p:cNvPr id="34" name="TextovéPole 33"/>
              <p:cNvSpPr txBox="1">
                <a:spLocks noChangeAspect="1"/>
              </p:cNvSpPr>
              <p:nvPr/>
            </p:nvSpPr>
            <p:spPr>
              <a:xfrm>
                <a:off x="8960837" y="4653135"/>
                <a:ext cx="766227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30°</a:t>
                </a:r>
              </a:p>
            </p:txBody>
          </p:sp>
          <p:sp>
            <p:nvSpPr>
              <p:cNvPr id="35" name="TextovéPole 34"/>
              <p:cNvSpPr txBox="1">
                <a:spLocks noChangeAspect="1"/>
              </p:cNvSpPr>
              <p:nvPr/>
            </p:nvSpPr>
            <p:spPr>
              <a:xfrm>
                <a:off x="7276944" y="5903569"/>
                <a:ext cx="99084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60°</a:t>
                </a:r>
              </a:p>
            </p:txBody>
          </p:sp>
          <p:sp>
            <p:nvSpPr>
              <p:cNvPr id="36" name="TextovéPole 35"/>
              <p:cNvSpPr txBox="1">
                <a:spLocks noChangeAspect="1"/>
              </p:cNvSpPr>
              <p:nvPr/>
            </p:nvSpPr>
            <p:spPr>
              <a:xfrm>
                <a:off x="9036491" y="1658011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-30°</a:t>
                </a:r>
              </a:p>
            </p:txBody>
          </p:sp>
          <p:sp>
            <p:nvSpPr>
              <p:cNvPr id="37" name="TextovéPole 36"/>
              <p:cNvSpPr txBox="1">
                <a:spLocks noChangeAspect="1"/>
              </p:cNvSpPr>
              <p:nvPr/>
            </p:nvSpPr>
            <p:spPr>
              <a:xfrm>
                <a:off x="4006778" y="6123116"/>
                <a:ext cx="102497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120°</a:t>
                </a:r>
              </a:p>
            </p:txBody>
          </p:sp>
          <p:sp>
            <p:nvSpPr>
              <p:cNvPr id="38" name="TextovéPole 37"/>
              <p:cNvSpPr txBox="1">
                <a:spLocks noChangeAspect="1"/>
              </p:cNvSpPr>
              <p:nvPr/>
            </p:nvSpPr>
            <p:spPr>
              <a:xfrm>
                <a:off x="5764425" y="6150773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90°</a:t>
                </a:r>
              </a:p>
            </p:txBody>
          </p:sp>
          <p:cxnSp>
            <p:nvCxnSpPr>
              <p:cNvPr id="39" name="Přímá spojnice se šipkou 38"/>
              <p:cNvCxnSpPr>
                <a:cxnSpLocks noChangeAspect="1"/>
              </p:cNvCxnSpPr>
              <p:nvPr/>
            </p:nvCxnSpPr>
            <p:spPr>
              <a:xfrm>
                <a:off x="6051267" y="3238592"/>
                <a:ext cx="940941" cy="2502271"/>
              </a:xfrm>
              <a:prstGeom prst="straightConnector1">
                <a:avLst/>
              </a:prstGeom>
              <a:ln w="57150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3347864" y="28976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3752616" y="4334040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482576" y="836712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6066752" y="45750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7290888" y="8175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3762496" y="1564043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7966424" y="155679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8398473" y="283377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7362896" y="496758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734177" y="5467671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4510041" y="5066020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8124588" y="4069124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7782243" y="5235251"/>
                <a:ext cx="2130206" cy="10624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El. osa srdeční o něco víc než 60° </a:t>
                </a:r>
                <a:r>
                  <a:rPr lang="cs-CZ" sz="1200" dirty="0"/>
                  <a:t>(protože QRS </a:t>
                </a:r>
                <a:r>
                  <a:rPr lang="cs-CZ" sz="1200" dirty="0" err="1"/>
                  <a:t>aVL</a:t>
                </a:r>
                <a:r>
                  <a:rPr lang="cs-CZ" sz="1200" dirty="0"/>
                  <a:t> je lehce záporné)</a:t>
                </a:r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 rot="9337110">
              <a:off x="5527531" y="2642691"/>
              <a:ext cx="504000" cy="504000"/>
              <a:chOff x="5868200" y="1689809"/>
              <a:chExt cx="504000" cy="504000"/>
            </a:xfrm>
          </p:grpSpPr>
          <p:sp>
            <p:nvSpPr>
              <p:cNvPr id="30" name="Oblouk 29"/>
              <p:cNvSpPr/>
              <p:nvPr/>
            </p:nvSpPr>
            <p:spPr>
              <a:xfrm rot="10800000">
                <a:off x="5868200" y="1689809"/>
                <a:ext cx="504000" cy="504000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1" name="Ovál 30"/>
              <p:cNvSpPr/>
              <p:nvPr/>
            </p:nvSpPr>
            <p:spPr>
              <a:xfrm>
                <a:off x="6001795" y="2012082"/>
                <a:ext cx="36000" cy="36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32</a:t>
            </a:fld>
            <a:endParaRPr lang="cs-CZ" altLang="cs-CZ" sz="1050" dirty="0"/>
          </a:p>
        </p:txBody>
      </p:sp>
      <p:pic>
        <p:nvPicPr>
          <p:cNvPr id="6" name="Picture 2" descr="C:\Users\Johanka\Desktop\výuka\seminář\EKG\EKG scan\EKG 3 vysled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932" r="7027" b="6284"/>
          <a:stretch/>
        </p:blipFill>
        <p:spPr bwMode="auto">
          <a:xfrm>
            <a:off x="35496" y="394883"/>
            <a:ext cx="9108504" cy="64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115444" y="4737019"/>
            <a:ext cx="1008112" cy="21602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/>
        </p:nvSpPr>
        <p:spPr>
          <a:xfrm>
            <a:off x="35495" y="-46548"/>
            <a:ext cx="11899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Určení elektrické osy srdeční</a:t>
            </a:r>
            <a:r>
              <a:rPr lang="cs-CZ" sz="1800" dirty="0"/>
              <a:t> – jak to dopadlo podle počítače?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56176" y="4602616"/>
            <a:ext cx="60186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/>
              <a:t>72°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220072" y="4845031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220072" y="410082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depolarizaci síní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76249" y="4968259"/>
            <a:ext cx="34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</a:t>
            </a:r>
            <a:r>
              <a:rPr lang="cs-CZ" sz="1800" dirty="0" err="1"/>
              <a:t>repolarizaci</a:t>
            </a:r>
            <a:r>
              <a:rPr lang="cs-CZ" sz="1800" dirty="0"/>
              <a:t> komor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5076814" y="4465129"/>
            <a:ext cx="360040" cy="175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2" idx="1"/>
          </p:cNvCxnSpPr>
          <p:nvPr/>
        </p:nvCxnSpPr>
        <p:spPr>
          <a:xfrm flipH="1" flipV="1">
            <a:off x="5064181" y="5080918"/>
            <a:ext cx="612068" cy="720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32240" y="4438853"/>
            <a:ext cx="262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el. osa pro depolarizaci komor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Flutter</a:t>
            </a:r>
            <a:r>
              <a:rPr lang="cs-CZ" dirty="0"/>
              <a:t> síní</a:t>
            </a:r>
          </a:p>
        </p:txBody>
      </p:sp>
      <p:pic>
        <p:nvPicPr>
          <p:cNvPr id="11" name="Picture 2" descr="C:\Users\Johanka\Desktop\výuka\seminář\EKG\obrázky\T0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8918" r="39662" b="55887"/>
          <a:stretch/>
        </p:blipFill>
        <p:spPr bwMode="auto">
          <a:xfrm>
            <a:off x="365449" y="1498418"/>
            <a:ext cx="4232072" cy="24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4"/>
          <p:cNvSpPr txBox="1">
            <a:spLocks/>
          </p:cNvSpPr>
          <p:nvPr/>
        </p:nvSpPr>
        <p:spPr>
          <a:xfrm>
            <a:off x="4892634" y="1135063"/>
            <a:ext cx="7027222" cy="5243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/>
              <a:t>Pravidelné pilovité zuby mezi QRS. Pravidelné RR, tachykardie. </a:t>
            </a:r>
          </a:p>
          <a:p>
            <a:pPr>
              <a:lnSpc>
                <a:spcPct val="100000"/>
              </a:lnSpc>
            </a:pPr>
            <a:r>
              <a:rPr lang="cs-CZ"/>
              <a:t>Podkladem je krouživý vzruch (re-entry) v síních. </a:t>
            </a:r>
          </a:p>
          <a:p>
            <a:pPr>
              <a:lnSpc>
                <a:spcPct val="100000"/>
              </a:lnSpc>
            </a:pPr>
            <a:r>
              <a:rPr lang="cs-CZ"/>
              <a:t>Pravidelnost je dána počtem „otoček“ vzruchu na převedení na komory (na obrázku:  3 otočky na 1 převedení na komory).</a:t>
            </a:r>
          </a:p>
          <a:p>
            <a:pPr>
              <a:lnSpc>
                <a:spcPct val="100000"/>
              </a:lnSpc>
            </a:pPr>
            <a:r>
              <a:rPr lang="cs-CZ"/>
              <a:t>Pokud flutter nevymizí, mění se ve fibrilaci síní.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Fibrilace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5448" y="1484784"/>
            <a:ext cx="1124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Síňová</a:t>
            </a:r>
            <a:r>
              <a:rPr lang="cs-CZ" sz="2000" dirty="0"/>
              <a:t>– chybí P, slabě nepravidelně „zubatá“ izolinie,  RR nepravidelné, frekvence 80 – 180 </a:t>
            </a:r>
            <a:r>
              <a:rPr lang="cs-CZ" sz="2000" dirty="0" err="1"/>
              <a:t>bpm</a:t>
            </a:r>
            <a:r>
              <a:rPr lang="cs-CZ" sz="2000" dirty="0"/>
              <a:t>, není život ohrožující, ale vyčerpává srdce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2753" y="3682165"/>
            <a:ext cx="11291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Komorová </a:t>
            </a:r>
            <a:r>
              <a:rPr lang="cs-CZ" sz="2000" dirty="0"/>
              <a:t>– srdce nefunguje jako pumpa, nulový srdeční výdej, poškození mozku po 3 – 5 minutách fibrilace, bez včasné defibrilace se kardiomyocyty vyčerpají a přechází v asystolii</a:t>
            </a:r>
          </a:p>
          <a:p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7005"/>
            <a:ext cx="3048000" cy="12268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446069" y="4510636"/>
            <a:ext cx="4297188" cy="9366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1528" y="254164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fibrilace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86289" y="314506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normal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2754" y="855876"/>
            <a:ext cx="11145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09" y="5402621"/>
            <a:ext cx="4552181" cy="963991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82571" y="5549044"/>
            <a:ext cx="541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Asystolie – </a:t>
            </a:r>
            <a:r>
              <a:rPr lang="cs-CZ" sz="2000" dirty="0"/>
              <a:t>není přítomná elektrická aktivita, nedá se řešit defibrilací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Extrasystoly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81" y="4053101"/>
            <a:ext cx="3763518" cy="20490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2" y="269070"/>
            <a:ext cx="4551462" cy="11768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7323" y="1108573"/>
            <a:ext cx="8161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latin typeface="+mn-lt"/>
              </a:rPr>
              <a:t>Supraventrikulární</a:t>
            </a:r>
            <a:r>
              <a:rPr lang="cs-CZ" sz="2800" dirty="0">
                <a:latin typeface="+mn-lt"/>
              </a:rPr>
              <a:t> – ektopický vzruch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vzniká v síni nebo v převodním systému AV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extrasystoly má normální tvar (vzruch se komorou šíří normálně),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vlna P nemá normální tvar (může být záporná či zakrytá QRS),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může být s </a:t>
            </a:r>
            <a:r>
              <a:rPr lang="cs-CZ" sz="2000" dirty="0" err="1">
                <a:latin typeface="+mn-lt"/>
              </a:rPr>
              <a:t>postextrasystolickou</a:t>
            </a:r>
            <a:r>
              <a:rPr lang="cs-CZ" sz="2000" dirty="0">
                <a:latin typeface="+mn-lt"/>
              </a:rPr>
              <a:t> pauzou (pokus se vzruch šíří zpětně síněmi a vybije SA)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Ventrikulární – ektopický vzruch vzniká v komoře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nemá normální tvar („obluda“)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při pomalé srdeční frekvenci je bez kompenzační pauzy (extrasystola je vmezeřená mezi normální QRS) o sinusovém rytmu,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nebo obsahuje kompenzační pauzu, pokud další vzruch pocházející z SA uzlu přijde v čase, kdy je komora ještě refrakterní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7"/>
          <a:stretch/>
        </p:blipFill>
        <p:spPr>
          <a:xfrm>
            <a:off x="8434596" y="2103542"/>
            <a:ext cx="3413047" cy="1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39875"/>
            <a:ext cx="7920000" cy="252000"/>
          </a:xfrm>
        </p:spPr>
        <p:txBody>
          <a:bodyPr/>
          <a:lstStyle/>
          <a:p>
            <a:r>
              <a:rPr lang="cs-CZ" sz="1050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398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36</a:t>
            </a:fld>
            <a:endParaRPr lang="cs-CZ" altLang="cs-CZ" sz="105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Ischemie srdce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562350" y="992603"/>
            <a:ext cx="7795930" cy="1552019"/>
            <a:chOff x="323528" y="2168574"/>
            <a:chExt cx="8499746" cy="17082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4487"/>
            <a:stretch/>
          </p:blipFill>
          <p:spPr bwMode="auto">
            <a:xfrm>
              <a:off x="323528" y="2576914"/>
              <a:ext cx="8499746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27784" y="2168574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38752" y="2168574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071864" y="2175168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60487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9"/>
          <a:stretch/>
        </p:blipFill>
        <p:spPr>
          <a:xfrm>
            <a:off x="189147" y="2864811"/>
            <a:ext cx="3373203" cy="367240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203290" y="4524703"/>
            <a:ext cx="4840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Deprese ST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980015" y="488732"/>
            <a:ext cx="210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(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Pardeho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vlna)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366882" y="2544622"/>
            <a:ext cx="210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8482"/>
            <a:ext cx="1905000" cy="14287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49477"/>
            <a:ext cx="1905000" cy="14287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16" y="5457099"/>
            <a:ext cx="1905000" cy="1428750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678481" y="2729288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Transmurální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infarkt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567807" y="3374597"/>
            <a:ext cx="268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Negativní T (obrácený směr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repolarizace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878689" y="4593003"/>
            <a:ext cx="268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– některé části tkáně se depolarizují se zpožděním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16016" y="6023871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6" name="Picture 2" descr="C:\Users\Johanka\Desktop\výuka\seminář\EKG\obrázky\Basic-EKG-ECG-Rhy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63" y="17471"/>
            <a:ext cx="5665268" cy="68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4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Cardiac conduction system</a:t>
            </a:r>
            <a:endParaRPr lang="en-GB" dirty="0"/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61476F49-2C94-4EEA-A183-96693649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4" y="1135063"/>
            <a:ext cx="1196871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Function: AP formation and preferential conduction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atriums are separated from the chambers by a non-conductive fibrous septum - the only way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en-US" sz="2000" dirty="0"/>
              <a:t> through the AV</a:t>
            </a:r>
            <a:endParaRPr lang="en-GB" sz="1600" dirty="0"/>
          </a:p>
          <a:p>
            <a:pPr lvl="1"/>
            <a:r>
              <a:rPr lang="en-US" sz="1600" dirty="0"/>
              <a:t>Sinoatrial node (SA) - natural frequency 100 bpm (mostly under parasympathetic damping effect), </a:t>
            </a:r>
            <a:r>
              <a:rPr lang="cs-CZ" sz="1600" dirty="0" err="1"/>
              <a:t>conduction</a:t>
            </a:r>
            <a:r>
              <a:rPr lang="en-US" sz="1600" dirty="0"/>
              <a:t> </a:t>
            </a:r>
            <a:r>
              <a:rPr lang="cs-CZ" sz="1600" dirty="0" err="1"/>
              <a:t>velocity</a:t>
            </a:r>
            <a:r>
              <a:rPr lang="en-US" sz="1600" dirty="0"/>
              <a:t> 0.05 m/</a:t>
            </a:r>
            <a:r>
              <a:rPr lang="en-GB" sz="1600" dirty="0"/>
              <a:t>s</a:t>
            </a:r>
          </a:p>
          <a:p>
            <a:pPr lvl="1"/>
            <a:r>
              <a:rPr lang="en-US" sz="1600" dirty="0"/>
              <a:t>Preferred internodal atrial </a:t>
            </a:r>
            <a:r>
              <a:rPr lang="cs-CZ" sz="1600" dirty="0" err="1"/>
              <a:t>ways</a:t>
            </a:r>
            <a:r>
              <a:rPr lang="en-US" sz="1600" dirty="0"/>
              <a:t> - conduction velocity 0.8 - 1 m / s</a:t>
            </a:r>
            <a:endParaRPr lang="en-GB" sz="1600" dirty="0"/>
          </a:p>
          <a:p>
            <a:pPr lvl="1"/>
            <a:r>
              <a:rPr lang="en-US" sz="1600" dirty="0"/>
              <a:t>Atrioventricular node - single conductive connection between atria and ventricles, natural frequency 40 - 55 bpm, conduction velocity only 0.05 m / s (nodal delay)</a:t>
            </a:r>
            <a:endParaRPr lang="cs-CZ" sz="1600" dirty="0"/>
          </a:p>
          <a:p>
            <a:pPr lvl="1"/>
            <a:r>
              <a:rPr lang="en-GB" sz="1600" dirty="0"/>
              <a:t>His</a:t>
            </a:r>
            <a:r>
              <a:rPr lang="cs-CZ" sz="1600" dirty="0"/>
              <a:t> </a:t>
            </a:r>
            <a:r>
              <a:rPr lang="cs-CZ" sz="1600" dirty="0" err="1"/>
              <a:t>bundle</a:t>
            </a:r>
            <a:r>
              <a:rPr lang="en-GB" sz="1600" dirty="0"/>
              <a:t> – </a:t>
            </a:r>
            <a:r>
              <a:rPr lang="cs-CZ" sz="1600" dirty="0" err="1"/>
              <a:t>conduction</a:t>
            </a:r>
            <a:r>
              <a:rPr lang="cs-CZ" sz="1600" dirty="0"/>
              <a:t> </a:t>
            </a:r>
            <a:r>
              <a:rPr lang="cs-CZ" sz="1600" dirty="0" err="1"/>
              <a:t>velocity</a:t>
            </a:r>
            <a:r>
              <a:rPr lang="en-GB" sz="1600" dirty="0"/>
              <a:t> 1–1,5 m/s</a:t>
            </a:r>
          </a:p>
          <a:p>
            <a:pPr lvl="1"/>
            <a:r>
              <a:rPr lang="en-GB" sz="1600" dirty="0" err="1"/>
              <a:t>Tawar</a:t>
            </a:r>
            <a:r>
              <a:rPr lang="cs-CZ" sz="1600" dirty="0"/>
              <a:t>a (</a:t>
            </a:r>
            <a:r>
              <a:rPr lang="cs-CZ" sz="1600" dirty="0" err="1"/>
              <a:t>bundle</a:t>
            </a:r>
            <a:r>
              <a:rPr lang="cs-CZ" sz="1600" dirty="0"/>
              <a:t>)</a:t>
            </a:r>
            <a:r>
              <a:rPr lang="en-GB" sz="1600" dirty="0"/>
              <a:t> </a:t>
            </a:r>
            <a:r>
              <a:rPr lang="cs-CZ" sz="1600" dirty="0" err="1"/>
              <a:t>branches</a:t>
            </a:r>
            <a:r>
              <a:rPr lang="en-GB" sz="1600" dirty="0"/>
              <a:t> – </a:t>
            </a:r>
            <a:r>
              <a:rPr lang="cs-CZ" sz="1600" dirty="0" err="1"/>
              <a:t>conduction</a:t>
            </a:r>
            <a:r>
              <a:rPr lang="cs-CZ" sz="1600" dirty="0"/>
              <a:t> </a:t>
            </a:r>
            <a:r>
              <a:rPr lang="cs-CZ" sz="1600" dirty="0" err="1"/>
              <a:t>velocity</a:t>
            </a:r>
            <a:r>
              <a:rPr lang="en-GB" sz="1600" dirty="0"/>
              <a:t> 1–1,5 m/s</a:t>
            </a:r>
          </a:p>
          <a:p>
            <a:pPr lvl="1"/>
            <a:r>
              <a:rPr lang="en-GB" sz="1600" dirty="0" err="1"/>
              <a:t>Purky</a:t>
            </a:r>
            <a:r>
              <a:rPr lang="cs-CZ" sz="1600" dirty="0" err="1"/>
              <a:t>nje</a:t>
            </a:r>
            <a:r>
              <a:rPr lang="en-GB" sz="1600" dirty="0"/>
              <a:t> </a:t>
            </a:r>
            <a:r>
              <a:rPr lang="cs-CZ" sz="1600" dirty="0" err="1"/>
              <a:t>fibers</a:t>
            </a:r>
            <a:r>
              <a:rPr lang="en-GB" sz="1600" dirty="0"/>
              <a:t> – </a:t>
            </a:r>
            <a:r>
              <a:rPr lang="cs-CZ" sz="1600" dirty="0" err="1"/>
              <a:t>conduction</a:t>
            </a:r>
            <a:r>
              <a:rPr lang="cs-CZ" sz="1600" dirty="0"/>
              <a:t> </a:t>
            </a:r>
            <a:r>
              <a:rPr lang="cs-CZ" sz="1600" dirty="0" err="1"/>
              <a:t>velocity</a:t>
            </a:r>
            <a:r>
              <a:rPr lang="en-GB" sz="1600" dirty="0"/>
              <a:t> 3–3,5 m/s</a:t>
            </a:r>
          </a:p>
          <a:p>
            <a:pPr lvl="1"/>
            <a:endParaRPr lang="en-GB" sz="1600" dirty="0"/>
          </a:p>
          <a:p>
            <a:pPr>
              <a:lnSpc>
                <a:spcPct val="100000"/>
              </a:lnSpc>
            </a:pPr>
            <a:r>
              <a:rPr lang="en-US" sz="1800" dirty="0"/>
              <a:t>Sinus rhythm - </a:t>
            </a:r>
            <a:r>
              <a:rPr lang="cs-CZ" sz="1800" dirty="0"/>
              <a:t>AP </a:t>
            </a:r>
            <a:r>
              <a:rPr lang="cs-CZ" sz="1800" dirty="0" err="1"/>
              <a:t>starts</a:t>
            </a:r>
            <a:r>
              <a:rPr lang="en-US" sz="1800" dirty="0"/>
              <a:t> at the SA node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Junction rhythm - </a:t>
            </a:r>
            <a:r>
              <a:rPr lang="cs-CZ" sz="1800" dirty="0"/>
              <a:t>AP</a:t>
            </a:r>
            <a:r>
              <a:rPr lang="en-US" sz="1800" dirty="0"/>
              <a:t> is formed in the AV node or His bundle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Tertiary (ventricular) rhythm - </a:t>
            </a:r>
            <a:r>
              <a:rPr lang="cs-CZ" sz="1800" dirty="0"/>
              <a:t>AP</a:t>
            </a:r>
            <a:r>
              <a:rPr lang="en-US" sz="1800" dirty="0"/>
              <a:t> is formed </a:t>
            </a:r>
            <a:r>
              <a:rPr lang="cs-CZ" sz="1800" dirty="0"/>
              <a:t>in</a:t>
            </a:r>
            <a:r>
              <a:rPr lang="en-US" sz="1800" dirty="0"/>
              <a:t> bundle</a:t>
            </a:r>
            <a:r>
              <a:rPr lang="cs-CZ" sz="1800" dirty="0"/>
              <a:t> </a:t>
            </a:r>
            <a:r>
              <a:rPr lang="cs-CZ" sz="1800" dirty="0" err="1"/>
              <a:t>branches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Purkynje</a:t>
            </a:r>
            <a:r>
              <a:rPr lang="cs-CZ" sz="1800" dirty="0"/>
              <a:t> </a:t>
            </a:r>
            <a:r>
              <a:rPr lang="cs-CZ" sz="1800" dirty="0" err="1"/>
              <a:t>fiber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US" sz="1700" dirty="0"/>
              <a:t>Ventricular myocardial activation - from inside to outside, markedly synchronized, determined by the onset of excitement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Repolarization of ventricular myocardium - in the opposite direction, less sharp, repolarization isles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Note: natural frequency is the frequency of AP formation unaffected by neural and hormonal control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3EF220-D4D3-4564-A14D-D55F4C236AD5}"/>
              </a:ext>
            </a:extLst>
          </p:cNvPr>
          <p:cNvSpPr txBox="1"/>
          <p:nvPr/>
        </p:nvSpPr>
        <p:spPr>
          <a:xfrm>
            <a:off x="6592185" y="3162234"/>
            <a:ext cx="500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natural frequencies of 20 - 40 bpm, they have slow spontaneous depolarization</a:t>
            </a:r>
            <a:endParaRPr lang="en-GB" sz="1400" dirty="0"/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797B0E33-819F-4FB4-B5B4-B373F8BA9259}"/>
              </a:ext>
            </a:extLst>
          </p:cNvPr>
          <p:cNvSpPr/>
          <p:nvPr/>
        </p:nvSpPr>
        <p:spPr>
          <a:xfrm>
            <a:off x="6009620" y="316800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Electric </a:t>
            </a:r>
            <a:r>
              <a:rPr lang="cs-CZ" dirty="0" err="1"/>
              <a:t>dipole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41773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Electrode: records electrical potential (Φ)</a:t>
            </a:r>
          </a:p>
          <a:p>
            <a:pPr>
              <a:lnSpc>
                <a:spcPct val="100000"/>
              </a:lnSpc>
            </a:pPr>
            <a:r>
              <a:rPr lang="en-GB" dirty="0"/>
              <a:t>Electrical lead: connection of two electrodes</a:t>
            </a:r>
          </a:p>
          <a:p>
            <a:pPr lvl="1"/>
            <a:r>
              <a:rPr lang="en-GB" dirty="0"/>
              <a:t>It records the voltage between the electrodes</a:t>
            </a:r>
          </a:p>
          <a:p>
            <a:pPr lvl="1"/>
            <a:r>
              <a:rPr lang="en-GB" dirty="0"/>
              <a:t>Voltage: difference of el. potentials</a:t>
            </a:r>
            <a:br>
              <a:rPr lang="en-GB" dirty="0"/>
            </a:br>
            <a:r>
              <a:rPr lang="en-GB" dirty="0"/>
              <a:t>(V= Φ1- Φ2)</a:t>
            </a:r>
          </a:p>
        </p:txBody>
      </p:sp>
      <p:pic>
        <p:nvPicPr>
          <p:cNvPr id="6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31" y="169827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8272410" y="153624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422182" y="95233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>
                <a:latin typeface="Arial" pitchFamily="34" charset="0"/>
                <a:cs typeface="Arial" pitchFamily="34" charset="0"/>
              </a:rPr>
              <a:t>electrode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616219" y="4718262"/>
            <a:ext cx="1575782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lead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1078672" y="405768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8287798" y="529568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7752506" y="175518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956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3"/>
            <a:ext cx="10753200" cy="1141463"/>
          </a:xfrm>
        </p:spPr>
        <p:txBody>
          <a:bodyPr/>
          <a:lstStyle/>
          <a:p>
            <a:r>
              <a:rPr lang="cs-CZ" dirty="0" err="1"/>
              <a:t>Einthoven</a:t>
            </a:r>
            <a:r>
              <a:rPr lang="cs-CZ" dirty="0"/>
              <a:t> triangle</a:t>
            </a:r>
            <a:br>
              <a:rPr lang="cs-CZ" dirty="0"/>
            </a:br>
            <a:r>
              <a:rPr lang="cs-CZ" sz="3200" b="0" dirty="0"/>
              <a:t>(standard, limb, </a:t>
            </a:r>
            <a:r>
              <a:rPr lang="cs-CZ" sz="3200" b="0" dirty="0" err="1"/>
              <a:t>bipolar</a:t>
            </a:r>
            <a:r>
              <a:rPr lang="cs-CZ" sz="3200" b="0" dirty="0"/>
              <a:t> </a:t>
            </a:r>
            <a:r>
              <a:rPr lang="cs-CZ" sz="3200" b="0" dirty="0" err="1"/>
              <a:t>leads</a:t>
            </a:r>
            <a:r>
              <a:rPr lang="cs-CZ" sz="3200" b="0" dirty="0"/>
              <a:t>)</a:t>
            </a:r>
            <a:endParaRPr lang="cs-CZ" sz="36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5429" y="1660071"/>
            <a:ext cx="5116285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Bipolar leads: both electrodes are active (variable electrical potential)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sz="2400" dirty="0"/>
              <a:t>Electrode colors: </a:t>
            </a:r>
            <a:br>
              <a:rPr lang="cs-CZ" sz="2400" dirty="0"/>
            </a:br>
            <a:r>
              <a:rPr lang="en-US" sz="2400" dirty="0"/>
              <a:t>R: red, L: yellow, F: green</a:t>
            </a:r>
            <a:endParaRPr lang="en-GB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213455" y="1745119"/>
            <a:ext cx="5538873" cy="4838385"/>
            <a:chOff x="938254" y="1467071"/>
            <a:chExt cx="5898637" cy="5152651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152651"/>
              <a:chOff x="1143212" y="792163"/>
              <a:chExt cx="11458289" cy="1000918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13" name="Skupina 12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9769582"/>
                <a:chOff x="939126" y="871795"/>
                <a:chExt cx="7507225" cy="6466672"/>
              </a:xfrm>
            </p:grpSpPr>
            <p:pic>
              <p:nvPicPr>
                <p:cNvPr id="16" name="Obrázek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7" name="Rovnoramenný trojúhelník 16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4171667" y="87179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2906262" y="3513850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</a:t>
                  </a:r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129640" y="3598217"/>
                  <a:ext cx="1133802" cy="716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III</a:t>
                  </a:r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939126" y="128574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7521181" y="1321053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4204469" y="6665711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  <p:sp>
            <p:nvSpPr>
              <p:cNvPr id="14" name="Plus 13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sp>
          <p:nvSpPr>
            <p:cNvPr id="8" name="Plus 7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0" name="Minus 9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1" name="Minus 10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1527906"/>
          </a:xfrm>
        </p:spPr>
        <p:txBody>
          <a:bodyPr/>
          <a:lstStyle/>
          <a:p>
            <a:r>
              <a:rPr lang="cs-CZ" dirty="0" err="1"/>
              <a:t>Goldberger</a:t>
            </a:r>
            <a:r>
              <a:rPr lang="cs-CZ" dirty="0"/>
              <a:t> </a:t>
            </a:r>
            <a:r>
              <a:rPr lang="cs-CZ" dirty="0" err="1"/>
              <a:t>leads</a:t>
            </a:r>
            <a:br>
              <a:rPr lang="cs-CZ" dirty="0"/>
            </a:br>
            <a:r>
              <a:rPr lang="cs-CZ" sz="3200" b="0" dirty="0"/>
              <a:t>(</a:t>
            </a:r>
            <a:r>
              <a:rPr lang="cs-CZ" sz="3200" b="0" dirty="0" err="1"/>
              <a:t>augmented</a:t>
            </a:r>
            <a:r>
              <a:rPr lang="cs-CZ" sz="3200" b="0" dirty="0"/>
              <a:t>, limb, </a:t>
            </a:r>
            <a:r>
              <a:rPr lang="cs-CZ" sz="3200" b="0" dirty="0" err="1"/>
              <a:t>unipolar</a:t>
            </a:r>
            <a:r>
              <a:rPr lang="cs-CZ" sz="3200" b="0" dirty="0"/>
              <a:t> </a:t>
            </a:r>
            <a:r>
              <a:rPr lang="cs-CZ" sz="3200" b="0" dirty="0" err="1"/>
              <a:t>leads</a:t>
            </a:r>
            <a:r>
              <a:rPr lang="cs-CZ" sz="3200" b="0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777999"/>
            <a:ext cx="6761699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Unipolar leads: one electrode is active (variable electric potential) and the other is inactive (constant electric potential, usually 0 mV)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The active electrode is always positive</a:t>
            </a:r>
            <a:endParaRPr lang="cs-CZ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900871" y="1452407"/>
            <a:ext cx="4932121" cy="4449151"/>
            <a:chOff x="1026837" y="360115"/>
            <a:chExt cx="11574664" cy="10441236"/>
          </a:xfrm>
        </p:grpSpPr>
        <p:grpSp>
          <p:nvGrpSpPr>
            <p:cNvPr id="7" name="Skupina 6"/>
            <p:cNvGrpSpPr/>
            <p:nvPr/>
          </p:nvGrpSpPr>
          <p:grpSpPr>
            <a:xfrm>
              <a:off x="1026837" y="360115"/>
              <a:ext cx="11574664" cy="10441236"/>
              <a:chOff x="1026837" y="360115"/>
              <a:chExt cx="11574664" cy="10441236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30" name="Skupina 29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9673182"/>
                <a:chOff x="862095" y="884078"/>
                <a:chExt cx="7661490" cy="6402863"/>
              </a:xfrm>
            </p:grpSpPr>
            <p:pic>
              <p:nvPicPr>
                <p:cNvPr id="31" name="Obrázek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2" name="Rovnoramenný trojúhelník 31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3546655" y="4251812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aVF</a:t>
                  </a:r>
                  <a:endParaRPr lang="cs-CZ" sz="20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5038210" y="1797634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aVL</a:t>
                  </a:r>
                  <a:endParaRPr lang="cs-CZ" sz="2000" b="1" dirty="0"/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842103" y="1789815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avR</a:t>
                  </a:r>
                  <a:endParaRPr lang="cs-CZ" sz="20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862095" y="1080111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R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7598414" y="1125345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L</a:t>
                  </a: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204469" y="6761036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F</a:t>
                  </a:r>
                  <a:endParaRPr lang="cs-CZ" sz="1200" b="1" dirty="0"/>
                </a:p>
              </p:txBody>
            </p:sp>
          </p:grpSp>
        </p:grpSp>
        <p:cxnSp>
          <p:nvCxnSpPr>
            <p:cNvPr id="8" name="Přímá spojnice 7"/>
            <p:cNvCxnSpPr>
              <a:endCxn id="32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stCxn id="32" idx="3"/>
              <a:endCxn id="38" idx="0"/>
            </p:cNvCxnSpPr>
            <p:nvPr/>
          </p:nvCxnSpPr>
          <p:spPr>
            <a:xfrm>
              <a:off x="6775211" y="1966739"/>
              <a:ext cx="2" cy="78908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endCxn id="32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7" name="Ovál 26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8" name="Plus 27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6" name="Minus 25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4" name="Plus 23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2" name="Plus 21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Wilsonova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terminal</a:t>
            </a:r>
            <a:r>
              <a:rPr lang="cs-CZ" dirty="0"/>
              <a:t> (W)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546625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It is formed by the connection of limb electrodes through resistors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electrically represents the center of the heart</a:t>
            </a:r>
            <a:r>
              <a:rPr lang="cs-CZ" sz="2400" dirty="0"/>
              <a:t> </a:t>
            </a:r>
            <a:r>
              <a:rPr lang="en-US" sz="2400" dirty="0"/>
              <a:t>(it is actually led out or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en-US" sz="2400" dirty="0"/>
              <a:t> calculated)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Inactive electrode (constant potential)</a:t>
            </a:r>
            <a:endParaRPr lang="cs-CZ" sz="2400" dirty="0"/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483C75FF-CDCA-4CF7-B332-97257EB334C0}"/>
              </a:ext>
            </a:extLst>
          </p:cNvPr>
          <p:cNvGrpSpPr>
            <a:grpSpLocks noChangeAspect="1"/>
          </p:cNvGrpSpPr>
          <p:nvPr/>
        </p:nvGrpSpPr>
        <p:grpSpPr>
          <a:xfrm>
            <a:off x="5880205" y="651318"/>
            <a:ext cx="6155679" cy="4524874"/>
            <a:chOff x="4457120" y="688312"/>
            <a:chExt cx="7206625" cy="5297396"/>
          </a:xfrm>
        </p:grpSpPr>
        <p:sp>
          <p:nvSpPr>
            <p:cNvPr id="28" name="Rovnoramenný trojúhelník 27">
              <a:extLst>
                <a:ext uri="{FF2B5EF4-FFF2-40B4-BE49-F238E27FC236}">
                  <a16:creationId xmlns:a16="http://schemas.microsoft.com/office/drawing/2014/main" id="{A73E6A78-979F-4A3F-A8E3-34ECB4A3A01B}"/>
                </a:ext>
              </a:extLst>
            </p:cNvPr>
            <p:cNvSpPr/>
            <p:nvPr/>
          </p:nvSpPr>
          <p:spPr>
            <a:xfrm rot="10800000">
              <a:off x="468512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682EA056-E336-4359-A48C-603EA9676673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7421426" y="1772816"/>
              <a:ext cx="2736304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0BAFB8D-9FEF-4C59-81D5-A4A049EE83FA}"/>
                </a:ext>
              </a:extLst>
            </p:cNvPr>
            <p:cNvCxnSpPr/>
            <p:nvPr/>
          </p:nvCxnSpPr>
          <p:spPr>
            <a:xfrm>
              <a:off x="7421426" y="3212976"/>
              <a:ext cx="17787" cy="25554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6DB58D3-2266-4AEE-899E-389D80E43F31}"/>
                </a:ext>
              </a:extLst>
            </p:cNvPr>
            <p:cNvCxnSpPr/>
            <p:nvPr/>
          </p:nvCxnSpPr>
          <p:spPr>
            <a:xfrm>
              <a:off x="4673144" y="1772816"/>
              <a:ext cx="2748282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D0316B1-2D20-4DA2-91DA-399E696BE2DF}"/>
                </a:ext>
              </a:extLst>
            </p:cNvPr>
            <p:cNvSpPr txBox="1"/>
            <p:nvPr/>
          </p:nvSpPr>
          <p:spPr>
            <a:xfrm>
              <a:off x="5735412" y="3259833"/>
              <a:ext cx="1720486" cy="75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err="1"/>
                <a:t>Central</a:t>
              </a:r>
              <a:r>
                <a:rPr lang="cs-CZ" sz="1800" b="1" dirty="0"/>
                <a:t> </a:t>
              </a:r>
              <a:r>
                <a:rPr lang="cs-CZ" sz="1800" b="1" dirty="0" err="1"/>
                <a:t>terminal</a:t>
              </a:r>
              <a:endParaRPr lang="cs-CZ" sz="1050" b="1" dirty="0"/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8E58764-3A11-4E10-ABC2-EC6255305F8D}"/>
                </a:ext>
              </a:extLst>
            </p:cNvPr>
            <p:cNvGrpSpPr/>
            <p:nvPr/>
          </p:nvGrpSpPr>
          <p:grpSpPr>
            <a:xfrm>
              <a:off x="7212746" y="2867414"/>
              <a:ext cx="432048" cy="584775"/>
              <a:chOff x="2616592" y="1350309"/>
              <a:chExt cx="432048" cy="584775"/>
            </a:xfrm>
          </p:grpSpPr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C7524E55-0824-4574-8738-FFC70F6ABE0C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  <a:ln w="57150">
                <a:solidFill>
                  <a:srgbClr val="F019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573173CD-4220-42F3-B2B8-849901B4DB32}"/>
                  </a:ext>
                </a:extLst>
              </p:cNvPr>
              <p:cNvSpPr txBox="1"/>
              <p:nvPr/>
            </p:nvSpPr>
            <p:spPr>
              <a:xfrm>
                <a:off x="2616592" y="135030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AEC2E621-AABB-4FFD-9889-4DAEA707C28E}"/>
                </a:ext>
              </a:extLst>
            </p:cNvPr>
            <p:cNvGrpSpPr/>
            <p:nvPr/>
          </p:nvGrpSpPr>
          <p:grpSpPr>
            <a:xfrm>
              <a:off x="9929831" y="1484784"/>
              <a:ext cx="432048" cy="540484"/>
              <a:chOff x="6382390" y="235475"/>
              <a:chExt cx="432048" cy="540484"/>
            </a:xfrm>
          </p:grpSpPr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5C62347A-05D0-4A46-8B49-8BFE2DFCCD98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16A5136-48E6-4BB1-9502-51931CCAF959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ECF5492-573C-4C3B-9DEA-2ECA61AEE360}"/>
                </a:ext>
              </a:extLst>
            </p:cNvPr>
            <p:cNvGrpSpPr/>
            <p:nvPr/>
          </p:nvGrpSpPr>
          <p:grpSpPr>
            <a:xfrm>
              <a:off x="7200910" y="5445224"/>
              <a:ext cx="432048" cy="540484"/>
              <a:chOff x="6382389" y="235475"/>
              <a:chExt cx="432048" cy="540484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AB339EE9-259F-4982-9D77-9349C26111EF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4F00699-30D8-4560-B717-C2B191505A76}"/>
                  </a:ext>
                </a:extLst>
              </p:cNvPr>
              <p:cNvSpPr txBox="1"/>
              <p:nvPr/>
            </p:nvSpPr>
            <p:spPr>
              <a:xfrm>
                <a:off x="6382389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B56D8349-B172-48FA-8887-EB9BAEAD9537}"/>
                </a:ext>
              </a:extLst>
            </p:cNvPr>
            <p:cNvGrpSpPr/>
            <p:nvPr/>
          </p:nvGrpSpPr>
          <p:grpSpPr>
            <a:xfrm>
              <a:off x="4457120" y="1414516"/>
              <a:ext cx="432048" cy="540484"/>
              <a:chOff x="6382390" y="235475"/>
              <a:chExt cx="432048" cy="540484"/>
            </a:xfrm>
          </p:grpSpPr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3FED83D0-D5C9-4236-927E-95227D573581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4FA3E2A-390D-4C61-BC1E-624937608B95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ECB3B7A2-A54E-4E08-B4EC-80B2A1BF267D}"/>
                </a:ext>
              </a:extLst>
            </p:cNvPr>
            <p:cNvSpPr/>
            <p:nvPr/>
          </p:nvSpPr>
          <p:spPr>
            <a:xfrm rot="1688240">
              <a:off x="581761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C8B52C2-C72C-447C-9250-5EE923E2EAE0}"/>
                </a:ext>
              </a:extLst>
            </p:cNvPr>
            <p:cNvSpPr/>
            <p:nvPr/>
          </p:nvSpPr>
          <p:spPr>
            <a:xfrm rot="9019058">
              <a:off x="817325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418D8ECB-61FD-4D7A-A519-218062F51FD6}"/>
                </a:ext>
              </a:extLst>
            </p:cNvPr>
            <p:cNvSpPr/>
            <p:nvPr/>
          </p:nvSpPr>
          <p:spPr>
            <a:xfrm rot="5161516">
              <a:off x="7020926" y="4329098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8" name="Volný tvar 1">
              <a:extLst>
                <a:ext uri="{FF2B5EF4-FFF2-40B4-BE49-F238E27FC236}">
                  <a16:creationId xmlns:a16="http://schemas.microsoft.com/office/drawing/2014/main" id="{FDBA0093-CC9D-4027-A794-0A179D54DFEA}"/>
                </a:ext>
              </a:extLst>
            </p:cNvPr>
            <p:cNvSpPr/>
            <p:nvPr/>
          </p:nvSpPr>
          <p:spPr>
            <a:xfrm>
              <a:off x="4646274" y="688312"/>
              <a:ext cx="6307897" cy="3748800"/>
            </a:xfrm>
            <a:custGeom>
              <a:avLst/>
              <a:gdLst>
                <a:gd name="connsiteX0" fmla="*/ 0 w 6307897"/>
                <a:gd name="connsiteY0" fmla="*/ 910066 h 3748800"/>
                <a:gd name="connsiteX1" fmla="*/ 3002508 w 6307897"/>
                <a:gd name="connsiteY1" fmla="*/ 254973 h 3748800"/>
                <a:gd name="connsiteX2" fmla="*/ 5895833 w 6307897"/>
                <a:gd name="connsiteY2" fmla="*/ 295917 h 3748800"/>
                <a:gd name="connsiteX3" fmla="*/ 6223379 w 6307897"/>
                <a:gd name="connsiteY3" fmla="*/ 3748800 h 3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7897" h="3748800">
                  <a:moveTo>
                    <a:pt x="0" y="910066"/>
                  </a:moveTo>
                  <a:cubicBezTo>
                    <a:pt x="1009934" y="633698"/>
                    <a:pt x="2019869" y="357331"/>
                    <a:pt x="3002508" y="254973"/>
                  </a:cubicBezTo>
                  <a:cubicBezTo>
                    <a:pt x="3985147" y="152615"/>
                    <a:pt x="5359021" y="-286387"/>
                    <a:pt x="5895833" y="295917"/>
                  </a:cubicBezTo>
                  <a:cubicBezTo>
                    <a:pt x="6432645" y="878221"/>
                    <a:pt x="6328012" y="2313510"/>
                    <a:pt x="6223379" y="37488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9" name="Volný tvar 4">
              <a:extLst>
                <a:ext uri="{FF2B5EF4-FFF2-40B4-BE49-F238E27FC236}">
                  <a16:creationId xmlns:a16="http://schemas.microsoft.com/office/drawing/2014/main" id="{7C52BCDB-3925-4E72-A3C4-85900D224EFE}"/>
                </a:ext>
              </a:extLst>
            </p:cNvPr>
            <p:cNvSpPr/>
            <p:nvPr/>
          </p:nvSpPr>
          <p:spPr>
            <a:xfrm>
              <a:off x="10255504" y="1965278"/>
              <a:ext cx="641445" cy="2470244"/>
            </a:xfrm>
            <a:custGeom>
              <a:avLst/>
              <a:gdLst>
                <a:gd name="connsiteX0" fmla="*/ 0 w 641445"/>
                <a:gd name="connsiteY0" fmla="*/ 0 h 2470244"/>
                <a:gd name="connsiteX1" fmla="*/ 382137 w 641445"/>
                <a:gd name="connsiteY1" fmla="*/ 832513 h 2470244"/>
                <a:gd name="connsiteX2" fmla="*/ 450376 w 641445"/>
                <a:gd name="connsiteY2" fmla="*/ 2033516 h 2470244"/>
                <a:gd name="connsiteX3" fmla="*/ 641445 w 641445"/>
                <a:gd name="connsiteY3" fmla="*/ 2470244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445" h="2470244">
                  <a:moveTo>
                    <a:pt x="0" y="0"/>
                  </a:moveTo>
                  <a:cubicBezTo>
                    <a:pt x="153537" y="246797"/>
                    <a:pt x="307074" y="493594"/>
                    <a:pt x="382137" y="832513"/>
                  </a:cubicBezTo>
                  <a:cubicBezTo>
                    <a:pt x="457200" y="1171432"/>
                    <a:pt x="407158" y="1760561"/>
                    <a:pt x="450376" y="2033516"/>
                  </a:cubicBezTo>
                  <a:cubicBezTo>
                    <a:pt x="493594" y="2306471"/>
                    <a:pt x="641445" y="2470244"/>
                    <a:pt x="641445" y="24702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50" name="Volný tvar 5">
              <a:extLst>
                <a:ext uri="{FF2B5EF4-FFF2-40B4-BE49-F238E27FC236}">
                  <a16:creationId xmlns:a16="http://schemas.microsoft.com/office/drawing/2014/main" id="{459048E8-903D-42CB-868D-CFDC2EBE3E7D}"/>
                </a:ext>
              </a:extLst>
            </p:cNvPr>
            <p:cNvSpPr/>
            <p:nvPr/>
          </p:nvSpPr>
          <p:spPr>
            <a:xfrm>
              <a:off x="7539600" y="4394579"/>
              <a:ext cx="3316406" cy="1473958"/>
            </a:xfrm>
            <a:custGeom>
              <a:avLst/>
              <a:gdLst>
                <a:gd name="connsiteX0" fmla="*/ 0 w 3316406"/>
                <a:gd name="connsiteY0" fmla="*/ 1473958 h 1473958"/>
                <a:gd name="connsiteX1" fmla="*/ 736979 w 3316406"/>
                <a:gd name="connsiteY1" fmla="*/ 1091821 h 1473958"/>
                <a:gd name="connsiteX2" fmla="*/ 2033516 w 3316406"/>
                <a:gd name="connsiteY2" fmla="*/ 532263 h 1473958"/>
                <a:gd name="connsiteX3" fmla="*/ 2920621 w 3316406"/>
                <a:gd name="connsiteY3" fmla="*/ 368490 h 1473958"/>
                <a:gd name="connsiteX4" fmla="*/ 3316406 w 3316406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406" h="1473958">
                  <a:moveTo>
                    <a:pt x="0" y="1473958"/>
                  </a:moveTo>
                  <a:cubicBezTo>
                    <a:pt x="199030" y="1361364"/>
                    <a:pt x="398060" y="1248770"/>
                    <a:pt x="736979" y="1091821"/>
                  </a:cubicBezTo>
                  <a:cubicBezTo>
                    <a:pt x="1075898" y="934872"/>
                    <a:pt x="1669576" y="652818"/>
                    <a:pt x="2033516" y="532263"/>
                  </a:cubicBezTo>
                  <a:cubicBezTo>
                    <a:pt x="2397456" y="411708"/>
                    <a:pt x="2706806" y="457200"/>
                    <a:pt x="2920621" y="368490"/>
                  </a:cubicBezTo>
                  <a:cubicBezTo>
                    <a:pt x="3134436" y="279779"/>
                    <a:pt x="3316406" y="0"/>
                    <a:pt x="331640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1194B29-9614-42CC-88C3-A10983B78E62}"/>
                </a:ext>
              </a:extLst>
            </p:cNvPr>
            <p:cNvGrpSpPr/>
            <p:nvPr/>
          </p:nvGrpSpPr>
          <p:grpSpPr>
            <a:xfrm>
              <a:off x="10680925" y="4167515"/>
              <a:ext cx="432048" cy="584775"/>
              <a:chOff x="2609248" y="1377642"/>
              <a:chExt cx="432048" cy="584775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DF5EC210-D681-4A95-983A-4924B8AAAB1B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5637349-7AA7-410F-8391-0BD88E6B9433}"/>
                  </a:ext>
                </a:extLst>
              </p:cNvPr>
              <p:cNvSpPr txBox="1"/>
              <p:nvPr/>
            </p:nvSpPr>
            <p:spPr>
              <a:xfrm>
                <a:off x="2609248" y="1377642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CBC97B3B-CF2F-4155-B970-A3FDF0CA1E44}"/>
                </a:ext>
              </a:extLst>
            </p:cNvPr>
            <p:cNvSpPr txBox="1"/>
            <p:nvPr/>
          </p:nvSpPr>
          <p:spPr>
            <a:xfrm>
              <a:off x="9929831" y="4813846"/>
              <a:ext cx="1733914" cy="108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Real </a:t>
              </a:r>
              <a:r>
                <a:rPr lang="cs-CZ" sz="1800" b="1" dirty="0" err="1"/>
                <a:t>central</a:t>
              </a:r>
              <a:r>
                <a:rPr lang="cs-CZ" sz="1800" b="1" dirty="0"/>
                <a:t> </a:t>
              </a:r>
              <a:r>
                <a:rPr lang="cs-CZ" sz="1800" b="1" dirty="0" err="1"/>
                <a:t>terminal</a:t>
              </a:r>
              <a:r>
                <a:rPr lang="cs-CZ" sz="1800" b="1" dirty="0"/>
                <a:t> </a:t>
              </a:r>
              <a:endParaRPr lang="cs-CZ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7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Chest</a:t>
            </a:r>
            <a:r>
              <a:rPr lang="cs-CZ" dirty="0"/>
              <a:t> </a:t>
            </a:r>
            <a:r>
              <a:rPr lang="cs-CZ" dirty="0" err="1"/>
              <a:t>leads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Chest</a:t>
            </a:r>
            <a:r>
              <a:rPr lang="en-US" dirty="0"/>
              <a:t> lead: connection of </a:t>
            </a:r>
            <a:r>
              <a:rPr lang="cs-CZ" dirty="0" err="1"/>
              <a:t>chest</a:t>
            </a:r>
            <a:r>
              <a:rPr lang="en-US" dirty="0"/>
              <a:t> electrode and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terminal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Unipolar leads: chest electrode is active (positive) and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terminal</a:t>
            </a:r>
            <a:r>
              <a:rPr lang="en-US" dirty="0"/>
              <a:t> is inactive (0 mV potential)</a:t>
            </a:r>
            <a:endParaRPr lang="cs-CZ" dirty="0"/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6682825" y="571067"/>
            <a:ext cx="5386160" cy="5417658"/>
            <a:chOff x="868455" y="1181769"/>
            <a:chExt cx="5386160" cy="5417658"/>
          </a:xfrm>
        </p:grpSpPr>
        <p:pic>
          <p:nvPicPr>
            <p:cNvPr id="6" name="Picture 2" descr="Bez názvu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" t="9953" r="55234" b="12608"/>
            <a:stretch>
              <a:fillRect/>
            </a:stretch>
          </p:blipFill>
          <p:spPr bwMode="auto">
            <a:xfrm>
              <a:off x="868455" y="1181769"/>
              <a:ext cx="5386160" cy="5417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" name="Skupina 6"/>
            <p:cNvGrpSpPr/>
            <p:nvPr/>
          </p:nvGrpSpPr>
          <p:grpSpPr>
            <a:xfrm>
              <a:off x="2949784" y="3670217"/>
              <a:ext cx="252000" cy="369332"/>
              <a:chOff x="2968832" y="3705932"/>
              <a:chExt cx="252000" cy="369332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528428" y="3670217"/>
              <a:ext cx="252000" cy="369332"/>
              <a:chOff x="2968832" y="3705932"/>
              <a:chExt cx="252000" cy="369332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754639" y="3848808"/>
              <a:ext cx="252000" cy="369332"/>
              <a:chOff x="2968832" y="3705932"/>
              <a:chExt cx="252000" cy="369332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3997517" y="3986922"/>
              <a:ext cx="252000" cy="369332"/>
              <a:chOff x="2968832" y="3705932"/>
              <a:chExt cx="252000" cy="369332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368969" y="3963128"/>
              <a:ext cx="252000" cy="369332"/>
              <a:chOff x="2968832" y="3705932"/>
              <a:chExt cx="252000" cy="369332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635657" y="3851237"/>
              <a:ext cx="252000" cy="369332"/>
              <a:chOff x="2968832" y="3705932"/>
              <a:chExt cx="252000" cy="369332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1809196" y="3067069"/>
              <a:ext cx="1752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hrudní elektroda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3422632" y="3399496"/>
              <a:ext cx="211591" cy="32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1504</TotalTime>
  <Words>3410</Words>
  <Application>Microsoft Office PowerPoint</Application>
  <PresentationFormat>Širokoúhlá obrazovka</PresentationFormat>
  <Paragraphs>693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Tahoma</vt:lpstr>
      <vt:lpstr>Wingdings</vt:lpstr>
      <vt:lpstr>Prezentace_MU_CZ</vt:lpstr>
      <vt:lpstr>ECG – Electrocardiography</vt:lpstr>
      <vt:lpstr>Electrocardiography</vt:lpstr>
      <vt:lpstr>Cardiac conduction system</vt:lpstr>
      <vt:lpstr>Cardiac conduction system</vt:lpstr>
      <vt:lpstr>Electric dipole</vt:lpstr>
      <vt:lpstr>Einthoven triangle (standard, limb, bipolar leads)</vt:lpstr>
      <vt:lpstr>Goldberger leads (augmented, limb, unipolar leads)</vt:lpstr>
      <vt:lpstr>Wilsonova central terminal (W)</vt:lpstr>
      <vt:lpstr>Chest leads</vt:lpstr>
      <vt:lpstr>Leads according to Cabrera</vt:lpstr>
      <vt:lpstr>Analysis of ECG</vt:lpstr>
      <vt:lpstr>Analysis of ECG</vt:lpstr>
      <vt:lpstr>1) Heart action</vt:lpstr>
      <vt:lpstr>2) Heart rhythm</vt:lpstr>
      <vt:lpstr>2) Srdeční rytmus</vt:lpstr>
      <vt:lpstr>3) Heart rate (HR)</vt:lpstr>
      <vt:lpstr>4) Waves, segments, intervals</vt:lpstr>
      <vt:lpstr>4) Waves, segments, intervals</vt:lpstr>
      <vt:lpstr>4) Waves</vt:lpstr>
      <vt:lpstr>5) Electrical heart axis</vt:lpstr>
      <vt:lpstr>Electrical heart axis - evaluation</vt:lpstr>
      <vt:lpstr>Electrical heart axis - evaluation</vt:lpstr>
      <vt:lpstr>Electrical heart axis - evaluation</vt:lpstr>
      <vt:lpstr>Electrical heart axis - evaluation</vt:lpstr>
      <vt:lpstr>Diagnostické využití EKG</vt:lpstr>
      <vt:lpstr>Diagnostické využití EKG</vt:lpstr>
      <vt:lpstr>Diagnostické využití EKG</vt:lpstr>
      <vt:lpstr>Dodatek k EKG</vt:lpstr>
      <vt:lpstr>Svod II a aVR</vt:lpstr>
      <vt:lpstr>QRS ve svodech a el. osa</vt:lpstr>
      <vt:lpstr>Prezentace aplikace PowerPoint</vt:lpstr>
      <vt:lpstr>Prezentace aplikace PowerPoint</vt:lpstr>
      <vt:lpstr>Flutter síní</vt:lpstr>
      <vt:lpstr>Fibrilace</vt:lpstr>
      <vt:lpstr>Extrasystoly</vt:lpstr>
      <vt:lpstr>Ischemie srdce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206</cp:revision>
  <cp:lastPrinted>1601-01-01T00:00:00Z</cp:lastPrinted>
  <dcterms:created xsi:type="dcterms:W3CDTF">2018-10-05T10:13:37Z</dcterms:created>
  <dcterms:modified xsi:type="dcterms:W3CDTF">2020-03-23T10:52:04Z</dcterms:modified>
</cp:coreProperties>
</file>