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7" r:id="rId2"/>
    <p:sldId id="346" r:id="rId3"/>
    <p:sldId id="388" r:id="rId4"/>
    <p:sldId id="258" r:id="rId5"/>
    <p:sldId id="349" r:id="rId6"/>
    <p:sldId id="375" r:id="rId7"/>
    <p:sldId id="374" r:id="rId8"/>
    <p:sldId id="373" r:id="rId9"/>
    <p:sldId id="315" r:id="rId10"/>
    <p:sldId id="382" r:id="rId11"/>
    <p:sldId id="383" r:id="rId12"/>
    <p:sldId id="384" r:id="rId13"/>
    <p:sldId id="302" r:id="rId14"/>
    <p:sldId id="264" r:id="rId15"/>
    <p:sldId id="266" r:id="rId16"/>
    <p:sldId id="385" r:id="rId17"/>
    <p:sldId id="316" r:id="rId18"/>
    <p:sldId id="310" r:id="rId19"/>
    <p:sldId id="272" r:id="rId20"/>
    <p:sldId id="257" r:id="rId21"/>
    <p:sldId id="312" r:id="rId22"/>
    <p:sldId id="313" r:id="rId23"/>
    <p:sldId id="317" r:id="rId24"/>
    <p:sldId id="386" r:id="rId25"/>
    <p:sldId id="318" r:id="rId26"/>
    <p:sldId id="291" r:id="rId27"/>
    <p:sldId id="292" r:id="rId28"/>
    <p:sldId id="295" r:id="rId29"/>
    <p:sldId id="303" r:id="rId30"/>
    <p:sldId id="387" r:id="rId31"/>
  </p:sldIdLst>
  <p:sldSz cx="9144000" cy="6858000" type="screen4x3"/>
  <p:notesSz cx="6858000" cy="9144000"/>
  <p:custDataLst>
    <p:tags r:id="rId3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pPr/>
              <a:t>14.04.2021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pPr/>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FF0000"/>
                </a:solidFill>
              </a:rPr>
              <a:t>Blood</a:t>
            </a:r>
            <a:r>
              <a:rPr lang="cs-CZ" sz="1600" b="1" dirty="0">
                <a:solidFill>
                  <a:srgbClr val="FF0000"/>
                </a:solidFill>
              </a:rPr>
              <a:t> </a:t>
            </a:r>
            <a:r>
              <a:rPr lang="cs-CZ" sz="1600" b="1" dirty="0" err="1">
                <a:solidFill>
                  <a:srgbClr val="FF0000"/>
                </a:solidFill>
              </a:rPr>
              <a:t>pressure</a:t>
            </a:r>
            <a:r>
              <a:rPr lang="cs-CZ" sz="16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r>
              <a:rPr lang="cs-CZ" b="1" dirty="0">
                <a:solidFill>
                  <a:srgbClr val="FF0000"/>
                </a:solidFill>
              </a:rPr>
              <a:t> </a:t>
            </a:r>
            <a:r>
              <a:rPr lang="en-US" dirty="0"/>
              <a:t> (</a:t>
            </a:r>
            <a:r>
              <a:rPr lang="cs-CZ" dirty="0" err="1"/>
              <a:t>other</a:t>
            </a:r>
            <a:r>
              <a:rPr lang="cs-CZ" dirty="0"/>
              <a:t> </a:t>
            </a:r>
            <a:r>
              <a:rPr lang="cs-CZ" dirty="0" err="1"/>
              <a:t>definition</a:t>
            </a:r>
            <a:r>
              <a:rPr lang="cs-CZ" dirty="0"/>
              <a:t>:</a:t>
            </a:r>
            <a:r>
              <a:rPr lang="en-US" dirty="0"/>
              <a:t> it is the lateral pressure of the blood column on the arterial wall).</a:t>
            </a:r>
            <a:br>
              <a:rPr lang="en-US" dirty="0"/>
            </a:br>
            <a:r>
              <a:rPr lang="en-US" dirty="0"/>
              <a:t>Systolic BP: is defined as the highest pressure during one </a:t>
            </a:r>
            <a:r>
              <a:rPr lang="cs-CZ" dirty="0" err="1"/>
              <a:t>cardiac</a:t>
            </a:r>
            <a:r>
              <a:rPr lang="en-US" dirty="0"/>
              <a:t> cycle (more precisely</a:t>
            </a:r>
            <a:r>
              <a:rPr lang="cs-CZ" dirty="0"/>
              <a:t>…</a:t>
            </a:r>
            <a:r>
              <a:rPr lang="en-US" dirty="0"/>
              <a:t> during the ejection phase</a:t>
            </a:r>
            <a:r>
              <a:rPr lang="cs-CZ" dirty="0"/>
              <a:t> </a:t>
            </a:r>
            <a:r>
              <a:rPr lang="cs-CZ" dirty="0" err="1"/>
              <a:t>of</a:t>
            </a:r>
            <a:r>
              <a:rPr lang="cs-CZ" dirty="0"/>
              <a:t> systole</a:t>
            </a:r>
            <a:r>
              <a:rPr lang="en-US" dirty="0"/>
              <a:t>, </a:t>
            </a:r>
            <a:r>
              <a:rPr lang="cs-CZ" dirty="0" err="1"/>
              <a:t>see</a:t>
            </a:r>
            <a:r>
              <a:rPr lang="cs-CZ" dirty="0"/>
              <a:t> </a:t>
            </a:r>
            <a:r>
              <a:rPr lang="en-US" dirty="0"/>
              <a:t>the P</a:t>
            </a:r>
            <a:r>
              <a:rPr lang="cs-CZ" dirty="0" err="1"/>
              <a:t>ressure-Volume</a:t>
            </a:r>
            <a:r>
              <a:rPr lang="cs-CZ" dirty="0"/>
              <a:t> </a:t>
            </a:r>
            <a:r>
              <a:rPr lang="cs-CZ" dirty="0" err="1"/>
              <a:t>loop</a:t>
            </a:r>
            <a:r>
              <a:rPr lang="en-US" dirty="0"/>
              <a:t> of the cardiac cycle)</a:t>
            </a:r>
            <a:br>
              <a:rPr lang="en-US" dirty="0"/>
            </a:br>
            <a:r>
              <a:rPr lang="en-US" dirty="0"/>
              <a:t>Diastolic </a:t>
            </a:r>
            <a:r>
              <a:rPr lang="cs-CZ" dirty="0"/>
              <a:t> BP</a:t>
            </a:r>
            <a:r>
              <a:rPr lang="en-US" dirty="0"/>
              <a:t>: is defined as the lowest pressure during one </a:t>
            </a:r>
            <a:r>
              <a:rPr lang="cs-CZ" dirty="0" err="1"/>
              <a:t>cardiac</a:t>
            </a:r>
            <a:r>
              <a:rPr lang="en-US" dirty="0"/>
              <a:t> cycle (more precisely</a:t>
            </a:r>
            <a:r>
              <a:rPr lang="cs-CZ" dirty="0"/>
              <a:t>…</a:t>
            </a:r>
            <a:r>
              <a:rPr lang="en-US" dirty="0"/>
              <a:t> during the filling phase of diastole, s</a:t>
            </a:r>
            <a:r>
              <a:rPr lang="cs-CZ" dirty="0" err="1"/>
              <a:t>ee</a:t>
            </a:r>
            <a:r>
              <a:rPr lang="cs-CZ" dirty="0"/>
              <a:t> </a:t>
            </a:r>
            <a:r>
              <a:rPr lang="en-US" dirty="0"/>
              <a:t>the P</a:t>
            </a:r>
            <a:r>
              <a:rPr lang="cs-CZ" dirty="0" err="1"/>
              <a:t>ressure-Volume</a:t>
            </a:r>
            <a:r>
              <a:rPr lang="cs-CZ" dirty="0"/>
              <a:t> </a:t>
            </a:r>
            <a:r>
              <a:rPr lang="cs-CZ" dirty="0" err="1"/>
              <a:t>loop</a:t>
            </a:r>
            <a:r>
              <a:rPr lang="cs-CZ" dirty="0"/>
              <a:t> </a:t>
            </a:r>
            <a:r>
              <a:rPr lang="en-US" dirty="0"/>
              <a:t> of the </a:t>
            </a:r>
            <a:r>
              <a:rPr lang="cs-CZ" dirty="0" err="1"/>
              <a:t>cardiac</a:t>
            </a:r>
            <a:r>
              <a:rPr lang="cs-CZ" dirty="0"/>
              <a:t> </a:t>
            </a:r>
            <a:r>
              <a:rPr lang="en-US" dirty="0"/>
              <a:t>cycle).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definition </a:t>
            </a:r>
            <a:r>
              <a:rPr lang="cs-CZ" dirty="0"/>
              <a:t>DBP</a:t>
            </a:r>
            <a:r>
              <a:rPr lang="en-US" dirty="0"/>
              <a:t> talking about diastolic pressure as the filling pressure. </a:t>
            </a:r>
            <a:r>
              <a:rPr lang="cs-CZ" dirty="0"/>
              <a:t>ATTENTION -</a:t>
            </a:r>
            <a:r>
              <a:rPr lang="en-US" dirty="0"/>
              <a:t>A</a:t>
            </a:r>
            <a:r>
              <a:rPr lang="cs-CZ" dirty="0"/>
              <a:t>t</a:t>
            </a:r>
            <a:r>
              <a:rPr lang="en-US" dirty="0"/>
              <a:t> numerical values</a:t>
            </a:r>
            <a:r>
              <a:rPr lang="cs-CZ" dirty="0"/>
              <a:t> -</a:t>
            </a:r>
            <a:r>
              <a:rPr lang="en-US" dirty="0"/>
              <a:t> it is necessary to distinguish w</a:t>
            </a:r>
            <a:r>
              <a:rPr lang="cs-CZ" dirty="0" err="1"/>
              <a:t>hich</a:t>
            </a:r>
            <a:r>
              <a:rPr lang="en-US" dirty="0"/>
              <a:t> part of the cardiovascular system we are filling - cardiac (cardio) or arterial (vascular). D</a:t>
            </a:r>
            <a:r>
              <a:rPr lang="cs-CZ" dirty="0"/>
              <a:t>BP</a:t>
            </a:r>
            <a:r>
              <a:rPr lang="en-US" dirty="0"/>
              <a:t> in the filling phase of the diastole </a:t>
            </a:r>
            <a:r>
              <a:rPr lang="cs-CZ" dirty="0" err="1"/>
              <a:t>during</a:t>
            </a:r>
            <a:r>
              <a:rPr lang="cs-CZ" dirty="0"/>
              <a:t> </a:t>
            </a:r>
            <a:r>
              <a:rPr lang="en-US" dirty="0"/>
              <a:t>the </a:t>
            </a:r>
            <a:r>
              <a:rPr lang="cs-CZ" dirty="0" err="1"/>
              <a:t>cardiac</a:t>
            </a:r>
            <a:r>
              <a:rPr lang="en-US" dirty="0"/>
              <a:t> cycle (</a:t>
            </a:r>
            <a:r>
              <a:rPr lang="en-US" dirty="0" err="1"/>
              <a:t>ie</a:t>
            </a:r>
            <a:r>
              <a:rPr lang="en-US" dirty="0"/>
              <a:t>, filling the right or left ventricle) is about 0 mmHg (the pressure must be lower than in the atria to meet the pressure gradient condition - that is, the blood flows from the atria to the ventricles) ). When the aortic valve opens and during the ejection phase of the systole we fill the arterial </a:t>
            </a:r>
            <a:r>
              <a:rPr lang="cs-CZ" dirty="0" err="1"/>
              <a:t>system</a:t>
            </a:r>
            <a:r>
              <a:rPr lang="en-US" dirty="0"/>
              <a:t>, the D</a:t>
            </a:r>
            <a:r>
              <a:rPr lang="cs-CZ" dirty="0"/>
              <a:t>BP</a:t>
            </a:r>
            <a:r>
              <a:rPr lang="en-US" dirty="0"/>
              <a:t> is around 80mmHg.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arterial pressure (MAP) - this is the mean pressure during the heart cycle. BUT CAUTION</a:t>
            </a:r>
            <a:r>
              <a:rPr lang="cs-CZ" dirty="0"/>
              <a:t> -</a:t>
            </a:r>
            <a:r>
              <a:rPr lang="en-US" dirty="0"/>
              <a:t> numerically is not calculated as the arithmetic mean (</a:t>
            </a:r>
            <a:r>
              <a:rPr lang="en-US" dirty="0" err="1"/>
              <a:t>ie</a:t>
            </a:r>
            <a:r>
              <a:rPr lang="en-US" dirty="0"/>
              <a:t> S</a:t>
            </a:r>
            <a:r>
              <a:rPr lang="cs-CZ" dirty="0"/>
              <a:t>BP</a:t>
            </a:r>
            <a:r>
              <a:rPr lang="en-US" dirty="0"/>
              <a:t> + D</a:t>
            </a:r>
            <a:r>
              <a:rPr lang="cs-CZ" dirty="0"/>
              <a:t>BP</a:t>
            </a:r>
            <a:r>
              <a:rPr lang="en-US" dirty="0"/>
              <a:t> / 2), but because the systole and diastole have different duration – value</a:t>
            </a:r>
            <a:r>
              <a:rPr lang="cs-CZ" dirty="0"/>
              <a:t> </a:t>
            </a:r>
            <a:r>
              <a:rPr lang="en-US" dirty="0"/>
              <a:t>of diastolic BP (diastole takes longer) is taken as the basis and 1 3 difference between S</a:t>
            </a:r>
            <a:r>
              <a:rPr lang="cs-CZ" dirty="0"/>
              <a:t>BP</a:t>
            </a:r>
            <a:r>
              <a:rPr lang="en-US" dirty="0"/>
              <a:t> and D</a:t>
            </a:r>
            <a:r>
              <a:rPr lang="cs-CZ" dirty="0"/>
              <a:t>BP</a:t>
            </a:r>
            <a:r>
              <a:rPr lang="en-US" dirty="0"/>
              <a:t> (pulse pressure). MAP = 93mmHg.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pressure - difference between </a:t>
            </a:r>
            <a:r>
              <a:rPr lang="cs-CZ" dirty="0"/>
              <a:t>SBP</a:t>
            </a:r>
            <a:r>
              <a:rPr lang="en-US" dirty="0"/>
              <a:t> and D</a:t>
            </a:r>
            <a:r>
              <a:rPr lang="cs-CZ" dirty="0"/>
              <a:t>BP</a:t>
            </a:r>
            <a:r>
              <a:rPr lang="en-US" dirty="0"/>
              <a:t> = 40 mmHg</a:t>
            </a:r>
            <a:br>
              <a:rPr lang="en-US" dirty="0"/>
            </a:br>
            <a:r>
              <a:rPr lang="cs-CZ" dirty="0" err="1"/>
              <a:t>Generally</a:t>
            </a:r>
            <a:r>
              <a:rPr lang="cs-CZ" dirty="0"/>
              <a:t>, </a:t>
            </a:r>
            <a:r>
              <a:rPr lang="en-US" dirty="0"/>
              <a:t>BP is determined by the content of the bloodstream, which is dependent on cardiac output (CO) and </a:t>
            </a:r>
            <a:r>
              <a:rPr lang="cs-CZ" dirty="0"/>
              <a:t>t</a:t>
            </a:r>
            <a:r>
              <a:rPr lang="en-US" dirty="0" err="1"/>
              <a:t>otal</a:t>
            </a:r>
            <a:r>
              <a:rPr lang="en-US" dirty="0"/>
              <a:t> periphery resistance (TPR)</a:t>
            </a:r>
            <a:r>
              <a:rPr lang="cs-CZ" dirty="0"/>
              <a:t>.</a:t>
            </a:r>
            <a:br>
              <a:rPr lang="en-US" dirty="0"/>
            </a:br>
            <a:r>
              <a:rPr lang="en-US" dirty="0"/>
              <a:t>And cardiac output is calculated as the product of </a:t>
            </a:r>
            <a:r>
              <a:rPr lang="cs-CZ" dirty="0" err="1"/>
              <a:t>stroke</a:t>
            </a:r>
            <a:r>
              <a:rPr lang="cs-CZ" dirty="0"/>
              <a:t> </a:t>
            </a:r>
            <a:r>
              <a:rPr lang="cs-CZ" dirty="0" err="1"/>
              <a:t>volume</a:t>
            </a:r>
            <a:r>
              <a:rPr lang="en-US" dirty="0"/>
              <a:t> and heart rate.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systolic blood pressure is dependent on the cardiac output parameter (and thus the </a:t>
            </a:r>
            <a:r>
              <a:rPr lang="cs-CZ" dirty="0" err="1"/>
              <a:t>stroke</a:t>
            </a:r>
            <a:r>
              <a:rPr lang="cs-CZ" dirty="0"/>
              <a:t> </a:t>
            </a:r>
            <a:r>
              <a:rPr lang="cs-CZ" dirty="0" err="1"/>
              <a:t>volume</a:t>
            </a:r>
            <a:r>
              <a:rPr lang="cs-CZ" dirty="0"/>
              <a:t> and </a:t>
            </a:r>
            <a:r>
              <a:rPr lang="en-US" dirty="0"/>
              <a:t> heart rate</a:t>
            </a:r>
            <a:r>
              <a:rPr lang="cs-CZ" dirty="0"/>
              <a:t>)</a:t>
            </a:r>
            <a:r>
              <a:rPr lang="en-US" dirty="0"/>
              <a:t>, the D</a:t>
            </a:r>
            <a:r>
              <a:rPr lang="cs-CZ" dirty="0"/>
              <a:t>BP</a:t>
            </a:r>
            <a:r>
              <a:rPr lang="en-US" dirty="0"/>
              <a:t> is dependent on the </a:t>
            </a:r>
            <a:r>
              <a:rPr lang="cs-CZ" dirty="0" err="1"/>
              <a:t>total</a:t>
            </a:r>
            <a:r>
              <a:rPr lang="cs-CZ" dirty="0"/>
              <a:t> </a:t>
            </a:r>
            <a:r>
              <a:rPr lang="en-US" dirty="0"/>
              <a:t>peripheral resistance.</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a:t>
            </a:fld>
            <a:endParaRPr lang="cs-CZ"/>
          </a:p>
        </p:txBody>
      </p:sp>
    </p:spTree>
    <p:extLst>
      <p:ext uri="{BB962C8B-B14F-4D97-AF65-F5344CB8AC3E}">
        <p14:creationId xmlns:p14="http://schemas.microsoft.com/office/powerpoint/2010/main" val="22246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Historians highlighted the measurement of Italian physician Riva </a:t>
            </a:r>
            <a:r>
              <a:rPr lang="en-US" dirty="0" err="1"/>
              <a:t>Rocci</a:t>
            </a:r>
            <a:r>
              <a:rPr lang="en-US" dirty="0"/>
              <a:t>, who using his sphygmomanometer with a balloon inflated the cuff on the arm above the expected SBP (I describe according to today's information), thereby stopping blood flow to the limb and thus not a palpable wrist pulse. Then he </a:t>
            </a:r>
            <a:r>
              <a:rPr lang="cs-CZ" dirty="0" err="1"/>
              <a:t>decreased</a:t>
            </a:r>
            <a:r>
              <a:rPr lang="en-US" dirty="0"/>
              <a:t> the pressure in the cuff while palpating the radial artery at the wrist. He evaluated the moment when the cuff pressure had fallen below the systolic pressure - the pulse wave had recovered, and the investigator began to feel the pulse… at this point, we could see a value that corresponded to the systolic blood pressure on the scale. No more, diastolic pressure is not determined by this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11</a:t>
            </a:fld>
            <a:endParaRPr lang="cs-CZ"/>
          </a:p>
        </p:txBody>
      </p:sp>
    </p:spTree>
    <p:extLst>
      <p:ext uri="{BB962C8B-B14F-4D97-AF65-F5344CB8AC3E}">
        <p14:creationId xmlns:p14="http://schemas.microsoft.com/office/powerpoint/2010/main" val="35879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Russian army surgeon Nikolai Korotkoff has improved the method by using a stethoscope that is placed in the area of ​​the elbow (where the </a:t>
            </a:r>
            <a:r>
              <a:rPr lang="en-US" dirty="0" err="1"/>
              <a:t>a.brachialis</a:t>
            </a:r>
            <a:r>
              <a:rPr lang="en-US" dirty="0"/>
              <a:t> is closest to the body surface). Again, an arm cuff, a balloon, a mercury manometer, and a stethoscope </a:t>
            </a:r>
            <a:r>
              <a:rPr lang="cs-CZ" dirty="0"/>
              <a:t>(</a:t>
            </a:r>
            <a:r>
              <a:rPr lang="en-US" dirty="0"/>
              <a:t>enclosed in the area of ​​the elbow</a:t>
            </a:r>
            <a:r>
              <a:rPr lang="cs-CZ" dirty="0"/>
              <a:t>)</a:t>
            </a:r>
            <a:r>
              <a:rPr lang="en-US" dirty="0"/>
              <a:t> are used. Inflate the cuff again to a value higher </a:t>
            </a:r>
            <a:r>
              <a:rPr lang="cs-CZ" dirty="0"/>
              <a:t> </a:t>
            </a:r>
            <a:r>
              <a:rPr lang="cs-CZ" dirty="0" err="1"/>
              <a:t>than</a:t>
            </a:r>
            <a:r>
              <a:rPr lang="cs-CZ" dirty="0"/>
              <a:t> </a:t>
            </a:r>
            <a:r>
              <a:rPr lang="en-US" dirty="0"/>
              <a:t>systolic BP (today is in the rules 20-30mmHg higher than the presumed pressure of the person measured), in the stethoscope we hear nothing. Slowly release (at a rate of 2 mmHg per second) and focus on the sounds in the stethoscope. At some point we will hear regular sounds reminiscent of tapping (sometimes we see the mercury rhythmically “hopping” in the manometer column). At the moment of listening to this sound for the first time we </a:t>
            </a:r>
            <a:r>
              <a:rPr lang="cs-CZ" dirty="0" err="1"/>
              <a:t>evaluate</a:t>
            </a:r>
            <a:r>
              <a:rPr lang="en-US" dirty="0"/>
              <a:t> the systolic pressure from the scale. As the cuff is further </a:t>
            </a:r>
            <a:r>
              <a:rPr lang="cs-CZ" dirty="0" err="1"/>
              <a:t>deflate</a:t>
            </a:r>
            <a:r>
              <a:rPr lang="en-US" dirty="0"/>
              <a:t>, one can hear a gradual increase and decrease in the intensity of these sounds, referred to as </a:t>
            </a:r>
            <a:r>
              <a:rPr lang="en-US" dirty="0" err="1"/>
              <a:t>Korotko</a:t>
            </a:r>
            <a:r>
              <a:rPr lang="cs-CZ" dirty="0"/>
              <a:t>ff</a:t>
            </a:r>
            <a:r>
              <a:rPr lang="en-US" dirty="0"/>
              <a:t>'s phenomena. When the phenomena disappear, the diastolic BP is </a:t>
            </a:r>
            <a:r>
              <a:rPr lang="cs-CZ" dirty="0" err="1"/>
              <a:t>evaluated</a:t>
            </a:r>
            <a:r>
              <a:rPr lang="en-US" dirty="0"/>
              <a:t> from the scale. (note: this is a description of the method-procedure</a:t>
            </a:r>
            <a:r>
              <a:rPr lang="cs-CZ" dirty="0"/>
              <a:t> </a:t>
            </a:r>
            <a:r>
              <a:rPr lang="cs-CZ" dirty="0" err="1"/>
              <a:t>how</a:t>
            </a:r>
            <a:r>
              <a:rPr lang="cs-CZ" dirty="0"/>
              <a:t> to </a:t>
            </a:r>
            <a:r>
              <a:rPr lang="cs-CZ" dirty="0" err="1"/>
              <a:t>measure</a:t>
            </a:r>
            <a:r>
              <a:rPr lang="cs-CZ" dirty="0"/>
              <a:t> </a:t>
            </a:r>
            <a:r>
              <a:rPr lang="cs-CZ" dirty="0" err="1"/>
              <a:t>of</a:t>
            </a:r>
            <a:r>
              <a:rPr lang="cs-CZ" dirty="0"/>
              <a:t> BP</a:t>
            </a:r>
            <a:r>
              <a:rPr lang="en-US" dirty="0"/>
              <a:t>. This is not the principle of the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12</a:t>
            </a:fld>
            <a:endParaRPr lang="cs-CZ"/>
          </a:p>
        </p:txBody>
      </p:sp>
    </p:spTree>
    <p:extLst>
      <p:ext uri="{BB962C8B-B14F-4D97-AF65-F5344CB8AC3E}">
        <p14:creationId xmlns:p14="http://schemas.microsoft.com/office/powerpoint/2010/main" val="31901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1C87FB03-0DD6-4D29-9B10-395F5C049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4E24782-1444-4CE8-B595-007CB2C6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a:t>
            </a:r>
            <a:r>
              <a:rPr lang="en-US" dirty="0" err="1"/>
              <a:t>oscillometric</a:t>
            </a:r>
            <a:r>
              <a:rPr lang="en-US" dirty="0"/>
              <a:t> method of blood pressure measurement uses the same measurement procedure as the auscultatory method - the cuff wrapped on the arm and the device that inflates and deflates it automatically.</a:t>
            </a:r>
            <a:br>
              <a:rPr lang="en-US" dirty="0"/>
            </a:br>
            <a:r>
              <a:rPr lang="en-US" dirty="0"/>
              <a:t>The basic principle of both auscultatory and </a:t>
            </a:r>
            <a:r>
              <a:rPr lang="en-US" dirty="0" err="1"/>
              <a:t>oscillometric</a:t>
            </a:r>
            <a:r>
              <a:rPr lang="en-US" dirty="0"/>
              <a:t> methods is to change the laminar to the turbulent flow in the vessel, which is compressed in the wrapped cuff section of the arm and changes its radius, thus changing the blood flow conditions in the arteries d</a:t>
            </a:r>
            <a:r>
              <a:rPr lang="cs-CZ" dirty="0" err="1"/>
              <a:t>istally</a:t>
            </a:r>
            <a:r>
              <a:rPr lang="cs-CZ" dirty="0"/>
              <a:t> </a:t>
            </a:r>
            <a:r>
              <a:rPr lang="cs-CZ" dirty="0" err="1"/>
              <a:t>from</a:t>
            </a:r>
            <a:r>
              <a:rPr lang="cs-CZ" dirty="0"/>
              <a:t> </a:t>
            </a:r>
            <a:r>
              <a:rPr lang="cs-CZ" dirty="0" err="1"/>
              <a:t>the</a:t>
            </a:r>
            <a:r>
              <a:rPr lang="cs-CZ" dirty="0"/>
              <a:t> </a:t>
            </a:r>
            <a:r>
              <a:rPr lang="cs-CZ" dirty="0" err="1"/>
              <a:t>compressed</a:t>
            </a:r>
            <a:r>
              <a:rPr lang="cs-CZ" dirty="0"/>
              <a:t> area</a:t>
            </a:r>
            <a:r>
              <a:rPr lang="en-US" dirty="0"/>
              <a:t>, the Reynolds number changes (see Lecture Blood flow in blood vessels, </a:t>
            </a:r>
            <a:r>
              <a:rPr lang="en-US" dirty="0" err="1"/>
              <a:t>doc.Pásek</a:t>
            </a:r>
            <a:r>
              <a:rPr lang="en-US" dirty="0"/>
              <a:t>) and the laminar flow becomes turbulent - these turbulences, which are the basis of vibration or oscillation of the vessel wall, we are able to detect the device.</a:t>
            </a:r>
            <a:endParaRPr lang="cs-CZ"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older method - the auscultation - is based on the physical definition of sound (sound is mechanical waves) - turbulence creates waves - that is, sounds - that is what we hear as </a:t>
            </a:r>
            <a:r>
              <a:rPr lang="en-US" dirty="0" err="1"/>
              <a:t>Korotko</a:t>
            </a:r>
            <a:r>
              <a:rPr lang="cs-CZ" dirty="0"/>
              <a:t>ff</a:t>
            </a:r>
            <a:r>
              <a:rPr lang="en-US" dirty="0"/>
              <a:t>'s phenomena; the moment we start to hear the sound is equal to the systolic pressure, the moment we stop to hear (the sound disappears) = the diastolic pressure…. in this case, both S</a:t>
            </a:r>
            <a:r>
              <a:rPr lang="cs-CZ" dirty="0"/>
              <a:t>BP</a:t>
            </a:r>
            <a:r>
              <a:rPr lang="en-US" dirty="0"/>
              <a:t> and D</a:t>
            </a:r>
            <a:r>
              <a:rPr lang="cs-CZ" dirty="0"/>
              <a:t>BP</a:t>
            </a:r>
            <a:r>
              <a:rPr lang="en-US" dirty="0"/>
              <a:t> are really measured.</a:t>
            </a:r>
            <a:br>
              <a:rPr lang="en-US" dirty="0"/>
            </a:br>
            <a:r>
              <a:rPr lang="en-US" dirty="0"/>
              <a:t>The </a:t>
            </a:r>
            <a:r>
              <a:rPr lang="en-US" dirty="0" err="1"/>
              <a:t>oscillometric</a:t>
            </a:r>
            <a:r>
              <a:rPr lang="en-US" dirty="0"/>
              <a:t> method has a technically different possibility - it captures turbulence on the principle of vibrations-oscillations in the vessel wall. It is technically more complicated, oscillations begin already around the values ​​of systolic pressure and continue after the cuff is released. The moment that is most clearly defined is the moment of highest oscillations, which corresponds to mean arterial pressure (found during testing - comparison of values ​​achieved by indirect and direct / invasive methods). This implies that the S</a:t>
            </a:r>
            <a:r>
              <a:rPr lang="cs-CZ" dirty="0"/>
              <a:t>BP</a:t>
            </a:r>
            <a:r>
              <a:rPr lang="en-US" dirty="0"/>
              <a:t> and D</a:t>
            </a:r>
            <a:r>
              <a:rPr lang="cs-CZ" dirty="0"/>
              <a:t>BP</a:t>
            </a:r>
            <a:r>
              <a:rPr lang="en-US" dirty="0"/>
              <a:t> values ​​are estimated by this method only indirectly based on empirical derived algorithms (</a:t>
            </a:r>
            <a:r>
              <a:rPr lang="en-US" dirty="0" err="1"/>
              <a:t>ie</a:t>
            </a:r>
            <a:r>
              <a:rPr lang="en-US" dirty="0"/>
              <a:t> calculated). This disadvantage, however, is obscured by the advantage that a person can measure their blood pressure by themselves without going to the doctor's office.</a:t>
            </a:r>
            <a:br>
              <a:rPr lang="en-US" dirty="0"/>
            </a:br>
            <a:r>
              <a:rPr lang="en-US" dirty="0"/>
              <a:t>Nowadays, the technique goes further and there are instruments on the market in which both the auscultatory and the </a:t>
            </a:r>
            <a:r>
              <a:rPr lang="en-US" dirty="0" err="1"/>
              <a:t>oscillometric</a:t>
            </a:r>
            <a:r>
              <a:rPr lang="en-US" dirty="0"/>
              <a:t> method are combined.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a:spcBef>
                <a:spcPct val="0"/>
              </a:spcBef>
            </a:pPr>
            <a:endParaRPr lang="cs-CZ" altLang="cs-CZ" dirty="0"/>
          </a:p>
        </p:txBody>
      </p:sp>
      <p:sp>
        <p:nvSpPr>
          <p:cNvPr id="21508" name="Zástupný symbol pro číslo snímku 3">
            <a:extLst>
              <a:ext uri="{FF2B5EF4-FFF2-40B4-BE49-F238E27FC236}">
                <a16:creationId xmlns:a16="http://schemas.microsoft.com/office/drawing/2014/main" id="{45C0BCC8-6E08-435C-A3E1-441A099E0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8AC8A-438C-4AA0-8985-4646BD80BAB9}" type="slidenum">
              <a:rPr lang="cs-CZ" altLang="cs-CZ"/>
              <a:pPr/>
              <a:t>13</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for correct blood pressure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start the measurement after a period of at least 5 (preferably 10) minutes at rest, not to talk to the patient during the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measure the pressure 3 times with an interval of at least 2 (preferably 5) minutes (we ignore the highest value obtained, we calculate the average of the other two)</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cuff and the instrument should be in one plane</a:t>
            </a:r>
            <a:r>
              <a:rPr lang="cs-CZ" dirty="0"/>
              <a:t> (</a:t>
            </a:r>
            <a:r>
              <a:rPr lang="en-US" dirty="0"/>
              <a:t> ATTENTION when measuring bed pressure - make sure that the tonometer is not “somewhere on the cabinet and the patient is </a:t>
            </a:r>
            <a:r>
              <a:rPr lang="cs-CZ" dirty="0" err="1"/>
              <a:t>lying</a:t>
            </a:r>
            <a:r>
              <a:rPr lang="cs-CZ" dirty="0"/>
              <a:t> </a:t>
            </a:r>
            <a:r>
              <a:rPr lang="en-US" dirty="0"/>
              <a:t>2 m below it”)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hand of the measured person should be laid freely on the table, with his hand slightly turned upwards.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width of the cuff is also very important - see </a:t>
            </a:r>
            <a:r>
              <a:rPr lang="cs-CZ" dirty="0" err="1"/>
              <a:t>slide</a:t>
            </a:r>
            <a:r>
              <a:rPr lang="en-US" dirty="0"/>
              <a:t> (important for obese patients as well as athletes).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measured by auscultation</a:t>
            </a:r>
            <a:r>
              <a:rPr lang="cs-CZ" dirty="0"/>
              <a:t> </a:t>
            </a:r>
            <a:r>
              <a:rPr lang="cs-CZ" dirty="0" err="1"/>
              <a:t>methods</a:t>
            </a:r>
            <a:r>
              <a:rPr lang="en-US" dirty="0"/>
              <a:t> - inflate the cuff to values ​​20-30mmHg higher than the expected value of </a:t>
            </a:r>
            <a:r>
              <a:rPr lang="cs-CZ" dirty="0"/>
              <a:t>SBP</a:t>
            </a:r>
            <a:r>
              <a:rPr lang="en-US" dirty="0"/>
              <a:t>, deflate the cuff slowly (at a rate of 2 mmHg/s).</a:t>
            </a:r>
            <a:br>
              <a:rPr lang="en-US"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Beware of sport pressure </a:t>
            </a:r>
            <a:r>
              <a:rPr lang="cs-CZ" dirty="0" err="1"/>
              <a:t>devices</a:t>
            </a:r>
            <a:r>
              <a:rPr lang="en-US" dirty="0"/>
              <a:t> </a:t>
            </a:r>
            <a:r>
              <a:rPr lang="cs-CZ" dirty="0" err="1"/>
              <a:t>located</a:t>
            </a:r>
            <a:r>
              <a:rPr lang="cs-CZ" dirty="0"/>
              <a:t> on </a:t>
            </a:r>
            <a:r>
              <a:rPr lang="cs-CZ" dirty="0" err="1"/>
              <a:t>the</a:t>
            </a:r>
            <a:r>
              <a:rPr lang="cs-CZ" dirty="0"/>
              <a:t> </a:t>
            </a:r>
            <a:r>
              <a:rPr lang="en-US" dirty="0"/>
              <a:t> wrist - when measuring, the hand position must be </a:t>
            </a:r>
            <a:r>
              <a:rPr lang="cs-CZ" dirty="0" err="1"/>
              <a:t>at</a:t>
            </a:r>
            <a:r>
              <a:rPr lang="cs-CZ" dirty="0"/>
              <a:t> </a:t>
            </a:r>
            <a:r>
              <a:rPr lang="cs-CZ" dirty="0" err="1"/>
              <a:t>the</a:t>
            </a:r>
            <a:r>
              <a:rPr lang="cs-CZ" dirty="0"/>
              <a:t> </a:t>
            </a:r>
            <a:r>
              <a:rPr lang="cs-CZ" dirty="0" err="1"/>
              <a:t>same</a:t>
            </a:r>
            <a:r>
              <a:rPr lang="cs-CZ" dirty="0"/>
              <a:t> </a:t>
            </a:r>
            <a:r>
              <a:rPr lang="en-US" dirty="0"/>
              <a:t>level with the heart to measure blood pressure </a:t>
            </a:r>
            <a:r>
              <a:rPr lang="cs-CZ" dirty="0" err="1"/>
              <a:t>cor</a:t>
            </a:r>
            <a:r>
              <a:rPr lang="en-US" dirty="0" err="1"/>
              <a:t>rectly</a:t>
            </a:r>
            <a:r>
              <a:rPr lang="en-US" dirty="0"/>
              <a:t>. Rules for correct blood pressure measurement: start the measurement after a period of at least 5 (preferably 10) minutes at rest, not to talk to the patient during the measurement; we measure the pressure 3 times in a row with an interval of at least 2 (preferably 5) minutes (we ignore the highest value obtained, we calculate the average of the other two), the cuff and the instrument should be in one plane ATTENTION when measuring bed pressure - make sure that the tonometer is not “somewhere on the cabinet and the patient is 2 m below it”). The hand of the measured person should be laid freely on the table, with his hand slightly turned upwards. The width of the cuff is also very important - see picture (important for obese patients as well as athletes). If measured by auscultation - inflate the cuff to values ​​20-30mmHg higher than the expected value of MOT, deflate the cuff slowly (at a rate of 1-2 mmHg / s).</a:t>
            </a:r>
            <a:br>
              <a:rPr lang="en-US" dirty="0"/>
            </a:br>
            <a:r>
              <a:rPr lang="en-US" dirty="0"/>
              <a:t>Beware of sport pressure gauges - wrist pressure gauge - when measuring, the hand position must be level with the heart to measure blood pressure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16</a:t>
            </a:fld>
            <a:endParaRPr lang="cs-CZ"/>
          </a:p>
        </p:txBody>
      </p:sp>
    </p:spTree>
    <p:extLst>
      <p:ext uri="{BB962C8B-B14F-4D97-AF65-F5344CB8AC3E}">
        <p14:creationId xmlns:p14="http://schemas.microsoft.com/office/powerpoint/2010/main" val="4602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non-invasive method of measuring blood pressure comes from the 1970s. It is based on the principle patented by the physiologist from the </a:t>
            </a:r>
            <a:r>
              <a:rPr lang="cs-CZ" dirty="0"/>
              <a:t>Department</a:t>
            </a:r>
            <a:r>
              <a:rPr lang="en-US" dirty="0"/>
              <a:t> of Physiology of Masaryk University</a:t>
            </a:r>
            <a:r>
              <a:rPr lang="cs-CZ" dirty="0"/>
              <a:t> in Brno, Czech Republic</a:t>
            </a:r>
            <a:r>
              <a:rPr lang="en-US" dirty="0"/>
              <a:t> - Professor Jan </a:t>
            </a:r>
            <a:r>
              <a:rPr lang="en-US" dirty="0" err="1"/>
              <a:t>Peňáz</a:t>
            </a:r>
            <a:r>
              <a:rPr lang="en-US" dirty="0"/>
              <a:t>. His method of measurement started a whole new era to understand the dependence of blood pressure on time and other parameters - pulse rate, blood flow, breathing, etc. - using his method it was first shown that blood pressure is a dynamic variable, changing from</a:t>
            </a:r>
            <a:r>
              <a:rPr lang="cs-CZ" dirty="0"/>
              <a:t>beat to beat.</a:t>
            </a:r>
            <a:r>
              <a:rPr lang="en-US" dirty="0"/>
              <a:t> On the principle of photoplethysmography, it is possible to measure blood pressure continuously, </a:t>
            </a:r>
            <a:r>
              <a:rPr lang="cs-CZ" dirty="0"/>
              <a:t>beat-to-beat</a:t>
            </a:r>
            <a:r>
              <a:rPr lang="en-US" dirty="0"/>
              <a:t> (previous methods: inflate the cuff, measure the pressure, deflate the cuff, end of measurement;</a:t>
            </a:r>
            <a:r>
              <a:rPr lang="cs-CZ" dirty="0"/>
              <a:t> </a:t>
            </a:r>
            <a:r>
              <a:rPr lang="en-US" dirty="0"/>
              <a:t>then again - inflate-measure-deflate-end measurement - these are intermittent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17</a:t>
            </a:fld>
            <a:endParaRPr lang="cs-CZ"/>
          </a:p>
        </p:txBody>
      </p:sp>
    </p:spTree>
    <p:extLst>
      <p:ext uri="{BB962C8B-B14F-4D97-AF65-F5344CB8AC3E}">
        <p14:creationId xmlns:p14="http://schemas.microsoft.com/office/powerpoint/2010/main" val="42847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you can see Professor </a:t>
            </a:r>
            <a:r>
              <a:rPr lang="en-US" dirty="0" err="1"/>
              <a:t>Peň</a:t>
            </a:r>
            <a:r>
              <a:rPr lang="cs-CZ" dirty="0"/>
              <a:t>á</a:t>
            </a:r>
            <a:r>
              <a:rPr lang="en-US" dirty="0"/>
              <a:t>z in his small laboratory at the </a:t>
            </a:r>
            <a:r>
              <a:rPr lang="cs-CZ" dirty="0"/>
              <a:t>Department</a:t>
            </a:r>
            <a:r>
              <a:rPr lang="en-US" dirty="0"/>
              <a:t> of Physiology of the Faculty of Medicine, then situated in the third building of the courtyard complex of buildings on </a:t>
            </a:r>
            <a:r>
              <a:rPr lang="en-US" dirty="0" err="1"/>
              <a:t>Komenského</a:t>
            </a:r>
            <a:r>
              <a:rPr lang="en-US" dirty="0"/>
              <a:t> </a:t>
            </a:r>
            <a:r>
              <a:rPr lang="cs-CZ" dirty="0"/>
              <a:t>square </a:t>
            </a:r>
            <a:r>
              <a:rPr lang="cs-CZ" dirty="0" err="1"/>
              <a:t>number</a:t>
            </a:r>
            <a:r>
              <a:rPr lang="cs-CZ" dirty="0"/>
              <a:t> </a:t>
            </a:r>
            <a:r>
              <a:rPr lang="en-US" dirty="0"/>
              <a:t>2 in the center of Brno</a:t>
            </a:r>
            <a:r>
              <a:rPr lang="cs-CZ" dirty="0"/>
              <a:t> city</a:t>
            </a:r>
            <a:r>
              <a:rPr lang="en-US" dirty="0"/>
              <a:t>.</a:t>
            </a:r>
            <a:br>
              <a:rPr lang="en-US" dirty="0"/>
            </a:br>
            <a:r>
              <a:rPr lang="en-US" dirty="0"/>
              <a:t>The method is non-invasive, blood pressure from finger arteries is measured by photoplethysmography.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principle of this method is to ensure a constant flow of blood through the finger around which the cuff is wrapped (see image of the professor's hand). The device (</a:t>
            </a:r>
            <a:r>
              <a:rPr lang="cs-CZ" dirty="0" err="1"/>
              <a:t>the</a:t>
            </a:r>
            <a:r>
              <a:rPr lang="cs-CZ" dirty="0"/>
              <a:t> </a:t>
            </a:r>
            <a:r>
              <a:rPr lang="cs-CZ" dirty="0" err="1"/>
              <a:t>picture</a:t>
            </a:r>
            <a:r>
              <a:rPr lang="cs-CZ" dirty="0"/>
              <a:t> </a:t>
            </a:r>
            <a:r>
              <a:rPr lang="en-US" dirty="0"/>
              <a:t>shows the first prototypes made at the </a:t>
            </a:r>
            <a:r>
              <a:rPr lang="cs-CZ" dirty="0"/>
              <a:t>Department</a:t>
            </a:r>
            <a:r>
              <a:rPr lang="en-US" dirty="0"/>
              <a:t> of Physiology) for continuous measurement of blood pressure </a:t>
            </a:r>
            <a:r>
              <a:rPr lang="cs-CZ" dirty="0"/>
              <a:t> has</a:t>
            </a:r>
            <a:r>
              <a:rPr lang="en-US" dirty="0"/>
              <a:t> a feedback control system that, in conjunction with changes in blood pressure during fluctuations during the </a:t>
            </a:r>
            <a:r>
              <a:rPr lang="cs-CZ" dirty="0" err="1"/>
              <a:t>cardiac</a:t>
            </a:r>
            <a:r>
              <a:rPr lang="en-US" dirty="0"/>
              <a:t> cycle in the artery can very quickly change the cuff pressure to the passage of light through the examined finger remained constant and the volume of blood in the distal part of the finger remained unchanged.</a:t>
            </a:r>
            <a:br>
              <a:rPr lang="en-US" dirty="0"/>
            </a:br>
            <a:r>
              <a:rPr lang="en-US" dirty="0"/>
              <a:t>The only </a:t>
            </a:r>
            <a:r>
              <a:rPr lang="cs-CZ" dirty="0" err="1"/>
              <a:t>one</a:t>
            </a:r>
            <a:r>
              <a:rPr lang="cs-CZ" dirty="0"/>
              <a:t> </a:t>
            </a:r>
            <a:r>
              <a:rPr lang="en-US" dirty="0"/>
              <a:t>measurement problem occurs</a:t>
            </a:r>
            <a:r>
              <a:rPr lang="cs-CZ" dirty="0"/>
              <a:t> – </a:t>
            </a:r>
            <a:r>
              <a:rPr lang="cs-CZ" dirty="0" err="1"/>
              <a:t>when</a:t>
            </a:r>
            <a:r>
              <a:rPr lang="cs-CZ" dirty="0"/>
              <a:t> </a:t>
            </a:r>
            <a:r>
              <a:rPr lang="cs-CZ" dirty="0" err="1"/>
              <a:t>people</a:t>
            </a:r>
            <a:r>
              <a:rPr lang="cs-CZ" dirty="0"/>
              <a:t> </a:t>
            </a:r>
            <a:r>
              <a:rPr lang="cs-CZ" dirty="0" err="1"/>
              <a:t>have</a:t>
            </a:r>
            <a:r>
              <a:rPr lang="en-US" dirty="0"/>
              <a:t> cold hands (vasoconstriction of blood vessels on the periphery)</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18</a:t>
            </a:fld>
            <a:endParaRPr lang="cs-CZ"/>
          </a:p>
        </p:txBody>
      </p:sp>
    </p:spTree>
    <p:extLst>
      <p:ext uri="{BB962C8B-B14F-4D97-AF65-F5344CB8AC3E}">
        <p14:creationId xmlns:p14="http://schemas.microsoft.com/office/powerpoint/2010/main" val="186439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 </a:t>
            </a:r>
            <a:r>
              <a:rPr lang="cs-CZ" dirty="0" err="1"/>
              <a:t>picture</a:t>
            </a:r>
            <a:r>
              <a:rPr lang="cs-CZ" dirty="0"/>
              <a:t> </a:t>
            </a:r>
            <a:r>
              <a:rPr lang="cs-CZ" dirty="0" err="1"/>
              <a:t>shows</a:t>
            </a:r>
            <a:r>
              <a:rPr lang="cs-CZ" dirty="0"/>
              <a:t> </a:t>
            </a:r>
            <a:r>
              <a:rPr lang="cs-CZ" dirty="0" err="1"/>
              <a:t>the</a:t>
            </a:r>
            <a:r>
              <a:rPr lang="cs-CZ" dirty="0"/>
              <a:t> </a:t>
            </a:r>
            <a:r>
              <a:rPr lang="cs-CZ" dirty="0" err="1"/>
              <a:t>device</a:t>
            </a:r>
            <a:r>
              <a:rPr lang="cs-CZ" dirty="0"/>
              <a:t> </a:t>
            </a:r>
            <a:r>
              <a:rPr lang="cs-CZ" dirty="0" err="1"/>
              <a:t>constructed</a:t>
            </a:r>
            <a:r>
              <a:rPr lang="cs-CZ" dirty="0"/>
              <a:t> by </a:t>
            </a:r>
            <a:r>
              <a:rPr lang="cs-CZ" dirty="0" err="1"/>
              <a:t>professor</a:t>
            </a:r>
            <a:r>
              <a:rPr lang="cs-CZ" dirty="0"/>
              <a:t> Peňáz </a:t>
            </a:r>
            <a:r>
              <a:rPr lang="cs-CZ" dirty="0" err="1"/>
              <a:t>with</a:t>
            </a:r>
            <a:r>
              <a:rPr lang="cs-CZ" dirty="0"/>
              <a:t> </a:t>
            </a:r>
            <a:r>
              <a:rPr lang="cs-CZ" dirty="0" err="1"/>
              <a:t>the</a:t>
            </a:r>
            <a:r>
              <a:rPr lang="cs-CZ" dirty="0"/>
              <a:t> </a:t>
            </a:r>
            <a:r>
              <a:rPr lang="cs-CZ" dirty="0" err="1"/>
              <a:t>scheme</a:t>
            </a:r>
            <a:r>
              <a:rPr lang="cs-CZ" dirty="0"/>
              <a:t> </a:t>
            </a:r>
            <a:r>
              <a:rPr lang="cs-CZ" dirty="0" err="1"/>
              <a:t>of</a:t>
            </a:r>
            <a:r>
              <a:rPr lang="cs-CZ" dirty="0"/>
              <a:t> </a:t>
            </a:r>
            <a:r>
              <a:rPr lang="cs-CZ" dirty="0" err="1"/>
              <a:t>its</a:t>
            </a:r>
            <a:r>
              <a:rPr lang="cs-CZ" dirty="0"/>
              <a:t> </a:t>
            </a:r>
            <a:r>
              <a:rPr lang="cs-CZ" dirty="0" err="1"/>
              <a:t>connection</a:t>
            </a:r>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19</a:t>
            </a:fld>
            <a:endParaRPr lang="cs-CZ"/>
          </a:p>
        </p:txBody>
      </p:sp>
    </p:spTree>
    <p:extLst>
      <p:ext uri="{BB962C8B-B14F-4D97-AF65-F5344CB8AC3E}">
        <p14:creationId xmlns:p14="http://schemas.microsoft.com/office/powerpoint/2010/main" val="416000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original surviving board from the 1980s with a scheme of cuffs for measuring continuous </a:t>
            </a:r>
            <a:r>
              <a:rPr lang="cs-CZ" dirty="0"/>
              <a:t>beat-to-beat </a:t>
            </a:r>
            <a:r>
              <a:rPr lang="en-US" dirty="0"/>
              <a:t>monitoring. The author of the diagram on the board is directly Professor </a:t>
            </a:r>
            <a:r>
              <a:rPr lang="en-US" dirty="0" err="1"/>
              <a:t>Peňáz</a:t>
            </a:r>
            <a:r>
              <a:rPr lang="en-US" dirty="0"/>
              <a:t>.</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Y</a:t>
            </a:r>
            <a:r>
              <a:rPr lang="en-US" dirty="0" err="1"/>
              <a:t>ou</a:t>
            </a:r>
            <a:r>
              <a:rPr lang="en-US" dirty="0"/>
              <a:t> can see photocells on the inside of the cuff</a:t>
            </a:r>
            <a:r>
              <a:rPr lang="cs-CZ" dirty="0"/>
              <a:t> (</a:t>
            </a:r>
            <a:r>
              <a:rPr lang="cs-CZ" dirty="0" err="1"/>
              <a:t>yellow</a:t>
            </a:r>
            <a:r>
              <a:rPr lang="cs-CZ" dirty="0"/>
              <a:t>, LED)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20</a:t>
            </a:fld>
            <a:endParaRPr lang="cs-CZ"/>
          </a:p>
        </p:txBody>
      </p:sp>
    </p:spTree>
    <p:extLst>
      <p:ext uri="{BB962C8B-B14F-4D97-AF65-F5344CB8AC3E}">
        <p14:creationId xmlns:p14="http://schemas.microsoft.com/office/powerpoint/2010/main" val="108613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the</a:t>
            </a:r>
            <a:r>
              <a:rPr lang="cs-CZ" dirty="0"/>
              <a:t> </a:t>
            </a:r>
            <a:r>
              <a:rPr lang="cs-CZ" dirty="0" err="1"/>
              <a:t>first</a:t>
            </a:r>
            <a:r>
              <a:rPr lang="cs-CZ" dirty="0"/>
              <a:t> </a:t>
            </a:r>
            <a:r>
              <a:rPr lang="cs-CZ" dirty="0" err="1"/>
              <a:t>device</a:t>
            </a:r>
            <a:r>
              <a:rPr lang="cs-CZ" dirty="0"/>
              <a:t> </a:t>
            </a:r>
            <a:r>
              <a:rPr lang="cs-CZ" dirty="0" err="1"/>
              <a:t>constructed</a:t>
            </a:r>
            <a:r>
              <a:rPr lang="cs-CZ" dirty="0"/>
              <a:t> on Peňáz patent –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 </a:t>
            </a:r>
            <a:r>
              <a:rPr lang="cs-CZ" dirty="0" err="1"/>
              <a:t>from</a:t>
            </a:r>
            <a:r>
              <a:rPr lang="cs-CZ" dirty="0"/>
              <a:t> </a:t>
            </a:r>
            <a:r>
              <a:rPr lang="cs-CZ" dirty="0" err="1"/>
              <a:t>company</a:t>
            </a:r>
            <a:r>
              <a:rPr lang="cs-CZ" dirty="0"/>
              <a:t> </a:t>
            </a:r>
            <a:r>
              <a:rPr lang="cs-CZ" dirty="0" err="1"/>
              <a:t>Ohmeda</a:t>
            </a:r>
            <a:r>
              <a:rPr lang="cs-CZ" dirty="0"/>
              <a:t>, USA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21</a:t>
            </a:fld>
            <a:endParaRPr lang="cs-CZ"/>
          </a:p>
        </p:txBody>
      </p:sp>
    </p:spTree>
    <p:extLst>
      <p:ext uri="{BB962C8B-B14F-4D97-AF65-F5344CB8AC3E}">
        <p14:creationId xmlns:p14="http://schemas.microsoft.com/office/powerpoint/2010/main" val="407116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other</a:t>
            </a:r>
            <a:r>
              <a:rPr lang="cs-CZ" dirty="0"/>
              <a:t> (</a:t>
            </a:r>
            <a:r>
              <a:rPr lang="cs-CZ" dirty="0" err="1"/>
              <a:t>younger</a:t>
            </a:r>
            <a:r>
              <a:rPr lang="cs-CZ" dirty="0"/>
              <a:t>) </a:t>
            </a:r>
            <a:r>
              <a:rPr lang="cs-CZ" dirty="0" err="1"/>
              <a:t>device</a:t>
            </a:r>
            <a:r>
              <a:rPr lang="cs-CZ" dirty="0"/>
              <a:t> </a:t>
            </a:r>
            <a:r>
              <a:rPr lang="cs-CZ" dirty="0" err="1"/>
              <a:t>from</a:t>
            </a:r>
            <a:r>
              <a:rPr lang="cs-CZ" dirty="0"/>
              <a:t> </a:t>
            </a:r>
            <a:r>
              <a:rPr lang="cs-CZ" dirty="0" err="1"/>
              <a:t>company</a:t>
            </a:r>
            <a:r>
              <a:rPr lang="cs-CZ" dirty="0"/>
              <a:t> FMS, </a:t>
            </a:r>
            <a:r>
              <a:rPr lang="cs-CZ" dirty="0" err="1"/>
              <a:t>Netherlands</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22</a:t>
            </a:fld>
            <a:endParaRPr lang="cs-CZ"/>
          </a:p>
        </p:txBody>
      </p:sp>
    </p:spTree>
    <p:extLst>
      <p:ext uri="{BB962C8B-B14F-4D97-AF65-F5344CB8AC3E}">
        <p14:creationId xmlns:p14="http://schemas.microsoft.com/office/powerpoint/2010/main" val="23750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E123F5-453F-46F5-8857-87D4DF1C59BC}" type="slidenum">
              <a:rPr lang="cs-CZ" smtClean="0"/>
              <a:t>3</a:t>
            </a:fld>
            <a:endParaRPr lang="cs-CZ"/>
          </a:p>
        </p:txBody>
      </p:sp>
    </p:spTree>
    <p:extLst>
      <p:ext uri="{BB962C8B-B14F-4D97-AF65-F5344CB8AC3E}">
        <p14:creationId xmlns:p14="http://schemas.microsoft.com/office/powerpoint/2010/main" val="228746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cs-CZ" dirty="0" err="1"/>
              <a:t>picture</a:t>
            </a:r>
            <a:r>
              <a:rPr lang="cs-CZ" dirty="0"/>
              <a:t> </a:t>
            </a:r>
            <a:r>
              <a:rPr lang="en-US" dirty="0"/>
              <a:t>shows an original record of measurements of basic circulatory parameters (BF-blood flow; BP-blood pressure; HR-heart rate) in relation to the respiratory record (R-respiration). It is one of the first records in the world demonstrating fluctuations in blood pressure at individual beats</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25</a:t>
            </a:fld>
            <a:endParaRPr lang="cs-CZ"/>
          </a:p>
        </p:txBody>
      </p:sp>
    </p:spTree>
    <p:extLst>
      <p:ext uri="{BB962C8B-B14F-4D97-AF65-F5344CB8AC3E}">
        <p14:creationId xmlns:p14="http://schemas.microsoft.com/office/powerpoint/2010/main" val="42569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review, I present a 24-hour blood pressure measurement - it is again a non-invasive but intermittent blood pressure measurement based on an </a:t>
            </a:r>
            <a:r>
              <a:rPr lang="en-US" dirty="0" err="1"/>
              <a:t>oscillometric</a:t>
            </a:r>
            <a:r>
              <a:rPr lang="en-US" dirty="0"/>
              <a:t> measurement method. The device is used by the patient in specialized workplaces in hospitals or outpatient cardiology clinics (NOT in the </a:t>
            </a:r>
            <a:r>
              <a:rPr lang="cs-CZ" dirty="0" err="1"/>
              <a:t>general</a:t>
            </a:r>
            <a:r>
              <a:rPr lang="cs-CZ" dirty="0"/>
              <a:t> </a:t>
            </a:r>
            <a:r>
              <a:rPr lang="cs-CZ" dirty="0" err="1"/>
              <a:t>practice</a:t>
            </a:r>
            <a:r>
              <a:rPr lang="cs-CZ" dirty="0"/>
              <a:t> </a:t>
            </a:r>
            <a:r>
              <a:rPr lang="cs-CZ" dirty="0" err="1"/>
              <a:t>doctor</a:t>
            </a:r>
            <a:r>
              <a:rPr lang="cs-CZ" dirty="0"/>
              <a:t> </a:t>
            </a:r>
            <a:r>
              <a:rPr lang="en-US" dirty="0"/>
              <a:t>office). The device is programmed to measure blood pressure with an interval of 15-20 minutes at daytime and an interval of 30-60 minutes at night before deployment. The next day the instrument returns, the data is downloaded to the computer and the program analyzes the data, creates a numerical table of individual measurements, builds a graph and statistics - see other </a:t>
            </a:r>
            <a:r>
              <a:rPr lang="cs-CZ" dirty="0" err="1"/>
              <a:t>slides</a:t>
            </a:r>
            <a:r>
              <a:rPr lang="en-US" dirty="0"/>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26</a:t>
            </a:fld>
            <a:endParaRPr lang="cs-CZ"/>
          </a:p>
        </p:txBody>
      </p:sp>
    </p:spTree>
    <p:extLst>
      <p:ext uri="{BB962C8B-B14F-4D97-AF65-F5344CB8AC3E}">
        <p14:creationId xmlns:p14="http://schemas.microsoft.com/office/powerpoint/2010/main" val="309324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is very useful in clinical practice, it helps in the diagnosis of hypertension in persons who have the so-called white coat syndrome</a:t>
            </a:r>
            <a:r>
              <a:rPr lang="cs-CZ" dirty="0"/>
              <a:t>=</a:t>
            </a:r>
            <a:r>
              <a:rPr lang="cs-CZ" dirty="0" err="1"/>
              <a:t>white-coat</a:t>
            </a:r>
            <a:r>
              <a:rPr lang="cs-CZ" dirty="0"/>
              <a:t> </a:t>
            </a:r>
            <a:r>
              <a:rPr lang="cs-CZ" dirty="0" err="1"/>
              <a:t>hypertension</a:t>
            </a:r>
            <a:r>
              <a:rPr lang="en-US" dirty="0"/>
              <a:t> (in the home environment the blood pressure is in the physiological range - at the time of coming to the doctor, or in general to the medical environment … So if only the values ​​measured in the doctor's office were measured according to the rules mentioned above, the person would have been diagnosed with hypertension, but only by using 24-hour monitoring, the so-called white coat syndrome is diagnosed. On the other hand, when a person has masked hypertension (elevated BP at home, BP increased at </a:t>
            </a:r>
            <a:r>
              <a:rPr lang="cs-CZ" dirty="0" err="1"/>
              <a:t>doctor</a:t>
            </a:r>
            <a:r>
              <a:rPr lang="cs-CZ" dirty="0"/>
              <a:t> </a:t>
            </a:r>
            <a:r>
              <a:rPr lang="cs-CZ" dirty="0" err="1"/>
              <a:t>office</a:t>
            </a:r>
            <a:r>
              <a:rPr lang="cs-CZ" dirty="0"/>
              <a:t>.</a:t>
            </a:r>
            <a:r>
              <a:rPr lang="en-US" dirty="0"/>
              <a:t>) From a physiological view of the blood pressure profile during day and night, a significant decrease in BP values ​​during the night is important. </a:t>
            </a:r>
            <a:r>
              <a:rPr lang="cs-CZ" dirty="0"/>
              <a:t>The </a:t>
            </a:r>
            <a:r>
              <a:rPr lang="cs-CZ" dirty="0" err="1"/>
              <a:t>patient</a:t>
            </a:r>
            <a:r>
              <a:rPr lang="cs-CZ" dirty="0"/>
              <a:t> </a:t>
            </a:r>
            <a:r>
              <a:rPr lang="cs-CZ" dirty="0" err="1"/>
              <a:t>with</a:t>
            </a:r>
            <a:r>
              <a:rPr lang="cs-CZ" dirty="0"/>
              <a:t> </a:t>
            </a:r>
            <a:r>
              <a:rPr lang="en-US" dirty="0"/>
              <a:t>night dips are so-called "dippers" </a:t>
            </a:r>
            <a:r>
              <a:rPr lang="cs-CZ" dirty="0"/>
              <a:t>. </a:t>
            </a:r>
            <a:r>
              <a:rPr lang="en-US" dirty="0"/>
              <a:t>On the contrary, non-dippers - it is necessary to find out the reason why there is no decrease - it is pathology (the most common cause - adrenal cortex tumor - pheochromocytoma).</a:t>
            </a:r>
            <a:br>
              <a:rPr lang="en-US" dirty="0"/>
            </a:br>
            <a:r>
              <a:rPr lang="en-US" dirty="0"/>
              <a:t>24-hour blood pressure monitoring is also important for monitoring the control of hypertension treatment - sufficient dose of the drug to maintain blood pressure within the physiological range throughout the day, as well as to control the time of drug administration</a:t>
            </a:r>
            <a:r>
              <a:rPr lang="cs-CZ" dirty="0"/>
              <a:t>,</a:t>
            </a:r>
            <a:r>
              <a:rPr lang="en-US" dirty="0"/>
              <a:t> how long the drug works… .the patient writes in the prepared “diary” what he did during the day and night).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27</a:t>
            </a:fld>
            <a:endParaRPr lang="cs-CZ"/>
          </a:p>
        </p:txBody>
      </p:sp>
    </p:spTree>
    <p:extLst>
      <p:ext uri="{BB962C8B-B14F-4D97-AF65-F5344CB8AC3E}">
        <p14:creationId xmlns:p14="http://schemas.microsoft.com/office/powerpoint/2010/main" val="386576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graphical representation of blood pressure profile and heart rate in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28</a:t>
            </a:fld>
            <a:endParaRPr lang="cs-CZ"/>
          </a:p>
        </p:txBody>
      </p:sp>
    </p:spTree>
    <p:extLst>
      <p:ext uri="{BB962C8B-B14F-4D97-AF65-F5344CB8AC3E}">
        <p14:creationId xmlns:p14="http://schemas.microsoft.com/office/powerpoint/2010/main" val="424179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numerical evaluation with statistics in the form of a table - again the result of measurement by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29</a:t>
            </a:fld>
            <a:endParaRPr lang="cs-CZ"/>
          </a:p>
        </p:txBody>
      </p:sp>
    </p:spTree>
    <p:extLst>
      <p:ext uri="{BB962C8B-B14F-4D97-AF65-F5344CB8AC3E}">
        <p14:creationId xmlns:p14="http://schemas.microsoft.com/office/powerpoint/2010/main" val="14931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4</a:t>
            </a:fld>
            <a:endParaRPr lang="cs-CZ"/>
          </a:p>
        </p:txBody>
      </p:sp>
    </p:spTree>
    <p:extLst>
      <p:ext uri="{BB962C8B-B14F-4D97-AF65-F5344CB8AC3E}">
        <p14:creationId xmlns:p14="http://schemas.microsoft.com/office/powerpoint/2010/main" val="299988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and the following picture you can see that the numerical boundaries have not changed for a long time (this table is from 2013, the following from 2018), however, the environment in which BP is measured has been </a:t>
            </a:r>
            <a:r>
              <a:rPr lang="cs-CZ" dirty="0"/>
              <a:t>more </a:t>
            </a:r>
            <a:r>
              <a:rPr lang="en-US" dirty="0"/>
              <a:t>specified…</a:t>
            </a:r>
            <a:r>
              <a:rPr lang="cs-CZ" dirty="0"/>
              <a:t>.</a:t>
            </a:r>
            <a:r>
              <a:rPr lang="cs-CZ" dirty="0" err="1"/>
              <a:t>continued</a:t>
            </a:r>
            <a:r>
              <a:rPr lang="cs-CZ" dirty="0"/>
              <a:t> on </a:t>
            </a:r>
            <a:r>
              <a:rPr lang="cs-CZ" dirty="0" err="1"/>
              <a:t>next</a:t>
            </a:r>
            <a:r>
              <a:rPr lang="cs-CZ" dirty="0"/>
              <a:t> </a:t>
            </a:r>
            <a:r>
              <a:rPr lang="cs-CZ" dirty="0" err="1"/>
              <a:t>slide</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5</a:t>
            </a:fld>
            <a:endParaRPr lang="cs-CZ"/>
          </a:p>
        </p:txBody>
      </p:sp>
    </p:spTree>
    <p:extLst>
      <p:ext uri="{BB962C8B-B14F-4D97-AF65-F5344CB8AC3E}">
        <p14:creationId xmlns:p14="http://schemas.microsoft.com/office/powerpoint/2010/main" val="320379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headline above the table we have marked "according to office BP" - these numerical values for classification of onset of hypertension and differentiation of its severity in degrees (1, 2 or 3 degree of hypertension) are intended for persons who are measured pressure in doctor's office by nurse or </a:t>
            </a:r>
            <a:r>
              <a:rPr lang="cs-CZ" dirty="0"/>
              <a:t>by </a:t>
            </a:r>
            <a:r>
              <a:rPr lang="en-US" dirty="0"/>
              <a:t>doctor. … .See next slide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6</a:t>
            </a:fld>
            <a:endParaRPr lang="cs-CZ"/>
          </a:p>
        </p:txBody>
      </p:sp>
    </p:spTree>
    <p:extLst>
      <p:ext uri="{BB962C8B-B14F-4D97-AF65-F5344CB8AC3E}">
        <p14:creationId xmlns:p14="http://schemas.microsoft.com/office/powerpoint/2010/main" val="354284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next</a:t>
            </a:r>
            <a:r>
              <a:rPr lang="cs-CZ" dirty="0"/>
              <a:t> </a:t>
            </a:r>
            <a:r>
              <a:rPr lang="cs-CZ" dirty="0" err="1"/>
              <a:t>slide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7</a:t>
            </a:fld>
            <a:endParaRPr lang="cs-CZ"/>
          </a:p>
        </p:txBody>
      </p:sp>
    </p:spTree>
    <p:extLst>
      <p:ext uri="{BB962C8B-B14F-4D97-AF65-F5344CB8AC3E}">
        <p14:creationId xmlns:p14="http://schemas.microsoft.com/office/powerpoint/2010/main" val="25689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automatic pressure </a:t>
            </a:r>
            <a:r>
              <a:rPr lang="cs-CZ" dirty="0" err="1"/>
              <a:t>device</a:t>
            </a:r>
            <a:r>
              <a:rPr lang="en-US" dirty="0"/>
              <a:t> and measure their blood pressure at home, the threshold for </a:t>
            </a:r>
            <a:r>
              <a:rPr lang="cs-CZ" dirty="0" err="1"/>
              <a:t>diagnosis</a:t>
            </a:r>
            <a:r>
              <a:rPr lang="cs-CZ" dirty="0"/>
              <a:t>: </a:t>
            </a:r>
            <a:r>
              <a:rPr lang="en-US" dirty="0"/>
              <a:t>high blood pressure</a:t>
            </a:r>
            <a:r>
              <a:rPr lang="cs-CZ" dirty="0"/>
              <a:t> (</a:t>
            </a:r>
            <a:r>
              <a:rPr lang="cs-CZ" dirty="0" err="1"/>
              <a:t>hypertension</a:t>
            </a:r>
            <a:r>
              <a:rPr lang="cs-CZ" dirty="0"/>
              <a:t>)</a:t>
            </a:r>
            <a:r>
              <a:rPr lang="en-US" dirty="0"/>
              <a:t> is 5 mmHg lower- </a:t>
            </a:r>
            <a:r>
              <a:rPr lang="en-US" dirty="0" err="1"/>
              <a:t>ie</a:t>
            </a:r>
            <a:r>
              <a:rPr lang="en-US" dirty="0"/>
              <a:t>. already 135mmHg for </a:t>
            </a:r>
            <a:r>
              <a:rPr lang="cs-CZ" dirty="0"/>
              <a:t>SBP</a:t>
            </a:r>
            <a:r>
              <a:rPr lang="en-US" dirty="0"/>
              <a:t> and 85mmHg for diastolic pressure,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blood pressure is measured in the doctor's office, the value for the diagnosis of hypertension given in the table (S</a:t>
            </a:r>
            <a:r>
              <a:rPr lang="cs-CZ" dirty="0"/>
              <a:t>BP</a:t>
            </a:r>
            <a:r>
              <a:rPr lang="en-US" dirty="0"/>
              <a:t> = 140mmHg and above, D</a:t>
            </a:r>
            <a:r>
              <a:rPr lang="cs-CZ" dirty="0"/>
              <a:t>BP</a:t>
            </a:r>
            <a:r>
              <a:rPr lang="en-US" dirty="0"/>
              <a:t> = 90mmHg and above) applies, if this value is measured in 3 consecutive measurements within 1 week - is again it is necessary to mark the person with a diagnosis of hypertension and start treatment (again via lifestyle and then medically).</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8</a:t>
            </a:fld>
            <a:endParaRPr lang="cs-CZ"/>
          </a:p>
        </p:txBody>
      </p:sp>
    </p:spTree>
    <p:extLst>
      <p:ext uri="{BB962C8B-B14F-4D97-AF65-F5344CB8AC3E}">
        <p14:creationId xmlns:p14="http://schemas.microsoft.com/office/powerpoint/2010/main" val="286229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follows from the above that it is necessary to measure blood pressure correctly ...</a:t>
            </a:r>
            <a:br>
              <a:rPr lang="en-US" dirty="0"/>
            </a:br>
            <a:r>
              <a:rPr lang="en-US" dirty="0"/>
              <a:t>Stephan Hales was the first demonstrable blood pressure measurement (see picture in the next slide), in a horse. This measurement belongs to the methods of direct BP measurement, which is carried out today, for example during cardiac catheterization (invasive examination, when a thin specially made tube (catheter) is inserted through venous or arterial input inside the selected vessel up to the heart sections - we can directly determine/measure the current BP values ​​... everything will be discussed in a lecture on: Examination methods in cardiology). A major disadvantage of this direct measurement is the risk of infection.</a:t>
            </a:r>
            <a:br>
              <a:rPr lang="en-US" dirty="0"/>
            </a:br>
            <a:r>
              <a:rPr lang="en-US" dirty="0"/>
              <a:t>Therefore, they are much more common to use indirect measurements, using instruments that lay only on the body surface and sense parameters from the body surface. This type of blood pressure measurement has also undergone some historical development depending on technical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9</a:t>
            </a:fld>
            <a:endParaRPr lang="cs-CZ"/>
          </a:p>
        </p:txBody>
      </p:sp>
    </p:spTree>
    <p:extLst>
      <p:ext uri="{BB962C8B-B14F-4D97-AF65-F5344CB8AC3E}">
        <p14:creationId xmlns:p14="http://schemas.microsoft.com/office/powerpoint/2010/main" val="373729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Stephan </a:t>
            </a:r>
            <a:r>
              <a:rPr lang="cs-CZ" dirty="0" err="1"/>
              <a:t>Hales</a:t>
            </a:r>
            <a:r>
              <a:rPr lang="cs-CZ" dirty="0"/>
              <a:t> – </a:t>
            </a:r>
            <a:r>
              <a:rPr lang="cs-CZ" dirty="0" err="1"/>
              <a:t>first</a:t>
            </a:r>
            <a:r>
              <a:rPr lang="cs-CZ" dirty="0"/>
              <a:t> </a:t>
            </a:r>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in </a:t>
            </a:r>
            <a:r>
              <a:rPr lang="cs-CZ" dirty="0" err="1"/>
              <a:t>horse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10</a:t>
            </a:fld>
            <a:endParaRPr lang="cs-CZ"/>
          </a:p>
        </p:txBody>
      </p:sp>
    </p:spTree>
    <p:extLst>
      <p:ext uri="{BB962C8B-B14F-4D97-AF65-F5344CB8AC3E}">
        <p14:creationId xmlns:p14="http://schemas.microsoft.com/office/powerpoint/2010/main" val="412475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B646AE2B-66AF-4405-8D3F-57B88313BD06}" type="slidenum">
              <a:rPr lang="cs-CZ" altLang="cs-CZ"/>
              <a:pPr/>
              <a:t>‹#›</a:t>
            </a:fld>
            <a:endParaRPr lang="cs-CZ" altLang="cs-CZ"/>
          </a:p>
        </p:txBody>
      </p:sp>
    </p:spTree>
    <p:extLst>
      <p:ext uri="{BB962C8B-B14F-4D97-AF65-F5344CB8AC3E}">
        <p14:creationId xmlns:p14="http://schemas.microsoft.com/office/powerpoint/2010/main" val="212675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14.04.2021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14.04.2021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BLOOD PRESSURE</a:t>
            </a:r>
          </a:p>
        </p:txBody>
      </p:sp>
      <p:sp>
        <p:nvSpPr>
          <p:cNvPr id="4" name="Nadpis 1"/>
          <p:cNvSpPr>
            <a:spLocks noGrp="1"/>
          </p:cNvSpPr>
          <p:nvPr>
            <p:ph idx="1"/>
          </p:nvPr>
        </p:nvSpPr>
        <p:spPr>
          <a:xfrm>
            <a:off x="469289" y="2420888"/>
            <a:ext cx="8229600" cy="1324744"/>
          </a:xfrm>
          <a:solidFill>
            <a:schemeClr val="accent4">
              <a:lumMod val="60000"/>
              <a:lumOff val="40000"/>
            </a:schemeClr>
          </a:solidFill>
        </p:spPr>
        <p:txBody>
          <a:bodyPr>
            <a:noAutofit/>
          </a:bodyPr>
          <a:lstStyle/>
          <a:p>
            <a:pPr algn="ctr"/>
            <a:r>
              <a:rPr lang="cs-CZ" sz="2400" b="1" dirty="0" err="1"/>
              <a:t>Blood</a:t>
            </a:r>
            <a:r>
              <a:rPr lang="cs-CZ" sz="2400" b="1" dirty="0"/>
              <a:t> </a:t>
            </a:r>
            <a:r>
              <a:rPr lang="cs-CZ" sz="2400" b="1" dirty="0" err="1"/>
              <a:t>pressure</a:t>
            </a:r>
            <a:r>
              <a:rPr lang="cs-CZ" sz="2400" b="1" dirty="0"/>
              <a:t> – </a:t>
            </a:r>
            <a:r>
              <a:rPr lang="cs-CZ" sz="2400" b="1" dirty="0" err="1"/>
              <a:t>the</a:t>
            </a:r>
            <a:r>
              <a:rPr lang="cs-CZ" sz="2400" b="1" dirty="0"/>
              <a:t> most </a:t>
            </a:r>
            <a:r>
              <a:rPr lang="cs-CZ" sz="2400" b="1" dirty="0" err="1"/>
              <a:t>important</a:t>
            </a:r>
            <a:r>
              <a:rPr lang="cs-CZ" sz="2400" b="1" dirty="0"/>
              <a:t> </a:t>
            </a:r>
            <a:r>
              <a:rPr lang="cs-CZ" sz="2400" b="1" dirty="0" err="1"/>
              <a:t>parameter</a:t>
            </a:r>
            <a:r>
              <a:rPr lang="cs-CZ" sz="2400" b="1" dirty="0"/>
              <a:t> in </a:t>
            </a:r>
            <a:r>
              <a:rPr lang="cs-CZ" sz="2400" b="1" dirty="0" err="1"/>
              <a:t>cardiovascular</a:t>
            </a:r>
            <a:r>
              <a:rPr lang="cs-CZ" sz="2400" b="1" dirty="0"/>
              <a:t> </a:t>
            </a:r>
            <a:r>
              <a:rPr lang="cs-CZ" sz="2400" b="1" dirty="0" err="1"/>
              <a:t>system</a:t>
            </a:r>
            <a:r>
              <a:rPr lang="cs-CZ" sz="2400" b="1" dirty="0"/>
              <a:t> – „</a:t>
            </a:r>
            <a:r>
              <a:rPr lang="cs-CZ" sz="2400" dirty="0" err="1"/>
              <a:t>high</a:t>
            </a:r>
            <a:r>
              <a:rPr lang="cs-CZ" sz="2400" dirty="0"/>
              <a:t>-profile“ </a:t>
            </a:r>
            <a:r>
              <a:rPr lang="cs-CZ" sz="2400" dirty="0" err="1"/>
              <a:t>parameter</a:t>
            </a:r>
            <a:br>
              <a:rPr lang="cs-CZ" sz="2400" b="1" dirty="0"/>
            </a:br>
            <a:endParaRPr lang="cs-CZ" sz="2400" b="1" dirty="0"/>
          </a:p>
        </p:txBody>
      </p:sp>
    </p:spTree>
    <p:custDataLst>
      <p:tags r:id="rId1"/>
    </p:custDataLst>
    <p:extLst>
      <p:ext uri="{BB962C8B-B14F-4D97-AF65-F5344CB8AC3E}">
        <p14:creationId xmlns:p14="http://schemas.microsoft.com/office/powerpoint/2010/main" val="29542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500313"/>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p:cNvPicPr>
            <a:picLocks noChangeAspect="1"/>
          </p:cNvPicPr>
          <p:nvPr/>
        </p:nvPicPr>
        <p:blipFill>
          <a:blip r:embed="rId4">
            <a:extLst>
              <a:ext uri="{28A0092B-C50C-407E-A947-70E740481C1C}">
                <a14:useLocalDpi xmlns:a14="http://schemas.microsoft.com/office/drawing/2010/main" val="0"/>
              </a:ext>
            </a:extLst>
          </a:blip>
          <a:srcRect l="4054" r="7573"/>
          <a:stretch>
            <a:fillRect/>
          </a:stretch>
        </p:blipFill>
        <p:spPr bwMode="auto">
          <a:xfrm>
            <a:off x="6446838"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ovéPole 5"/>
          <p:cNvSpPr txBox="1">
            <a:spLocks noChangeArrowheads="1"/>
          </p:cNvSpPr>
          <p:nvPr/>
        </p:nvSpPr>
        <p:spPr bwMode="auto">
          <a:xfrm>
            <a:off x="107950" y="908050"/>
            <a:ext cx="418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2400"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sz="2400" dirty="0" err="1"/>
              <a:t>Italian</a:t>
            </a:r>
            <a:r>
              <a:rPr lang="cs-CZ" altLang="cs-CZ" sz="2400" dirty="0"/>
              <a:t> </a:t>
            </a:r>
            <a:r>
              <a:rPr lang="cs-CZ" altLang="cs-CZ" sz="2400" dirty="0" err="1"/>
              <a:t>physician</a:t>
            </a:r>
            <a:endParaRPr lang="cs-CZ" altLang="cs-CZ" sz="2400" dirty="0"/>
          </a:p>
          <a:p>
            <a:pPr eaLnBrk="1" hangingPunct="1"/>
            <a:r>
              <a:rPr lang="cs-CZ" altLang="cs-CZ" sz="2400" b="1" dirty="0" err="1">
                <a:solidFill>
                  <a:srgbClr val="7030A0"/>
                </a:solidFill>
              </a:rPr>
              <a:t>Riva</a:t>
            </a:r>
            <a:r>
              <a:rPr lang="cs-CZ" altLang="cs-CZ" sz="2400" b="1" dirty="0">
                <a:solidFill>
                  <a:srgbClr val="7030A0"/>
                </a:solidFill>
              </a:rPr>
              <a:t> </a:t>
            </a:r>
            <a:r>
              <a:rPr lang="cs-CZ" altLang="cs-CZ" sz="2400" b="1" dirty="0" err="1">
                <a:solidFill>
                  <a:srgbClr val="7030A0"/>
                </a:solidFill>
              </a:rPr>
              <a:t>Rocci</a:t>
            </a:r>
            <a:endParaRPr lang="cs-CZ" altLang="cs-CZ" sz="2400" b="1" dirty="0">
              <a:solidFill>
                <a:srgbClr val="7030A0"/>
              </a:solidFill>
            </a:endParaRPr>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r>
              <a:rPr lang="cs-CZ" altLang="cs-CZ" sz="2400" dirty="0"/>
              <a:t>1896</a:t>
            </a:r>
          </a:p>
        </p:txBody>
      </p:sp>
      <p:sp>
        <p:nvSpPr>
          <p:cNvPr id="10246" name="TextovéPole 6"/>
          <p:cNvSpPr txBox="1">
            <a:spLocks noChangeArrowheads="1"/>
          </p:cNvSpPr>
          <p:nvPr/>
        </p:nvSpPr>
        <p:spPr bwMode="auto">
          <a:xfrm>
            <a:off x="323850" y="404813"/>
            <a:ext cx="342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solidFill>
                  <a:srgbClr val="FF0000"/>
                </a:solidFill>
              </a:rPr>
              <a:t>Palpatory methods</a:t>
            </a:r>
          </a:p>
        </p:txBody>
      </p:sp>
    </p:spTree>
    <p:extLst>
      <p:ext uri="{BB962C8B-B14F-4D97-AF65-F5344CB8AC3E}">
        <p14:creationId xmlns:p14="http://schemas.microsoft.com/office/powerpoint/2010/main" val="141302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3">
            <a:extLst>
              <a:ext uri="{28A0092B-C50C-407E-A947-70E740481C1C}">
                <a14:useLocalDpi xmlns:a14="http://schemas.microsoft.com/office/drawing/2010/main" val="0"/>
              </a:ext>
            </a:extLst>
          </a:blip>
          <a:srcRect l="11832"/>
          <a:stretch>
            <a:fillRect/>
          </a:stretch>
        </p:blipFill>
        <p:spPr bwMode="auto">
          <a:xfrm>
            <a:off x="4284663"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2"/>
          <p:cNvSpPr txBox="1">
            <a:spLocks noChangeArrowheads="1"/>
          </p:cNvSpPr>
          <p:nvPr/>
        </p:nvSpPr>
        <p:spPr bwMode="auto">
          <a:xfrm>
            <a:off x="395288" y="765175"/>
            <a:ext cx="4033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r>
              <a:rPr lang="cs-CZ" altLang="cs-CZ" sz="2400" dirty="0"/>
              <a:t>A </a:t>
            </a: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r>
              <a:rPr lang="cs-CZ" altLang="cs-CZ" sz="2400" b="1" dirty="0" err="1">
                <a:solidFill>
                  <a:srgbClr val="7030A0"/>
                </a:solidFill>
              </a:rPr>
              <a:t>Nikolai</a:t>
            </a:r>
            <a:r>
              <a:rPr lang="cs-CZ" altLang="cs-CZ" sz="2400" b="1" dirty="0">
                <a:solidFill>
                  <a:srgbClr val="7030A0"/>
                </a:solidFill>
              </a:rPr>
              <a:t> </a:t>
            </a:r>
            <a:r>
              <a:rPr lang="cs-CZ" altLang="cs-CZ" sz="2400" b="1" dirty="0" err="1">
                <a:solidFill>
                  <a:srgbClr val="7030A0"/>
                </a:solidFill>
              </a:rPr>
              <a:t>Korotkoff</a:t>
            </a:r>
            <a:endParaRPr lang="cs-CZ" altLang="cs-CZ" sz="2400" b="1" dirty="0">
              <a:solidFill>
                <a:srgbClr val="7030A0"/>
              </a:solidFill>
            </a:endParaRPr>
          </a:p>
          <a:p>
            <a:pPr eaLnBrk="1" hangingPunct="1"/>
            <a:r>
              <a:rPr lang="cs-CZ" altLang="cs-CZ" sz="2400" dirty="0"/>
              <a:t>1904</a:t>
            </a:r>
          </a:p>
          <a:p>
            <a:pPr eaLnBrk="1" hangingPunct="1"/>
            <a:endParaRPr lang="cs-CZ" altLang="cs-CZ" sz="2400" dirty="0"/>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endParaRPr lang="cs-CZ" altLang="cs-CZ" sz="2400" dirty="0"/>
          </a:p>
          <a:p>
            <a:pPr eaLnBrk="1" hangingPunct="1"/>
            <a:r>
              <a:rPr lang="cs-CZ" altLang="cs-CZ" sz="2400" dirty="0" err="1"/>
              <a:t>Stethoscope</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elbow</a:t>
            </a:r>
            <a:endParaRPr lang="cs-CZ" altLang="cs-CZ" sz="2400" dirty="0"/>
          </a:p>
        </p:txBody>
      </p:sp>
    </p:spTree>
    <p:extLst>
      <p:ext uri="{BB962C8B-B14F-4D97-AF65-F5344CB8AC3E}">
        <p14:creationId xmlns:p14="http://schemas.microsoft.com/office/powerpoint/2010/main" val="353951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11903D8D-03AD-4C21-BC78-4AB074112215}"/>
              </a:ext>
            </a:extLst>
          </p:cNvPr>
          <p:cNvSpPr txBox="1">
            <a:spLocks noChangeArrowheads="1"/>
          </p:cNvSpPr>
          <p:nvPr/>
        </p:nvSpPr>
        <p:spPr bwMode="auto">
          <a:xfrm>
            <a:off x="251520" y="1246040"/>
            <a:ext cx="44276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dirty="0"/>
          </a:p>
          <a:p>
            <a:pPr algn="just"/>
            <a:r>
              <a:rPr lang="cs-CZ" dirty="0" err="1"/>
              <a:t>Based</a:t>
            </a:r>
            <a:r>
              <a:rPr lang="cs-CZ" dirty="0"/>
              <a:t> on </a:t>
            </a:r>
            <a:r>
              <a:rPr lang="cs-CZ" b="1" dirty="0" err="1"/>
              <a:t>the</a:t>
            </a:r>
            <a:r>
              <a:rPr lang="cs-CZ" b="1" dirty="0"/>
              <a:t> </a:t>
            </a:r>
            <a:r>
              <a:rPr lang="cs-CZ" b="1" dirty="0" err="1"/>
              <a:t>same</a:t>
            </a:r>
            <a:r>
              <a:rPr lang="cs-CZ" b="1" dirty="0"/>
              <a:t> </a:t>
            </a:r>
            <a:r>
              <a:rPr lang="cs-CZ" b="1" dirty="0" err="1"/>
              <a:t>principle</a:t>
            </a:r>
            <a:r>
              <a:rPr lang="cs-CZ" b="1" dirty="0"/>
              <a:t> </a:t>
            </a:r>
            <a:r>
              <a:rPr lang="cs-CZ" dirty="0"/>
              <a:t>as </a:t>
            </a:r>
            <a:r>
              <a:rPr lang="cs-CZ" dirty="0" err="1"/>
              <a:t>auscultation</a:t>
            </a:r>
            <a:r>
              <a:rPr lang="cs-CZ" dirty="0"/>
              <a:t>: </a:t>
            </a:r>
            <a:r>
              <a:rPr lang="cs-CZ" b="1" dirty="0" err="1"/>
              <a:t>changes</a:t>
            </a:r>
            <a:r>
              <a:rPr lang="cs-CZ" b="1" dirty="0"/>
              <a:t> </a:t>
            </a:r>
            <a:r>
              <a:rPr lang="cs-CZ" b="1" dirty="0" err="1"/>
              <a:t>of</a:t>
            </a:r>
            <a:r>
              <a:rPr lang="cs-CZ" b="1" dirty="0"/>
              <a:t> </a:t>
            </a:r>
            <a:r>
              <a:rPr lang="cs-CZ" b="1" dirty="0" err="1"/>
              <a:t>laminar</a:t>
            </a:r>
            <a:r>
              <a:rPr lang="cs-CZ" b="1" dirty="0"/>
              <a:t> to </a:t>
            </a:r>
            <a:r>
              <a:rPr lang="cs-CZ" b="1" dirty="0" err="1"/>
              <a:t>turbulent</a:t>
            </a:r>
            <a:r>
              <a:rPr lang="cs-CZ" b="1" dirty="0"/>
              <a:t> </a:t>
            </a:r>
            <a:r>
              <a:rPr lang="cs-CZ" b="1" dirty="0" err="1"/>
              <a:t>flow</a:t>
            </a:r>
            <a:endParaRPr lang="cs-CZ" b="1" dirty="0"/>
          </a:p>
          <a:p>
            <a:pPr algn="just"/>
            <a:endParaRPr lang="cs-CZ" dirty="0"/>
          </a:p>
          <a:p>
            <a:pPr algn="just"/>
            <a:r>
              <a:rPr lang="cs-CZ" dirty="0" err="1"/>
              <a:t>During</a:t>
            </a:r>
            <a:r>
              <a:rPr lang="cs-CZ" dirty="0"/>
              <a:t> instrument </a:t>
            </a:r>
            <a:r>
              <a:rPr lang="cs-CZ" dirty="0" err="1"/>
              <a:t>testing</a:t>
            </a:r>
            <a:r>
              <a:rPr lang="cs-CZ" dirty="0"/>
              <a:t> </a:t>
            </a:r>
            <a:r>
              <a:rPr lang="cs-CZ" dirty="0" err="1"/>
              <a:t>it</a:t>
            </a:r>
            <a:r>
              <a:rPr lang="cs-CZ" dirty="0"/>
              <a:t> has </a:t>
            </a:r>
            <a:r>
              <a:rPr lang="cs-CZ" dirty="0" err="1"/>
              <a:t>been</a:t>
            </a:r>
            <a:r>
              <a:rPr lang="cs-CZ" dirty="0"/>
              <a:t> </a:t>
            </a:r>
            <a:r>
              <a:rPr lang="cs-CZ" dirty="0" err="1"/>
              <a:t>repeatedly</a:t>
            </a:r>
            <a:r>
              <a:rPr lang="cs-CZ" dirty="0"/>
              <a:t> </a:t>
            </a:r>
            <a:r>
              <a:rPr lang="cs-CZ" dirty="0" err="1"/>
              <a:t>shown</a:t>
            </a:r>
            <a:r>
              <a:rPr lang="cs-CZ" dirty="0"/>
              <a:t> </a:t>
            </a:r>
            <a:r>
              <a:rPr lang="cs-CZ" dirty="0" err="1"/>
              <a:t>that</a:t>
            </a:r>
            <a:r>
              <a:rPr lang="cs-CZ" dirty="0"/>
              <a:t> </a:t>
            </a:r>
            <a:r>
              <a:rPr lang="cs-CZ" b="1" dirty="0" err="1"/>
              <a:t>the</a:t>
            </a:r>
            <a:r>
              <a:rPr lang="cs-CZ" b="1" dirty="0"/>
              <a:t> point </a:t>
            </a:r>
            <a:r>
              <a:rPr lang="cs-CZ" b="1" dirty="0" err="1"/>
              <a:t>of</a:t>
            </a:r>
            <a:r>
              <a:rPr lang="cs-CZ" b="1" dirty="0"/>
              <a:t> maximum </a:t>
            </a:r>
            <a:r>
              <a:rPr lang="cs-CZ" b="1" dirty="0" err="1"/>
              <a:t>oscillations</a:t>
            </a:r>
            <a:r>
              <a:rPr lang="cs-CZ" b="1" dirty="0"/>
              <a:t> </a:t>
            </a:r>
            <a:r>
              <a:rPr lang="cs-CZ" b="1" dirty="0" err="1"/>
              <a:t>corresponds</a:t>
            </a:r>
            <a:r>
              <a:rPr lang="cs-CZ" b="1" dirty="0"/>
              <a:t> to </a:t>
            </a:r>
            <a:r>
              <a:rPr lang="cs-CZ" b="1" dirty="0" err="1"/>
              <a:t>the</a:t>
            </a:r>
            <a:r>
              <a:rPr lang="cs-CZ" b="1" dirty="0"/>
              <a:t> </a:t>
            </a:r>
            <a:r>
              <a:rPr lang="cs-CZ" b="1" dirty="0" err="1"/>
              <a:t>mean</a:t>
            </a:r>
            <a:r>
              <a:rPr lang="cs-CZ" b="1" dirty="0"/>
              <a:t> </a:t>
            </a:r>
            <a:r>
              <a:rPr lang="cs-CZ" b="1" dirty="0" err="1"/>
              <a:t>arterial</a:t>
            </a:r>
            <a:r>
              <a:rPr lang="cs-CZ" b="1" dirty="0"/>
              <a:t> </a:t>
            </a:r>
            <a:r>
              <a:rPr lang="cs-CZ" b="1" dirty="0" err="1"/>
              <a:t>pressure</a:t>
            </a:r>
            <a:r>
              <a:rPr lang="cs-CZ" b="1" dirty="0"/>
              <a:t> </a:t>
            </a:r>
            <a:r>
              <a:rPr lang="cs-CZ" b="1" dirty="0" err="1"/>
              <a:t>measured</a:t>
            </a:r>
            <a:r>
              <a:rPr lang="cs-CZ" b="1" dirty="0"/>
              <a:t> </a:t>
            </a:r>
            <a:r>
              <a:rPr lang="cs-CZ" b="1" dirty="0" err="1"/>
              <a:t>invasively</a:t>
            </a:r>
            <a:r>
              <a:rPr lang="cs-CZ" b="1" dirty="0"/>
              <a:t>.  </a:t>
            </a:r>
          </a:p>
          <a:p>
            <a:pPr algn="just"/>
            <a:endParaRPr lang="cs-CZ" dirty="0"/>
          </a:p>
          <a:p>
            <a:pPr algn="just"/>
            <a:r>
              <a:rPr lang="cs-CZ" dirty="0" err="1"/>
              <a:t>Oscillations</a:t>
            </a:r>
            <a:r>
              <a:rPr lang="cs-CZ" dirty="0"/>
              <a:t> </a:t>
            </a:r>
            <a:r>
              <a:rPr lang="cs-CZ" dirty="0" err="1"/>
              <a:t>begin</a:t>
            </a:r>
            <a:r>
              <a:rPr lang="cs-CZ" dirty="0"/>
              <a:t> </a:t>
            </a:r>
            <a:r>
              <a:rPr lang="cs-CZ" dirty="0" err="1"/>
              <a:t>around</a:t>
            </a:r>
            <a:r>
              <a:rPr lang="cs-CZ" dirty="0"/>
              <a:t> </a:t>
            </a:r>
            <a:r>
              <a:rPr lang="cs-CZ" dirty="0" err="1"/>
              <a:t>systolic</a:t>
            </a:r>
            <a:r>
              <a:rPr lang="cs-CZ" dirty="0"/>
              <a:t> </a:t>
            </a:r>
            <a:r>
              <a:rPr lang="cs-CZ" dirty="0" err="1"/>
              <a:t>pressure</a:t>
            </a:r>
            <a:r>
              <a:rPr lang="cs-CZ" dirty="0"/>
              <a:t> </a:t>
            </a:r>
            <a:r>
              <a:rPr lang="cs-CZ" dirty="0" err="1"/>
              <a:t>values</a:t>
            </a:r>
            <a:r>
              <a:rPr lang="cs-CZ" dirty="0"/>
              <a:t> and </a:t>
            </a:r>
            <a:r>
              <a:rPr lang="cs-CZ" dirty="0" err="1"/>
              <a:t>continue</a:t>
            </a:r>
            <a:r>
              <a:rPr lang="cs-CZ" dirty="0"/>
              <a:t> </a:t>
            </a:r>
            <a:r>
              <a:rPr lang="cs-CZ" dirty="0" err="1"/>
              <a:t>after</a:t>
            </a:r>
            <a:r>
              <a:rPr lang="cs-CZ" dirty="0"/>
              <a:t> </a:t>
            </a:r>
            <a:r>
              <a:rPr lang="cs-CZ" dirty="0" err="1"/>
              <a:t>cuff</a:t>
            </a:r>
            <a:r>
              <a:rPr lang="cs-CZ" dirty="0"/>
              <a:t> </a:t>
            </a:r>
            <a:r>
              <a:rPr lang="cs-CZ" dirty="0" err="1"/>
              <a:t>release</a:t>
            </a:r>
            <a:r>
              <a:rPr lang="cs-CZ" dirty="0"/>
              <a:t> = </a:t>
            </a:r>
            <a:r>
              <a:rPr lang="cs-CZ" dirty="0" err="1"/>
              <a:t>both</a:t>
            </a:r>
            <a:r>
              <a:rPr lang="cs-CZ" dirty="0"/>
              <a:t> </a:t>
            </a:r>
            <a:r>
              <a:rPr lang="cs-CZ" b="1" dirty="0" err="1"/>
              <a:t>systolic</a:t>
            </a:r>
            <a:r>
              <a:rPr lang="cs-CZ" b="1" dirty="0"/>
              <a:t> and </a:t>
            </a:r>
            <a:r>
              <a:rPr lang="cs-CZ" b="1" dirty="0" err="1"/>
              <a:t>diastolic</a:t>
            </a:r>
            <a:r>
              <a:rPr lang="cs-CZ" b="1" dirty="0"/>
              <a:t> </a:t>
            </a:r>
            <a:r>
              <a:rPr lang="cs-CZ" b="1" dirty="0" err="1"/>
              <a:t>pressure</a:t>
            </a:r>
            <a:r>
              <a:rPr lang="cs-CZ" b="1" dirty="0"/>
              <a:t> are </a:t>
            </a:r>
            <a:r>
              <a:rPr lang="cs-CZ" b="1" dirty="0" err="1"/>
              <a:t>estimated</a:t>
            </a:r>
            <a:r>
              <a:rPr lang="cs-CZ" b="1" dirty="0"/>
              <a:t> </a:t>
            </a:r>
            <a:r>
              <a:rPr lang="cs-CZ" b="1" dirty="0" err="1"/>
              <a:t>only</a:t>
            </a:r>
            <a:r>
              <a:rPr lang="cs-CZ" b="1" dirty="0"/>
              <a:t> </a:t>
            </a:r>
            <a:r>
              <a:rPr lang="cs-CZ" b="1" dirty="0" err="1"/>
              <a:t>indirectly</a:t>
            </a:r>
            <a:r>
              <a:rPr lang="cs-CZ" b="1" dirty="0"/>
              <a:t> </a:t>
            </a:r>
            <a:r>
              <a:rPr lang="cs-CZ" b="1" dirty="0" err="1"/>
              <a:t>based</a:t>
            </a:r>
            <a:r>
              <a:rPr lang="cs-CZ" b="1" dirty="0"/>
              <a:t> on </a:t>
            </a:r>
            <a:r>
              <a:rPr lang="cs-CZ" b="1" dirty="0" err="1"/>
              <a:t>empirical</a:t>
            </a:r>
            <a:r>
              <a:rPr lang="cs-CZ" b="1" dirty="0"/>
              <a:t> </a:t>
            </a:r>
            <a:r>
              <a:rPr lang="cs-CZ" b="1" dirty="0" err="1"/>
              <a:t>derived</a:t>
            </a:r>
            <a:r>
              <a:rPr lang="cs-CZ" b="1" dirty="0"/>
              <a:t> </a:t>
            </a:r>
            <a:r>
              <a:rPr lang="cs-CZ" b="1" dirty="0" err="1"/>
              <a:t>algorithms</a:t>
            </a:r>
            <a:endParaRPr lang="cs-CZ" b="1" dirty="0"/>
          </a:p>
          <a:p>
            <a:endParaRPr lang="cs-CZ" altLang="cs-CZ" b="1" dirty="0"/>
          </a:p>
          <a:p>
            <a:endParaRPr lang="cs-CZ" altLang="cs-CZ" dirty="0"/>
          </a:p>
        </p:txBody>
      </p:sp>
      <p:pic>
        <p:nvPicPr>
          <p:cNvPr id="2" name="Obrázek 1">
            <a:extLst>
              <a:ext uri="{FF2B5EF4-FFF2-40B4-BE49-F238E27FC236}">
                <a16:creationId xmlns:a16="http://schemas.microsoft.com/office/drawing/2014/main" id="{B55F522D-0981-418A-A078-4430E730CD15}"/>
              </a:ext>
            </a:extLst>
          </p:cNvPr>
          <p:cNvPicPr>
            <a:picLocks noChangeAspect="1"/>
          </p:cNvPicPr>
          <p:nvPr/>
        </p:nvPicPr>
        <p:blipFill>
          <a:blip r:embed="rId3"/>
          <a:stretch>
            <a:fillRect/>
          </a:stretch>
        </p:blipFill>
        <p:spPr>
          <a:xfrm>
            <a:off x="5042943" y="1916832"/>
            <a:ext cx="3836894" cy="3917576"/>
          </a:xfrm>
          <a:prstGeom prst="rect">
            <a:avLst/>
          </a:prstGeom>
        </p:spPr>
      </p:pic>
      <p:sp>
        <p:nvSpPr>
          <p:cNvPr id="3" name="TextovéPole 2">
            <a:extLst>
              <a:ext uri="{FF2B5EF4-FFF2-40B4-BE49-F238E27FC236}">
                <a16:creationId xmlns:a16="http://schemas.microsoft.com/office/drawing/2014/main" id="{3C3CDBCD-3215-4888-8993-E8399FB882B3}"/>
              </a:ext>
            </a:extLst>
          </p:cNvPr>
          <p:cNvSpPr txBox="1"/>
          <p:nvPr/>
        </p:nvSpPr>
        <p:spPr>
          <a:xfrm>
            <a:off x="611560" y="548680"/>
            <a:ext cx="3305649" cy="800219"/>
          </a:xfrm>
          <a:prstGeom prst="rect">
            <a:avLst/>
          </a:prstGeom>
          <a:noFill/>
        </p:spPr>
        <p:txBody>
          <a:bodyPr wrap="none" rtlCol="0">
            <a:spAutoFit/>
          </a:bodyPr>
          <a:lstStyle/>
          <a:p>
            <a:r>
              <a:rPr lang="cs-CZ" altLang="cs-CZ" sz="2800" b="1" dirty="0" err="1">
                <a:solidFill>
                  <a:srgbClr val="FF0000"/>
                </a:solidFill>
              </a:rPr>
              <a:t>Oscilometric</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9237" y="1057546"/>
            <a:ext cx="8745547" cy="507831"/>
          </a:xfrm>
          <a:prstGeom prst="rect">
            <a:avLst/>
          </a:prstGeom>
          <a:noFill/>
        </p:spPr>
        <p:txBody>
          <a:bodyPr wrap="square" rtlCol="0">
            <a:spAutoFit/>
          </a:bodyPr>
          <a:lstStyle/>
          <a:p>
            <a:r>
              <a:rPr lang="en-GB" sz="2700" b="1" dirty="0"/>
              <a:t>Laminar / turbulent flow, </a:t>
            </a:r>
            <a:r>
              <a:rPr lang="en-GB" sz="2700" b="1" dirty="0" err="1"/>
              <a:t>Korotkoff</a:t>
            </a:r>
            <a:r>
              <a:rPr lang="en-GB" sz="2700" b="1" dirty="0"/>
              <a:t> sounds</a:t>
            </a:r>
          </a:p>
        </p:txBody>
      </p:sp>
      <mc:AlternateContent xmlns:mc="http://schemas.openxmlformats.org/markup-compatibility/2006">
        <mc:Choice xmlns:a14="http://schemas.microsoft.com/office/drawing/2010/main" Requires="a14">
          <p:sp>
            <p:nvSpPr>
              <p:cNvPr id="3" name="TextovéPole 2"/>
              <p:cNvSpPr txBox="1"/>
              <p:nvPr/>
            </p:nvSpPr>
            <p:spPr>
              <a:xfrm>
                <a:off x="640432" y="1600859"/>
                <a:ext cx="2081342" cy="75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100" i="1">
                          <a:latin typeface="Cambria Math"/>
                        </a:rPr>
                        <m:t>𝑅𝑒</m:t>
                      </m:r>
                      <m:r>
                        <a:rPr lang="en-GB" sz="2100" i="1">
                          <a:latin typeface="Cambria Math"/>
                        </a:rPr>
                        <m:t>=</m:t>
                      </m:r>
                      <m:f>
                        <m:fPr>
                          <m:ctrlPr>
                            <a:rPr lang="en-GB" sz="2100" i="1">
                              <a:latin typeface="Cambria Math" panose="02040503050406030204" pitchFamily="18" charset="0"/>
                            </a:rPr>
                          </m:ctrlPr>
                        </m:fPr>
                        <m:num>
                          <m:r>
                            <a:rPr lang="en-GB" sz="2100" i="1">
                              <a:latin typeface="Cambria Math"/>
                            </a:rPr>
                            <m:t>𝑣</m:t>
                          </m:r>
                          <m:r>
                            <a:rPr lang="en-GB" sz="2100" i="1">
                              <a:latin typeface="Cambria Math"/>
                              <a:ea typeface="Cambria Math"/>
                            </a:rPr>
                            <m:t>∙</m:t>
                          </m:r>
                          <m:r>
                            <a:rPr lang="en-GB" sz="2100" i="1">
                              <a:latin typeface="Cambria Math"/>
                            </a:rPr>
                            <m:t>𝑆</m:t>
                          </m:r>
                          <m:r>
                            <a:rPr lang="en-GB" sz="2100" i="1">
                              <a:latin typeface="Cambria Math"/>
                              <a:ea typeface="Cambria Math"/>
                            </a:rPr>
                            <m:t>∙</m:t>
                          </m:r>
                          <m:r>
                            <a:rPr lang="en-GB" sz="2100" i="1">
                              <a:latin typeface="Cambria Math"/>
                              <a:ea typeface="Cambria Math"/>
                            </a:rPr>
                            <m:t>𝜌</m:t>
                          </m:r>
                        </m:num>
                        <m:den>
                          <m:r>
                            <a:rPr lang="en-GB" sz="2100" i="1">
                              <a:latin typeface="Cambria Math"/>
                              <a:ea typeface="Cambria Math"/>
                            </a:rPr>
                            <m:t>𝜂</m:t>
                          </m:r>
                        </m:den>
                      </m:f>
                    </m:oMath>
                  </m:oMathPara>
                </a14:m>
                <a:endParaRPr lang="en-GB" sz="2400"/>
              </a:p>
            </p:txBody>
          </p:sp>
        </mc:Choice>
        <mc:Fallback>
          <p:sp>
            <p:nvSpPr>
              <p:cNvPr id="3" name="TextovéPole 2"/>
              <p:cNvSpPr txBox="1">
                <a:spLocks noRot="1" noChangeAspect="1" noMove="1" noResize="1" noEditPoints="1" noAdjustHandles="1" noChangeArrowheads="1" noChangeShapeType="1" noTextEdit="1"/>
              </p:cNvSpPr>
              <p:nvPr/>
            </p:nvSpPr>
            <p:spPr>
              <a:xfrm>
                <a:off x="640432" y="1600859"/>
                <a:ext cx="2081342" cy="754181"/>
              </a:xfrm>
              <a:prstGeom prst="rect">
                <a:avLst/>
              </a:prstGeom>
              <a:blipFill>
                <a:blip r:embed="rId2"/>
                <a:stretch>
                  <a:fillRect/>
                </a:stretch>
              </a:blipFill>
            </p:spPr>
            <p:txBody>
              <a:bodyPr/>
              <a:lstStyle/>
              <a:p>
                <a:r>
                  <a:rPr lang="cs-CZ">
                    <a:noFill/>
                  </a:rPr>
                  <a:t> </a:t>
                </a:r>
              </a:p>
            </p:txBody>
          </p:sp>
        </mc:Fallback>
      </mc:AlternateContent>
      <p:sp>
        <p:nvSpPr>
          <p:cNvPr id="4" name="TextovéPole 3"/>
          <p:cNvSpPr txBox="1"/>
          <p:nvPr/>
        </p:nvSpPr>
        <p:spPr>
          <a:xfrm>
            <a:off x="398455" y="2260765"/>
            <a:ext cx="8116497" cy="1754326"/>
          </a:xfrm>
          <a:prstGeom prst="rect">
            <a:avLst/>
          </a:prstGeom>
          <a:noFill/>
        </p:spPr>
        <p:txBody>
          <a:bodyPr wrap="square" rtlCol="0">
            <a:spAutoFit/>
          </a:bodyPr>
          <a:lstStyle/>
          <a:p>
            <a:r>
              <a:rPr lang="en-GB" b="1" dirty="0"/>
              <a:t>Reynolds number Re</a:t>
            </a:r>
            <a:r>
              <a:rPr lang="en-GB" dirty="0"/>
              <a:t>: predicts the transition from laminar to turbulent </a:t>
            </a:r>
            <a:r>
              <a:rPr lang="en-GB" dirty="0" err="1"/>
              <a:t>flo</a:t>
            </a:r>
            <a:r>
              <a:rPr lang="cs-CZ" dirty="0"/>
              <a:t>w</a:t>
            </a:r>
            <a:br>
              <a:rPr lang="en-GB" dirty="0"/>
            </a:br>
            <a:r>
              <a:rPr lang="en-GB" b="1" dirty="0"/>
              <a:t>v</a:t>
            </a:r>
            <a:r>
              <a:rPr lang="en-GB" dirty="0"/>
              <a:t>: velocity of blood flow</a:t>
            </a:r>
          </a:p>
          <a:p>
            <a:r>
              <a:rPr lang="en-GB" b="1" dirty="0"/>
              <a:t>S</a:t>
            </a:r>
            <a:r>
              <a:rPr lang="en-GB" dirty="0"/>
              <a:t>: area of vascular lumen (</a:t>
            </a:r>
            <a:r>
              <a:rPr lang="en-GB" b="1" dirty="0">
                <a:sym typeface="Symbol"/>
              </a:rPr>
              <a:t>.r</a:t>
            </a:r>
            <a:r>
              <a:rPr lang="en-GB" b="1" baseline="30000" dirty="0">
                <a:sym typeface="Symbol"/>
              </a:rPr>
              <a:t>2</a:t>
            </a:r>
            <a:r>
              <a:rPr lang="en-GB" dirty="0"/>
              <a:t>)</a:t>
            </a:r>
          </a:p>
          <a:p>
            <a:r>
              <a:rPr lang="en-GB" b="1" dirty="0">
                <a:sym typeface="Symbol"/>
              </a:rPr>
              <a:t></a:t>
            </a:r>
            <a:r>
              <a:rPr lang="en-GB" dirty="0">
                <a:sym typeface="Symbol"/>
              </a:rPr>
              <a:t>: density of </a:t>
            </a:r>
            <a:r>
              <a:rPr lang="en-GB" dirty="0" err="1">
                <a:sym typeface="Symbol"/>
              </a:rPr>
              <a:t>blod</a:t>
            </a:r>
            <a:endParaRPr lang="en-GB" dirty="0">
              <a:sym typeface="Symbol"/>
            </a:endParaRPr>
          </a:p>
          <a:p>
            <a:r>
              <a:rPr lang="en-GB" b="1" dirty="0">
                <a:sym typeface="Symbol"/>
              </a:rPr>
              <a:t></a:t>
            </a:r>
            <a:r>
              <a:rPr lang="en-GB" dirty="0">
                <a:sym typeface="Symbol"/>
              </a:rPr>
              <a:t>: </a:t>
            </a:r>
            <a:r>
              <a:rPr lang="en-GB" dirty="0" err="1">
                <a:sym typeface="Symbol"/>
              </a:rPr>
              <a:t>viskosit</a:t>
            </a:r>
            <a:r>
              <a:rPr lang="en-GB" dirty="0">
                <a:sym typeface="Symbol"/>
              </a:rPr>
              <a:t> of blood</a:t>
            </a:r>
          </a:p>
          <a:p>
            <a:r>
              <a:rPr lang="en-GB" dirty="0">
                <a:sym typeface="Symbol"/>
              </a:rPr>
              <a:t>     (higher in </a:t>
            </a:r>
            <a:r>
              <a:rPr lang="en-GB" dirty="0" err="1">
                <a:sym typeface="Symbol"/>
              </a:rPr>
              <a:t>anemy</a:t>
            </a:r>
            <a:r>
              <a:rPr lang="en-GB" dirty="0">
                <a:sym typeface="Symbol"/>
              </a:rPr>
              <a:t>)</a:t>
            </a:r>
            <a:endParaRPr lang="en-GB" dirty="0"/>
          </a:p>
        </p:txBody>
      </p:sp>
      <p:sp>
        <p:nvSpPr>
          <p:cNvPr id="6" name="TextovéPole 5"/>
          <p:cNvSpPr txBox="1"/>
          <p:nvPr/>
        </p:nvSpPr>
        <p:spPr>
          <a:xfrm>
            <a:off x="4158304" y="5370031"/>
            <a:ext cx="4919321" cy="415498"/>
          </a:xfrm>
          <a:prstGeom prst="rect">
            <a:avLst/>
          </a:prstGeom>
          <a:noFill/>
        </p:spPr>
        <p:txBody>
          <a:bodyPr wrap="square" rtlCol="0" anchor="ctr">
            <a:spAutoFit/>
          </a:bodyPr>
          <a:lstStyle/>
          <a:p>
            <a:r>
              <a:rPr lang="en-GB" sz="2100" b="1">
                <a:solidFill>
                  <a:srgbClr val="0033CC"/>
                </a:solidFill>
              </a:rPr>
              <a:t>S</a:t>
            </a:r>
            <a:r>
              <a:rPr lang="en-GB" sz="2100" b="1" baseline="-25000">
                <a:solidFill>
                  <a:srgbClr val="0033CC"/>
                </a:solidFill>
              </a:rPr>
              <a:t>1</a:t>
            </a:r>
            <a:r>
              <a:rPr lang="en-GB" sz="2100">
                <a:sym typeface="Symbol"/>
              </a:rPr>
              <a:t> &lt;</a:t>
            </a:r>
            <a:r>
              <a:rPr lang="en-GB" sz="2100" b="1">
                <a:solidFill>
                  <a:srgbClr val="0033CC"/>
                </a:solidFill>
              </a:rPr>
              <a:t> S</a:t>
            </a:r>
            <a:r>
              <a:rPr lang="en-GB" sz="2100" b="1" baseline="-25000">
                <a:solidFill>
                  <a:srgbClr val="0033CC"/>
                </a:solidFill>
              </a:rPr>
              <a:t>2</a:t>
            </a:r>
            <a:r>
              <a:rPr lang="en-GB" sz="2100" b="1">
                <a:solidFill>
                  <a:srgbClr val="0033CC"/>
                </a:solidFill>
              </a:rPr>
              <a:t> a </a:t>
            </a:r>
            <a:r>
              <a:rPr lang="en-GB" sz="2100" b="1">
                <a:solidFill>
                  <a:srgbClr val="003300"/>
                </a:solidFill>
              </a:rPr>
              <a:t>v</a:t>
            </a:r>
            <a:r>
              <a:rPr lang="en-GB" sz="2100" b="1" baseline="-25000">
                <a:solidFill>
                  <a:srgbClr val="003300"/>
                </a:solidFill>
              </a:rPr>
              <a:t>1</a:t>
            </a:r>
            <a:r>
              <a:rPr lang="en-GB" sz="2100" b="1">
                <a:solidFill>
                  <a:srgbClr val="003300"/>
                </a:solidFill>
              </a:rPr>
              <a:t>≈ v</a:t>
            </a:r>
            <a:r>
              <a:rPr lang="en-GB" sz="2100" b="1" baseline="-25000">
                <a:solidFill>
                  <a:srgbClr val="003300"/>
                </a:solidFill>
              </a:rPr>
              <a:t>2  </a:t>
            </a:r>
            <a:r>
              <a:rPr lang="en-GB" sz="2100" b="1"/>
              <a:t>→ Re</a:t>
            </a:r>
            <a:r>
              <a:rPr lang="en-GB" sz="2100" b="1" baseline="-25000"/>
              <a:t>1</a:t>
            </a:r>
            <a:r>
              <a:rPr lang="en-GB" sz="2100">
                <a:sym typeface="Symbol"/>
              </a:rPr>
              <a:t> &lt;</a:t>
            </a:r>
            <a:r>
              <a:rPr lang="en-GB" sz="2100" b="1"/>
              <a:t> Re</a:t>
            </a:r>
            <a:r>
              <a:rPr lang="en-GB" sz="2100" b="1" baseline="-25000"/>
              <a:t>2</a:t>
            </a:r>
            <a:r>
              <a:rPr lang="en-GB" sz="2100" b="1"/>
              <a:t> → </a:t>
            </a:r>
            <a:r>
              <a:rPr lang="en-GB"/>
              <a:t>turbulent flow</a:t>
            </a:r>
            <a:endParaRPr lang="en-GB" baseline="-25000"/>
          </a:p>
        </p:txBody>
      </p:sp>
      <p:sp>
        <p:nvSpPr>
          <p:cNvPr id="10" name="TextovéPole 9"/>
          <p:cNvSpPr txBox="1"/>
          <p:nvPr/>
        </p:nvSpPr>
        <p:spPr>
          <a:xfrm>
            <a:off x="4756462" y="1600859"/>
            <a:ext cx="3542437" cy="646331"/>
          </a:xfrm>
          <a:prstGeom prst="rect">
            <a:avLst/>
          </a:prstGeom>
          <a:noFill/>
        </p:spPr>
        <p:txBody>
          <a:bodyPr wrap="square" rtlCol="0">
            <a:spAutoFit/>
          </a:bodyPr>
          <a:lstStyle/>
          <a:p>
            <a:r>
              <a:rPr lang="cs-CZ" dirty="0" err="1"/>
              <a:t>l</a:t>
            </a:r>
            <a:r>
              <a:rPr lang="en-GB" dirty="0" err="1"/>
              <a:t>amin</a:t>
            </a:r>
            <a:r>
              <a:rPr lang="cs-CZ" dirty="0"/>
              <a:t>ar </a:t>
            </a:r>
            <a:r>
              <a:rPr lang="cs-CZ" dirty="0" err="1"/>
              <a:t>flow</a:t>
            </a:r>
            <a:r>
              <a:rPr lang="en-GB" dirty="0"/>
              <a:t> Re </a:t>
            </a:r>
            <a:r>
              <a:rPr lang="en-GB" dirty="0">
                <a:sym typeface="Symbol"/>
              </a:rPr>
              <a:t>&lt; 2000</a:t>
            </a:r>
          </a:p>
          <a:p>
            <a:r>
              <a:rPr lang="cs-CZ" dirty="0"/>
              <a:t>t</a:t>
            </a:r>
            <a:r>
              <a:rPr lang="en-GB" dirty="0" err="1"/>
              <a:t>urbulent</a:t>
            </a:r>
            <a:r>
              <a:rPr lang="cs-CZ" dirty="0"/>
              <a:t> </a:t>
            </a:r>
            <a:r>
              <a:rPr lang="cs-CZ" dirty="0" err="1"/>
              <a:t>flow</a:t>
            </a:r>
            <a:r>
              <a:rPr lang="en-GB" dirty="0"/>
              <a:t> Re </a:t>
            </a:r>
            <a:r>
              <a:rPr lang="en-GB" dirty="0">
                <a:sym typeface="Symbol"/>
              </a:rPr>
              <a:t>&gt; 3000</a:t>
            </a:r>
            <a:endParaRPr lang="en-GB" baseline="-25000" dirty="0"/>
          </a:p>
        </p:txBody>
      </p:sp>
      <p:grpSp>
        <p:nvGrpSpPr>
          <p:cNvPr id="62" name="Skupina 61"/>
          <p:cNvGrpSpPr/>
          <p:nvPr/>
        </p:nvGrpSpPr>
        <p:grpSpPr>
          <a:xfrm>
            <a:off x="2486445" y="2725099"/>
            <a:ext cx="6028506" cy="2540344"/>
            <a:chOff x="3458844" y="2955481"/>
            <a:chExt cx="8036962" cy="3386684"/>
          </a:xfrm>
        </p:grpSpPr>
        <p:grpSp>
          <p:nvGrpSpPr>
            <p:cNvPr id="11" name="Skupina 10"/>
            <p:cNvGrpSpPr/>
            <p:nvPr/>
          </p:nvGrpSpPr>
          <p:grpSpPr>
            <a:xfrm>
              <a:off x="3458844" y="2955481"/>
              <a:ext cx="8036962" cy="3386684"/>
              <a:chOff x="567485" y="3270801"/>
              <a:chExt cx="8036962" cy="3386684"/>
            </a:xfrm>
          </p:grpSpPr>
          <p:sp>
            <p:nvSpPr>
              <p:cNvPr id="12" name="Ovál 11"/>
              <p:cNvSpPr>
                <a:spLocks noChangeAspect="1"/>
              </p:cNvSpPr>
              <p:nvPr/>
            </p:nvSpPr>
            <p:spPr>
              <a:xfrm>
                <a:off x="3261560" y="3736993"/>
                <a:ext cx="2719523" cy="8337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ál 12"/>
              <p:cNvSpPr>
                <a:spLocks noChangeAspect="1"/>
              </p:cNvSpPr>
              <p:nvPr/>
            </p:nvSpPr>
            <p:spPr>
              <a:xfrm>
                <a:off x="3258974" y="5839373"/>
                <a:ext cx="2722109" cy="8181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4" name="Přímá spojnice 13"/>
              <p:cNvCxnSpPr>
                <a:cxnSpLocks noChangeAspect="1"/>
              </p:cNvCxnSpPr>
              <p:nvPr/>
            </p:nvCxnSpPr>
            <p:spPr>
              <a:xfrm>
                <a:off x="718148" y="4139947"/>
                <a:ext cx="2543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5981083" y="4187587"/>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a:off x="701641" y="6180526"/>
                <a:ext cx="262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a:off x="5973969" y="6229632"/>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a:spLocks noChangeAspect="1"/>
              </p:cNvSpPr>
              <p:nvPr/>
            </p:nvSpPr>
            <p:spPr>
              <a:xfrm>
                <a:off x="701641" y="4754469"/>
                <a:ext cx="7172999" cy="323619"/>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97400"/>
                  <a:gd name="connsiteY0" fmla="*/ 1364 h 67378"/>
                  <a:gd name="connsiteX1" fmla="*/ 338452 w 1497400"/>
                  <a:gd name="connsiteY1" fmla="*/ 11686 h 67378"/>
                  <a:gd name="connsiteX2" fmla="*/ 668061 w 1497400"/>
                  <a:gd name="connsiteY2" fmla="*/ 64561 h 67378"/>
                  <a:gd name="connsiteX3" fmla="*/ 1103996 w 1497400"/>
                  <a:gd name="connsiteY3" fmla="*/ 57950 h 67378"/>
                  <a:gd name="connsiteX4" fmla="*/ 1348543 w 1497400"/>
                  <a:gd name="connsiteY4" fmla="*/ 39277 h 67378"/>
                  <a:gd name="connsiteX5" fmla="*/ 1497400 w 1497400"/>
                  <a:gd name="connsiteY5" fmla="*/ 11686 h 67378"/>
                  <a:gd name="connsiteX0" fmla="*/ 0 w 1497400"/>
                  <a:gd name="connsiteY0" fmla="*/ 2445 h 68767"/>
                  <a:gd name="connsiteX1" fmla="*/ 379123 w 1497400"/>
                  <a:gd name="connsiteY1" fmla="*/ 8466 h 68767"/>
                  <a:gd name="connsiteX2" fmla="*/ 668061 w 1497400"/>
                  <a:gd name="connsiteY2" fmla="*/ 65642 h 68767"/>
                  <a:gd name="connsiteX3" fmla="*/ 1103996 w 1497400"/>
                  <a:gd name="connsiteY3" fmla="*/ 59031 h 68767"/>
                  <a:gd name="connsiteX4" fmla="*/ 1348543 w 1497400"/>
                  <a:gd name="connsiteY4" fmla="*/ 40358 h 68767"/>
                  <a:gd name="connsiteX5" fmla="*/ 1497400 w 1497400"/>
                  <a:gd name="connsiteY5" fmla="*/ 12767 h 68767"/>
                  <a:gd name="connsiteX0" fmla="*/ 0 w 1497400"/>
                  <a:gd name="connsiteY0" fmla="*/ 1523 h 58119"/>
                  <a:gd name="connsiteX1" fmla="*/ 379123 w 1497400"/>
                  <a:gd name="connsiteY1" fmla="*/ 7544 h 58119"/>
                  <a:gd name="connsiteX2" fmla="*/ 701659 w 1497400"/>
                  <a:gd name="connsiteY2" fmla="*/ 41494 h 58119"/>
                  <a:gd name="connsiteX3" fmla="*/ 1103996 w 1497400"/>
                  <a:gd name="connsiteY3" fmla="*/ 58109 h 58119"/>
                  <a:gd name="connsiteX4" fmla="*/ 1348543 w 1497400"/>
                  <a:gd name="connsiteY4" fmla="*/ 39436 h 58119"/>
                  <a:gd name="connsiteX5" fmla="*/ 1497400 w 1497400"/>
                  <a:gd name="connsiteY5" fmla="*/ 11845 h 58119"/>
                  <a:gd name="connsiteX0" fmla="*/ 0 w 1497400"/>
                  <a:gd name="connsiteY0" fmla="*/ 1523 h 45348"/>
                  <a:gd name="connsiteX1" fmla="*/ 379123 w 1497400"/>
                  <a:gd name="connsiteY1" fmla="*/ 7544 h 45348"/>
                  <a:gd name="connsiteX2" fmla="*/ 701659 w 1497400"/>
                  <a:gd name="connsiteY2" fmla="*/ 41494 h 45348"/>
                  <a:gd name="connsiteX3" fmla="*/ 1109301 w 1497400"/>
                  <a:gd name="connsiteY3" fmla="*/ 44346 h 45348"/>
                  <a:gd name="connsiteX4" fmla="*/ 1348543 w 1497400"/>
                  <a:gd name="connsiteY4" fmla="*/ 39436 h 45348"/>
                  <a:gd name="connsiteX5" fmla="*/ 1497400 w 1497400"/>
                  <a:gd name="connsiteY5" fmla="*/ 11845 h 45348"/>
                  <a:gd name="connsiteX0" fmla="*/ 0 w 1497400"/>
                  <a:gd name="connsiteY0" fmla="*/ 1523 h 46382"/>
                  <a:gd name="connsiteX1" fmla="*/ 379123 w 1497400"/>
                  <a:gd name="connsiteY1" fmla="*/ 7544 h 46382"/>
                  <a:gd name="connsiteX2" fmla="*/ 701659 w 1497400"/>
                  <a:gd name="connsiteY2" fmla="*/ 41494 h 46382"/>
                  <a:gd name="connsiteX3" fmla="*/ 1109301 w 1497400"/>
                  <a:gd name="connsiteY3" fmla="*/ 44346 h 46382"/>
                  <a:gd name="connsiteX4" fmla="*/ 1346775 w 1497400"/>
                  <a:gd name="connsiteY4" fmla="*/ 23952 h 46382"/>
                  <a:gd name="connsiteX5" fmla="*/ 1497400 w 1497400"/>
                  <a:gd name="connsiteY5" fmla="*/ 11845 h 46382"/>
                  <a:gd name="connsiteX0" fmla="*/ 0 w 1858135"/>
                  <a:gd name="connsiteY0" fmla="*/ 1721 h 46580"/>
                  <a:gd name="connsiteX1" fmla="*/ 379123 w 1858135"/>
                  <a:gd name="connsiteY1" fmla="*/ 7742 h 46580"/>
                  <a:gd name="connsiteX2" fmla="*/ 701659 w 1858135"/>
                  <a:gd name="connsiteY2" fmla="*/ 41692 h 46580"/>
                  <a:gd name="connsiteX3" fmla="*/ 1109301 w 1858135"/>
                  <a:gd name="connsiteY3" fmla="*/ 44544 h 46580"/>
                  <a:gd name="connsiteX4" fmla="*/ 1346775 w 1858135"/>
                  <a:gd name="connsiteY4" fmla="*/ 24150 h 46580"/>
                  <a:gd name="connsiteX5" fmla="*/ 1858135 w 1858135"/>
                  <a:gd name="connsiteY5" fmla="*/ 0 h 46580"/>
                  <a:gd name="connsiteX0" fmla="*/ 0 w 1858135"/>
                  <a:gd name="connsiteY0" fmla="*/ 1721 h 47498"/>
                  <a:gd name="connsiteX1" fmla="*/ 379123 w 1858135"/>
                  <a:gd name="connsiteY1" fmla="*/ 7742 h 47498"/>
                  <a:gd name="connsiteX2" fmla="*/ 701659 w 1858135"/>
                  <a:gd name="connsiteY2" fmla="*/ 41692 h 47498"/>
                  <a:gd name="connsiteX3" fmla="*/ 1109301 w 1858135"/>
                  <a:gd name="connsiteY3" fmla="*/ 44544 h 47498"/>
                  <a:gd name="connsiteX4" fmla="*/ 1419276 w 1858135"/>
                  <a:gd name="connsiteY4" fmla="*/ 11247 h 47498"/>
                  <a:gd name="connsiteX5" fmla="*/ 1858135 w 1858135"/>
                  <a:gd name="connsiteY5" fmla="*/ 0 h 47498"/>
                  <a:gd name="connsiteX0" fmla="*/ 0 w 1858135"/>
                  <a:gd name="connsiteY0" fmla="*/ 3599 h 49376"/>
                  <a:gd name="connsiteX1" fmla="*/ 175288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1858135"/>
                  <a:gd name="connsiteY0" fmla="*/ 1721 h 47498"/>
                  <a:gd name="connsiteX1" fmla="*/ 177290 w 1858135"/>
                  <a:gd name="connsiteY1" fmla="*/ 2177 h 47498"/>
                  <a:gd name="connsiteX2" fmla="*/ 379123 w 1858135"/>
                  <a:gd name="connsiteY2" fmla="*/ 7742 h 47498"/>
                  <a:gd name="connsiteX3" fmla="*/ 701659 w 1858135"/>
                  <a:gd name="connsiteY3" fmla="*/ 41692 h 47498"/>
                  <a:gd name="connsiteX4" fmla="*/ 1109301 w 1858135"/>
                  <a:gd name="connsiteY4" fmla="*/ 44544 h 47498"/>
                  <a:gd name="connsiteX5" fmla="*/ 1419276 w 1858135"/>
                  <a:gd name="connsiteY5" fmla="*/ 11247 h 47498"/>
                  <a:gd name="connsiteX6" fmla="*/ 1858135 w 1858135"/>
                  <a:gd name="connsiteY6" fmla="*/ 0 h 47498"/>
                  <a:gd name="connsiteX0" fmla="*/ 0 w 1858135"/>
                  <a:gd name="connsiteY0" fmla="*/ 3599 h 49376"/>
                  <a:gd name="connsiteX1" fmla="*/ 169283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2208420"/>
                  <a:gd name="connsiteY0" fmla="*/ 926 h 49624"/>
                  <a:gd name="connsiteX1" fmla="*/ 519568 w 2208420"/>
                  <a:gd name="connsiteY1" fmla="*/ 408 h 49624"/>
                  <a:gd name="connsiteX2" fmla="*/ 729408 w 2208420"/>
                  <a:gd name="connsiteY2" fmla="*/ 9868 h 49624"/>
                  <a:gd name="connsiteX3" fmla="*/ 1051944 w 2208420"/>
                  <a:gd name="connsiteY3" fmla="*/ 43818 h 49624"/>
                  <a:gd name="connsiteX4" fmla="*/ 1459586 w 2208420"/>
                  <a:gd name="connsiteY4" fmla="*/ 46670 h 49624"/>
                  <a:gd name="connsiteX5" fmla="*/ 1769561 w 2208420"/>
                  <a:gd name="connsiteY5" fmla="*/ 13373 h 49624"/>
                  <a:gd name="connsiteX6" fmla="*/ 2208420 w 2208420"/>
                  <a:gd name="connsiteY6" fmla="*/ 2126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2261054 w 2261054"/>
                  <a:gd name="connsiteY6" fmla="*/ 4565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1986345 w 2261054"/>
                  <a:gd name="connsiteY6" fmla="*/ 1069 h 49624"/>
                  <a:gd name="connsiteX7" fmla="*/ 2261054 w 2261054"/>
                  <a:gd name="connsiteY7" fmla="*/ 4565 h 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54" h="49624">
                    <a:moveTo>
                      <a:pt x="0" y="926"/>
                    </a:moveTo>
                    <a:cubicBezTo>
                      <a:pt x="28881" y="515"/>
                      <a:pt x="456381" y="-596"/>
                      <a:pt x="519568" y="408"/>
                    </a:cubicBezTo>
                    <a:cubicBezTo>
                      <a:pt x="582755" y="1412"/>
                      <a:pt x="640679" y="2633"/>
                      <a:pt x="729408" y="9868"/>
                    </a:cubicBezTo>
                    <a:cubicBezTo>
                      <a:pt x="818137" y="17103"/>
                      <a:pt x="930248" y="37684"/>
                      <a:pt x="1051944" y="43818"/>
                    </a:cubicBezTo>
                    <a:cubicBezTo>
                      <a:pt x="1173640" y="49952"/>
                      <a:pt x="1339983" y="51744"/>
                      <a:pt x="1459586" y="46670"/>
                    </a:cubicBezTo>
                    <a:cubicBezTo>
                      <a:pt x="1579189" y="41596"/>
                      <a:pt x="1680932" y="19957"/>
                      <a:pt x="1769561" y="13373"/>
                    </a:cubicBezTo>
                    <a:cubicBezTo>
                      <a:pt x="1858190" y="6789"/>
                      <a:pt x="1904430" y="2537"/>
                      <a:pt x="1986345" y="1069"/>
                    </a:cubicBezTo>
                    <a:lnTo>
                      <a:pt x="2261054" y="4565"/>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Volný tvar 18"/>
              <p:cNvSpPr>
                <a:spLocks noChangeAspect="1"/>
              </p:cNvSpPr>
              <p:nvPr/>
            </p:nvSpPr>
            <p:spPr>
              <a:xfrm>
                <a:off x="670713" y="5310893"/>
                <a:ext cx="7184454" cy="3656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 name="connsiteX0" fmla="*/ 0 w 1488512"/>
                  <a:gd name="connsiteY0" fmla="*/ 63005 h 63005"/>
                  <a:gd name="connsiteX1" fmla="*/ 340196 w 1488512"/>
                  <a:gd name="connsiteY1" fmla="*/ 52660 h 63005"/>
                  <a:gd name="connsiteX2" fmla="*/ 680438 w 1488512"/>
                  <a:gd name="connsiteY2" fmla="*/ 2088 h 63005"/>
                  <a:gd name="connsiteX3" fmla="*/ 1063211 w 1488512"/>
                  <a:gd name="connsiteY3" fmla="*/ 10995 h 63005"/>
                  <a:gd name="connsiteX4" fmla="*/ 1297125 w 1488512"/>
                  <a:gd name="connsiteY4" fmla="*/ 23354 h 63005"/>
                  <a:gd name="connsiteX5" fmla="*/ 1488512 w 1488512"/>
                  <a:gd name="connsiteY5" fmla="*/ 42315 h 63005"/>
                  <a:gd name="connsiteX0" fmla="*/ 0 w 1488512"/>
                  <a:gd name="connsiteY0" fmla="*/ 63291 h 63291"/>
                  <a:gd name="connsiteX1" fmla="*/ 354342 w 1488512"/>
                  <a:gd name="connsiteY1" fmla="*/ 57247 h 63291"/>
                  <a:gd name="connsiteX2" fmla="*/ 680438 w 1488512"/>
                  <a:gd name="connsiteY2" fmla="*/ 2374 h 63291"/>
                  <a:gd name="connsiteX3" fmla="*/ 1063211 w 1488512"/>
                  <a:gd name="connsiteY3" fmla="*/ 11281 h 63291"/>
                  <a:gd name="connsiteX4" fmla="*/ 1297125 w 1488512"/>
                  <a:gd name="connsiteY4" fmla="*/ 23640 h 63291"/>
                  <a:gd name="connsiteX5" fmla="*/ 1488512 w 1488512"/>
                  <a:gd name="connsiteY5" fmla="*/ 42601 h 63291"/>
                  <a:gd name="connsiteX0" fmla="*/ 0 w 1488512"/>
                  <a:gd name="connsiteY0" fmla="*/ 56143 h 56143"/>
                  <a:gd name="connsiteX1" fmla="*/ 354342 w 1488512"/>
                  <a:gd name="connsiteY1" fmla="*/ 50099 h 56143"/>
                  <a:gd name="connsiteX2" fmla="*/ 696353 w 1488512"/>
                  <a:gd name="connsiteY2" fmla="*/ 3828 h 56143"/>
                  <a:gd name="connsiteX3" fmla="*/ 1063211 w 1488512"/>
                  <a:gd name="connsiteY3" fmla="*/ 4133 h 56143"/>
                  <a:gd name="connsiteX4" fmla="*/ 1297125 w 1488512"/>
                  <a:gd name="connsiteY4" fmla="*/ 16492 h 56143"/>
                  <a:gd name="connsiteX5" fmla="*/ 1488512 w 1488512"/>
                  <a:gd name="connsiteY5" fmla="*/ 35453 h 56143"/>
                  <a:gd name="connsiteX0" fmla="*/ 0 w 1488512"/>
                  <a:gd name="connsiteY0" fmla="*/ 53440 h 53440"/>
                  <a:gd name="connsiteX1" fmla="*/ 354342 w 1488512"/>
                  <a:gd name="connsiteY1" fmla="*/ 47396 h 53440"/>
                  <a:gd name="connsiteX2" fmla="*/ 712268 w 1488512"/>
                  <a:gd name="connsiteY2" fmla="*/ 5426 h 53440"/>
                  <a:gd name="connsiteX3" fmla="*/ 1063211 w 1488512"/>
                  <a:gd name="connsiteY3" fmla="*/ 1430 h 53440"/>
                  <a:gd name="connsiteX4" fmla="*/ 1297125 w 1488512"/>
                  <a:gd name="connsiteY4" fmla="*/ 13789 h 53440"/>
                  <a:gd name="connsiteX5" fmla="*/ 1488512 w 1488512"/>
                  <a:gd name="connsiteY5" fmla="*/ 32750 h 53440"/>
                  <a:gd name="connsiteX0" fmla="*/ 0 w 1835101"/>
                  <a:gd name="connsiteY0" fmla="*/ 53440 h 63718"/>
                  <a:gd name="connsiteX1" fmla="*/ 354342 w 1835101"/>
                  <a:gd name="connsiteY1" fmla="*/ 47396 h 63718"/>
                  <a:gd name="connsiteX2" fmla="*/ 712268 w 1835101"/>
                  <a:gd name="connsiteY2" fmla="*/ 5426 h 63718"/>
                  <a:gd name="connsiteX3" fmla="*/ 1063211 w 1835101"/>
                  <a:gd name="connsiteY3" fmla="*/ 1430 h 63718"/>
                  <a:gd name="connsiteX4" fmla="*/ 1297125 w 1835101"/>
                  <a:gd name="connsiteY4" fmla="*/ 13789 h 63718"/>
                  <a:gd name="connsiteX5" fmla="*/ 1835101 w 1835101"/>
                  <a:gd name="connsiteY5" fmla="*/ 63718 h 63718"/>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835101 w 1835101"/>
                  <a:gd name="connsiteY5"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31220 w 1835101"/>
                  <a:gd name="connsiteY5" fmla="*/ 47493 h 65863"/>
                  <a:gd name="connsiteX6" fmla="*/ 1835101 w 1835101"/>
                  <a:gd name="connsiteY6"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43598 w 1835101"/>
                  <a:gd name="connsiteY5" fmla="*/ 57816 h 65863"/>
                  <a:gd name="connsiteX6" fmla="*/ 1835101 w 1835101"/>
                  <a:gd name="connsiteY6" fmla="*/ 65863 h 65863"/>
                  <a:gd name="connsiteX0" fmla="*/ 0 w 1835101"/>
                  <a:gd name="connsiteY0" fmla="*/ 55148 h 65426"/>
                  <a:gd name="connsiteX1" fmla="*/ 354342 w 1835101"/>
                  <a:gd name="connsiteY1" fmla="*/ 49104 h 65426"/>
                  <a:gd name="connsiteX2" fmla="*/ 712268 w 1835101"/>
                  <a:gd name="connsiteY2" fmla="*/ 7134 h 65426"/>
                  <a:gd name="connsiteX3" fmla="*/ 1063211 w 1835101"/>
                  <a:gd name="connsiteY3" fmla="*/ 3138 h 65426"/>
                  <a:gd name="connsiteX4" fmla="*/ 1403223 w 1835101"/>
                  <a:gd name="connsiteY4" fmla="*/ 39583 h 65426"/>
                  <a:gd name="connsiteX5" fmla="*/ 1643598 w 1835101"/>
                  <a:gd name="connsiteY5" fmla="*/ 57379 h 65426"/>
                  <a:gd name="connsiteX6" fmla="*/ 1835101 w 1835101"/>
                  <a:gd name="connsiteY6" fmla="*/ 65426 h 65426"/>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643598 w 1851016"/>
                  <a:gd name="connsiteY5" fmla="*/ 57379 h 61985"/>
                  <a:gd name="connsiteX6" fmla="*/ 1851016 w 1851016"/>
                  <a:gd name="connsiteY6" fmla="*/ 61985 h 61985"/>
                  <a:gd name="connsiteX0" fmla="*/ 0 w 1851016"/>
                  <a:gd name="connsiteY0" fmla="*/ 55148 h 62112"/>
                  <a:gd name="connsiteX1" fmla="*/ 354342 w 1851016"/>
                  <a:gd name="connsiteY1" fmla="*/ 49104 h 62112"/>
                  <a:gd name="connsiteX2" fmla="*/ 712268 w 1851016"/>
                  <a:gd name="connsiteY2" fmla="*/ 7134 h 62112"/>
                  <a:gd name="connsiteX3" fmla="*/ 1063211 w 1851016"/>
                  <a:gd name="connsiteY3" fmla="*/ 3138 h 62112"/>
                  <a:gd name="connsiteX4" fmla="*/ 1403223 w 1851016"/>
                  <a:gd name="connsiteY4" fmla="*/ 39583 h 62112"/>
                  <a:gd name="connsiteX5" fmla="*/ 1641830 w 1851016"/>
                  <a:gd name="connsiteY5" fmla="*/ 60820 h 62112"/>
                  <a:gd name="connsiteX6" fmla="*/ 1851016 w 1851016"/>
                  <a:gd name="connsiteY6" fmla="*/ 61985 h 62112"/>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565793 w 1851016"/>
                  <a:gd name="connsiteY5" fmla="*/ 57379 h 61985"/>
                  <a:gd name="connsiteX6" fmla="*/ 1851016 w 1851016"/>
                  <a:gd name="connsiteY6" fmla="*/ 61985 h 61985"/>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49248"/>
                  <a:gd name="connsiteY0" fmla="*/ 55334 h 58857"/>
                  <a:gd name="connsiteX1" fmla="*/ 354342 w 1849248"/>
                  <a:gd name="connsiteY1" fmla="*/ 49290 h 58857"/>
                  <a:gd name="connsiteX2" fmla="*/ 712268 w 1849248"/>
                  <a:gd name="connsiteY2" fmla="*/ 7320 h 58857"/>
                  <a:gd name="connsiteX3" fmla="*/ 1063211 w 1849248"/>
                  <a:gd name="connsiteY3" fmla="*/ 3324 h 58857"/>
                  <a:gd name="connsiteX4" fmla="*/ 1394382 w 1849248"/>
                  <a:gd name="connsiteY4" fmla="*/ 42350 h 58857"/>
                  <a:gd name="connsiteX5" fmla="*/ 1565793 w 1849248"/>
                  <a:gd name="connsiteY5" fmla="*/ 57565 h 58857"/>
                  <a:gd name="connsiteX6" fmla="*/ 1849248 w 1849248"/>
                  <a:gd name="connsiteY6" fmla="*/ 58730 h 58857"/>
                  <a:gd name="connsiteX0" fmla="*/ 0 w 1849248"/>
                  <a:gd name="connsiteY0" fmla="*/ 55334 h 58730"/>
                  <a:gd name="connsiteX1" fmla="*/ 354342 w 1849248"/>
                  <a:gd name="connsiteY1" fmla="*/ 49290 h 58730"/>
                  <a:gd name="connsiteX2" fmla="*/ 712268 w 1849248"/>
                  <a:gd name="connsiteY2" fmla="*/ 7320 h 58730"/>
                  <a:gd name="connsiteX3" fmla="*/ 1063211 w 1849248"/>
                  <a:gd name="connsiteY3" fmla="*/ 3324 h 58730"/>
                  <a:gd name="connsiteX4" fmla="*/ 1394382 w 1849248"/>
                  <a:gd name="connsiteY4" fmla="*/ 42350 h 58730"/>
                  <a:gd name="connsiteX5" fmla="*/ 1569330 w 1849248"/>
                  <a:gd name="connsiteY5" fmla="*/ 53264 h 58730"/>
                  <a:gd name="connsiteX6" fmla="*/ 1849248 w 1849248"/>
                  <a:gd name="connsiteY6" fmla="*/ 58730 h 58730"/>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69330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148 h 55148"/>
                  <a:gd name="connsiteX1" fmla="*/ 354342 w 1849248"/>
                  <a:gd name="connsiteY1" fmla="*/ 49104 h 55148"/>
                  <a:gd name="connsiteX2" fmla="*/ 712268 w 1849248"/>
                  <a:gd name="connsiteY2" fmla="*/ 7134 h 55148"/>
                  <a:gd name="connsiteX3" fmla="*/ 1063211 w 1849248"/>
                  <a:gd name="connsiteY3" fmla="*/ 3138 h 55148"/>
                  <a:gd name="connsiteX4" fmla="*/ 1362552 w 1849248"/>
                  <a:gd name="connsiteY4" fmla="*/ 39583 h 55148"/>
                  <a:gd name="connsiteX5" fmla="*/ 1576403 w 1849248"/>
                  <a:gd name="connsiteY5" fmla="*/ 53078 h 55148"/>
                  <a:gd name="connsiteX6" fmla="*/ 1849248 w 1849248"/>
                  <a:gd name="connsiteY6" fmla="*/ 55103 h 55148"/>
                  <a:gd name="connsiteX0" fmla="*/ 0 w 1849248"/>
                  <a:gd name="connsiteY0" fmla="*/ 54899 h 54899"/>
                  <a:gd name="connsiteX1" fmla="*/ 354342 w 1849248"/>
                  <a:gd name="connsiteY1" fmla="*/ 48855 h 54899"/>
                  <a:gd name="connsiteX2" fmla="*/ 712268 w 1849248"/>
                  <a:gd name="connsiteY2" fmla="*/ 6885 h 54899"/>
                  <a:gd name="connsiteX3" fmla="*/ 1063211 w 1849248"/>
                  <a:gd name="connsiteY3" fmla="*/ 2889 h 54899"/>
                  <a:gd name="connsiteX4" fmla="*/ 1362552 w 1849248"/>
                  <a:gd name="connsiteY4" fmla="*/ 35893 h 54899"/>
                  <a:gd name="connsiteX5" fmla="*/ 1576403 w 1849248"/>
                  <a:gd name="connsiteY5" fmla="*/ 52829 h 54899"/>
                  <a:gd name="connsiteX6" fmla="*/ 1849248 w 1849248"/>
                  <a:gd name="connsiteY6" fmla="*/ 54854 h 54899"/>
                  <a:gd name="connsiteX0" fmla="*/ 0 w 1849248"/>
                  <a:gd name="connsiteY0" fmla="*/ 54899 h 54899"/>
                  <a:gd name="connsiteX1" fmla="*/ 185036 w 1849248"/>
                  <a:gd name="connsiteY1" fmla="*/ 53353 h 54899"/>
                  <a:gd name="connsiteX2" fmla="*/ 354342 w 1849248"/>
                  <a:gd name="connsiteY2" fmla="*/ 48855 h 54899"/>
                  <a:gd name="connsiteX3" fmla="*/ 712268 w 1849248"/>
                  <a:gd name="connsiteY3" fmla="*/ 6885 h 54899"/>
                  <a:gd name="connsiteX4" fmla="*/ 1063211 w 1849248"/>
                  <a:gd name="connsiteY4" fmla="*/ 2889 h 54899"/>
                  <a:gd name="connsiteX5" fmla="*/ 1362552 w 1849248"/>
                  <a:gd name="connsiteY5" fmla="*/ 35893 h 54899"/>
                  <a:gd name="connsiteX6" fmla="*/ 1576403 w 1849248"/>
                  <a:gd name="connsiteY6" fmla="*/ 52829 h 54899"/>
                  <a:gd name="connsiteX7" fmla="*/ 1849248 w 1849248"/>
                  <a:gd name="connsiteY7" fmla="*/ 54854 h 54899"/>
                  <a:gd name="connsiteX0" fmla="*/ 0 w 2219550"/>
                  <a:gd name="connsiteY0" fmla="*/ 52952 h 54854"/>
                  <a:gd name="connsiteX1" fmla="*/ 555338 w 2219550"/>
                  <a:gd name="connsiteY1" fmla="*/ 53353 h 54854"/>
                  <a:gd name="connsiteX2" fmla="*/ 724644 w 2219550"/>
                  <a:gd name="connsiteY2" fmla="*/ 48855 h 54854"/>
                  <a:gd name="connsiteX3" fmla="*/ 1082570 w 2219550"/>
                  <a:gd name="connsiteY3" fmla="*/ 6885 h 54854"/>
                  <a:gd name="connsiteX4" fmla="*/ 1433513 w 2219550"/>
                  <a:gd name="connsiteY4" fmla="*/ 2889 h 54854"/>
                  <a:gd name="connsiteX5" fmla="*/ 1732854 w 2219550"/>
                  <a:gd name="connsiteY5" fmla="*/ 35893 h 54854"/>
                  <a:gd name="connsiteX6" fmla="*/ 1946705 w 2219550"/>
                  <a:gd name="connsiteY6" fmla="*/ 52829 h 54854"/>
                  <a:gd name="connsiteX7" fmla="*/ 2219550 w 2219550"/>
                  <a:gd name="connsiteY7" fmla="*/ 54854 h 54854"/>
                  <a:gd name="connsiteX0" fmla="*/ 0 w 2264665"/>
                  <a:gd name="connsiteY0" fmla="*/ 52952 h 56073"/>
                  <a:gd name="connsiteX1" fmla="*/ 555338 w 2264665"/>
                  <a:gd name="connsiteY1" fmla="*/ 53353 h 56073"/>
                  <a:gd name="connsiteX2" fmla="*/ 724644 w 2264665"/>
                  <a:gd name="connsiteY2" fmla="*/ 48855 h 56073"/>
                  <a:gd name="connsiteX3" fmla="*/ 1082570 w 2264665"/>
                  <a:gd name="connsiteY3" fmla="*/ 6885 h 56073"/>
                  <a:gd name="connsiteX4" fmla="*/ 1433513 w 2264665"/>
                  <a:gd name="connsiteY4" fmla="*/ 2889 h 56073"/>
                  <a:gd name="connsiteX5" fmla="*/ 1732854 w 2264665"/>
                  <a:gd name="connsiteY5" fmla="*/ 35893 h 56073"/>
                  <a:gd name="connsiteX6" fmla="*/ 1946705 w 2264665"/>
                  <a:gd name="connsiteY6" fmla="*/ 52829 h 56073"/>
                  <a:gd name="connsiteX7" fmla="*/ 2264665 w 2264665"/>
                  <a:gd name="connsiteY7" fmla="*/ 56073 h 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65" h="56073">
                    <a:moveTo>
                      <a:pt x="0" y="52952"/>
                    </a:moveTo>
                    <a:lnTo>
                      <a:pt x="555338" y="53353"/>
                    </a:lnTo>
                    <a:cubicBezTo>
                      <a:pt x="614395" y="52346"/>
                      <a:pt x="636772" y="56600"/>
                      <a:pt x="724644" y="48855"/>
                    </a:cubicBezTo>
                    <a:cubicBezTo>
                      <a:pt x="812516" y="41110"/>
                      <a:pt x="964425" y="14546"/>
                      <a:pt x="1082570" y="6885"/>
                    </a:cubicBezTo>
                    <a:cubicBezTo>
                      <a:pt x="1200715" y="-776"/>
                      <a:pt x="1325132" y="-1946"/>
                      <a:pt x="1433513" y="2889"/>
                    </a:cubicBezTo>
                    <a:cubicBezTo>
                      <a:pt x="1541894" y="7724"/>
                      <a:pt x="1637891" y="27713"/>
                      <a:pt x="1732854" y="35893"/>
                    </a:cubicBezTo>
                    <a:cubicBezTo>
                      <a:pt x="1786455" y="44406"/>
                      <a:pt x="1889568" y="50338"/>
                      <a:pt x="1946705" y="52829"/>
                    </a:cubicBezTo>
                    <a:cubicBezTo>
                      <a:pt x="2003949" y="56133"/>
                      <a:pt x="2230980" y="53872"/>
                      <a:pt x="2264665" y="5607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0" name="Přímá spojnice se šipkou 19"/>
              <p:cNvCxnSpPr/>
              <p:nvPr/>
            </p:nvCxnSpPr>
            <p:spPr>
              <a:xfrm>
                <a:off x="1754465" y="5207308"/>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042001" y="5227279"/>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4403583" y="5191287"/>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nvGrpSpPr>
              <p:cNvPr id="23" name="Skupina 22"/>
              <p:cNvGrpSpPr/>
              <p:nvPr/>
            </p:nvGrpSpPr>
            <p:grpSpPr>
              <a:xfrm>
                <a:off x="5708689" y="4880362"/>
                <a:ext cx="1238245" cy="686702"/>
                <a:chOff x="6171985" y="3514131"/>
                <a:chExt cx="1511217" cy="686702"/>
              </a:xfrm>
            </p:grpSpPr>
            <p:sp>
              <p:nvSpPr>
                <p:cNvPr id="53" name="Volný tvar 52"/>
                <p:cNvSpPr/>
                <p:nvPr/>
              </p:nvSpPr>
              <p:spPr>
                <a:xfrm>
                  <a:off x="6435652" y="351413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Volný tvar 53"/>
                <p:cNvSpPr/>
                <p:nvPr/>
              </p:nvSpPr>
              <p:spPr>
                <a:xfrm rot="163748" flipV="1">
                  <a:off x="6171985" y="3962671"/>
                  <a:ext cx="639688" cy="121921"/>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Volný tvar 54"/>
                <p:cNvSpPr/>
                <p:nvPr/>
              </p:nvSpPr>
              <p:spPr>
                <a:xfrm rot="21306556">
                  <a:off x="6172346" y="3603845"/>
                  <a:ext cx="673777" cy="155390"/>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Volný tvar 55"/>
                <p:cNvSpPr/>
                <p:nvPr/>
              </p:nvSpPr>
              <p:spPr>
                <a:xfrm rot="21291781">
                  <a:off x="6759056" y="3581435"/>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Volný tvar 56"/>
                <p:cNvSpPr/>
                <p:nvPr/>
              </p:nvSpPr>
              <p:spPr>
                <a:xfrm flipV="1">
                  <a:off x="6431660" y="390454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Volný tvar 57"/>
                <p:cNvSpPr/>
                <p:nvPr/>
              </p:nvSpPr>
              <p:spPr>
                <a:xfrm rot="230004" flipV="1">
                  <a:off x="6747098" y="3914311"/>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 name="Skupina 23"/>
              <p:cNvGrpSpPr/>
              <p:nvPr/>
            </p:nvGrpSpPr>
            <p:grpSpPr>
              <a:xfrm>
                <a:off x="718147" y="4867239"/>
                <a:ext cx="798440" cy="692522"/>
                <a:chOff x="1181273" y="3501008"/>
                <a:chExt cx="612000" cy="692522"/>
              </a:xfrm>
            </p:grpSpPr>
            <p:cxnSp>
              <p:nvCxnSpPr>
                <p:cNvPr id="46" name="Přímá spojnice se šipkou 45"/>
                <p:cNvCxnSpPr/>
                <p:nvPr/>
              </p:nvCxnSpPr>
              <p:spPr>
                <a:xfrm flipV="1">
                  <a:off x="1181274" y="3718814"/>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flipV="1">
                  <a:off x="1181274" y="3962688"/>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V="1">
                  <a:off x="1181274" y="4084625"/>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V="1">
                  <a:off x="1181274" y="3609911"/>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V="1">
                  <a:off x="1181274" y="3501008"/>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V="1">
                  <a:off x="1181274" y="4193530"/>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V="1">
                  <a:off x="1181273" y="3840751"/>
                  <a:ext cx="612000"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ovéPole 26"/>
              <p:cNvSpPr txBox="1"/>
              <p:nvPr/>
            </p:nvSpPr>
            <p:spPr>
              <a:xfrm>
                <a:off x="4369293" y="4546953"/>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1</a:t>
                </a:r>
              </a:p>
            </p:txBody>
          </p:sp>
          <p:sp>
            <p:nvSpPr>
              <p:cNvPr id="28" name="TextovéPole 27"/>
              <p:cNvSpPr txBox="1"/>
              <p:nvPr/>
            </p:nvSpPr>
            <p:spPr>
              <a:xfrm>
                <a:off x="7884367" y="4512489"/>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2</a:t>
                </a:r>
              </a:p>
            </p:txBody>
          </p:sp>
          <p:cxnSp>
            <p:nvCxnSpPr>
              <p:cNvPr id="29" name="Přímá spojnice 28"/>
              <p:cNvCxnSpPr/>
              <p:nvPr/>
            </p:nvCxnSpPr>
            <p:spPr>
              <a:xfrm>
                <a:off x="4612931" y="5011287"/>
                <a:ext cx="0" cy="360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7877593" y="4758874"/>
                <a:ext cx="0" cy="972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3945780" y="3939892"/>
                <a:ext cx="1368001" cy="492379"/>
              </a:xfrm>
              <a:prstGeom prst="rect">
                <a:avLst/>
              </a:prstGeom>
              <a:noFill/>
            </p:spPr>
            <p:txBody>
              <a:bodyPr wrap="square" rtlCol="0">
                <a:spAutoFit/>
              </a:bodyPr>
              <a:lstStyle/>
              <a:p>
                <a:pPr algn="ctr"/>
                <a:r>
                  <a:rPr lang="en-GB">
                    <a:solidFill>
                      <a:schemeClr val="bg1"/>
                    </a:solidFill>
                  </a:rPr>
                  <a:t>cuff</a:t>
                </a:r>
              </a:p>
            </p:txBody>
          </p:sp>
          <p:sp>
            <p:nvSpPr>
              <p:cNvPr id="32" name="TextovéPole 31"/>
              <p:cNvSpPr txBox="1"/>
              <p:nvPr/>
            </p:nvSpPr>
            <p:spPr>
              <a:xfrm>
                <a:off x="567485" y="4351532"/>
                <a:ext cx="1692556" cy="430831"/>
              </a:xfrm>
              <a:prstGeom prst="rect">
                <a:avLst/>
              </a:prstGeom>
              <a:noFill/>
            </p:spPr>
            <p:txBody>
              <a:bodyPr wrap="square" rtlCol="0">
                <a:spAutoFit/>
              </a:bodyPr>
              <a:lstStyle/>
              <a:p>
                <a:r>
                  <a:rPr lang="en-GB" sz="1500" dirty="0">
                    <a:solidFill>
                      <a:srgbClr val="FF0000"/>
                    </a:solidFill>
                  </a:rPr>
                  <a:t>a. brachialis</a:t>
                </a:r>
              </a:p>
            </p:txBody>
          </p:sp>
          <p:sp>
            <p:nvSpPr>
              <p:cNvPr id="33" name="TextovéPole 32"/>
              <p:cNvSpPr txBox="1"/>
              <p:nvPr/>
            </p:nvSpPr>
            <p:spPr>
              <a:xfrm>
                <a:off x="570209" y="5723964"/>
                <a:ext cx="2463141" cy="430831"/>
              </a:xfrm>
              <a:prstGeom prst="rect">
                <a:avLst/>
              </a:prstGeom>
              <a:noFill/>
            </p:spPr>
            <p:txBody>
              <a:bodyPr wrap="square" rtlCol="0">
                <a:spAutoFit/>
              </a:bodyPr>
              <a:lstStyle/>
              <a:p>
                <a:r>
                  <a:rPr lang="en-GB" sz="1500"/>
                  <a:t>laminar flow</a:t>
                </a:r>
              </a:p>
            </p:txBody>
          </p:sp>
          <p:sp>
            <p:nvSpPr>
              <p:cNvPr id="34" name="TextovéPole 33"/>
              <p:cNvSpPr txBox="1"/>
              <p:nvPr/>
            </p:nvSpPr>
            <p:spPr>
              <a:xfrm>
                <a:off x="5961667" y="5795972"/>
                <a:ext cx="2642780" cy="430831"/>
              </a:xfrm>
              <a:prstGeom prst="rect">
                <a:avLst/>
              </a:prstGeom>
              <a:noFill/>
            </p:spPr>
            <p:txBody>
              <a:bodyPr wrap="square" rtlCol="0">
                <a:spAutoFit/>
              </a:bodyPr>
              <a:lstStyle/>
              <a:p>
                <a:r>
                  <a:rPr lang="en-GB" sz="1500"/>
                  <a:t>turbulent flow</a:t>
                </a:r>
              </a:p>
            </p:txBody>
          </p:sp>
          <p:grpSp>
            <p:nvGrpSpPr>
              <p:cNvPr id="35" name="Skupina 34"/>
              <p:cNvGrpSpPr/>
              <p:nvPr/>
            </p:nvGrpSpPr>
            <p:grpSpPr>
              <a:xfrm>
                <a:off x="6084170" y="3270801"/>
                <a:ext cx="2520277" cy="1107406"/>
                <a:chOff x="6084170" y="3236941"/>
                <a:chExt cx="2906234" cy="1141266"/>
              </a:xfrm>
            </p:grpSpPr>
            <p:grpSp>
              <p:nvGrpSpPr>
                <p:cNvPr id="38" name="Skupina 37"/>
                <p:cNvGrpSpPr>
                  <a:grpSpLocks noChangeAspect="1"/>
                </p:cNvGrpSpPr>
                <p:nvPr/>
              </p:nvGrpSpPr>
              <p:grpSpPr>
                <a:xfrm>
                  <a:off x="6084170" y="3236941"/>
                  <a:ext cx="2906234" cy="1141266"/>
                  <a:chOff x="6612690" y="-46093"/>
                  <a:chExt cx="3926687" cy="1541994"/>
                </a:xfrm>
              </p:grpSpPr>
              <p:sp>
                <p:nvSpPr>
                  <p:cNvPr id="40" name="Ovál 39"/>
                  <p:cNvSpPr/>
                  <p:nvPr/>
                </p:nvSpPr>
                <p:spPr>
                  <a:xfrm>
                    <a:off x="6612690" y="1146978"/>
                    <a:ext cx="1728234" cy="3489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lechovka 40"/>
                  <p:cNvSpPr/>
                  <p:nvPr/>
                </p:nvSpPr>
                <p:spPr>
                  <a:xfrm>
                    <a:off x="7231732" y="1052735"/>
                    <a:ext cx="521636" cy="268703"/>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Volný tvar 41"/>
                  <p:cNvSpPr/>
                  <p:nvPr/>
                </p:nvSpPr>
                <p:spPr>
                  <a:xfrm>
                    <a:off x="7759316" y="-46093"/>
                    <a:ext cx="2759815" cy="1194020"/>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59816"/>
                      <a:gd name="connsiteY0" fmla="*/ 1194018 h 1194018"/>
                      <a:gd name="connsiteX1" fmla="*/ 373919 w 2759816"/>
                      <a:gd name="connsiteY1" fmla="*/ 1139630 h 1194018"/>
                      <a:gd name="connsiteX2" fmla="*/ 778430 w 2759816"/>
                      <a:gd name="connsiteY2" fmla="*/ 1020656 h 1194018"/>
                      <a:gd name="connsiteX3" fmla="*/ 1121755 w 2759816"/>
                      <a:gd name="connsiteY3" fmla="*/ 792906 h 1194018"/>
                      <a:gd name="connsiteX4" fmla="*/ 2759816 w 2759816"/>
                      <a:gd name="connsiteY4" fmla="*/ 0 h 1194018"/>
                      <a:gd name="connsiteX0" fmla="*/ 0 w 2759816"/>
                      <a:gd name="connsiteY0" fmla="*/ 1194018 h 1194018"/>
                      <a:gd name="connsiteX1" fmla="*/ 373919 w 2759816"/>
                      <a:gd name="connsiteY1" fmla="*/ 1139630 h 1194018"/>
                      <a:gd name="connsiteX2" fmla="*/ 778430 w 2759816"/>
                      <a:gd name="connsiteY2" fmla="*/ 1020656 h 1194018"/>
                      <a:gd name="connsiteX3" fmla="*/ 1618149 w 2759816"/>
                      <a:gd name="connsiteY3" fmla="*/ 498746 h 1194018"/>
                      <a:gd name="connsiteX4" fmla="*/ 2759816 w 2759816"/>
                      <a:gd name="connsiteY4" fmla="*/ 0 h 11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16" h="1194018">
                        <a:moveTo>
                          <a:pt x="0" y="1194018"/>
                        </a:moveTo>
                        <a:cubicBezTo>
                          <a:pt x="122090" y="1181271"/>
                          <a:pt x="244181" y="1168524"/>
                          <a:pt x="373919" y="1139630"/>
                        </a:cubicBezTo>
                        <a:cubicBezTo>
                          <a:pt x="503657" y="1110736"/>
                          <a:pt x="571058" y="1127470"/>
                          <a:pt x="778430" y="1020656"/>
                        </a:cubicBezTo>
                        <a:cubicBezTo>
                          <a:pt x="985802" y="913842"/>
                          <a:pt x="1287918" y="668855"/>
                          <a:pt x="1618149" y="498746"/>
                        </a:cubicBezTo>
                        <a:cubicBezTo>
                          <a:pt x="1948380" y="328637"/>
                          <a:pt x="2760099" y="6515"/>
                          <a:pt x="275981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Volný tvar 42"/>
                  <p:cNvSpPr/>
                  <p:nvPr/>
                </p:nvSpPr>
                <p:spPr>
                  <a:xfrm>
                    <a:off x="7764288" y="82521"/>
                    <a:ext cx="2775089" cy="1164604"/>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1223435"/>
                      <a:gd name="connsiteY0" fmla="*/ 462298 h 462298"/>
                      <a:gd name="connsiteX1" fmla="*/ 407578 w 1223435"/>
                      <a:gd name="connsiteY1" fmla="*/ 407910 h 462298"/>
                      <a:gd name="connsiteX2" fmla="*/ 812089 w 1223435"/>
                      <a:gd name="connsiteY2" fmla="*/ 288936 h 462298"/>
                      <a:gd name="connsiteX3" fmla="*/ 1155414 w 1223435"/>
                      <a:gd name="connsiteY3" fmla="*/ 61186 h 462298"/>
                      <a:gd name="connsiteX4" fmla="*/ 1223399 w 1223435"/>
                      <a:gd name="connsiteY4" fmla="*/ 0 h 462298"/>
                      <a:gd name="connsiteX0" fmla="*/ 0 w 2775090"/>
                      <a:gd name="connsiteY0" fmla="*/ 1164603 h 1164603"/>
                      <a:gd name="connsiteX1" fmla="*/ 407578 w 2775090"/>
                      <a:gd name="connsiteY1" fmla="*/ 1110215 h 1164603"/>
                      <a:gd name="connsiteX2" fmla="*/ 812089 w 2775090"/>
                      <a:gd name="connsiteY2" fmla="*/ 991241 h 1164603"/>
                      <a:gd name="connsiteX3" fmla="*/ 1155414 w 2775090"/>
                      <a:gd name="connsiteY3" fmla="*/ 763491 h 1164603"/>
                      <a:gd name="connsiteX4" fmla="*/ 2775090 w 2775090"/>
                      <a:gd name="connsiteY4" fmla="*/ 0 h 1164603"/>
                      <a:gd name="connsiteX0" fmla="*/ 0 w 2775090"/>
                      <a:gd name="connsiteY0" fmla="*/ 1164603 h 1164603"/>
                      <a:gd name="connsiteX1" fmla="*/ 407578 w 2775090"/>
                      <a:gd name="connsiteY1" fmla="*/ 1110215 h 1164603"/>
                      <a:gd name="connsiteX2" fmla="*/ 812089 w 2775090"/>
                      <a:gd name="connsiteY2" fmla="*/ 991241 h 1164603"/>
                      <a:gd name="connsiteX3" fmla="*/ 1743732 w 2775090"/>
                      <a:gd name="connsiteY3" fmla="*/ 417854 h 1164603"/>
                      <a:gd name="connsiteX4" fmla="*/ 2775090 w 2775090"/>
                      <a:gd name="connsiteY4" fmla="*/ 0 h 116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090" h="1164603">
                        <a:moveTo>
                          <a:pt x="0" y="1164603"/>
                        </a:moveTo>
                        <a:cubicBezTo>
                          <a:pt x="122090" y="1151856"/>
                          <a:pt x="272230" y="1139109"/>
                          <a:pt x="407578" y="1110215"/>
                        </a:cubicBezTo>
                        <a:cubicBezTo>
                          <a:pt x="542926" y="1081321"/>
                          <a:pt x="589397" y="1106635"/>
                          <a:pt x="812089" y="991241"/>
                        </a:cubicBezTo>
                        <a:cubicBezTo>
                          <a:pt x="1034781" y="875848"/>
                          <a:pt x="1416565" y="583061"/>
                          <a:pt x="1743732" y="417854"/>
                        </a:cubicBezTo>
                        <a:cubicBezTo>
                          <a:pt x="2070899" y="252647"/>
                          <a:pt x="2775373" y="6515"/>
                          <a:pt x="27750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Volný tvar 43"/>
                  <p:cNvSpPr/>
                  <p:nvPr/>
                </p:nvSpPr>
                <p:spPr>
                  <a:xfrm>
                    <a:off x="7775620" y="714879"/>
                    <a:ext cx="1276021" cy="462299"/>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76" h="462298">
                        <a:moveTo>
                          <a:pt x="0" y="462298"/>
                        </a:moveTo>
                        <a:cubicBezTo>
                          <a:pt x="122090" y="449551"/>
                          <a:pt x="244181" y="436804"/>
                          <a:pt x="373919" y="407910"/>
                        </a:cubicBezTo>
                        <a:cubicBezTo>
                          <a:pt x="503657" y="379016"/>
                          <a:pt x="653791" y="346723"/>
                          <a:pt x="778430" y="288936"/>
                        </a:cubicBezTo>
                        <a:cubicBezTo>
                          <a:pt x="903069" y="231149"/>
                          <a:pt x="1053203" y="109342"/>
                          <a:pt x="1121755" y="61186"/>
                        </a:cubicBezTo>
                        <a:cubicBezTo>
                          <a:pt x="1190307" y="13030"/>
                          <a:pt x="1190023" y="6515"/>
                          <a:pt x="1189740"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Volný tvar 44"/>
                  <p:cNvSpPr/>
                  <p:nvPr/>
                </p:nvSpPr>
                <p:spPr>
                  <a:xfrm>
                    <a:off x="7786205" y="32914"/>
                    <a:ext cx="2730398" cy="1179313"/>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9" name="Volný tvar 38"/>
                <p:cNvSpPr/>
                <p:nvPr/>
              </p:nvSpPr>
              <p:spPr>
                <a:xfrm>
                  <a:off x="6952444" y="3270801"/>
                  <a:ext cx="2020832" cy="872837"/>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6" name="Obdélník 35"/>
              <p:cNvSpPr/>
              <p:nvPr/>
            </p:nvSpPr>
            <p:spPr>
              <a:xfrm>
                <a:off x="4698344" y="5337388"/>
                <a:ext cx="761805" cy="553925"/>
              </a:xfrm>
              <a:prstGeom prst="rect">
                <a:avLst/>
              </a:prstGeom>
            </p:spPr>
            <p:txBody>
              <a:bodyPr wrap="square">
                <a:spAutoFit/>
              </a:bodyPr>
              <a:lstStyle/>
              <a:p>
                <a:r>
                  <a:rPr lang="en-GB" sz="2100" b="1"/>
                  <a:t>Re</a:t>
                </a:r>
                <a:r>
                  <a:rPr lang="en-GB" sz="2100" b="1" baseline="-25000"/>
                  <a:t>1</a:t>
                </a:r>
                <a:endParaRPr lang="en-GB" sz="2100"/>
              </a:p>
            </p:txBody>
          </p:sp>
          <p:sp>
            <p:nvSpPr>
              <p:cNvPr id="37" name="Obdélník 36"/>
              <p:cNvSpPr/>
              <p:nvPr/>
            </p:nvSpPr>
            <p:spPr>
              <a:xfrm>
                <a:off x="7092427" y="4275189"/>
                <a:ext cx="747373" cy="553925"/>
              </a:xfrm>
              <a:prstGeom prst="rect">
                <a:avLst/>
              </a:prstGeom>
            </p:spPr>
            <p:txBody>
              <a:bodyPr wrap="none">
                <a:spAutoFit/>
              </a:bodyPr>
              <a:lstStyle/>
              <a:p>
                <a:r>
                  <a:rPr lang="en-GB" sz="2100" b="1"/>
                  <a:t>Re</a:t>
                </a:r>
                <a:r>
                  <a:rPr lang="en-GB" sz="2100" b="1" baseline="-25000"/>
                  <a:t>2</a:t>
                </a:r>
                <a:endParaRPr lang="en-GB" sz="2100"/>
              </a:p>
            </p:txBody>
          </p:sp>
        </p:grpSp>
        <p:grpSp>
          <p:nvGrpSpPr>
            <p:cNvPr id="26" name="Skupina 25"/>
            <p:cNvGrpSpPr/>
            <p:nvPr/>
          </p:nvGrpSpPr>
          <p:grpSpPr>
            <a:xfrm>
              <a:off x="6887294" y="4398994"/>
              <a:ext cx="2330067" cy="1023281"/>
              <a:chOff x="6887294" y="4398994"/>
              <a:chExt cx="2330067" cy="1023281"/>
            </a:xfrm>
          </p:grpSpPr>
          <p:sp>
            <p:nvSpPr>
              <p:cNvPr id="59" name="TextovéPole 58"/>
              <p:cNvSpPr txBox="1"/>
              <p:nvPr/>
            </p:nvSpPr>
            <p:spPr>
              <a:xfrm>
                <a:off x="6887294" y="4581128"/>
                <a:ext cx="504056" cy="841147"/>
              </a:xfrm>
              <a:prstGeom prst="rect">
                <a:avLst/>
              </a:prstGeom>
              <a:noFill/>
            </p:spPr>
            <p:txBody>
              <a:bodyPr wrap="square" rtlCol="0">
                <a:spAutoFit/>
              </a:bodyPr>
              <a:lstStyle/>
              <a:p>
                <a:pPr algn="ctr"/>
                <a:r>
                  <a:rPr lang="en-GB" sz="2100" b="1">
                    <a:solidFill>
                      <a:srgbClr val="003300"/>
                    </a:solidFill>
                  </a:rPr>
                  <a:t>v</a:t>
                </a:r>
                <a:r>
                  <a:rPr lang="en-GB" sz="2100" b="1" baseline="-25000">
                    <a:solidFill>
                      <a:srgbClr val="003300"/>
                    </a:solidFill>
                  </a:rPr>
                  <a:t>1</a:t>
                </a:r>
              </a:p>
            </p:txBody>
          </p:sp>
          <p:sp>
            <p:nvSpPr>
              <p:cNvPr id="60" name="TextovéPole 59"/>
              <p:cNvSpPr txBox="1"/>
              <p:nvPr/>
            </p:nvSpPr>
            <p:spPr>
              <a:xfrm>
                <a:off x="8655156" y="4398994"/>
                <a:ext cx="504056" cy="841146"/>
              </a:xfrm>
              <a:prstGeom prst="rect">
                <a:avLst/>
              </a:prstGeom>
              <a:noFill/>
            </p:spPr>
            <p:txBody>
              <a:bodyPr wrap="square" rtlCol="0">
                <a:spAutoFit/>
              </a:bodyPr>
              <a:lstStyle/>
              <a:p>
                <a:pPr algn="ctr"/>
                <a:r>
                  <a:rPr lang="en-GB" sz="2100" b="1">
                    <a:solidFill>
                      <a:srgbClr val="003300"/>
                    </a:solidFill>
                  </a:rPr>
                  <a:t>v</a:t>
                </a:r>
                <a:r>
                  <a:rPr lang="en-GB" sz="2100" b="1" baseline="-25000">
                    <a:solidFill>
                      <a:srgbClr val="003300"/>
                    </a:solidFill>
                  </a:rPr>
                  <a:t>2</a:t>
                </a:r>
              </a:p>
            </p:txBody>
          </p:sp>
          <p:cxnSp>
            <p:nvCxnSpPr>
              <p:cNvPr id="61" name="Přímá spojnice se šipkou 60"/>
              <p:cNvCxnSpPr/>
              <p:nvPr/>
            </p:nvCxnSpPr>
            <p:spPr>
              <a:xfrm flipV="1">
                <a:off x="8353361" y="4892020"/>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3" name="Obdélník 62"/>
          <p:cNvSpPr/>
          <p:nvPr/>
        </p:nvSpPr>
        <p:spPr>
          <a:xfrm>
            <a:off x="270484" y="5398252"/>
            <a:ext cx="3903376" cy="369332"/>
          </a:xfrm>
          <a:prstGeom prst="rect">
            <a:avLst/>
          </a:prstGeom>
        </p:spPr>
        <p:txBody>
          <a:bodyPr wrap="none">
            <a:spAutoFit/>
          </a:bodyPr>
          <a:lstStyle/>
          <a:p>
            <a:r>
              <a:rPr lang="en-GB" b="1">
                <a:sym typeface="Symbol"/>
              </a:rPr>
              <a:t>closely behind narrowing of the artery:</a:t>
            </a:r>
            <a:endParaRPr lang="en-GB" b="1"/>
          </a:p>
        </p:txBody>
      </p:sp>
    </p:spTree>
    <p:extLst>
      <p:ext uri="{BB962C8B-B14F-4D97-AF65-F5344CB8AC3E}">
        <p14:creationId xmlns:p14="http://schemas.microsoft.com/office/powerpoint/2010/main" val="118831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166" y="1595553"/>
            <a:ext cx="3226175" cy="646331"/>
          </a:xfrm>
          <a:prstGeom prst="rect">
            <a:avLst/>
          </a:prstGeom>
          <a:noFill/>
        </p:spPr>
        <p:txBody>
          <a:bodyPr wrap="square" rtlCol="0">
            <a:spAutoFit/>
          </a:bodyPr>
          <a:lstStyle/>
          <a:p>
            <a:r>
              <a:rPr lang="en-GB" dirty="0" err="1"/>
              <a:t>Korotkoff</a:t>
            </a:r>
            <a:r>
              <a:rPr lang="en-GB" dirty="0"/>
              <a:t> sound</a:t>
            </a:r>
          </a:p>
          <a:p>
            <a:r>
              <a:rPr lang="en-GB" dirty="0"/>
              <a:t>(</a:t>
            </a:r>
            <a:r>
              <a:rPr lang="en-GB" dirty="0" err="1"/>
              <a:t>auscultatory</a:t>
            </a:r>
            <a:r>
              <a:rPr lang="en-GB" dirty="0"/>
              <a:t> method)</a:t>
            </a:r>
          </a:p>
        </p:txBody>
      </p:sp>
      <p:sp>
        <p:nvSpPr>
          <p:cNvPr id="3" name="TextovéPole 2"/>
          <p:cNvSpPr txBox="1"/>
          <p:nvPr/>
        </p:nvSpPr>
        <p:spPr>
          <a:xfrm>
            <a:off x="1115166" y="4598678"/>
            <a:ext cx="2746436" cy="369332"/>
          </a:xfrm>
          <a:prstGeom prst="rect">
            <a:avLst/>
          </a:prstGeom>
          <a:noFill/>
        </p:spPr>
        <p:txBody>
          <a:bodyPr wrap="square" rtlCol="0">
            <a:spAutoFit/>
          </a:bodyPr>
          <a:lstStyle/>
          <a:p>
            <a:r>
              <a:rPr lang="en-GB" dirty="0"/>
              <a:t>Continually measured BP</a:t>
            </a:r>
          </a:p>
        </p:txBody>
      </p:sp>
      <p:sp>
        <p:nvSpPr>
          <p:cNvPr id="4" name="TextovéPole 3"/>
          <p:cNvSpPr txBox="1"/>
          <p:nvPr/>
        </p:nvSpPr>
        <p:spPr>
          <a:xfrm>
            <a:off x="1115166" y="2324555"/>
            <a:ext cx="2385824" cy="369332"/>
          </a:xfrm>
          <a:prstGeom prst="rect">
            <a:avLst/>
          </a:prstGeom>
          <a:noFill/>
        </p:spPr>
        <p:txBody>
          <a:bodyPr wrap="square" rtlCol="0">
            <a:spAutoFit/>
          </a:bodyPr>
          <a:lstStyle/>
          <a:p>
            <a:r>
              <a:rPr lang="en-GB" dirty="0"/>
              <a:t>Pressure in the cuff</a:t>
            </a:r>
          </a:p>
        </p:txBody>
      </p:sp>
      <p:sp>
        <p:nvSpPr>
          <p:cNvPr id="5" name="TextovéPole 4"/>
          <p:cNvSpPr txBox="1"/>
          <p:nvPr/>
        </p:nvSpPr>
        <p:spPr>
          <a:xfrm>
            <a:off x="1115166" y="3632371"/>
            <a:ext cx="3048542" cy="923330"/>
          </a:xfrm>
          <a:prstGeom prst="rect">
            <a:avLst/>
          </a:prstGeom>
          <a:noFill/>
        </p:spPr>
        <p:txBody>
          <a:bodyPr wrap="square" rtlCol="0">
            <a:spAutoFit/>
          </a:bodyPr>
          <a:lstStyle/>
          <a:p>
            <a:r>
              <a:rPr lang="en-GB" dirty="0"/>
              <a:t>Pressure oscillations in the cuff</a:t>
            </a:r>
          </a:p>
          <a:p>
            <a:r>
              <a:rPr lang="en-GB" dirty="0"/>
              <a:t>(</a:t>
            </a:r>
            <a:r>
              <a:rPr lang="en-GB" dirty="0" err="1"/>
              <a:t>Oscillometric</a:t>
            </a:r>
            <a:r>
              <a:rPr lang="en-GB" dirty="0"/>
              <a:t> method)</a:t>
            </a:r>
          </a:p>
        </p:txBody>
      </p:sp>
      <p:sp>
        <p:nvSpPr>
          <p:cNvPr id="6" name="TextovéPole 5"/>
          <p:cNvSpPr txBox="1"/>
          <p:nvPr/>
        </p:nvSpPr>
        <p:spPr>
          <a:xfrm>
            <a:off x="3207108" y="2665734"/>
            <a:ext cx="1085544" cy="369332"/>
          </a:xfrm>
          <a:prstGeom prst="rect">
            <a:avLst/>
          </a:prstGeom>
          <a:noFill/>
        </p:spPr>
        <p:txBody>
          <a:bodyPr wrap="square" rtlCol="0">
            <a:spAutoFit/>
          </a:bodyPr>
          <a:lstStyle/>
          <a:p>
            <a:r>
              <a:rPr lang="cs-CZ" dirty="0"/>
              <a:t>SBP</a:t>
            </a:r>
          </a:p>
        </p:txBody>
      </p:sp>
      <p:sp>
        <p:nvSpPr>
          <p:cNvPr id="7" name="TextovéPole 6"/>
          <p:cNvSpPr txBox="1"/>
          <p:nvPr/>
        </p:nvSpPr>
        <p:spPr>
          <a:xfrm>
            <a:off x="3207109" y="3089863"/>
            <a:ext cx="1046659" cy="369332"/>
          </a:xfrm>
          <a:prstGeom prst="rect">
            <a:avLst/>
          </a:prstGeom>
          <a:noFill/>
        </p:spPr>
        <p:txBody>
          <a:bodyPr wrap="square" rtlCol="0">
            <a:spAutoFit/>
          </a:bodyPr>
          <a:lstStyle/>
          <a:p>
            <a:r>
              <a:rPr lang="cs-CZ" dirty="0"/>
              <a:t>DBP</a:t>
            </a:r>
          </a:p>
        </p:txBody>
      </p:sp>
      <p:sp>
        <p:nvSpPr>
          <p:cNvPr id="9" name="Obdélník 8"/>
          <p:cNvSpPr/>
          <p:nvPr/>
        </p:nvSpPr>
        <p:spPr>
          <a:xfrm>
            <a:off x="3758801" y="2872290"/>
            <a:ext cx="1791848" cy="395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ravoúhlý trojúhelník 9"/>
          <p:cNvSpPr/>
          <p:nvPr/>
        </p:nvSpPr>
        <p:spPr>
          <a:xfrm>
            <a:off x="5532901" y="2853873"/>
            <a:ext cx="1862200" cy="411863"/>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p:cNvCxnSpPr/>
          <p:nvPr/>
        </p:nvCxnSpPr>
        <p:spPr>
          <a:xfrm>
            <a:off x="3749894" y="1928803"/>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a:off x="3754091" y="2414921"/>
            <a:ext cx="0" cy="1021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621221" y="2522947"/>
            <a:ext cx="567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207154" y="2522946"/>
            <a:ext cx="4577863" cy="1096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3749894" y="3953300"/>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525756" y="187065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3749893" y="2855818"/>
            <a:ext cx="1747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3749894" y="3277608"/>
            <a:ext cx="357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Volný tvar 18"/>
          <p:cNvSpPr/>
          <p:nvPr/>
        </p:nvSpPr>
        <p:spPr>
          <a:xfrm>
            <a:off x="4895811" y="2801073"/>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5648098" y="2814231"/>
            <a:ext cx="761397" cy="49255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6412217" y="2814231"/>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7178471" y="2789615"/>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22"/>
          <p:cNvCxnSpPr/>
          <p:nvPr/>
        </p:nvCxnSpPr>
        <p:spPr>
          <a:xfrm>
            <a:off x="5981843" y="1735639"/>
            <a:ext cx="0" cy="378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5698921" y="1803147"/>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5857239" y="1762642"/>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6120457" y="1708635"/>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6284785"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6449113"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6606296"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6742045" y="1749140"/>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882650" y="1803148"/>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7041544" y="1857154"/>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7210728" y="1884158"/>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5532901" y="3848979"/>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5988988" y="3748557"/>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5698090" y="384307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5864384" y="3775561"/>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127602" y="3721554"/>
            <a:ext cx="0" cy="513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6291930" y="3602488"/>
            <a:ext cx="0" cy="7020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6456257" y="3588986"/>
            <a:ext cx="0" cy="7290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6613440" y="3474173"/>
            <a:ext cx="0" cy="918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6749189" y="3534192"/>
            <a:ext cx="0" cy="8101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6889794" y="3551687"/>
            <a:ext cx="0" cy="675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7048689" y="3619196"/>
            <a:ext cx="0" cy="5400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7217873" y="3687493"/>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4817316"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7541951" y="378358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5088814" y="3889484"/>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4951614"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703990" y="3819866"/>
            <a:ext cx="0" cy="267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4656970" y="3916487"/>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4301935"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5215967" y="3875982"/>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4438730"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4541639" y="3904661"/>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7838306" y="3845520"/>
            <a:ext cx="0" cy="216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366005" y="386248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Volný tvar 57"/>
          <p:cNvSpPr/>
          <p:nvPr/>
        </p:nvSpPr>
        <p:spPr>
          <a:xfrm>
            <a:off x="4142274" y="2822507"/>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7394201" y="3742287"/>
            <a:ext cx="0" cy="3510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7988345" y="3859809"/>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8152672" y="387331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8281276" y="3886812"/>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Volný tvar 62"/>
          <p:cNvSpPr/>
          <p:nvPr/>
        </p:nvSpPr>
        <p:spPr>
          <a:xfrm>
            <a:off x="7942952" y="2796760"/>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4" name="Přímá spojnice 63"/>
          <p:cNvCxnSpPr/>
          <p:nvPr/>
        </p:nvCxnSpPr>
        <p:spPr>
          <a:xfrm>
            <a:off x="8445604" y="3900314"/>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8581353" y="3913816"/>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Volný tvar 65"/>
          <p:cNvSpPr/>
          <p:nvPr/>
        </p:nvSpPr>
        <p:spPr>
          <a:xfrm>
            <a:off x="4917245" y="4451361"/>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5669532" y="4504161"/>
            <a:ext cx="761397" cy="452914"/>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6426507" y="4464519"/>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7185616" y="4439904"/>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Volný tvar 69"/>
          <p:cNvSpPr/>
          <p:nvPr/>
        </p:nvSpPr>
        <p:spPr>
          <a:xfrm>
            <a:off x="4163708" y="4472795"/>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Volný tvar 70"/>
          <p:cNvSpPr/>
          <p:nvPr/>
        </p:nvSpPr>
        <p:spPr>
          <a:xfrm>
            <a:off x="7950097" y="4447048"/>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2" name="Přímá spojnice 71"/>
          <p:cNvCxnSpPr/>
          <p:nvPr/>
        </p:nvCxnSpPr>
        <p:spPr>
          <a:xfrm>
            <a:off x="5497177" y="1658099"/>
            <a:ext cx="0" cy="34834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7314754" y="1636825"/>
            <a:ext cx="0" cy="35104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6612584" y="1627253"/>
            <a:ext cx="0" cy="353746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253361" y="1280647"/>
            <a:ext cx="749566" cy="415498"/>
          </a:xfrm>
          <a:prstGeom prst="rect">
            <a:avLst/>
          </a:prstGeom>
          <a:noFill/>
        </p:spPr>
        <p:txBody>
          <a:bodyPr wrap="square" rtlCol="0">
            <a:spAutoFit/>
          </a:bodyPr>
          <a:lstStyle/>
          <a:p>
            <a:r>
              <a:rPr lang="cs-CZ" sz="2100" b="1" dirty="0"/>
              <a:t>SBP</a:t>
            </a:r>
          </a:p>
        </p:txBody>
      </p:sp>
      <p:sp>
        <p:nvSpPr>
          <p:cNvPr id="76" name="TextovéPole 75"/>
          <p:cNvSpPr txBox="1"/>
          <p:nvPr/>
        </p:nvSpPr>
        <p:spPr>
          <a:xfrm>
            <a:off x="6325629" y="1274489"/>
            <a:ext cx="886250" cy="415498"/>
          </a:xfrm>
          <a:prstGeom prst="rect">
            <a:avLst/>
          </a:prstGeom>
          <a:noFill/>
        </p:spPr>
        <p:txBody>
          <a:bodyPr wrap="square" rtlCol="0">
            <a:spAutoFit/>
          </a:bodyPr>
          <a:lstStyle/>
          <a:p>
            <a:r>
              <a:rPr lang="cs-CZ" sz="2100" b="1" dirty="0"/>
              <a:t>MAP</a:t>
            </a:r>
          </a:p>
        </p:txBody>
      </p:sp>
      <p:sp>
        <p:nvSpPr>
          <p:cNvPr id="77" name="TextovéPole 76"/>
          <p:cNvSpPr txBox="1"/>
          <p:nvPr/>
        </p:nvSpPr>
        <p:spPr>
          <a:xfrm>
            <a:off x="7055361" y="1261191"/>
            <a:ext cx="963356" cy="415498"/>
          </a:xfrm>
          <a:prstGeom prst="rect">
            <a:avLst/>
          </a:prstGeom>
          <a:noFill/>
        </p:spPr>
        <p:txBody>
          <a:bodyPr wrap="square" rtlCol="0">
            <a:spAutoFit/>
          </a:bodyPr>
          <a:lstStyle/>
          <a:p>
            <a:r>
              <a:rPr lang="cs-CZ" sz="2100" b="1" dirty="0"/>
              <a:t>DBP</a:t>
            </a:r>
          </a:p>
        </p:txBody>
      </p:sp>
      <p:sp>
        <p:nvSpPr>
          <p:cNvPr id="78" name="Ovál 77"/>
          <p:cNvSpPr/>
          <p:nvPr/>
        </p:nvSpPr>
        <p:spPr>
          <a:xfrm>
            <a:off x="4656971" y="5022385"/>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Ovál 78"/>
          <p:cNvSpPr/>
          <p:nvPr/>
        </p:nvSpPr>
        <p:spPr>
          <a:xfrm>
            <a:off x="4656359" y="5535508"/>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0" name="Přímá spojnice 79"/>
          <p:cNvCxnSpPr/>
          <p:nvPr/>
        </p:nvCxnSpPr>
        <p:spPr>
          <a:xfrm>
            <a:off x="7491794" y="5366763"/>
            <a:ext cx="1107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7498947" y="5495113"/>
            <a:ext cx="1134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4297745" y="5165393"/>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5093377" y="517665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4313086" y="564787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5080079" y="565948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Volný tvar 85"/>
          <p:cNvSpPr/>
          <p:nvPr/>
        </p:nvSpPr>
        <p:spPr>
          <a:xfrm>
            <a:off x="4321074" y="5327903"/>
            <a:ext cx="1116564" cy="9332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558" h="60521">
                <a:moveTo>
                  <a:pt x="0" y="4829"/>
                </a:moveTo>
                <a:cubicBezTo>
                  <a:pt x="108098" y="1285"/>
                  <a:pt x="219740" y="-3983"/>
                  <a:pt x="329610" y="4829"/>
                </a:cubicBezTo>
                <a:cubicBezTo>
                  <a:pt x="439480" y="13641"/>
                  <a:pt x="531628" y="49993"/>
                  <a:pt x="659219" y="57704"/>
                </a:cubicBezTo>
                <a:cubicBezTo>
                  <a:pt x="786810" y="65415"/>
                  <a:pt x="981741" y="55307"/>
                  <a:pt x="1095154" y="51093"/>
                </a:cubicBezTo>
                <a:cubicBezTo>
                  <a:pt x="1208567" y="46879"/>
                  <a:pt x="1274134" y="40131"/>
                  <a:pt x="1339701" y="32420"/>
                </a:cubicBezTo>
                <a:cubicBezTo>
                  <a:pt x="1405268" y="24709"/>
                  <a:pt x="1488558" y="4829"/>
                  <a:pt x="1488558" y="482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Volný tvar 86"/>
          <p:cNvSpPr/>
          <p:nvPr/>
        </p:nvSpPr>
        <p:spPr>
          <a:xfrm>
            <a:off x="4339679" y="5415718"/>
            <a:ext cx="1100613" cy="9715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293" h="63005">
                <a:moveTo>
                  <a:pt x="0" y="63005"/>
                </a:moveTo>
                <a:cubicBezTo>
                  <a:pt x="108098" y="59461"/>
                  <a:pt x="209107" y="62813"/>
                  <a:pt x="318977" y="52660"/>
                </a:cubicBezTo>
                <a:cubicBezTo>
                  <a:pt x="428847" y="42507"/>
                  <a:pt x="538717" y="9032"/>
                  <a:pt x="659219" y="2088"/>
                </a:cubicBezTo>
                <a:cubicBezTo>
                  <a:pt x="779722" y="-4856"/>
                  <a:pt x="939211" y="7451"/>
                  <a:pt x="1041992" y="10995"/>
                </a:cubicBezTo>
                <a:cubicBezTo>
                  <a:pt x="1144773" y="14539"/>
                  <a:pt x="1205023" y="18134"/>
                  <a:pt x="1275906" y="23354"/>
                </a:cubicBezTo>
                <a:cubicBezTo>
                  <a:pt x="1346789" y="28574"/>
                  <a:pt x="1467293" y="42315"/>
                  <a:pt x="1467293" y="423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Ovál 87"/>
          <p:cNvSpPr/>
          <p:nvPr/>
        </p:nvSpPr>
        <p:spPr>
          <a:xfrm>
            <a:off x="6196056" y="5066223"/>
            <a:ext cx="431844" cy="170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6188507" y="5615091"/>
            <a:ext cx="431844" cy="168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0" name="Přímá spojnice 89"/>
          <p:cNvCxnSpPr/>
          <p:nvPr/>
        </p:nvCxnSpPr>
        <p:spPr>
          <a:xfrm>
            <a:off x="5849015" y="5176022"/>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6604768" y="518728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5864355" y="565850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6599446" y="567011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Volný tvar 93"/>
          <p:cNvSpPr/>
          <p:nvPr/>
        </p:nvSpPr>
        <p:spPr>
          <a:xfrm>
            <a:off x="5857223" y="5325377"/>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5" name="Ovál 94"/>
          <p:cNvSpPr/>
          <p:nvPr/>
        </p:nvSpPr>
        <p:spPr>
          <a:xfrm>
            <a:off x="7827346" y="5098349"/>
            <a:ext cx="431844" cy="1084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Ovál 95"/>
          <p:cNvSpPr/>
          <p:nvPr/>
        </p:nvSpPr>
        <p:spPr>
          <a:xfrm>
            <a:off x="7826735" y="5655368"/>
            <a:ext cx="431844" cy="1080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7" name="Přímá spojnice 96"/>
          <p:cNvCxnSpPr/>
          <p:nvPr/>
        </p:nvCxnSpPr>
        <p:spPr>
          <a:xfrm>
            <a:off x="7468121" y="5191974"/>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7826735" y="5191974"/>
            <a:ext cx="7962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7483461" y="567445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7826735" y="5675947"/>
            <a:ext cx="782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Volný tvar 100"/>
          <p:cNvSpPr/>
          <p:nvPr/>
        </p:nvSpPr>
        <p:spPr>
          <a:xfrm flipV="1">
            <a:off x="5857211" y="5421829"/>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2" name="Přímá spojnice se šipkou 101"/>
          <p:cNvCxnSpPr/>
          <p:nvPr/>
        </p:nvCxnSpPr>
        <p:spPr>
          <a:xfrm>
            <a:off x="4339678" y="5421223"/>
            <a:ext cx="358314" cy="6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p:cNvCxnSpPr/>
          <p:nvPr/>
        </p:nvCxnSpPr>
        <p:spPr>
          <a:xfrm>
            <a:off x="5898513" y="5427482"/>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p:nvPr/>
        </p:nvCxnSpPr>
        <p:spPr>
          <a:xfrm>
            <a:off x="7518336" y="5436390"/>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Ovál 104"/>
          <p:cNvSpPr/>
          <p:nvPr/>
        </p:nvSpPr>
        <p:spPr>
          <a:xfrm>
            <a:off x="5429668" y="2786363"/>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7259183" y="3199921"/>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6537259" y="3024069"/>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TextovéPole 113"/>
          <p:cNvSpPr txBox="1"/>
          <p:nvPr/>
        </p:nvSpPr>
        <p:spPr>
          <a:xfrm>
            <a:off x="1115166" y="5260867"/>
            <a:ext cx="2175398" cy="646331"/>
          </a:xfrm>
          <a:prstGeom prst="rect">
            <a:avLst/>
          </a:prstGeom>
          <a:noFill/>
        </p:spPr>
        <p:txBody>
          <a:bodyPr wrap="square" rtlCol="0">
            <a:spAutoFit/>
          </a:bodyPr>
          <a:lstStyle/>
          <a:p>
            <a:r>
              <a:rPr lang="en-GB" dirty="0"/>
              <a:t>Blood flow in the artery</a:t>
            </a:r>
          </a:p>
        </p:txBody>
      </p:sp>
      <p:sp>
        <p:nvSpPr>
          <p:cNvPr id="117" name="TextovéPole 116"/>
          <p:cNvSpPr txBox="1"/>
          <p:nvPr/>
        </p:nvSpPr>
        <p:spPr>
          <a:xfrm>
            <a:off x="211611" y="890388"/>
            <a:ext cx="6192818" cy="923330"/>
          </a:xfrm>
          <a:prstGeom prst="rect">
            <a:avLst/>
          </a:prstGeom>
          <a:noFill/>
        </p:spPr>
        <p:txBody>
          <a:bodyPr wrap="square" rtlCol="0">
            <a:spAutoFit/>
          </a:bodyPr>
          <a:lstStyle/>
          <a:p>
            <a:r>
              <a:rPr lang="en-GB" sz="2700" b="1" dirty="0"/>
              <a:t>Principles of blood pressure measurement</a:t>
            </a:r>
          </a:p>
        </p:txBody>
      </p:sp>
    </p:spTree>
    <p:extLst>
      <p:ext uri="{BB962C8B-B14F-4D97-AF65-F5344CB8AC3E}">
        <p14:creationId xmlns:p14="http://schemas.microsoft.com/office/powerpoint/2010/main" val="187552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619672" y="619000"/>
            <a:ext cx="563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3200" b="1" dirty="0">
                <a:solidFill>
                  <a:schemeClr val="accent2"/>
                </a:solidFill>
                <a:effectLst>
                  <a:outerShdw blurRad="38100" dist="38100" dir="2700000" algn="tl">
                    <a:srgbClr val="000000"/>
                  </a:outerShdw>
                </a:effectLst>
                <a:latin typeface="Arial" charset="0"/>
              </a:rPr>
              <a:t>The </a:t>
            </a:r>
            <a:r>
              <a:rPr lang="cs-CZ" sz="3200" b="1" dirty="0" err="1">
                <a:solidFill>
                  <a:schemeClr val="accent2"/>
                </a:solidFill>
                <a:effectLst>
                  <a:outerShdw blurRad="38100" dist="38100" dir="2700000" algn="tl">
                    <a:srgbClr val="000000"/>
                  </a:outerShdw>
                </a:effectLst>
                <a:latin typeface="Arial" charset="0"/>
              </a:rPr>
              <a:t>size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of</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the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cuff</a:t>
            </a:r>
            <a:r>
              <a:rPr lang="cs-CZ" sz="3200" b="1" dirty="0">
                <a:solidFill>
                  <a:schemeClr val="accent2"/>
                </a:solidFill>
                <a:effectLst>
                  <a:outerShdw blurRad="38100" dist="38100" dir="2700000" algn="tl">
                    <a:srgbClr val="000000"/>
                  </a:outerShdw>
                </a:effectLst>
                <a:latin typeface="Arial" charset="0"/>
              </a:rPr>
              <a:t> in </a:t>
            </a:r>
            <a:r>
              <a:rPr lang="cs-CZ" sz="3200" b="1" dirty="0" err="1">
                <a:solidFill>
                  <a:schemeClr val="accent2"/>
                </a:solidFill>
                <a:effectLst>
                  <a:outerShdw blurRad="38100" dist="38100" dir="2700000" algn="tl">
                    <a:srgbClr val="000000"/>
                  </a:outerShdw>
                </a:effectLst>
                <a:latin typeface="Arial" charset="0"/>
              </a:rPr>
              <a:t>adults</a:t>
            </a:r>
            <a:endParaRPr lang="cs-CZ" sz="3200" b="1" dirty="0">
              <a:solidFill>
                <a:schemeClr val="accent2"/>
              </a:solidFill>
              <a:effectLst>
                <a:outerShdw blurRad="38100" dist="38100" dir="2700000" algn="tl">
                  <a:srgbClr val="000000"/>
                </a:outerShdw>
              </a:effectLst>
              <a:latin typeface="Arial" charset="0"/>
            </a:endParaRPr>
          </a:p>
        </p:txBody>
      </p:sp>
      <p:graphicFrame>
        <p:nvGraphicFramePr>
          <p:cNvPr id="2" name="Tabulka 1">
            <a:extLst>
              <a:ext uri="{FF2B5EF4-FFF2-40B4-BE49-F238E27FC236}">
                <a16:creationId xmlns:a16="http://schemas.microsoft.com/office/drawing/2014/main" id="{2B97BED4-9267-4E03-8774-8BBA46B0FA21}"/>
              </a:ext>
            </a:extLst>
          </p:cNvPr>
          <p:cNvGraphicFramePr>
            <a:graphicFrameLocks noGrp="1"/>
          </p:cNvGraphicFramePr>
          <p:nvPr>
            <p:extLst>
              <p:ext uri="{D42A27DB-BD31-4B8C-83A1-F6EECF244321}">
                <p14:modId xmlns:p14="http://schemas.microsoft.com/office/powerpoint/2010/main" val="546812204"/>
              </p:ext>
            </p:extLst>
          </p:nvPr>
        </p:nvGraphicFramePr>
        <p:xfrm>
          <a:off x="1043608" y="1956336"/>
          <a:ext cx="7056784" cy="399294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523351889"/>
                    </a:ext>
                  </a:extLst>
                </a:gridCol>
                <a:gridCol w="2376264">
                  <a:extLst>
                    <a:ext uri="{9D8B030D-6E8A-4147-A177-3AD203B41FA5}">
                      <a16:colId xmlns:a16="http://schemas.microsoft.com/office/drawing/2014/main" val="781547711"/>
                    </a:ext>
                  </a:extLst>
                </a:gridCol>
                <a:gridCol w="2376264">
                  <a:extLst>
                    <a:ext uri="{9D8B030D-6E8A-4147-A177-3AD203B41FA5}">
                      <a16:colId xmlns:a16="http://schemas.microsoft.com/office/drawing/2014/main" val="3766777797"/>
                    </a:ext>
                  </a:extLst>
                </a:gridCol>
              </a:tblGrid>
              <a:tr h="1522733">
                <a:tc>
                  <a:txBody>
                    <a:bodyPr/>
                    <a:lstStyle/>
                    <a:p>
                      <a:r>
                        <a:rPr lang="cs-CZ" sz="2400" dirty="0" err="1"/>
                        <a:t>Cathegories</a:t>
                      </a:r>
                      <a:endParaRPr lang="cs-CZ"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err="1"/>
                        <a:t>Circumference</a:t>
                      </a:r>
                      <a:r>
                        <a:rPr lang="cs-CZ" sz="2400" dirty="0"/>
                        <a:t> </a:t>
                      </a:r>
                      <a:r>
                        <a:rPr lang="cs-CZ" sz="2400" dirty="0" err="1"/>
                        <a:t>of</a:t>
                      </a:r>
                      <a:r>
                        <a:rPr lang="cs-CZ" sz="2400" dirty="0"/>
                        <a:t> </a:t>
                      </a:r>
                      <a:r>
                        <a:rPr lang="cs-CZ" sz="2400" dirty="0" err="1"/>
                        <a:t>arm</a:t>
                      </a:r>
                      <a:endParaRPr lang="cs-CZ"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 (cm)</a:t>
                      </a:r>
                    </a:p>
                    <a:p>
                      <a:pPr algn="ctr"/>
                      <a:endParaRPr lang="cs-CZ" dirty="0"/>
                    </a:p>
                  </a:txBody>
                  <a:tcPr/>
                </a:tc>
                <a:tc>
                  <a:txBody>
                    <a:bodyPr/>
                    <a:lstStyle/>
                    <a:p>
                      <a:pPr algn="ctr"/>
                      <a:r>
                        <a:rPr lang="cs-CZ" sz="2400" dirty="0" err="1"/>
                        <a:t>Cuff</a:t>
                      </a:r>
                      <a:r>
                        <a:rPr lang="cs-CZ" sz="2400" dirty="0"/>
                        <a:t>  </a:t>
                      </a:r>
                      <a:r>
                        <a:rPr lang="cs-CZ" sz="2400" dirty="0" err="1"/>
                        <a:t>width</a:t>
                      </a:r>
                      <a:r>
                        <a:rPr lang="cs-CZ" sz="2400" dirty="0"/>
                        <a:t> x </a:t>
                      </a:r>
                      <a:r>
                        <a:rPr lang="cs-CZ" sz="2400" dirty="0" err="1"/>
                        <a:t>length</a:t>
                      </a:r>
                      <a:endParaRPr lang="cs-CZ" sz="2400" dirty="0"/>
                    </a:p>
                    <a:p>
                      <a:pPr algn="ctr"/>
                      <a:r>
                        <a:rPr lang="cs-CZ" sz="2400" dirty="0"/>
                        <a:t> (cm)</a:t>
                      </a:r>
                    </a:p>
                  </a:txBody>
                  <a:tcPr/>
                </a:tc>
                <a:extLst>
                  <a:ext uri="{0D108BD9-81ED-4DB2-BD59-A6C34878D82A}">
                    <a16:rowId xmlns:a16="http://schemas.microsoft.com/office/drawing/2014/main" val="1284384811"/>
                  </a:ext>
                </a:extLst>
              </a:tr>
              <a:tr h="617553">
                <a:tc>
                  <a:txBody>
                    <a:bodyPr/>
                    <a:lstStyle/>
                    <a:p>
                      <a:r>
                        <a:rPr lang="cs-CZ" sz="2400" dirty="0" err="1"/>
                        <a:t>Small</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22 - 26</a:t>
                      </a:r>
                    </a:p>
                  </a:txBody>
                  <a:tcPr/>
                </a:tc>
                <a:tc>
                  <a:txBody>
                    <a:bodyPr/>
                    <a:lstStyle/>
                    <a:p>
                      <a:pPr algn="ctr"/>
                      <a:r>
                        <a:rPr lang="cs-CZ" sz="2400" dirty="0"/>
                        <a:t>10 x 24</a:t>
                      </a:r>
                    </a:p>
                  </a:txBody>
                  <a:tcPr/>
                </a:tc>
                <a:extLst>
                  <a:ext uri="{0D108BD9-81ED-4DB2-BD59-A6C34878D82A}">
                    <a16:rowId xmlns:a16="http://schemas.microsoft.com/office/drawing/2014/main" val="2769300608"/>
                  </a:ext>
                </a:extLst>
              </a:tr>
              <a:tr h="617553">
                <a:tc>
                  <a:txBody>
                    <a:bodyPr/>
                    <a:lstStyle/>
                    <a:p>
                      <a:r>
                        <a:rPr lang="cs-CZ" sz="2400" dirty="0" err="1"/>
                        <a:t>Adult</a:t>
                      </a:r>
                      <a:r>
                        <a:rPr lang="cs-CZ" sz="2400" dirty="0"/>
                        <a:t> </a:t>
                      </a:r>
                      <a:r>
                        <a:rPr lang="cs-CZ" sz="2400" dirty="0" err="1"/>
                        <a:t>cuff</a:t>
                      </a:r>
                      <a:endParaRPr lang="cs-CZ" sz="2400" dirty="0"/>
                    </a:p>
                  </a:txBody>
                  <a:tcPr/>
                </a:tc>
                <a:tc>
                  <a:txBody>
                    <a:bodyPr/>
                    <a:lstStyle/>
                    <a:p>
                      <a:pPr algn="ctr"/>
                      <a:r>
                        <a:rPr lang="cs-CZ" sz="2400" dirty="0"/>
                        <a:t>27 - 34</a:t>
                      </a:r>
                    </a:p>
                  </a:txBody>
                  <a:tcPr/>
                </a:tc>
                <a:tc>
                  <a:txBody>
                    <a:bodyPr/>
                    <a:lstStyle/>
                    <a:p>
                      <a:pPr algn="ctr"/>
                      <a:r>
                        <a:rPr lang="cs-CZ" sz="2400" dirty="0"/>
                        <a:t>13 x 30</a:t>
                      </a:r>
                    </a:p>
                  </a:txBody>
                  <a:tcPr/>
                </a:tc>
                <a:extLst>
                  <a:ext uri="{0D108BD9-81ED-4DB2-BD59-A6C34878D82A}">
                    <a16:rowId xmlns:a16="http://schemas.microsoft.com/office/drawing/2014/main" val="3932018012"/>
                  </a:ext>
                </a:extLst>
              </a:tr>
              <a:tr h="617553">
                <a:tc>
                  <a:txBody>
                    <a:bodyPr/>
                    <a:lstStyle/>
                    <a:p>
                      <a:r>
                        <a:rPr lang="cs-CZ" sz="2400" dirty="0" err="1"/>
                        <a:t>Large</a:t>
                      </a:r>
                      <a:r>
                        <a:rPr lang="cs-CZ" sz="2400" dirty="0"/>
                        <a:t> </a:t>
                      </a:r>
                      <a:r>
                        <a:rPr lang="cs-CZ" sz="2400" dirty="0" err="1"/>
                        <a:t>adult</a:t>
                      </a:r>
                      <a:r>
                        <a:rPr lang="cs-CZ" sz="2400" dirty="0"/>
                        <a:t> </a:t>
                      </a:r>
                      <a:r>
                        <a:rPr lang="cs-CZ" sz="2400" dirty="0" err="1"/>
                        <a:t>cuff</a:t>
                      </a:r>
                      <a:r>
                        <a:rPr lang="cs-CZ" sz="2400" dirty="0"/>
                        <a:t> </a:t>
                      </a:r>
                    </a:p>
                  </a:txBody>
                  <a:tcPr/>
                </a:tc>
                <a:tc>
                  <a:txBody>
                    <a:bodyPr/>
                    <a:lstStyle/>
                    <a:p>
                      <a:pPr algn="ctr"/>
                      <a:r>
                        <a:rPr lang="cs-CZ" sz="2400" dirty="0"/>
                        <a:t>35 - 44</a:t>
                      </a:r>
                    </a:p>
                  </a:txBody>
                  <a:tcPr/>
                </a:tc>
                <a:tc>
                  <a:txBody>
                    <a:bodyPr/>
                    <a:lstStyle/>
                    <a:p>
                      <a:pPr algn="ctr"/>
                      <a:r>
                        <a:rPr lang="cs-CZ" sz="2400" dirty="0"/>
                        <a:t>16 x 38</a:t>
                      </a:r>
                    </a:p>
                  </a:txBody>
                  <a:tcPr/>
                </a:tc>
                <a:extLst>
                  <a:ext uri="{0D108BD9-81ED-4DB2-BD59-A6C34878D82A}">
                    <a16:rowId xmlns:a16="http://schemas.microsoft.com/office/drawing/2014/main" val="4142308311"/>
                  </a:ext>
                </a:extLst>
              </a:tr>
              <a:tr h="617553">
                <a:tc>
                  <a:txBody>
                    <a:bodyPr/>
                    <a:lstStyle/>
                    <a:p>
                      <a:r>
                        <a:rPr lang="cs-CZ" sz="2400" dirty="0" err="1"/>
                        <a:t>Tight</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45 - 52</a:t>
                      </a:r>
                    </a:p>
                  </a:txBody>
                  <a:tcPr/>
                </a:tc>
                <a:tc>
                  <a:txBody>
                    <a:bodyPr/>
                    <a:lstStyle/>
                    <a:p>
                      <a:pPr algn="ctr"/>
                      <a:r>
                        <a:rPr lang="cs-CZ" sz="2400" dirty="0"/>
                        <a:t>20 x 42</a:t>
                      </a:r>
                    </a:p>
                  </a:txBody>
                  <a:tcPr/>
                </a:tc>
                <a:extLst>
                  <a:ext uri="{0D108BD9-81ED-4DB2-BD59-A6C34878D82A}">
                    <a16:rowId xmlns:a16="http://schemas.microsoft.com/office/drawing/2014/main" val="669968887"/>
                  </a:ext>
                </a:extLst>
              </a:tr>
            </a:tbl>
          </a:graphicData>
        </a:graphic>
      </p:graphicFrame>
    </p:spTree>
    <p:extLst>
      <p:ext uri="{BB962C8B-B14F-4D97-AF65-F5344CB8AC3E}">
        <p14:creationId xmlns:p14="http://schemas.microsoft.com/office/powerpoint/2010/main" val="267120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153400" cy="1858962"/>
          </a:xfrm>
        </p:spPr>
        <p:txBody>
          <a:bodyPr>
            <a:normAutofit fontScale="90000"/>
          </a:bodyPr>
          <a:lstStyle/>
          <a:p>
            <a:pPr eaLnBrk="1" hangingPunct="1">
              <a:defRPr/>
            </a:pPr>
            <a:r>
              <a:rPr lang="cs-CZ" b="1" dirty="0" err="1">
                <a:solidFill>
                  <a:schemeClr val="accent2"/>
                </a:solidFill>
                <a:effectLst>
                  <a:outerShdw blurRad="38100" dist="38100" dir="2700000" algn="tl">
                    <a:srgbClr val="000000"/>
                  </a:outerShdw>
                </a:effectLst>
              </a:rPr>
              <a:t>Noninvasive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continuously</a:t>
            </a:r>
            <a:r>
              <a:rPr lang="cs-CZ" b="1" dirty="0">
                <a:solidFill>
                  <a:schemeClr val="accent2"/>
                </a:solidFill>
                <a:effectLst>
                  <a:outerShdw blurRad="38100" dist="38100" dir="2700000" algn="tl">
                    <a:srgbClr val="000000"/>
                  </a:outerShdw>
                </a:effectLst>
              </a:rPr>
              <a:t> </a:t>
            </a:r>
            <a:br>
              <a:rPr lang="cs-CZ" b="1" dirty="0">
                <a:solidFill>
                  <a:schemeClr val="accent2"/>
                </a:solidFill>
                <a:effectLst>
                  <a:outerShdw blurRad="38100" dist="38100" dir="2700000" algn="tl">
                    <a:srgbClr val="000000"/>
                  </a:outerShdw>
                </a:effectLst>
              </a:rPr>
            </a:br>
            <a:r>
              <a:rPr lang="cs-CZ" b="1" dirty="0">
                <a:solidFill>
                  <a:schemeClr val="accent2"/>
                </a:solidFill>
                <a:effectLst>
                  <a:outerShdw blurRad="38100" dist="38100" dir="2700000" algn="tl">
                    <a:srgbClr val="000000"/>
                  </a:outerShdw>
                </a:effectLst>
              </a:rPr>
              <a:t>beat-to-beat</a:t>
            </a:r>
            <a:r>
              <a:rPr lang="cs-CZ" dirty="0"/>
              <a:t> </a:t>
            </a:r>
            <a:r>
              <a:rPr lang="cs-CZ" b="1" dirty="0" err="1">
                <a:solidFill>
                  <a:schemeClr val="accent2"/>
                </a:solidFill>
                <a:effectLst>
                  <a:outerShdw blurRad="38100" dist="38100" dir="2700000" algn="tl">
                    <a:srgbClr val="000000"/>
                  </a:outerShdw>
                </a:effectLst>
              </a:rPr>
              <a:t>measurement</a:t>
            </a:r>
            <a:br>
              <a:rPr lang="cs-CZ" b="1" dirty="0">
                <a:solidFill>
                  <a:schemeClr val="accent2"/>
                </a:solidFill>
                <a:effectLst>
                  <a:outerShdw blurRad="38100" dist="38100" dir="2700000" algn="tl">
                    <a:srgbClr val="000000"/>
                  </a:outerShdw>
                </a:effectLst>
              </a:rPr>
            </a:br>
            <a:r>
              <a:rPr lang="cs-CZ" b="1" dirty="0" err="1">
                <a:solidFill>
                  <a:schemeClr val="accent2"/>
                </a:solidFill>
                <a:effectLst>
                  <a:outerShdw blurRad="38100" dist="38100" dir="2700000" algn="tl">
                    <a:srgbClr val="000000"/>
                  </a:outerShdw>
                </a:effectLst>
              </a:rPr>
              <a:t>of</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finger</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arterial</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endParaRPr lang="cs-CZ" b="1" dirty="0">
              <a:solidFill>
                <a:schemeClr val="accent2"/>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57200" y="2743200"/>
            <a:ext cx="8229600" cy="3916363"/>
          </a:xfrm>
        </p:spPr>
        <p:txBody>
          <a:bodyPr/>
          <a:lstStyle/>
          <a:p>
            <a:pPr eaLnBrk="1" hangingPunct="1"/>
            <a:r>
              <a:rPr lang="cs-CZ" altLang="cs-CZ">
                <a:solidFill>
                  <a:schemeClr val="accent2"/>
                </a:solidFill>
              </a:rPr>
              <a:t>Prof. Jan Peňáz, MD, PhD</a:t>
            </a:r>
          </a:p>
          <a:p>
            <a:pPr eaLnBrk="1" hangingPunct="1"/>
            <a:endParaRPr lang="cs-CZ" altLang="cs-CZ">
              <a:solidFill>
                <a:schemeClr val="accent2"/>
              </a:solidFill>
            </a:endParaRPr>
          </a:p>
          <a:p>
            <a:pPr eaLnBrk="1" hangingPunct="1"/>
            <a:r>
              <a:rPr lang="cs-CZ" altLang="cs-CZ" sz="2800">
                <a:solidFill>
                  <a:schemeClr val="accent2"/>
                </a:solidFill>
              </a:rPr>
              <a:t>Teacher and researcher on the Department of Physiology, Masaryk university, Brno</a:t>
            </a:r>
          </a:p>
          <a:p>
            <a:pPr eaLnBrk="1" hangingPunct="1"/>
            <a:endParaRPr lang="cs-CZ" altLang="cs-CZ" sz="2800">
              <a:solidFill>
                <a:schemeClr val="accent2"/>
              </a:solidFill>
            </a:endParaRPr>
          </a:p>
          <a:p>
            <a:pPr eaLnBrk="1" hangingPunct="1"/>
            <a:r>
              <a:rPr lang="cs-CZ" altLang="cs-CZ">
                <a:solidFill>
                  <a:schemeClr val="accent2"/>
                </a:solidFill>
              </a:rPr>
              <a:t>Patent 1969</a:t>
            </a:r>
          </a:p>
        </p:txBody>
      </p:sp>
    </p:spTree>
    <p:extLst>
      <p:ext uri="{BB962C8B-B14F-4D97-AF65-F5344CB8AC3E}">
        <p14:creationId xmlns:p14="http://schemas.microsoft.com/office/powerpoint/2010/main" val="92458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B4375AF-4885-494A-A5F8-8794C1D9128E}"/>
              </a:ext>
            </a:extLst>
          </p:cNvPr>
          <p:cNvSpPr txBox="1">
            <a:spLocks noChangeArrowheads="1"/>
          </p:cNvSpPr>
          <p:nvPr/>
        </p:nvSpPr>
        <p:spPr bwMode="auto">
          <a:xfrm>
            <a:off x="304800" y="14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cs-CZ" sz="4000" b="1" dirty="0">
                <a:solidFill>
                  <a:srgbClr val="CC3300"/>
                </a:solidFill>
                <a:effectLst>
                  <a:outerShdw blurRad="38100" dist="38100" dir="2700000" algn="tl">
                    <a:srgbClr val="000000"/>
                  </a:outerShdw>
                </a:effectLst>
                <a:latin typeface="Times New Roman" charset="0"/>
              </a:rPr>
              <a:t>Non-</a:t>
            </a:r>
            <a:r>
              <a:rPr lang="cs-CZ" sz="4000" b="1" dirty="0" err="1">
                <a:solidFill>
                  <a:srgbClr val="CC3300"/>
                </a:solidFill>
                <a:effectLst>
                  <a:outerShdw blurRad="38100" dist="38100" dir="2700000" algn="tl">
                    <a:srgbClr val="000000"/>
                  </a:outerShdw>
                </a:effectLst>
                <a:latin typeface="Times New Roman" charset="0"/>
              </a:rPr>
              <a:t>invasive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continuously</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blood</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pressure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measurement</a:t>
            </a:r>
            <a:r>
              <a:rPr lang="cs-CZ" sz="4000" b="1" dirty="0">
                <a:solidFill>
                  <a:srgbClr val="CC3300"/>
                </a:solidFill>
                <a:effectLst>
                  <a:outerShdw blurRad="38100" dist="38100" dir="2700000" algn="tl">
                    <a:srgbClr val="000000"/>
                  </a:outerShdw>
                </a:effectLst>
                <a:latin typeface="Times New Roman" charset="0"/>
              </a:rPr>
              <a:t> beat-to-beat by Peňáz</a:t>
            </a:r>
            <a:endParaRPr lang="en-GB" sz="4000" b="1" dirty="0">
              <a:solidFill>
                <a:srgbClr val="CC3300"/>
              </a:solidFill>
              <a:effectLst>
                <a:outerShdw blurRad="38100" dist="38100" dir="2700000" algn="tl">
                  <a:srgbClr val="000000"/>
                </a:outerShdw>
              </a:effectLst>
              <a:latin typeface="Times New Roman" charset="0"/>
            </a:endParaRPr>
          </a:p>
        </p:txBody>
      </p:sp>
      <p:pic>
        <p:nvPicPr>
          <p:cNvPr id="26627" name="Picture 3" descr="Obrázek1">
            <a:extLst>
              <a:ext uri="{FF2B5EF4-FFF2-40B4-BE49-F238E27FC236}">
                <a16:creationId xmlns:a16="http://schemas.microsoft.com/office/drawing/2014/main" id="{6FB3DCCC-BF03-4527-803D-A8B8C99F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86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28650" y="1693775"/>
            <a:ext cx="7886700" cy="3796197"/>
          </a:xfrm>
        </p:spPr>
        <p:txBody>
          <a:bodyPr>
            <a:normAutofit fontScale="55000" lnSpcReduction="20000"/>
          </a:bodyPr>
          <a:lstStyle/>
          <a:p>
            <a:pPr eaLnBrk="1" hangingPunct="1">
              <a:defRPr/>
            </a:pPr>
            <a:r>
              <a:rPr lang="cs-CZ" sz="3800" b="1" dirty="0" err="1">
                <a:solidFill>
                  <a:srgbClr val="FF0000"/>
                </a:solidFill>
              </a:rPr>
              <a:t>Blood</a:t>
            </a:r>
            <a:r>
              <a:rPr lang="cs-CZ" sz="3800" b="1" dirty="0">
                <a:solidFill>
                  <a:srgbClr val="FF0000"/>
                </a:solidFill>
              </a:rPr>
              <a:t> </a:t>
            </a:r>
            <a:r>
              <a:rPr lang="cs-CZ" sz="3800" b="1" dirty="0" err="1">
                <a:solidFill>
                  <a:srgbClr val="FF0000"/>
                </a:solidFill>
              </a:rPr>
              <a:t>pressure</a:t>
            </a:r>
            <a:r>
              <a:rPr lang="cs-CZ" sz="38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 SBP</a:t>
            </a:r>
          </a:p>
          <a:p>
            <a:pPr eaLnBrk="1" hangingPunct="1">
              <a:defRPr/>
            </a:pPr>
            <a:r>
              <a:rPr lang="cs-CZ" b="1" dirty="0" err="1">
                <a:solidFill>
                  <a:srgbClr val="FF0000"/>
                </a:solidFill>
              </a:rPr>
              <a:t>Diastolic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-SBP</a:t>
            </a:r>
          </a:p>
          <a:p>
            <a:pPr>
              <a:defRPr/>
            </a:pPr>
            <a:r>
              <a:rPr lang="cs-CZ" b="1" dirty="0" err="1">
                <a:solidFill>
                  <a:srgbClr val="FF0000"/>
                </a:solidFill>
              </a:rPr>
              <a:t>Mean</a:t>
            </a:r>
            <a:r>
              <a:rPr lang="cs-CZ" b="1" dirty="0">
                <a:solidFill>
                  <a:srgbClr val="FF0000"/>
                </a:solidFill>
              </a:rPr>
              <a:t> </a:t>
            </a:r>
            <a:r>
              <a:rPr lang="cs-CZ" b="1" dirty="0" err="1">
                <a:solidFill>
                  <a:srgbClr val="FF0000"/>
                </a:solidFill>
              </a:rPr>
              <a:t>arterial</a:t>
            </a:r>
            <a:r>
              <a:rPr lang="cs-CZ" b="1" dirty="0">
                <a:solidFill>
                  <a:srgbClr val="FF0000"/>
                </a:solidFill>
              </a:rPr>
              <a:t> </a:t>
            </a:r>
            <a:r>
              <a:rPr lang="cs-CZ" b="1" dirty="0" err="1">
                <a:solidFill>
                  <a:srgbClr val="FF0000"/>
                </a:solidFill>
              </a:rPr>
              <a:t>pressure</a:t>
            </a:r>
            <a:r>
              <a:rPr lang="cs-CZ" b="1" dirty="0">
                <a:solidFill>
                  <a:srgbClr val="FF0000"/>
                </a:solidFill>
              </a:rPr>
              <a:t> - MAP </a:t>
            </a:r>
          </a:p>
          <a:p>
            <a:pPr eaLnBrk="1" hangingPunct="1">
              <a:defRPr/>
            </a:pPr>
            <a:r>
              <a:rPr lang="cs-CZ" b="1" dirty="0">
                <a:solidFill>
                  <a:srgbClr val="FF0000"/>
                </a:solidFill>
              </a:rPr>
              <a:t>Pulse </a:t>
            </a:r>
            <a:r>
              <a:rPr lang="cs-CZ" b="1" dirty="0" err="1">
                <a:solidFill>
                  <a:srgbClr val="FF0000"/>
                </a:solidFill>
              </a:rPr>
              <a:t>pressure</a:t>
            </a:r>
            <a:r>
              <a:rPr lang="cs-CZ" b="1" dirty="0">
                <a:solidFill>
                  <a:srgbClr val="FF0000"/>
                </a:solidFill>
              </a:rPr>
              <a:t> - PP </a:t>
            </a:r>
            <a:endParaRPr lang="cs-CZ" sz="1800" b="1" dirty="0">
              <a:solidFill>
                <a:srgbClr val="FF0000"/>
              </a:solidFill>
            </a:endParaRPr>
          </a:p>
          <a:p>
            <a:pPr eaLnBrk="1" hangingPunct="1">
              <a:buFontTx/>
              <a:buNone/>
              <a:defRPr/>
            </a:pPr>
            <a:endParaRPr lang="cs-CZ" sz="1800"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18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1800" b="1" dirty="0">
                <a:solidFill>
                  <a:schemeClr val="accent2"/>
                </a:solidFill>
              </a:rPr>
              <a:t>                              </a:t>
            </a:r>
          </a:p>
        </p:txBody>
      </p:sp>
    </p:spTree>
    <p:extLst>
      <p:ext uri="{BB962C8B-B14F-4D97-AF65-F5344CB8AC3E}">
        <p14:creationId xmlns:p14="http://schemas.microsoft.com/office/powerpoint/2010/main" val="405785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290047">
            <a:extLst>
              <a:ext uri="{FF2B5EF4-FFF2-40B4-BE49-F238E27FC236}">
                <a16:creationId xmlns:a16="http://schemas.microsoft.com/office/drawing/2014/main" id="{BF495F7B-BB11-4B3B-8343-A1A5E2F4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0" y="115888"/>
            <a:ext cx="9144000" cy="6265440"/>
          </a:xfrm>
        </p:spPr>
        <p:txBody>
          <a:bodyPr>
            <a:normAutofit fontScale="92500" lnSpcReduction="10000"/>
          </a:bodyPr>
          <a:lstStyle/>
          <a:p>
            <a:pPr eaLnBrk="1" hangingPunct="1"/>
            <a:r>
              <a:rPr lang="cs-CZ" altLang="cs-CZ" sz="3500" b="1" dirty="0">
                <a:solidFill>
                  <a:srgbClr val="FF0000"/>
                </a:solidFill>
              </a:rPr>
              <a:t>Peňáz </a:t>
            </a:r>
            <a:r>
              <a:rPr lang="cs-CZ" altLang="cs-CZ" sz="3500" b="1" dirty="0" err="1">
                <a:solidFill>
                  <a:srgbClr val="FF0000"/>
                </a:solidFill>
              </a:rPr>
              <a:t>method</a:t>
            </a:r>
            <a:endParaRPr lang="cs-CZ" altLang="cs-CZ" sz="3500" b="1" dirty="0">
              <a:solidFill>
                <a:srgbClr val="FF0000"/>
              </a:solidFill>
            </a:endParaRPr>
          </a:p>
          <a:p>
            <a:pPr eaLnBrk="1" hangingPunct="1"/>
            <a:r>
              <a:rPr lang="cs-CZ" altLang="cs-CZ" sz="2800" b="1" dirty="0" err="1">
                <a:solidFill>
                  <a:srgbClr val="FF0000"/>
                </a:solidFill>
              </a:rPr>
              <a:t>photopletysmography</a:t>
            </a:r>
            <a:r>
              <a:rPr lang="cs-CZ" altLang="cs-CZ" sz="2800" b="1" dirty="0">
                <a:solidFill>
                  <a:srgbClr val="FF0000"/>
                </a:solidFill>
              </a:rPr>
              <a:t> </a:t>
            </a:r>
            <a:r>
              <a:rPr lang="cs-CZ" altLang="cs-CZ" sz="2000" dirty="0"/>
              <a:t>(</a:t>
            </a:r>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r>
              <a:rPr lang="cs-CZ" altLang="cs-CZ" sz="2000" dirty="0"/>
              <a:t>)</a:t>
            </a:r>
          </a:p>
          <a:p>
            <a:pPr eaLnBrk="1" hangingPunct="1"/>
            <a:r>
              <a:rPr lang="cs-CZ" altLang="cs-CZ" sz="2000" dirty="0"/>
              <a:t>(</a:t>
            </a:r>
            <a:r>
              <a:rPr lang="cs-CZ" altLang="cs-CZ" sz="2000" dirty="0" err="1"/>
              <a:t>volume-clamp</a:t>
            </a:r>
            <a:r>
              <a:rPr lang="cs-CZ" altLang="cs-CZ" sz="2000" dirty="0"/>
              <a:t> </a:t>
            </a:r>
            <a:r>
              <a:rPr lang="cs-CZ" altLang="cs-CZ" sz="2000" dirty="0" err="1"/>
              <a:t>method</a:t>
            </a:r>
            <a:r>
              <a:rPr lang="cs-CZ" altLang="cs-CZ" sz="2000" dirty="0"/>
              <a:t> – </a:t>
            </a:r>
            <a:r>
              <a:rPr lang="cs-CZ" altLang="cs-CZ" sz="2000" dirty="0" err="1"/>
              <a:t>method</a:t>
            </a:r>
            <a:r>
              <a:rPr lang="cs-CZ" altLang="cs-CZ" sz="2000" dirty="0"/>
              <a:t> </a:t>
            </a:r>
            <a:r>
              <a:rPr lang="cs-CZ" altLang="cs-CZ" sz="2000" dirty="0" err="1"/>
              <a:t>of</a:t>
            </a:r>
            <a:r>
              <a:rPr lang="cs-CZ" altLang="cs-CZ" sz="2000" dirty="0"/>
              <a:t> „</a:t>
            </a:r>
            <a:r>
              <a:rPr lang="cs-CZ" altLang="cs-CZ" sz="2000" dirty="0" err="1"/>
              <a:t>lightway</a:t>
            </a:r>
            <a:r>
              <a:rPr lang="cs-CZ" altLang="cs-CZ" sz="2000" dirty="0"/>
              <a:t> </a:t>
            </a:r>
            <a:r>
              <a:rPr lang="cs-CZ" altLang="cs-CZ" sz="2000" dirty="0" err="1"/>
              <a:t>artery</a:t>
            </a:r>
            <a:r>
              <a:rPr lang="cs-CZ" altLang="cs-CZ" sz="2000" dirty="0"/>
              <a:t> </a:t>
            </a:r>
            <a:r>
              <a:rPr lang="cs-CZ" altLang="cs-CZ" sz="2000" dirty="0" err="1"/>
              <a:t>system</a:t>
            </a:r>
            <a:r>
              <a:rPr lang="cs-CZ" altLang="cs-CZ" sz="2000" dirty="0"/>
              <a:t>“)</a:t>
            </a:r>
          </a:p>
          <a:p>
            <a:pPr eaLnBrk="1" hangingPunct="1"/>
            <a:endParaRPr lang="cs-CZ" altLang="cs-CZ" sz="2000" dirty="0"/>
          </a:p>
          <a:p>
            <a:r>
              <a:rPr lang="cs-CZ" altLang="cs-CZ" sz="2000" dirty="0" err="1"/>
              <a:t>It</a:t>
            </a:r>
            <a:r>
              <a:rPr lang="cs-CZ" altLang="cs-CZ" sz="2000" dirty="0"/>
              <a:t> </a:t>
            </a:r>
            <a:r>
              <a:rPr lang="cs-CZ" altLang="cs-CZ" sz="2000" dirty="0" err="1"/>
              <a:t>is</a:t>
            </a:r>
            <a:r>
              <a:rPr lang="cs-CZ" altLang="cs-CZ" sz="2000" dirty="0"/>
              <a:t> </a:t>
            </a:r>
            <a:r>
              <a:rPr lang="cs-CZ" altLang="cs-CZ" sz="2000" dirty="0" err="1"/>
              <a:t>based</a:t>
            </a:r>
            <a:r>
              <a:rPr lang="cs-CZ" altLang="cs-CZ" sz="2000" dirty="0"/>
              <a:t> on </a:t>
            </a:r>
            <a:r>
              <a:rPr lang="cs-CZ" altLang="cs-CZ" sz="2000" dirty="0" err="1"/>
              <a:t>clamping</a:t>
            </a:r>
            <a:r>
              <a:rPr lang="cs-CZ" altLang="cs-CZ" sz="2000" dirty="0"/>
              <a:t> </a:t>
            </a:r>
            <a:r>
              <a:rPr lang="cs-CZ" altLang="cs-CZ" sz="2000" dirty="0" err="1"/>
              <a:t>the</a:t>
            </a:r>
            <a:r>
              <a:rPr lang="cs-CZ" altLang="cs-CZ" sz="2000" dirty="0"/>
              <a:t> </a:t>
            </a:r>
            <a:r>
              <a:rPr lang="cs-CZ" altLang="cs-CZ" sz="2000" dirty="0" err="1"/>
              <a:t>volume</a:t>
            </a:r>
            <a:r>
              <a:rPr lang="cs-CZ" altLang="cs-CZ" sz="2000" dirty="0"/>
              <a:t> </a:t>
            </a:r>
            <a:r>
              <a:rPr lang="cs-CZ" altLang="cs-CZ" sz="2000" dirty="0" err="1"/>
              <a:t>of</a:t>
            </a:r>
            <a:r>
              <a:rPr lang="cs-CZ" altLang="cs-CZ" sz="2000" dirty="0"/>
              <a:t> </a:t>
            </a:r>
            <a:r>
              <a:rPr lang="cs-CZ" altLang="cs-CZ" sz="2000" dirty="0" err="1"/>
              <a:t>finger</a:t>
            </a:r>
            <a:r>
              <a:rPr lang="cs-CZ" altLang="cs-CZ" sz="2000" dirty="0"/>
              <a:t> </a:t>
            </a:r>
            <a:r>
              <a:rPr lang="cs-CZ" altLang="cs-CZ" sz="2000" dirty="0" err="1"/>
              <a:t>arteries</a:t>
            </a:r>
            <a:r>
              <a:rPr lang="cs-CZ" altLang="cs-CZ" sz="2000" dirty="0"/>
              <a:t> by fast </a:t>
            </a:r>
            <a:r>
              <a:rPr lang="cs-CZ" altLang="cs-CZ" sz="2000" dirty="0" err="1"/>
              <a:t>changes</a:t>
            </a:r>
            <a:r>
              <a:rPr lang="cs-CZ" altLang="cs-CZ" sz="2000" dirty="0"/>
              <a:t> </a:t>
            </a:r>
            <a:r>
              <a:rPr lang="cs-CZ" altLang="cs-CZ" sz="2000" dirty="0" err="1"/>
              <a:t>of</a:t>
            </a:r>
            <a:r>
              <a:rPr lang="cs-CZ" altLang="cs-CZ" sz="2000" dirty="0"/>
              <a:t> </a:t>
            </a:r>
            <a:r>
              <a:rPr lang="cs-CZ" altLang="cs-CZ" sz="2000" b="1" dirty="0" err="1"/>
              <a:t>pressure</a:t>
            </a:r>
            <a:r>
              <a:rPr lang="cs-CZ" altLang="cs-CZ" sz="2000" dirty="0"/>
              <a:t> in a </a:t>
            </a:r>
            <a:r>
              <a:rPr lang="cs-CZ" altLang="cs-CZ" sz="2000" dirty="0" err="1"/>
              <a:t>special</a:t>
            </a:r>
            <a:r>
              <a:rPr lang="cs-CZ" altLang="cs-CZ" sz="2000" dirty="0"/>
              <a:t> </a:t>
            </a:r>
            <a:r>
              <a:rPr lang="cs-CZ" altLang="cs-CZ" sz="2000" dirty="0" err="1"/>
              <a:t>cuff</a:t>
            </a:r>
            <a:r>
              <a:rPr lang="cs-CZ" altLang="cs-CZ" sz="2000" dirty="0"/>
              <a:t> </a:t>
            </a:r>
            <a:r>
              <a:rPr lang="cs-CZ" altLang="cs-CZ" sz="2000" dirty="0" err="1"/>
              <a:t>equipped</a:t>
            </a:r>
            <a:r>
              <a:rPr lang="cs-CZ" altLang="cs-CZ" sz="2000" dirty="0"/>
              <a:t> </a:t>
            </a:r>
            <a:r>
              <a:rPr lang="cs-CZ" altLang="cs-CZ" sz="2000" dirty="0" err="1"/>
              <a:t>with</a:t>
            </a:r>
            <a:r>
              <a:rPr lang="cs-CZ" altLang="cs-CZ" sz="2000" dirty="0"/>
              <a:t> a </a:t>
            </a:r>
            <a:r>
              <a:rPr lang="cs-CZ" altLang="cs-CZ" sz="2000" dirty="0" err="1"/>
              <a:t>photoelectric</a:t>
            </a:r>
            <a:r>
              <a:rPr lang="cs-CZ" altLang="cs-CZ" sz="2000" dirty="0"/>
              <a:t> </a:t>
            </a:r>
            <a:r>
              <a:rPr lang="cs-CZ" altLang="cs-CZ" sz="2000" dirty="0" err="1"/>
              <a:t>plethysmograph</a:t>
            </a:r>
            <a:r>
              <a:rPr lang="cs-CZ" altLang="cs-CZ" sz="2000" dirty="0"/>
              <a:t> to </a:t>
            </a:r>
            <a:r>
              <a:rPr lang="cs-CZ" altLang="cs-CZ" sz="2000" dirty="0" err="1"/>
              <a:t>measure</a:t>
            </a:r>
            <a:r>
              <a:rPr lang="cs-CZ" altLang="cs-CZ" sz="2000" dirty="0"/>
              <a:t> </a:t>
            </a:r>
            <a:r>
              <a:rPr lang="cs-CZ" altLang="cs-CZ" sz="2000" dirty="0" err="1"/>
              <a:t>the</a:t>
            </a:r>
            <a:r>
              <a:rPr lang="cs-CZ" altLang="cs-CZ" sz="2000" dirty="0"/>
              <a:t> </a:t>
            </a:r>
            <a:r>
              <a:rPr lang="cs-CZ" altLang="cs-CZ" sz="2000" dirty="0" err="1"/>
              <a:t>vascular</a:t>
            </a:r>
            <a:r>
              <a:rPr lang="cs-CZ" altLang="cs-CZ" sz="2000" dirty="0"/>
              <a:t> </a:t>
            </a:r>
            <a:r>
              <a:rPr lang="cs-CZ" altLang="cs-CZ" sz="2000" dirty="0" err="1"/>
              <a:t>volume</a:t>
            </a:r>
            <a:r>
              <a:rPr lang="cs-CZ" altLang="cs-CZ" sz="2000" dirty="0"/>
              <a:t>.</a:t>
            </a:r>
          </a:p>
          <a:p>
            <a:pPr eaLnBrk="1" hangingPunct="1"/>
            <a:endParaRPr lang="cs-CZ" altLang="cs-CZ" sz="2000" dirty="0"/>
          </a:p>
          <a:p>
            <a:r>
              <a:rPr lang="cs-CZ" altLang="cs-CZ" sz="2000" dirty="0" err="1"/>
              <a:t>based</a:t>
            </a:r>
            <a:r>
              <a:rPr lang="cs-CZ" altLang="cs-CZ" sz="2000" dirty="0"/>
              <a:t> on </a:t>
            </a:r>
            <a:r>
              <a:rPr lang="cs-CZ" altLang="cs-CZ" sz="2000" dirty="0" err="1"/>
              <a:t>the</a:t>
            </a:r>
            <a:r>
              <a:rPr lang="cs-CZ" altLang="cs-CZ" sz="2000" dirty="0"/>
              <a:t> </a:t>
            </a:r>
            <a:r>
              <a:rPr lang="cs-CZ" altLang="cs-CZ" sz="2000" dirty="0" err="1"/>
              <a:t>fact</a:t>
            </a:r>
            <a:r>
              <a:rPr lang="cs-CZ" altLang="cs-CZ" sz="2000" dirty="0"/>
              <a:t>- - </a:t>
            </a:r>
            <a:r>
              <a:rPr lang="cs-CZ" altLang="cs-CZ" sz="2000" dirty="0" err="1"/>
              <a:t>we</a:t>
            </a:r>
            <a:r>
              <a:rPr lang="cs-CZ" altLang="cs-CZ" sz="2000" dirty="0"/>
              <a:t> </a:t>
            </a:r>
            <a:r>
              <a:rPr lang="cs-CZ" altLang="cs-CZ" sz="2000" dirty="0" err="1"/>
              <a:t>need</a:t>
            </a:r>
            <a:r>
              <a:rPr lang="cs-CZ" altLang="cs-CZ" sz="2000" dirty="0"/>
              <a:t> </a:t>
            </a:r>
            <a:r>
              <a:rPr lang="cs-CZ" altLang="cs-CZ" sz="2000" dirty="0" err="1"/>
              <a:t>than</a:t>
            </a:r>
            <a:r>
              <a:rPr lang="cs-CZ" altLang="cs-CZ" sz="2000"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cuff</a:t>
            </a:r>
            <a:r>
              <a:rPr lang="cs-CZ" altLang="cs-CZ" sz="2000" b="1" dirty="0"/>
              <a:t> </a:t>
            </a:r>
            <a:r>
              <a:rPr lang="cs-CZ" altLang="cs-CZ" sz="2000" b="1" dirty="0" err="1"/>
              <a:t>corresponds</a:t>
            </a:r>
            <a:r>
              <a:rPr lang="cs-CZ" altLang="cs-CZ" sz="2000" b="1" dirty="0"/>
              <a:t> to </a:t>
            </a:r>
            <a:r>
              <a:rPr lang="cs-CZ" altLang="cs-CZ" sz="2000" b="1" dirty="0" err="1"/>
              <a:t>the</a:t>
            </a:r>
            <a:r>
              <a:rPr lang="cs-CZ" altLang="cs-CZ" sz="2000" b="1"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digital</a:t>
            </a:r>
            <a:r>
              <a:rPr lang="cs-CZ" altLang="cs-CZ" sz="2000" b="1" dirty="0"/>
              <a:t> </a:t>
            </a:r>
            <a:r>
              <a:rPr lang="cs-CZ" altLang="cs-CZ" sz="2000" b="1" dirty="0" err="1"/>
              <a:t>artery</a:t>
            </a:r>
            <a:endParaRPr lang="cs-CZ" altLang="cs-CZ" sz="2000" b="1" dirty="0"/>
          </a:p>
          <a:p>
            <a:pPr eaLnBrk="1" hangingPunct="1"/>
            <a:endParaRPr lang="cs-CZ" altLang="cs-CZ" sz="2000" dirty="0"/>
          </a:p>
          <a:p>
            <a:pPr marL="0" indent="0" eaLnBrk="1" hangingPunct="1">
              <a:buNone/>
            </a:pPr>
            <a:r>
              <a:rPr lang="cs-CZ" altLang="cs-CZ" sz="1900" i="1" dirty="0"/>
              <a:t>The </a:t>
            </a:r>
            <a:r>
              <a:rPr lang="cs-CZ" altLang="cs-CZ" sz="1900" i="1" dirty="0" err="1"/>
              <a:t>new</a:t>
            </a:r>
            <a:r>
              <a:rPr lang="cs-CZ" altLang="cs-CZ" sz="1900" i="1" dirty="0"/>
              <a:t> term: </a:t>
            </a:r>
            <a:r>
              <a:rPr lang="cs-CZ" altLang="cs-CZ" sz="1900" b="1" i="1" dirty="0" err="1">
                <a:solidFill>
                  <a:srgbClr val="FF0000"/>
                </a:solidFill>
              </a:rPr>
              <a:t>Transmural</a:t>
            </a:r>
            <a:r>
              <a:rPr lang="cs-CZ" altLang="cs-CZ" sz="1900" b="1" i="1" dirty="0">
                <a:solidFill>
                  <a:srgbClr val="FF0000"/>
                </a:solidFill>
              </a:rPr>
              <a:t> </a:t>
            </a:r>
            <a:r>
              <a:rPr lang="cs-CZ" altLang="cs-CZ" sz="1900" b="1" i="1" dirty="0" err="1">
                <a:solidFill>
                  <a:srgbClr val="FF0000"/>
                </a:solidFill>
              </a:rPr>
              <a:t>pressure</a:t>
            </a:r>
            <a:r>
              <a:rPr lang="cs-CZ" altLang="cs-CZ" sz="1900" b="1" i="1" dirty="0">
                <a:solidFill>
                  <a:srgbClr val="FF0000"/>
                </a:solidFill>
              </a:rPr>
              <a:t> </a:t>
            </a:r>
            <a:r>
              <a:rPr lang="cs-CZ" altLang="cs-CZ" sz="1900" i="1" dirty="0"/>
              <a:t>– </a:t>
            </a:r>
            <a:r>
              <a:rPr lang="cs-CZ" altLang="cs-CZ" sz="1900" i="1" dirty="0" err="1"/>
              <a:t>Pt</a:t>
            </a:r>
            <a:r>
              <a:rPr lang="cs-CZ" altLang="cs-CZ" sz="1900" i="1" dirty="0"/>
              <a:t> (</a:t>
            </a:r>
            <a:r>
              <a:rPr lang="cs-CZ" altLang="cs-CZ" sz="1900" i="1" dirty="0" err="1"/>
              <a:t>the</a:t>
            </a:r>
            <a:r>
              <a:rPr lang="cs-CZ" altLang="cs-CZ" sz="1900" i="1" dirty="0"/>
              <a:t> </a:t>
            </a:r>
            <a:r>
              <a:rPr lang="cs-CZ" altLang="cs-CZ" sz="1900" i="1" dirty="0" err="1"/>
              <a:t>pressure</a:t>
            </a:r>
            <a:r>
              <a:rPr lang="cs-CZ" altLang="cs-CZ" sz="1900" i="1" dirty="0"/>
              <a:t> </a:t>
            </a:r>
            <a:r>
              <a:rPr lang="cs-CZ" altLang="cs-CZ" sz="1900" i="1" dirty="0" err="1"/>
              <a:t>across</a:t>
            </a:r>
            <a:r>
              <a:rPr lang="cs-CZ" altLang="cs-CZ" sz="1900" i="1" dirty="0"/>
              <a:t> </a:t>
            </a:r>
            <a:r>
              <a:rPr lang="cs-CZ" altLang="cs-CZ" sz="1900" i="1" dirty="0" err="1"/>
              <a:t>the</a:t>
            </a:r>
            <a:r>
              <a:rPr lang="cs-CZ" altLang="cs-CZ" sz="1900" i="1" dirty="0"/>
              <a:t> </a:t>
            </a:r>
            <a:r>
              <a:rPr lang="cs-CZ" altLang="cs-CZ" sz="1900" i="1" dirty="0" err="1"/>
              <a:t>wall</a:t>
            </a:r>
            <a:r>
              <a:rPr lang="cs-CZ" altLang="cs-CZ" sz="1900" i="1" dirty="0"/>
              <a:t> </a:t>
            </a:r>
            <a:r>
              <a:rPr lang="cs-CZ" altLang="cs-CZ" sz="1900" i="1" dirty="0" err="1"/>
              <a:t>of</a:t>
            </a:r>
            <a:r>
              <a:rPr lang="cs-CZ" altLang="cs-CZ" sz="1900" i="1" dirty="0"/>
              <a:t> </a:t>
            </a:r>
            <a:r>
              <a:rPr lang="cs-CZ" altLang="cs-CZ" sz="1900" i="1" dirty="0" err="1"/>
              <a:t>the</a:t>
            </a:r>
            <a:r>
              <a:rPr lang="cs-CZ" altLang="cs-CZ" sz="1900" i="1" dirty="0"/>
              <a:t> </a:t>
            </a:r>
            <a:r>
              <a:rPr lang="cs-CZ" altLang="cs-CZ" sz="1900" i="1" dirty="0" err="1"/>
              <a:t>artery</a:t>
            </a:r>
            <a:r>
              <a:rPr lang="cs-CZ" altLang="cs-CZ" sz="1900" i="1" dirty="0"/>
              <a:t>)</a:t>
            </a:r>
          </a:p>
          <a:p>
            <a:pPr marL="0" indent="0" eaLnBrk="1" hangingPunct="1">
              <a:buNone/>
            </a:pPr>
            <a:r>
              <a:rPr lang="cs-CZ" altLang="cs-CZ" sz="1900" i="1" dirty="0"/>
              <a:t>So, </a:t>
            </a:r>
            <a:r>
              <a:rPr lang="cs-CZ" altLang="cs-CZ" sz="1900" i="1" dirty="0" err="1"/>
              <a:t>we</a:t>
            </a:r>
            <a:r>
              <a:rPr lang="cs-CZ" altLang="cs-CZ" sz="1900" i="1" dirty="0"/>
              <a:t> </a:t>
            </a:r>
            <a:r>
              <a:rPr lang="cs-CZ" altLang="cs-CZ" sz="1900" i="1" dirty="0" err="1"/>
              <a:t>know</a:t>
            </a:r>
            <a:r>
              <a:rPr lang="cs-CZ" altLang="cs-CZ" sz="1900" i="1" dirty="0"/>
              <a:t> </a:t>
            </a:r>
            <a:r>
              <a:rPr lang="cs-CZ" altLang="cs-CZ" sz="1900" i="1" dirty="0" err="1"/>
              <a:t>following</a:t>
            </a:r>
            <a:r>
              <a:rPr lang="cs-CZ" altLang="cs-CZ" sz="1900" i="1" dirty="0"/>
              <a:t> </a:t>
            </a:r>
            <a:r>
              <a:rPr lang="cs-CZ" altLang="cs-CZ" sz="1900" i="1" dirty="0" err="1"/>
              <a:t>parameters</a:t>
            </a:r>
            <a:r>
              <a:rPr lang="cs-CZ" altLang="cs-CZ" sz="1900" i="1" dirty="0"/>
              <a:t>:</a:t>
            </a:r>
          </a:p>
          <a:p>
            <a:pPr marL="0" indent="0" eaLnBrk="1" hangingPunct="1">
              <a:buNone/>
            </a:pPr>
            <a:r>
              <a:rPr lang="cs-CZ" altLang="cs-CZ" sz="1900" dirty="0"/>
              <a:t>BP=</a:t>
            </a:r>
            <a:r>
              <a:rPr lang="cs-CZ" altLang="cs-CZ" sz="1900" dirty="0" err="1"/>
              <a:t>Blod</a:t>
            </a:r>
            <a:r>
              <a:rPr lang="cs-CZ" altLang="cs-CZ" sz="1900" dirty="0"/>
              <a:t> </a:t>
            </a:r>
            <a:r>
              <a:rPr lang="cs-CZ" altLang="cs-CZ" sz="1900" dirty="0" err="1"/>
              <a:t>pressure</a:t>
            </a:r>
            <a:r>
              <a:rPr lang="cs-CZ" altLang="cs-CZ" sz="1900" dirty="0"/>
              <a:t> </a:t>
            </a:r>
            <a:r>
              <a:rPr lang="cs-CZ" altLang="cs-CZ" sz="1900" dirty="0" err="1"/>
              <a:t>inside</a:t>
            </a:r>
            <a:r>
              <a:rPr lang="cs-CZ" altLang="cs-CZ" sz="1900" dirty="0"/>
              <a:t> </a:t>
            </a:r>
            <a:r>
              <a:rPr lang="cs-CZ" altLang="cs-CZ" sz="1900" dirty="0" err="1"/>
              <a:t>of</a:t>
            </a:r>
            <a:r>
              <a:rPr lang="cs-CZ" altLang="cs-CZ" sz="1900" dirty="0"/>
              <a:t> </a:t>
            </a:r>
            <a:r>
              <a:rPr lang="cs-CZ" altLang="cs-CZ" sz="1900" dirty="0" err="1"/>
              <a:t>digital</a:t>
            </a:r>
            <a:r>
              <a:rPr lang="cs-CZ" altLang="cs-CZ" sz="1900" dirty="0"/>
              <a:t> </a:t>
            </a:r>
            <a:r>
              <a:rPr lang="cs-CZ" altLang="cs-CZ" sz="1900" dirty="0" err="1"/>
              <a:t>artery</a:t>
            </a:r>
            <a:r>
              <a:rPr lang="cs-CZ" altLang="cs-CZ" sz="1900" dirty="0"/>
              <a:t>, </a:t>
            </a:r>
            <a:r>
              <a:rPr lang="cs-CZ" altLang="cs-CZ" sz="1900" dirty="0" err="1"/>
              <a:t>Pc</a:t>
            </a:r>
            <a:r>
              <a:rPr lang="cs-CZ" altLang="cs-CZ" sz="1900" dirty="0"/>
              <a:t> = </a:t>
            </a:r>
            <a:r>
              <a:rPr lang="cs-CZ" altLang="cs-CZ" sz="1900" dirty="0" err="1"/>
              <a:t>pressure</a:t>
            </a:r>
            <a:r>
              <a:rPr lang="cs-CZ" altLang="cs-CZ" sz="1900" dirty="0"/>
              <a:t> in </a:t>
            </a:r>
            <a:r>
              <a:rPr lang="cs-CZ" altLang="cs-CZ" sz="1900" dirty="0" err="1"/>
              <a:t>cuff</a:t>
            </a:r>
            <a:r>
              <a:rPr lang="cs-CZ" altLang="cs-CZ" sz="1900" dirty="0"/>
              <a:t>, </a:t>
            </a:r>
            <a:r>
              <a:rPr lang="cs-CZ" altLang="cs-CZ" sz="1900" dirty="0" err="1"/>
              <a:t>Pt</a:t>
            </a:r>
            <a:r>
              <a:rPr lang="cs-CZ" altLang="cs-CZ" sz="1900" dirty="0"/>
              <a:t> =</a:t>
            </a:r>
            <a:r>
              <a:rPr lang="cs-CZ" altLang="cs-CZ" sz="1900" dirty="0" err="1"/>
              <a:t>transmural</a:t>
            </a:r>
            <a:r>
              <a:rPr lang="cs-CZ" altLang="cs-CZ" sz="1900" dirty="0"/>
              <a:t> </a:t>
            </a:r>
            <a:r>
              <a:rPr lang="cs-CZ" altLang="cs-CZ" sz="1900" dirty="0" err="1"/>
              <a:t>pressure</a:t>
            </a:r>
            <a:endParaRPr lang="cs-CZ" altLang="cs-CZ" sz="1900" dirty="0"/>
          </a:p>
          <a:p>
            <a:pPr marL="0" indent="0" eaLnBrk="1" hangingPunct="1">
              <a:buNone/>
            </a:pPr>
            <a:r>
              <a:rPr lang="cs-CZ" altLang="cs-CZ" sz="1900" dirty="0" err="1"/>
              <a:t>We</a:t>
            </a:r>
            <a:r>
              <a:rPr lang="cs-CZ" altLang="cs-CZ" sz="1900" dirty="0"/>
              <a:t> </a:t>
            </a:r>
            <a:r>
              <a:rPr lang="cs-CZ" altLang="cs-CZ" sz="1900" dirty="0" err="1"/>
              <a:t>estimated</a:t>
            </a:r>
            <a:r>
              <a:rPr lang="cs-CZ" altLang="cs-CZ" sz="1900" dirty="0"/>
              <a:t>: </a:t>
            </a:r>
            <a:r>
              <a:rPr lang="cs-CZ" altLang="cs-CZ" sz="1900" b="1" dirty="0">
                <a:solidFill>
                  <a:srgbClr val="FF0000"/>
                </a:solidFill>
              </a:rPr>
              <a:t>BP = </a:t>
            </a:r>
            <a:r>
              <a:rPr lang="cs-CZ" altLang="cs-CZ" sz="1900" b="1" dirty="0" err="1">
                <a:solidFill>
                  <a:srgbClr val="FF0000"/>
                </a:solidFill>
              </a:rPr>
              <a:t>Pc</a:t>
            </a:r>
            <a:r>
              <a:rPr lang="cs-CZ" altLang="cs-CZ" sz="1900" b="1" dirty="0">
                <a:solidFill>
                  <a:srgbClr val="FF0000"/>
                </a:solidFill>
              </a:rPr>
              <a:t>  </a:t>
            </a:r>
            <a:r>
              <a:rPr lang="cs-CZ" altLang="cs-CZ" sz="1900" b="1" dirty="0" err="1">
                <a:solidFill>
                  <a:srgbClr val="FF0000"/>
                </a:solidFill>
              </a:rPr>
              <a:t>it</a:t>
            </a:r>
            <a:r>
              <a:rPr lang="cs-CZ" altLang="cs-CZ" sz="1900" b="1" dirty="0">
                <a:solidFill>
                  <a:srgbClr val="FF0000"/>
                </a:solidFill>
              </a:rPr>
              <a:t> </a:t>
            </a:r>
            <a:r>
              <a:rPr lang="cs-CZ" altLang="cs-CZ" sz="1900" b="1" dirty="0" err="1">
                <a:solidFill>
                  <a:srgbClr val="FF0000"/>
                </a:solidFill>
              </a:rPr>
              <a:t>is</a:t>
            </a:r>
            <a:r>
              <a:rPr lang="cs-CZ" altLang="cs-CZ" sz="1900" b="1" dirty="0">
                <a:solidFill>
                  <a:srgbClr val="FF0000"/>
                </a:solidFill>
              </a:rPr>
              <a:t> </a:t>
            </a:r>
            <a:r>
              <a:rPr lang="cs-CZ" altLang="cs-CZ" sz="1900" b="1" dirty="0" err="1">
                <a:solidFill>
                  <a:srgbClr val="FF0000"/>
                </a:solidFill>
              </a:rPr>
              <a:t>mean</a:t>
            </a:r>
            <a:r>
              <a:rPr lang="cs-CZ" altLang="cs-CZ" sz="1900" b="1" dirty="0">
                <a:solidFill>
                  <a:srgbClr val="FF0000"/>
                </a:solidFill>
              </a:rPr>
              <a:t>, </a:t>
            </a:r>
            <a:r>
              <a:rPr lang="cs-CZ" altLang="cs-CZ" sz="1900" b="1" dirty="0" err="1">
                <a:solidFill>
                  <a:srgbClr val="FF0000"/>
                </a:solidFill>
              </a:rPr>
              <a:t>that</a:t>
            </a:r>
            <a:r>
              <a:rPr lang="cs-CZ" altLang="cs-CZ" sz="1900" b="1" dirty="0">
                <a:solidFill>
                  <a:srgbClr val="FF0000"/>
                </a:solidFill>
              </a:rPr>
              <a:t> </a:t>
            </a:r>
            <a:r>
              <a:rPr lang="cs-CZ" altLang="cs-CZ" sz="1900" b="1" dirty="0" err="1">
                <a:solidFill>
                  <a:srgbClr val="FF0000"/>
                </a:solidFill>
              </a:rPr>
              <a:t>Pt</a:t>
            </a:r>
            <a:r>
              <a:rPr lang="cs-CZ" altLang="cs-CZ" sz="1900" b="1" dirty="0">
                <a:solidFill>
                  <a:srgbClr val="FF0000"/>
                </a:solidFill>
              </a:rPr>
              <a:t> = 0 …</a:t>
            </a:r>
            <a:r>
              <a:rPr lang="cs-CZ" altLang="cs-CZ" sz="1900" dirty="0"/>
              <a:t> </a:t>
            </a:r>
            <a:r>
              <a:rPr lang="cs-CZ" altLang="cs-CZ" sz="1900" dirty="0" err="1"/>
              <a:t>photoplethysmogram</a:t>
            </a:r>
            <a:r>
              <a:rPr lang="cs-CZ" altLang="cs-CZ" sz="1900" dirty="0"/>
              <a:t> </a:t>
            </a:r>
            <a:r>
              <a:rPr lang="cs-CZ" altLang="cs-CZ" sz="1900" dirty="0" err="1"/>
              <a:t>registered</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of</a:t>
            </a:r>
            <a:r>
              <a:rPr lang="cs-CZ" altLang="cs-CZ" sz="1900" dirty="0"/>
              <a:t> </a:t>
            </a:r>
            <a:r>
              <a:rPr lang="cs-CZ" altLang="cs-CZ" sz="1900" dirty="0" err="1"/>
              <a:t>oscilation</a:t>
            </a:r>
            <a:r>
              <a:rPr lang="cs-CZ" altLang="cs-CZ" sz="1900" dirty="0"/>
              <a:t> --- </a:t>
            </a:r>
            <a:r>
              <a:rPr lang="cs-CZ" altLang="cs-CZ" sz="1900" dirty="0" err="1">
                <a:solidFill>
                  <a:srgbClr val="FF0000"/>
                </a:solidFill>
              </a:rPr>
              <a:t>we</a:t>
            </a:r>
            <a:r>
              <a:rPr lang="cs-CZ" altLang="cs-CZ" sz="1900" dirty="0">
                <a:solidFill>
                  <a:srgbClr val="FF0000"/>
                </a:solidFill>
              </a:rPr>
              <a:t> </a:t>
            </a:r>
            <a:r>
              <a:rPr lang="cs-CZ" altLang="cs-CZ" sz="1900" dirty="0" err="1">
                <a:solidFill>
                  <a:srgbClr val="FF0000"/>
                </a:solidFill>
              </a:rPr>
              <a:t>measure</a:t>
            </a:r>
            <a:r>
              <a:rPr lang="cs-CZ" altLang="cs-CZ" sz="1900" dirty="0">
                <a:solidFill>
                  <a:srgbClr val="FF0000"/>
                </a:solidFill>
              </a:rPr>
              <a:t> </a:t>
            </a:r>
            <a:r>
              <a:rPr lang="cs-CZ" altLang="cs-CZ" sz="1900" dirty="0" err="1">
                <a:solidFill>
                  <a:srgbClr val="FF0000"/>
                </a:solidFill>
              </a:rPr>
              <a:t>the</a:t>
            </a:r>
            <a:r>
              <a:rPr lang="cs-CZ" altLang="cs-CZ" sz="1900" dirty="0">
                <a:solidFill>
                  <a:srgbClr val="FF0000"/>
                </a:solidFill>
              </a:rPr>
              <a:t> </a:t>
            </a:r>
            <a:r>
              <a:rPr lang="cs-CZ" altLang="cs-CZ" sz="1900" b="1" dirty="0">
                <a:solidFill>
                  <a:srgbClr val="FF0000"/>
                </a:solidFill>
              </a:rPr>
              <a:t>MAP</a:t>
            </a:r>
          </a:p>
          <a:p>
            <a:pPr marL="0" indent="0" eaLnBrk="1" hangingPunct="1">
              <a:buNone/>
            </a:pPr>
            <a:r>
              <a:rPr lang="cs-CZ" altLang="cs-CZ" sz="1900" dirty="0" err="1"/>
              <a:t>This</a:t>
            </a:r>
            <a:r>
              <a:rPr lang="cs-CZ" altLang="cs-CZ" sz="1900" dirty="0"/>
              <a:t> </a:t>
            </a:r>
            <a:r>
              <a:rPr lang="cs-CZ" altLang="cs-CZ" sz="1900" dirty="0" err="1"/>
              <a:t>situation</a:t>
            </a:r>
            <a:r>
              <a:rPr lang="cs-CZ" altLang="cs-CZ" sz="1900" dirty="0"/>
              <a:t> </a:t>
            </a:r>
            <a:r>
              <a:rPr lang="cs-CZ" altLang="cs-CZ" sz="1900" dirty="0" err="1"/>
              <a:t>comming</a:t>
            </a:r>
            <a:r>
              <a:rPr lang="cs-CZ" altLang="cs-CZ" sz="1900" dirty="0"/>
              <a:t> </a:t>
            </a:r>
            <a:r>
              <a:rPr lang="cs-CZ" altLang="cs-CZ" sz="1900" dirty="0" err="1"/>
              <a:t>at</a:t>
            </a:r>
            <a:r>
              <a:rPr lang="cs-CZ" altLang="cs-CZ" sz="1900" dirty="0"/>
              <a:t> </a:t>
            </a:r>
            <a:r>
              <a:rPr lang="cs-CZ" altLang="cs-CZ" sz="1900" dirty="0" err="1"/>
              <a:t>the</a:t>
            </a:r>
            <a:r>
              <a:rPr lang="cs-CZ" altLang="cs-CZ" sz="1900" dirty="0"/>
              <a:t> </a:t>
            </a:r>
            <a:r>
              <a:rPr lang="cs-CZ" altLang="cs-CZ" sz="1900" dirty="0" err="1"/>
              <a:t>beginning</a:t>
            </a:r>
            <a:r>
              <a:rPr lang="cs-CZ" altLang="cs-CZ" sz="1900" dirty="0"/>
              <a:t> </a:t>
            </a:r>
            <a:r>
              <a:rPr lang="cs-CZ" altLang="cs-CZ" sz="1900" dirty="0" err="1"/>
              <a:t>of</a:t>
            </a:r>
            <a:r>
              <a:rPr lang="cs-CZ" altLang="cs-CZ" sz="1900" dirty="0"/>
              <a:t> </a:t>
            </a:r>
            <a:r>
              <a:rPr lang="cs-CZ" altLang="cs-CZ" sz="1900" dirty="0" err="1"/>
              <a:t>measurement</a:t>
            </a:r>
            <a:r>
              <a:rPr lang="cs-CZ" altLang="cs-CZ" sz="1900" dirty="0"/>
              <a:t>, </a:t>
            </a:r>
            <a:r>
              <a:rPr lang="cs-CZ" altLang="cs-CZ" sz="1900" dirty="0" err="1"/>
              <a:t>when</a:t>
            </a:r>
            <a:r>
              <a:rPr lang="cs-CZ" altLang="cs-CZ" sz="1900" dirty="0"/>
              <a:t> </a:t>
            </a:r>
            <a:r>
              <a:rPr lang="cs-CZ" altLang="cs-CZ" sz="1900" dirty="0" err="1"/>
              <a:t>the</a:t>
            </a:r>
            <a:r>
              <a:rPr lang="cs-CZ" altLang="cs-CZ" sz="1900" dirty="0"/>
              <a:t> </a:t>
            </a:r>
            <a:r>
              <a:rPr lang="cs-CZ" altLang="cs-CZ" sz="1900" dirty="0" err="1"/>
              <a:t>cuff</a:t>
            </a:r>
            <a:r>
              <a:rPr lang="cs-CZ" altLang="cs-CZ" sz="1900" dirty="0"/>
              <a:t> </a:t>
            </a:r>
            <a:r>
              <a:rPr lang="cs-CZ" altLang="cs-CZ" sz="1900" dirty="0" err="1"/>
              <a:t>is</a:t>
            </a:r>
            <a:r>
              <a:rPr lang="cs-CZ" altLang="cs-CZ" sz="1900" dirty="0"/>
              <a:t> </a:t>
            </a:r>
            <a:r>
              <a:rPr lang="cs-CZ" altLang="cs-CZ" sz="1900" dirty="0" err="1"/>
              <a:t>inflated</a:t>
            </a:r>
            <a:r>
              <a:rPr lang="cs-CZ" altLang="cs-CZ" sz="1900" dirty="0"/>
              <a:t> step by step (5 </a:t>
            </a:r>
            <a:r>
              <a:rPr lang="cs-CZ" altLang="cs-CZ" sz="1900" dirty="0" err="1"/>
              <a:t>mmHg</a:t>
            </a:r>
            <a:r>
              <a:rPr lang="cs-CZ" altLang="cs-CZ" sz="1900" dirty="0"/>
              <a:t>) and  </a:t>
            </a:r>
            <a:r>
              <a:rPr lang="cs-CZ" altLang="cs-CZ" sz="1900" dirty="0" err="1"/>
              <a:t>Pc</a:t>
            </a:r>
            <a:r>
              <a:rPr lang="cs-CZ" altLang="cs-CZ" sz="1900" dirty="0"/>
              <a:t> </a:t>
            </a:r>
            <a:r>
              <a:rPr lang="cs-CZ" altLang="cs-CZ" sz="1900" dirty="0" err="1"/>
              <a:t>increase</a:t>
            </a:r>
            <a:r>
              <a:rPr lang="cs-CZ" altLang="cs-CZ" sz="1900" dirty="0"/>
              <a:t>. In </a:t>
            </a:r>
            <a:r>
              <a:rPr lang="cs-CZ" altLang="cs-CZ" sz="1900" dirty="0" err="1"/>
              <a:t>the</a:t>
            </a:r>
            <a:r>
              <a:rPr lang="cs-CZ" altLang="cs-CZ" sz="1900" dirty="0"/>
              <a:t> moment </a:t>
            </a:r>
            <a:r>
              <a:rPr lang="cs-CZ" altLang="cs-CZ" sz="1900" dirty="0" err="1"/>
              <a:t>of</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is</a:t>
            </a:r>
            <a:r>
              <a:rPr lang="cs-CZ" altLang="cs-CZ" sz="1900" dirty="0"/>
              <a:t> </a:t>
            </a:r>
            <a:r>
              <a:rPr lang="cs-CZ" altLang="cs-CZ" sz="1900" dirty="0" err="1"/>
              <a:t>registered</a:t>
            </a:r>
            <a:r>
              <a:rPr lang="cs-CZ" altLang="cs-CZ" sz="1900" dirty="0"/>
              <a:t> – </a:t>
            </a:r>
            <a:r>
              <a:rPr lang="cs-CZ" altLang="cs-CZ" sz="1900" b="1" dirty="0" err="1">
                <a:solidFill>
                  <a:srgbClr val="FF0000"/>
                </a:solidFill>
              </a:rPr>
              <a:t>feed-back</a:t>
            </a:r>
            <a:r>
              <a:rPr lang="cs-CZ" altLang="cs-CZ" sz="1900" b="1" dirty="0">
                <a:solidFill>
                  <a:srgbClr val="FF0000"/>
                </a:solidFill>
              </a:rPr>
              <a:t> </a:t>
            </a:r>
            <a:r>
              <a:rPr lang="cs-CZ" altLang="cs-CZ" sz="1900" b="1" dirty="0" err="1">
                <a:solidFill>
                  <a:srgbClr val="FF0000"/>
                </a:solidFill>
              </a:rPr>
              <a:t>loop</a:t>
            </a:r>
            <a:r>
              <a:rPr lang="cs-CZ" altLang="cs-CZ" sz="1900" b="1" dirty="0">
                <a:solidFill>
                  <a:srgbClr val="FF0000"/>
                </a:solidFill>
              </a:rPr>
              <a:t> </a:t>
            </a:r>
            <a:r>
              <a:rPr lang="cs-CZ" altLang="cs-CZ" sz="1900" dirty="0" err="1"/>
              <a:t>started</a:t>
            </a:r>
            <a:r>
              <a:rPr lang="cs-CZ" altLang="cs-CZ" sz="1900" dirty="0"/>
              <a:t> </a:t>
            </a:r>
            <a:r>
              <a:rPr lang="cs-CZ" altLang="cs-CZ" sz="1900" dirty="0" err="1"/>
              <a:t>for</a:t>
            </a:r>
            <a:r>
              <a:rPr lang="cs-CZ" altLang="cs-CZ" sz="1900" dirty="0"/>
              <a:t> </a:t>
            </a:r>
            <a:r>
              <a:rPr lang="cs-CZ" altLang="cs-CZ" sz="1900" dirty="0" err="1"/>
              <a:t>obtained</a:t>
            </a:r>
            <a:r>
              <a:rPr lang="cs-CZ" altLang="cs-CZ" sz="1900" dirty="0"/>
              <a:t> </a:t>
            </a:r>
            <a:r>
              <a:rPr lang="cs-CZ" altLang="cs-CZ" sz="1900" dirty="0" err="1"/>
              <a:t>the</a:t>
            </a:r>
            <a:r>
              <a:rPr lang="cs-CZ" altLang="cs-CZ" sz="1900" dirty="0"/>
              <a:t> </a:t>
            </a:r>
            <a:r>
              <a:rPr lang="cs-CZ" altLang="cs-CZ" sz="1900" dirty="0" err="1"/>
              <a:t>constant</a:t>
            </a:r>
            <a:r>
              <a:rPr lang="cs-CZ" altLang="cs-CZ" sz="1900" dirty="0"/>
              <a:t> </a:t>
            </a:r>
            <a:r>
              <a:rPr lang="cs-CZ" altLang="cs-CZ" sz="1900" dirty="0" err="1"/>
              <a:t>volume</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finger</a:t>
            </a:r>
            <a:r>
              <a:rPr lang="cs-CZ" altLang="cs-CZ" sz="1900" dirty="0"/>
              <a:t>. </a:t>
            </a:r>
            <a:r>
              <a:rPr lang="cs-CZ" altLang="cs-CZ" sz="1900" dirty="0" err="1"/>
              <a:t>This</a:t>
            </a:r>
            <a:r>
              <a:rPr lang="cs-CZ" altLang="cs-CZ" sz="1900" dirty="0"/>
              <a:t> </a:t>
            </a:r>
            <a:r>
              <a:rPr lang="cs-CZ" altLang="cs-CZ" sz="1900" dirty="0" err="1"/>
              <a:t>feed-back</a:t>
            </a:r>
            <a:r>
              <a:rPr lang="cs-CZ" altLang="cs-CZ" sz="1900" dirty="0"/>
              <a:t> </a:t>
            </a:r>
            <a:r>
              <a:rPr lang="cs-CZ" altLang="cs-CZ" sz="1900" dirty="0" err="1"/>
              <a:t>control</a:t>
            </a:r>
            <a:r>
              <a:rPr lang="cs-CZ" altLang="cs-CZ" sz="1900" dirty="0"/>
              <a:t> </a:t>
            </a:r>
            <a:r>
              <a:rPr lang="cs-CZ" altLang="cs-CZ" sz="1900" dirty="0" err="1"/>
              <a:t>is</a:t>
            </a:r>
            <a:r>
              <a:rPr lang="cs-CZ" altLang="cs-CZ" sz="1900" dirty="0"/>
              <a:t> </a:t>
            </a:r>
            <a:r>
              <a:rPr lang="cs-CZ" altLang="cs-CZ" sz="1900" dirty="0" err="1"/>
              <a:t>based</a:t>
            </a:r>
            <a:r>
              <a:rPr lang="cs-CZ" altLang="cs-CZ" sz="1900" dirty="0"/>
              <a:t> on </a:t>
            </a:r>
            <a:r>
              <a:rPr lang="cs-CZ" altLang="cs-CZ" sz="1900" dirty="0" err="1"/>
              <a:t>record</a:t>
            </a:r>
            <a:r>
              <a:rPr lang="cs-CZ" altLang="cs-CZ" sz="1900" dirty="0"/>
              <a:t> </a:t>
            </a:r>
            <a:r>
              <a:rPr lang="cs-CZ" altLang="cs-CZ" sz="1900" dirty="0" err="1"/>
              <a:t>amount</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light</a:t>
            </a:r>
            <a:r>
              <a:rPr lang="cs-CZ" altLang="cs-CZ" sz="1900" dirty="0"/>
              <a:t> </a:t>
            </a:r>
            <a:r>
              <a:rPr lang="cs-CZ" altLang="cs-CZ" sz="1900" dirty="0" err="1"/>
              <a:t>from</a:t>
            </a:r>
            <a:r>
              <a:rPr lang="cs-CZ" altLang="cs-CZ" sz="1900" dirty="0"/>
              <a:t> </a:t>
            </a:r>
            <a:r>
              <a:rPr lang="cs-CZ" altLang="cs-CZ" sz="1900" dirty="0" err="1"/>
              <a:t>photocells</a:t>
            </a:r>
            <a:endParaRPr lang="cs-CZ" altLang="cs-CZ" sz="1900" dirty="0"/>
          </a:p>
        </p:txBody>
      </p:sp>
    </p:spTree>
    <p:extLst>
      <p:ext uri="{BB962C8B-B14F-4D97-AF65-F5344CB8AC3E}">
        <p14:creationId xmlns:p14="http://schemas.microsoft.com/office/powerpoint/2010/main" val="145601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D56DA-FB75-4B47-A3CF-6F58F5FD2325}"/>
              </a:ext>
            </a:extLst>
          </p:cNvPr>
          <p:cNvSpPr>
            <a:spLocks noGrp="1"/>
          </p:cNvSpPr>
          <p:nvPr>
            <p:ph type="title"/>
          </p:nvPr>
        </p:nvSpPr>
        <p:spPr/>
        <p:txBody>
          <a:bodyPr/>
          <a:lstStyle/>
          <a:p>
            <a:r>
              <a:rPr lang="cs-CZ" dirty="0"/>
              <a:t>Peňáz patent (1969)</a:t>
            </a:r>
          </a:p>
        </p:txBody>
      </p:sp>
      <p:sp>
        <p:nvSpPr>
          <p:cNvPr id="3" name="Zástupný symbol pro obsah 2">
            <a:extLst>
              <a:ext uri="{FF2B5EF4-FFF2-40B4-BE49-F238E27FC236}">
                <a16:creationId xmlns:a16="http://schemas.microsoft.com/office/drawing/2014/main" id="{2F96E850-7868-4B97-A245-ED0D635B3C62}"/>
              </a:ext>
            </a:extLst>
          </p:cNvPr>
          <p:cNvSpPr>
            <a:spLocks noGrp="1"/>
          </p:cNvSpPr>
          <p:nvPr>
            <p:ph idx="1"/>
          </p:nvPr>
        </p:nvSpPr>
        <p:spPr/>
        <p:txBody>
          <a:bodyPr/>
          <a:lstStyle/>
          <a:p>
            <a:pPr algn="ctr"/>
            <a:r>
              <a:rPr lang="en-US" sz="4000" dirty="0"/>
              <a:t>He used a photocell signal to control the outer cuff pressure so that the finger volume did not change</a:t>
            </a:r>
          </a:p>
          <a:p>
            <a:endParaRPr lang="cs-CZ" dirty="0"/>
          </a:p>
        </p:txBody>
      </p:sp>
    </p:spTree>
    <p:extLst>
      <p:ext uri="{BB962C8B-B14F-4D97-AF65-F5344CB8AC3E}">
        <p14:creationId xmlns:p14="http://schemas.microsoft.com/office/powerpoint/2010/main" val="106275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A1771-1F9B-4252-B782-686FD53D7A48}"/>
              </a:ext>
            </a:extLst>
          </p:cNvPr>
          <p:cNvSpPr>
            <a:spLocks noGrp="1" noChangeArrowheads="1"/>
          </p:cNvSpPr>
          <p:nvPr>
            <p:ph type="title"/>
          </p:nvPr>
        </p:nvSpPr>
        <p:spPr/>
        <p:txBody>
          <a:bodyPr>
            <a:normAutofit fontScale="90000"/>
          </a:bodyPr>
          <a:lstStyle/>
          <a:p>
            <a:pPr eaLnBrk="1" hangingPunct="1">
              <a:defRPr/>
            </a:pPr>
            <a:r>
              <a:rPr lang="cs-CZ" b="1" dirty="0">
                <a:solidFill>
                  <a:schemeClr val="accent2"/>
                </a:solidFill>
                <a:effectLst>
                  <a:outerShdw blurRad="38100" dist="38100" dir="2700000" algn="tl">
                    <a:srgbClr val="000000"/>
                  </a:outerShdw>
                </a:effectLst>
              </a:rPr>
              <a:t>24-hour </a:t>
            </a:r>
            <a:r>
              <a:rPr lang="cs-CZ" b="1" dirty="0" err="1">
                <a:solidFill>
                  <a:schemeClr val="accent2"/>
                </a:solidFill>
                <a:effectLst>
                  <a:outerShdw blurRad="38100" dist="38100" dir="2700000" algn="tl">
                    <a:srgbClr val="000000"/>
                  </a:outerShdw>
                </a:effectLst>
              </a:rPr>
              <a:t>ambulatory</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blood</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r>
              <a:rPr lang="cs-CZ" b="1" dirty="0">
                <a:solidFill>
                  <a:schemeClr val="accent2"/>
                </a:solidFill>
                <a:effectLst>
                  <a:outerShdw blurRad="38100" dist="38100" dir="2700000" algn="tl">
                    <a:srgbClr val="000000"/>
                  </a:outerShdw>
                </a:effectLst>
              </a:rPr>
              <a:t> monitoring (ABPM)</a:t>
            </a:r>
          </a:p>
        </p:txBody>
      </p:sp>
      <p:sp>
        <p:nvSpPr>
          <p:cNvPr id="44035" name="Rectangle 3">
            <a:extLst>
              <a:ext uri="{FF2B5EF4-FFF2-40B4-BE49-F238E27FC236}">
                <a16:creationId xmlns:a16="http://schemas.microsoft.com/office/drawing/2014/main" id="{E33D4ACB-1A89-41BB-93D0-4731D55B9E9D}"/>
              </a:ext>
            </a:extLst>
          </p:cNvPr>
          <p:cNvSpPr>
            <a:spLocks noGrp="1" noChangeArrowheads="1"/>
          </p:cNvSpPr>
          <p:nvPr>
            <p:ph type="body" idx="1"/>
          </p:nvPr>
        </p:nvSpPr>
        <p:spPr/>
        <p:txBody>
          <a:bodyPr>
            <a:normAutofit fontScale="92500" lnSpcReduction="10000"/>
          </a:bodyPr>
          <a:lstStyle/>
          <a:p>
            <a:pPr eaLnBrk="1" hangingPunct="1">
              <a:defRPr/>
            </a:pPr>
            <a:r>
              <a:rPr lang="cs-CZ" b="1" dirty="0" err="1">
                <a:solidFill>
                  <a:schemeClr val="accent2"/>
                </a:solidFill>
                <a:effectLst>
                  <a:outerShdw blurRad="38100" dist="38100" dir="2700000" algn="tl">
                    <a:srgbClr val="000000"/>
                  </a:outerShdw>
                </a:effectLst>
              </a:rPr>
              <a:t>Circadial</a:t>
            </a:r>
            <a:r>
              <a:rPr lang="cs-CZ" b="1" dirty="0">
                <a:solidFill>
                  <a:schemeClr val="accent2"/>
                </a:solidFill>
                <a:effectLst>
                  <a:outerShdw blurRad="38100" dist="38100" dir="2700000" algn="tl">
                    <a:srgbClr val="000000"/>
                  </a:outerShdw>
                </a:effectLst>
              </a:rPr>
              <a:t> rhythm</a:t>
            </a:r>
            <a:r>
              <a:rPr lang="cs-CZ" dirty="0">
                <a:solidFill>
                  <a:schemeClr val="accent2"/>
                </a:solidFill>
              </a:rPr>
              <a:t> – </a:t>
            </a:r>
            <a:r>
              <a:rPr lang="cs-CZ" dirty="0" err="1">
                <a:solidFill>
                  <a:schemeClr val="accent2"/>
                </a:solidFill>
              </a:rPr>
              <a:t>fluctuation</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blood</a:t>
            </a:r>
            <a:r>
              <a:rPr lang="cs-CZ" dirty="0">
                <a:solidFill>
                  <a:schemeClr val="accent2"/>
                </a:solidFill>
              </a:rPr>
              <a:t> </a:t>
            </a:r>
            <a:r>
              <a:rPr lang="cs-CZ" dirty="0" err="1">
                <a:solidFill>
                  <a:schemeClr val="accent2"/>
                </a:solidFill>
              </a:rPr>
              <a:t>pressure</a:t>
            </a:r>
            <a:r>
              <a:rPr lang="cs-CZ" dirty="0">
                <a:solidFill>
                  <a:schemeClr val="accent2"/>
                </a:solidFill>
              </a:rPr>
              <a:t> </a:t>
            </a:r>
            <a:r>
              <a:rPr lang="cs-CZ" dirty="0" err="1">
                <a:solidFill>
                  <a:schemeClr val="accent2"/>
                </a:solidFill>
              </a:rPr>
              <a:t>during</a:t>
            </a:r>
            <a:r>
              <a:rPr lang="cs-CZ" dirty="0">
                <a:solidFill>
                  <a:schemeClr val="accent2"/>
                </a:solidFill>
              </a:rPr>
              <a:t> 24 h (</a:t>
            </a:r>
            <a:r>
              <a:rPr lang="cs-CZ" dirty="0" err="1">
                <a:solidFill>
                  <a:schemeClr val="accent2"/>
                </a:solidFill>
              </a:rPr>
              <a:t>physiological</a:t>
            </a:r>
            <a:r>
              <a:rPr lang="cs-CZ"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highest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morning</a:t>
            </a:r>
            <a:r>
              <a:rPr lang="cs-CZ" sz="2400" dirty="0">
                <a:solidFill>
                  <a:schemeClr val="accent2"/>
                </a:solidFill>
              </a:rPr>
              <a:t>, 6 –10h </a:t>
            </a:r>
            <a:r>
              <a:rPr lang="cs-CZ" sz="2400" dirty="0" err="1">
                <a:solidFill>
                  <a:schemeClr val="accent2"/>
                </a:solidFill>
              </a:rPr>
              <a:t>a.m</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afternoon</a:t>
            </a:r>
            <a:r>
              <a:rPr lang="cs-CZ" sz="2400" dirty="0">
                <a:solidFill>
                  <a:schemeClr val="accent2"/>
                </a:solidFill>
              </a:rPr>
              <a:t>, 4 – 6h </a:t>
            </a:r>
            <a:r>
              <a:rPr lang="cs-CZ" sz="2400" dirty="0" err="1">
                <a:solidFill>
                  <a:schemeClr val="accent2"/>
                </a:solidFill>
              </a:rPr>
              <a:t>p.m</a:t>
            </a:r>
            <a:r>
              <a:rPr lang="cs-CZ" sz="2400"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lowest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3 – 4h </a:t>
            </a:r>
            <a:r>
              <a:rPr lang="cs-CZ" sz="2400" dirty="0" err="1">
                <a:solidFill>
                  <a:schemeClr val="accent2"/>
                </a:solidFill>
              </a:rPr>
              <a:t>a.m</a:t>
            </a:r>
            <a:r>
              <a:rPr lang="cs-CZ" sz="2400" dirty="0">
                <a:solidFill>
                  <a:schemeClr val="accent2"/>
                </a:solidFill>
              </a:rPr>
              <a:t>.</a:t>
            </a:r>
          </a:p>
          <a:p>
            <a:pPr eaLnBrk="1" hangingPunct="1">
              <a:defRPr/>
            </a:pPr>
            <a:endParaRPr lang="cs-CZ" sz="2400" dirty="0">
              <a:solidFill>
                <a:schemeClr val="accent2"/>
              </a:solidFill>
            </a:endParaRPr>
          </a:p>
          <a:p>
            <a:pPr eaLnBrk="1" hangingPunct="1">
              <a:defRPr/>
            </a:pPr>
            <a:r>
              <a:rPr lang="cs-CZ" b="1" dirty="0" err="1">
                <a:solidFill>
                  <a:schemeClr val="accent2"/>
                </a:solidFill>
                <a:effectLst>
                  <a:outerShdw blurRad="38100" dist="38100" dir="2700000" algn="tl">
                    <a:srgbClr val="000000"/>
                  </a:outerShdw>
                </a:effectLst>
              </a:rPr>
              <a:t>Diurnal</a:t>
            </a:r>
            <a:r>
              <a:rPr lang="cs-CZ" b="1" dirty="0">
                <a:solidFill>
                  <a:schemeClr val="accent2"/>
                </a:solidFill>
                <a:effectLst>
                  <a:outerShdw blurRad="38100" dist="38100" dir="2700000" algn="tl">
                    <a:srgbClr val="000000"/>
                  </a:outerShdw>
                </a:effectLst>
              </a:rPr>
              <a:t> rhythm </a:t>
            </a:r>
            <a:r>
              <a:rPr lang="cs-CZ" dirty="0">
                <a:solidFill>
                  <a:schemeClr val="accent2"/>
                </a:solidFill>
              </a:rPr>
              <a:t>– </a:t>
            </a:r>
            <a:r>
              <a:rPr lang="cs-CZ" dirty="0" err="1">
                <a:solidFill>
                  <a:schemeClr val="accent2"/>
                </a:solidFill>
              </a:rPr>
              <a:t>differences</a:t>
            </a:r>
            <a:r>
              <a:rPr lang="cs-CZ" dirty="0">
                <a:solidFill>
                  <a:schemeClr val="accent2"/>
                </a:solidFill>
              </a:rPr>
              <a:t> </a:t>
            </a:r>
            <a:r>
              <a:rPr lang="cs-CZ" dirty="0" err="1">
                <a:solidFill>
                  <a:schemeClr val="accent2"/>
                </a:solidFill>
              </a:rPr>
              <a:t>between</a:t>
            </a:r>
            <a:r>
              <a:rPr lang="cs-CZ" dirty="0">
                <a:solidFill>
                  <a:schemeClr val="accent2"/>
                </a:solidFill>
              </a:rPr>
              <a:t> </a:t>
            </a:r>
            <a:r>
              <a:rPr lang="cs-CZ" dirty="0" err="1">
                <a:solidFill>
                  <a:schemeClr val="accent2"/>
                </a:solidFill>
              </a:rPr>
              <a:t>day</a:t>
            </a:r>
            <a:r>
              <a:rPr lang="cs-CZ" dirty="0">
                <a:solidFill>
                  <a:schemeClr val="accent2"/>
                </a:solidFill>
              </a:rPr>
              <a:t> – night - </a:t>
            </a:r>
            <a:r>
              <a:rPr lang="cs-CZ" dirty="0" err="1">
                <a:solidFill>
                  <a:schemeClr val="accent2"/>
                </a:solidFill>
              </a:rPr>
              <a:t>physiological</a:t>
            </a:r>
            <a:endParaRPr lang="cs-CZ" dirty="0">
              <a:solidFill>
                <a:schemeClr val="accent2"/>
              </a:solidFill>
            </a:endParaRPr>
          </a:p>
          <a:p>
            <a:pPr marL="0" indent="0" eaLnBrk="1" hangingPunct="1">
              <a:buNone/>
              <a:defRPr/>
            </a:pPr>
            <a:r>
              <a:rPr lang="cs-CZ" sz="2800" dirty="0" err="1">
                <a:solidFill>
                  <a:schemeClr val="accent2"/>
                </a:solidFill>
              </a:rPr>
              <a:t>Dippers</a:t>
            </a:r>
            <a:r>
              <a:rPr lang="cs-CZ" sz="2800" dirty="0">
                <a:solidFill>
                  <a:schemeClr val="accent2"/>
                </a:solidFill>
              </a:rPr>
              <a:t> (</a:t>
            </a:r>
            <a:r>
              <a:rPr lang="cs-CZ" sz="2800" dirty="0" err="1">
                <a:solidFill>
                  <a:schemeClr val="accent2"/>
                </a:solidFill>
              </a:rPr>
              <a:t>at</a:t>
            </a:r>
            <a:r>
              <a:rPr lang="cs-CZ" sz="2800" dirty="0">
                <a:solidFill>
                  <a:schemeClr val="accent2"/>
                </a:solidFill>
              </a:rPr>
              <a:t> night </a:t>
            </a:r>
            <a:r>
              <a:rPr lang="cs-CZ" sz="2800" dirty="0" err="1">
                <a:solidFill>
                  <a:schemeClr val="accent2"/>
                </a:solidFill>
              </a:rPr>
              <a:t>comes</a:t>
            </a:r>
            <a:r>
              <a:rPr lang="cs-CZ" sz="2800" dirty="0">
                <a:solidFill>
                  <a:schemeClr val="accent2"/>
                </a:solidFill>
              </a:rPr>
              <a:t> </a:t>
            </a:r>
            <a:r>
              <a:rPr lang="cs-CZ" sz="2800" dirty="0" err="1">
                <a:solidFill>
                  <a:schemeClr val="accent2"/>
                </a:solidFill>
              </a:rPr>
              <a:t>physiological</a:t>
            </a:r>
            <a:r>
              <a:rPr lang="cs-CZ" sz="2800" dirty="0">
                <a:solidFill>
                  <a:schemeClr val="accent2"/>
                </a:solidFill>
              </a:rPr>
              <a:t> </a:t>
            </a:r>
            <a:r>
              <a:rPr lang="cs-CZ" sz="2800" dirty="0" err="1">
                <a:solidFill>
                  <a:schemeClr val="accent2"/>
                </a:solidFill>
              </a:rPr>
              <a:t>decreasing</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Nondippers</a:t>
            </a:r>
            <a:r>
              <a:rPr lang="cs-CZ" sz="2800" dirty="0">
                <a:solidFill>
                  <a:schemeClr val="accent2"/>
                </a:solidFill>
              </a:rPr>
              <a:t> (</a:t>
            </a:r>
            <a:r>
              <a:rPr lang="cs-CZ" sz="2800" dirty="0" err="1">
                <a:solidFill>
                  <a:schemeClr val="accent2"/>
                </a:solidFill>
              </a:rPr>
              <a:t>there</a:t>
            </a:r>
            <a:r>
              <a:rPr lang="cs-CZ" sz="2800" dirty="0">
                <a:solidFill>
                  <a:schemeClr val="accent2"/>
                </a:solidFill>
              </a:rPr>
              <a:t> </a:t>
            </a:r>
            <a:r>
              <a:rPr lang="cs-CZ" sz="2800" dirty="0" err="1">
                <a:solidFill>
                  <a:schemeClr val="accent2"/>
                </a:solidFill>
              </a:rPr>
              <a:t>is</a:t>
            </a:r>
            <a:r>
              <a:rPr lang="cs-CZ" sz="2800" dirty="0">
                <a:solidFill>
                  <a:schemeClr val="accent2"/>
                </a:solidFill>
              </a:rPr>
              <a:t> no </a:t>
            </a:r>
            <a:r>
              <a:rPr lang="cs-CZ" sz="2800" dirty="0" err="1">
                <a:solidFill>
                  <a:schemeClr val="accent2"/>
                </a:solidFill>
              </a:rPr>
              <a:t>reduction</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at</a:t>
            </a:r>
            <a:r>
              <a:rPr lang="cs-CZ" sz="2800" dirty="0">
                <a:solidFill>
                  <a:schemeClr val="accent2"/>
                </a:solidFill>
              </a:rPr>
              <a:t> night - </a:t>
            </a:r>
            <a:r>
              <a:rPr lang="cs-CZ" sz="2800" dirty="0" err="1">
                <a:solidFill>
                  <a:schemeClr val="accent2"/>
                </a:solidFill>
              </a:rPr>
              <a:t>pathological</a:t>
            </a:r>
            <a:r>
              <a:rPr lang="cs-CZ" sz="2800" dirty="0">
                <a:solidFill>
                  <a:schemeClr val="accent2"/>
                </a:solidFill>
              </a:rPr>
              <a:t>) </a:t>
            </a:r>
          </a:p>
          <a:p>
            <a:pPr eaLnBrk="1" hangingPunct="1">
              <a:defRPr/>
            </a:pPr>
            <a:endParaRPr lang="cs-CZ" sz="2400" dirty="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32155F4A-3F3E-46B4-BC67-96E14835A02D}"/>
              </a:ext>
            </a:extLst>
          </p:cNvPr>
          <p:cNvSpPr>
            <a:spLocks noGrp="1" noChangeArrowheads="1"/>
          </p:cNvSpPr>
          <p:nvPr>
            <p:ph type="body" idx="1"/>
          </p:nvPr>
        </p:nvSpPr>
        <p:spPr>
          <a:xfrm>
            <a:off x="457200" y="381000"/>
            <a:ext cx="8229600" cy="6096000"/>
          </a:xfrm>
        </p:spPr>
        <p:txBody>
          <a:bodyPr>
            <a:normAutofit fontScale="92500"/>
          </a:bodyPr>
          <a:lstStyle/>
          <a:p>
            <a:pPr eaLnBrk="1" hangingPunct="1">
              <a:lnSpc>
                <a:spcPct val="90000"/>
              </a:lnSpc>
              <a:defRPr/>
            </a:pPr>
            <a:r>
              <a:rPr lang="cs-CZ" sz="2800" dirty="0">
                <a:solidFill>
                  <a:schemeClr val="accent2"/>
                </a:solidFill>
              </a:rPr>
              <a:t>ABPM - </a:t>
            </a:r>
            <a:r>
              <a:rPr lang="cs-CZ" sz="2800" dirty="0" err="1">
                <a:solidFill>
                  <a:schemeClr val="accent2"/>
                </a:solidFill>
              </a:rPr>
              <a:t>record</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or</a:t>
            </a:r>
            <a:r>
              <a:rPr lang="cs-CZ" sz="2800" dirty="0">
                <a:solidFill>
                  <a:schemeClr val="accent2"/>
                </a:solidFill>
              </a:rPr>
              <a:t> 48h </a:t>
            </a:r>
            <a:r>
              <a:rPr lang="cs-CZ" sz="2800" dirty="0" err="1">
                <a:solidFill>
                  <a:schemeClr val="accent2"/>
                </a:solidFill>
              </a:rPr>
              <a:t>or</a:t>
            </a:r>
            <a:r>
              <a:rPr lang="cs-CZ" sz="2800" dirty="0">
                <a:solidFill>
                  <a:schemeClr val="accent2"/>
                </a:solidFill>
              </a:rPr>
              <a:t> 7 </a:t>
            </a:r>
            <a:r>
              <a:rPr lang="cs-CZ" sz="2800" dirty="0" err="1">
                <a:solidFill>
                  <a:schemeClr val="accent2"/>
                </a:solidFill>
              </a:rPr>
              <a:t>days</a:t>
            </a:r>
            <a:r>
              <a:rPr lang="cs-CZ" sz="2800" dirty="0">
                <a:solidFill>
                  <a:schemeClr val="accent2"/>
                </a:solidFill>
              </a:rPr>
              <a:t> </a:t>
            </a:r>
            <a:r>
              <a:rPr lang="cs-CZ" sz="2800" dirty="0" err="1">
                <a:solidFill>
                  <a:schemeClr val="accent2"/>
                </a:solidFill>
              </a:rPr>
              <a:t>is</a:t>
            </a:r>
            <a:r>
              <a:rPr lang="cs-CZ" sz="2800" dirty="0">
                <a:solidFill>
                  <a:schemeClr val="accent2"/>
                </a:solidFill>
              </a:rPr>
              <a:t> </a:t>
            </a:r>
            <a:r>
              <a:rPr lang="cs-CZ" sz="2800" dirty="0" err="1">
                <a:solidFill>
                  <a:schemeClr val="accent2"/>
                </a:solidFill>
              </a:rPr>
              <a:t>now</a:t>
            </a:r>
            <a:r>
              <a:rPr lang="cs-CZ" sz="2800" dirty="0">
                <a:solidFill>
                  <a:schemeClr val="accent2"/>
                </a:solidFill>
              </a:rPr>
              <a:t> </a:t>
            </a:r>
            <a:r>
              <a:rPr lang="cs-CZ" sz="2800" dirty="0" err="1">
                <a:solidFill>
                  <a:schemeClr val="accent2"/>
                </a:solidFill>
              </a:rPr>
              <a:t>also</a:t>
            </a:r>
            <a:r>
              <a:rPr lang="cs-CZ" sz="2800" dirty="0">
                <a:solidFill>
                  <a:schemeClr val="accent2"/>
                </a:solidFill>
              </a:rPr>
              <a:t> </a:t>
            </a:r>
            <a:r>
              <a:rPr lang="cs-CZ" sz="2800" dirty="0" err="1">
                <a:solidFill>
                  <a:schemeClr val="accent2"/>
                </a:solidFill>
              </a:rPr>
              <a:t>possible</a:t>
            </a:r>
            <a:r>
              <a:rPr lang="cs-CZ" sz="2800" dirty="0">
                <a:solidFill>
                  <a:schemeClr val="accent2"/>
                </a:solidFill>
              </a:rPr>
              <a:t>)</a:t>
            </a:r>
          </a:p>
          <a:p>
            <a:pPr eaLnBrk="1" hangingPunct="1">
              <a:lnSpc>
                <a:spcPct val="90000"/>
              </a:lnSpc>
              <a:defRPr/>
            </a:pPr>
            <a:endParaRPr lang="cs-CZ" sz="2800" dirty="0">
              <a:solidFill>
                <a:schemeClr val="accent2"/>
              </a:solidFill>
            </a:endParaRPr>
          </a:p>
          <a:p>
            <a:pPr eaLnBrk="1" hangingPunct="1">
              <a:lnSpc>
                <a:spcPct val="90000"/>
              </a:lnSpc>
              <a:defRPr/>
            </a:pPr>
            <a:r>
              <a:rPr lang="cs-CZ" sz="2800" dirty="0" err="1">
                <a:solidFill>
                  <a:schemeClr val="accent2"/>
                </a:solidFill>
              </a:rPr>
              <a:t>Dif.dg</a:t>
            </a:r>
            <a:r>
              <a:rPr lang="cs-CZ" sz="2800" dirty="0">
                <a:solidFill>
                  <a:schemeClr val="accent2"/>
                </a:solidFill>
              </a:rPr>
              <a:t>. : </a:t>
            </a:r>
            <a:r>
              <a:rPr lang="cs-CZ" sz="2800" b="1" dirty="0" err="1">
                <a:solidFill>
                  <a:schemeClr val="accent2"/>
                </a:solidFill>
                <a:effectLst>
                  <a:outerShdw blurRad="38100" dist="38100" dir="2700000" algn="tl">
                    <a:srgbClr val="000000"/>
                  </a:outerShdw>
                </a:effectLst>
              </a:rPr>
              <a:t>white</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coat</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or</a:t>
            </a:r>
            <a:r>
              <a:rPr lang="cs-CZ" sz="2800" b="1" dirty="0">
                <a:solidFill>
                  <a:schemeClr val="accent2"/>
                </a:solidFill>
                <a:effectLst>
                  <a:outerShdw blurRad="38100" dist="38100" dir="2700000" algn="tl">
                    <a:srgbClr val="000000"/>
                  </a:outerShdw>
                </a:effectLst>
              </a:rPr>
              <a:t> </a:t>
            </a: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masked</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endParaRPr lang="cs-CZ" sz="2800" dirty="0">
              <a:solidFill>
                <a:schemeClr val="accent2"/>
              </a:solidFill>
              <a:effectLst>
                <a:outerShdw blurRad="38100" dist="38100" dir="2700000" algn="tl">
                  <a:srgbClr val="000000"/>
                </a:outerShdw>
              </a:effectLst>
            </a:endParaRP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 </a:t>
            </a:r>
            <a:r>
              <a:rPr lang="cs-CZ" sz="2800" b="1" dirty="0" err="1">
                <a:solidFill>
                  <a:schemeClr val="accent2"/>
                </a:solidFill>
                <a:effectLst>
                  <a:outerShdw blurRad="38100" dist="38100" dir="2700000" algn="tl">
                    <a:srgbClr val="000000"/>
                  </a:outerShdw>
                </a:effectLst>
              </a:rPr>
              <a:t>Control</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treatment</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hypertension</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endParaRPr lang="cs-CZ" sz="2800" dirty="0">
              <a:solidFill>
                <a:schemeClr val="accent2"/>
              </a:solidFill>
            </a:endParaRPr>
          </a:p>
          <a:p>
            <a:pPr eaLnBrk="1" hangingPunct="1">
              <a:lnSpc>
                <a:spcPct val="90000"/>
              </a:lnSpc>
              <a:defRPr/>
            </a:pPr>
            <a:r>
              <a:rPr lang="cs-CZ" sz="2800" b="1" dirty="0" err="1">
                <a:solidFill>
                  <a:schemeClr val="accent2"/>
                </a:solidFill>
                <a:effectLst>
                  <a:outerShdw blurRad="38100" dist="38100" dir="2700000" algn="tl">
                    <a:srgbClr val="000000"/>
                  </a:outerShdw>
                </a:effectLst>
              </a:rPr>
              <a:t>Evaluation</a:t>
            </a:r>
            <a:r>
              <a:rPr lang="cs-CZ" sz="2800" b="1" dirty="0">
                <a:solidFill>
                  <a:schemeClr val="accent2"/>
                </a:solidFill>
                <a:effectLst>
                  <a:outerShdw blurRad="38100" dist="38100" dir="2700000" algn="tl">
                    <a:srgbClr val="000000"/>
                  </a:outerShdw>
                </a:effectLst>
              </a:rPr>
              <a:t>: Physiological </a:t>
            </a:r>
            <a:r>
              <a:rPr lang="cs-CZ" sz="2800" b="1" dirty="0" err="1">
                <a:solidFill>
                  <a:schemeClr val="accent2"/>
                </a:solidFill>
                <a:effectLst>
                  <a:outerShdw blurRad="38100" dist="38100" dir="2700000" algn="tl">
                    <a:srgbClr val="000000"/>
                  </a:outerShdw>
                </a:effectLst>
              </a:rPr>
              <a:t>values</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125/80mmHg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a:t>
            </a:r>
            <a:r>
              <a:rPr lang="cs-CZ" sz="2800" dirty="0" err="1">
                <a:solidFill>
                  <a:schemeClr val="accent2"/>
                </a:solidFill>
              </a:rPr>
              <a:t>day</a:t>
            </a:r>
            <a:r>
              <a:rPr lang="cs-CZ" sz="2800" dirty="0">
                <a:solidFill>
                  <a:schemeClr val="accent2"/>
                </a:solidFill>
              </a:rPr>
              <a: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135/85mmHg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night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120/70mmHg</a:t>
            </a:r>
          </a:p>
          <a:p>
            <a:pPr eaLnBrk="1" hangingPunct="1">
              <a:lnSpc>
                <a:spcPct val="90000"/>
              </a:lnSpc>
              <a:defRPr/>
            </a:pPr>
            <a:r>
              <a:rPr lang="cs-CZ" sz="2800" b="1"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a:t>
            </a:r>
          </a:p>
          <a:p>
            <a:pPr lvl="1" eaLnBrk="1" hangingPunct="1">
              <a:lnSpc>
                <a:spcPct val="90000"/>
              </a:lnSpc>
              <a:defRPr/>
            </a:pPr>
            <a:r>
              <a:rPr lang="cs-CZ" sz="2400" b="1" dirty="0">
                <a:solidFill>
                  <a:schemeClr val="accent2"/>
                </a:solidFill>
                <a:effectLst>
                  <a:outerShdw blurRad="38100" dist="38100" dir="2700000" algn="tl">
                    <a:srgbClr val="000000"/>
                  </a:outerShdw>
                </a:effectLst>
              </a:rPr>
              <a:t>More </a:t>
            </a:r>
            <a:r>
              <a:rPr lang="cs-CZ" sz="2400" b="1" dirty="0" err="1">
                <a:solidFill>
                  <a:schemeClr val="accent2"/>
                </a:solidFill>
                <a:effectLst>
                  <a:outerShdw blurRad="38100" dist="38100" dir="2700000" algn="tl">
                    <a:srgbClr val="000000"/>
                  </a:outerShdw>
                </a:effectLst>
              </a:rPr>
              <a:t>than</a:t>
            </a:r>
            <a:r>
              <a:rPr lang="cs-CZ" sz="2400" b="1" dirty="0">
                <a:solidFill>
                  <a:schemeClr val="accent2"/>
                </a:solidFill>
                <a:effectLst>
                  <a:outerShdw blurRad="38100" dist="38100" dir="2700000" algn="tl">
                    <a:srgbClr val="000000"/>
                  </a:outerShdw>
                </a:effectLst>
              </a:rPr>
              <a:t> 40% </a:t>
            </a:r>
            <a:r>
              <a:rPr lang="cs-CZ" sz="2400" b="1" dirty="0" err="1">
                <a:solidFill>
                  <a:schemeClr val="accent2"/>
                </a:solidFill>
                <a:effectLst>
                  <a:outerShdw blurRad="38100" dist="38100" dir="2700000" algn="tl">
                    <a:srgbClr val="000000"/>
                  </a:outerShdw>
                </a:effectLst>
              </a:rPr>
              <a:t>values</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above</a:t>
            </a:r>
            <a:r>
              <a:rPr lang="cs-CZ" sz="2400" b="1" dirty="0">
                <a:solidFill>
                  <a:schemeClr val="accent2"/>
                </a:solidFill>
                <a:effectLst>
                  <a:outerShdw blurRad="38100" dist="38100" dir="2700000" algn="tl">
                    <a:srgbClr val="000000"/>
                  </a:outerShdw>
                </a:effectLst>
              </a:rPr>
              <a:t> 140/90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day</a:t>
            </a:r>
            <a:r>
              <a:rPr lang="cs-CZ" sz="2400" b="1" dirty="0">
                <a:solidFill>
                  <a:schemeClr val="accent2"/>
                </a:solidFill>
                <a:effectLst>
                  <a:outerShdw blurRad="38100" dist="38100" dir="2700000" algn="tl">
                    <a:srgbClr val="000000"/>
                  </a:outerShdw>
                </a:effectLst>
              </a:rPr>
              <a:t>, 120/80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night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ja2\Dokumenty\DEMONSTRACE\ABPM 3004.jpg">
            <a:extLst>
              <a:ext uri="{FF2B5EF4-FFF2-40B4-BE49-F238E27FC236}">
                <a16:creationId xmlns:a16="http://schemas.microsoft.com/office/drawing/2014/main" id="{5D389F06-CED2-42C9-A6E4-F8E3FDE59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28600"/>
            <a:ext cx="5959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ja2\Dokumenty\DEMONSTRACE\ABPM 2003.jpg">
            <a:extLst>
              <a:ext uri="{FF2B5EF4-FFF2-40B4-BE49-F238E27FC236}">
                <a16:creationId xmlns:a16="http://schemas.microsoft.com/office/drawing/2014/main" id="{96236E44-0FB4-4E74-B862-F4A6D26F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62" y="2667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B449CF4B-1684-44CE-9049-0E6C46980A42}"/>
              </a:ext>
            </a:extLst>
          </p:cNvPr>
          <p:cNvSpPr/>
          <p:nvPr/>
        </p:nvSpPr>
        <p:spPr>
          <a:xfrm>
            <a:off x="864162" y="820852"/>
            <a:ext cx="7395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8897" y="1112413"/>
            <a:ext cx="8610133" cy="461665"/>
          </a:xfrm>
          <a:prstGeom prst="rect">
            <a:avLst/>
          </a:prstGeom>
          <a:noFill/>
        </p:spPr>
        <p:txBody>
          <a:bodyPr wrap="square" rtlCol="0">
            <a:spAutoFit/>
          </a:bodyPr>
          <a:lstStyle/>
          <a:p>
            <a:r>
              <a:rPr lang="en-GB" sz="2400" b="1"/>
              <a:t>Arterial blood pressure curve</a:t>
            </a:r>
          </a:p>
        </p:txBody>
      </p:sp>
      <p:sp>
        <p:nvSpPr>
          <p:cNvPr id="3" name="Volný tvar 2"/>
          <p:cNvSpPr/>
          <p:nvPr/>
        </p:nvSpPr>
        <p:spPr>
          <a:xfrm>
            <a:off x="6561575" y="3526792"/>
            <a:ext cx="2310658" cy="1513088"/>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ovéPole 3"/>
          <p:cNvSpPr txBox="1"/>
          <p:nvPr/>
        </p:nvSpPr>
        <p:spPr>
          <a:xfrm>
            <a:off x="2518223" y="3305585"/>
            <a:ext cx="1812792" cy="830997"/>
          </a:xfrm>
          <a:prstGeom prst="rect">
            <a:avLst/>
          </a:prstGeom>
          <a:noFill/>
        </p:spPr>
        <p:txBody>
          <a:bodyPr wrap="square" rtlCol="0">
            <a:spAutoFit/>
          </a:bodyPr>
          <a:lstStyle/>
          <a:p>
            <a:r>
              <a:rPr lang="en-GB" b="1"/>
              <a:t>SBP</a:t>
            </a:r>
          </a:p>
          <a:p>
            <a:r>
              <a:rPr lang="en-GB" sz="1500"/>
              <a:t>Systolic blood pressure</a:t>
            </a:r>
          </a:p>
        </p:txBody>
      </p:sp>
      <p:grpSp>
        <p:nvGrpSpPr>
          <p:cNvPr id="5" name="Skupina 4"/>
          <p:cNvGrpSpPr/>
          <p:nvPr/>
        </p:nvGrpSpPr>
        <p:grpSpPr>
          <a:xfrm>
            <a:off x="4238753" y="3532046"/>
            <a:ext cx="2327817" cy="1600963"/>
            <a:chOff x="2051720" y="3068960"/>
            <a:chExt cx="3312369" cy="3020481"/>
          </a:xfrm>
        </p:grpSpPr>
        <p:cxnSp>
          <p:nvCxnSpPr>
            <p:cNvPr id="6" name="Přímá spojnice 5"/>
            <p:cNvCxnSpPr/>
            <p:nvPr/>
          </p:nvCxnSpPr>
          <p:spPr>
            <a:xfrm>
              <a:off x="2076137" y="5923650"/>
              <a:ext cx="3276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2195736" y="3429821"/>
              <a:ext cx="432000" cy="504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195736" y="3593289"/>
              <a:ext cx="468052" cy="54006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2195736" y="3773309"/>
              <a:ext cx="524124" cy="57606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2123728" y="4061341"/>
              <a:ext cx="720080" cy="79208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123728" y="4205357"/>
              <a:ext cx="758132" cy="8640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2195736" y="3917325"/>
              <a:ext cx="577956" cy="6480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4349373"/>
              <a:ext cx="648072" cy="73356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2555776" y="4518080"/>
              <a:ext cx="435833" cy="564861"/>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2719860" y="4696999"/>
              <a:ext cx="324000" cy="396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V="1">
              <a:off x="2879728" y="4824169"/>
              <a:ext cx="223762" cy="2587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3059832" y="499744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267744" y="3125237"/>
              <a:ext cx="235050" cy="28803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2195736" y="3275053"/>
              <a:ext cx="360000" cy="432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351583" y="484681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3372273" y="4937851"/>
              <a:ext cx="144000" cy="14401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385269" y="5092999"/>
              <a:ext cx="741545"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2663788" y="5092999"/>
              <a:ext cx="736656"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2924257" y="5092999"/>
              <a:ext cx="75600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3241468" y="5158182"/>
              <a:ext cx="706236" cy="7516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3420532" y="5092999"/>
              <a:ext cx="792000" cy="828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147554" y="5092999"/>
              <a:ext cx="70563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130526" y="5399990"/>
              <a:ext cx="432000" cy="504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076136" y="5666783"/>
              <a:ext cx="252000" cy="243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4109402" y="5516204"/>
              <a:ext cx="385562" cy="39357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4499992" y="5645517"/>
              <a:ext cx="268602" cy="2642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932040" y="5789533"/>
              <a:ext cx="110188" cy="1202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2076137" y="3068960"/>
              <a:ext cx="3287952" cy="2854690"/>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34" name="Přímá spojnice 33"/>
            <p:cNvCxnSpPr/>
            <p:nvPr/>
          </p:nvCxnSpPr>
          <p:spPr>
            <a:xfrm>
              <a:off x="2123728" y="5082941"/>
              <a:ext cx="151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130156" y="3718301"/>
              <a:ext cx="1164337" cy="1350062"/>
            </a:xfrm>
            <a:prstGeom prst="rect">
              <a:avLst/>
            </a:prstGeom>
            <a:noFill/>
          </p:spPr>
          <p:txBody>
            <a:bodyPr wrap="square" rtlCol="0">
              <a:spAutoFit/>
            </a:bodyPr>
            <a:lstStyle/>
            <a:p>
              <a:r>
                <a:rPr lang="en-GB" sz="1350" b="1"/>
                <a:t>area above MAP</a:t>
              </a:r>
            </a:p>
          </p:txBody>
        </p:sp>
        <p:sp>
          <p:nvSpPr>
            <p:cNvPr id="36" name="TextovéPole 35"/>
            <p:cNvSpPr txBox="1"/>
            <p:nvPr/>
          </p:nvSpPr>
          <p:spPr>
            <a:xfrm>
              <a:off x="2142501" y="5358911"/>
              <a:ext cx="2357489" cy="566154"/>
            </a:xfrm>
            <a:prstGeom prst="rect">
              <a:avLst/>
            </a:prstGeom>
            <a:noFill/>
          </p:spPr>
          <p:txBody>
            <a:bodyPr wrap="square" rtlCol="0">
              <a:spAutoFit/>
            </a:bodyPr>
            <a:lstStyle/>
            <a:p>
              <a:r>
                <a:rPr lang="en-GB" sz="1350" b="1"/>
                <a:t>area under MAP</a:t>
              </a:r>
            </a:p>
          </p:txBody>
        </p:sp>
        <p:cxnSp>
          <p:nvCxnSpPr>
            <p:cNvPr id="37" name="Přímá spojnice 36"/>
            <p:cNvCxnSpPr/>
            <p:nvPr/>
          </p:nvCxnSpPr>
          <p:spPr>
            <a:xfrm>
              <a:off x="2051720" y="6089441"/>
              <a:ext cx="327600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ovéPole 37"/>
          <p:cNvSpPr txBox="1"/>
          <p:nvPr/>
        </p:nvSpPr>
        <p:spPr>
          <a:xfrm>
            <a:off x="2518222" y="4835515"/>
            <a:ext cx="1872344" cy="830997"/>
          </a:xfrm>
          <a:prstGeom prst="rect">
            <a:avLst/>
          </a:prstGeom>
          <a:noFill/>
        </p:spPr>
        <p:txBody>
          <a:bodyPr wrap="square" rtlCol="0">
            <a:spAutoFit/>
          </a:bodyPr>
          <a:lstStyle/>
          <a:p>
            <a:r>
              <a:rPr lang="en-GB" b="1"/>
              <a:t>DBP</a:t>
            </a:r>
          </a:p>
          <a:p>
            <a:r>
              <a:rPr lang="en-GB" sz="1500"/>
              <a:t>Diastolic blood pressure</a:t>
            </a:r>
          </a:p>
        </p:txBody>
      </p:sp>
      <p:sp>
        <p:nvSpPr>
          <p:cNvPr id="39" name="TextovéPole 38"/>
          <p:cNvSpPr txBox="1"/>
          <p:nvPr/>
        </p:nvSpPr>
        <p:spPr>
          <a:xfrm>
            <a:off x="3033679" y="4225489"/>
            <a:ext cx="1917416" cy="830997"/>
          </a:xfrm>
          <a:prstGeom prst="rect">
            <a:avLst/>
          </a:prstGeom>
          <a:noFill/>
        </p:spPr>
        <p:txBody>
          <a:bodyPr wrap="square" rtlCol="0">
            <a:spAutoFit/>
          </a:bodyPr>
          <a:lstStyle/>
          <a:p>
            <a:r>
              <a:rPr lang="en-GB" b="1" dirty="0"/>
              <a:t>MAP</a:t>
            </a:r>
          </a:p>
          <a:p>
            <a:r>
              <a:rPr lang="en-GB" sz="1500" dirty="0"/>
              <a:t>Mean arterial pressure</a:t>
            </a:r>
          </a:p>
        </p:txBody>
      </p:sp>
      <p:sp>
        <p:nvSpPr>
          <p:cNvPr id="40" name="TextovéPole 39"/>
          <p:cNvSpPr txBox="1"/>
          <p:nvPr/>
        </p:nvSpPr>
        <p:spPr>
          <a:xfrm>
            <a:off x="4336870" y="5176916"/>
            <a:ext cx="2337135" cy="300082"/>
          </a:xfrm>
          <a:prstGeom prst="rect">
            <a:avLst/>
          </a:prstGeom>
          <a:noFill/>
        </p:spPr>
        <p:txBody>
          <a:bodyPr wrap="square" rtlCol="0">
            <a:spAutoFit/>
          </a:bodyPr>
          <a:lstStyle/>
          <a:p>
            <a:r>
              <a:rPr lang="en-GB" sz="1350" b="1"/>
              <a:t>inter-beat interval</a:t>
            </a:r>
          </a:p>
        </p:txBody>
      </p:sp>
      <p:sp>
        <p:nvSpPr>
          <p:cNvPr id="41" name="TextovéPole 40"/>
          <p:cNvSpPr txBox="1"/>
          <p:nvPr/>
        </p:nvSpPr>
        <p:spPr>
          <a:xfrm>
            <a:off x="240723" y="1970648"/>
            <a:ext cx="8760346" cy="1477328"/>
          </a:xfrm>
          <a:prstGeom prst="rect">
            <a:avLst/>
          </a:prstGeom>
          <a:noFill/>
        </p:spPr>
        <p:txBody>
          <a:bodyPr wrap="square" rtlCol="0">
            <a:spAutoFit/>
          </a:bodyPr>
          <a:lstStyle/>
          <a:p>
            <a:r>
              <a:rPr lang="en-GB" b="1" dirty="0"/>
              <a:t>Mean arterial pressure (MAP) :</a:t>
            </a:r>
            <a:r>
              <a:rPr lang="en-GB" dirty="0"/>
              <a:t> mean value of blood pressure in</a:t>
            </a:r>
            <a:r>
              <a:rPr lang="cs-CZ" dirty="0"/>
              <a:t> </a:t>
            </a:r>
            <a:r>
              <a:rPr lang="cs-CZ" dirty="0" err="1"/>
              <a:t>the</a:t>
            </a:r>
            <a:r>
              <a:rPr lang="en-GB" dirty="0"/>
              <a:t> </a:t>
            </a:r>
            <a:r>
              <a:rPr lang="cs-CZ" dirty="0"/>
              <a:t>inter-beat interval (IBI)</a:t>
            </a:r>
          </a:p>
          <a:p>
            <a:pPr marL="600155" lvl="1" indent="-257209">
              <a:buFont typeface="Arial" pitchFamily="34" charset="0"/>
              <a:buChar char="•"/>
            </a:pPr>
            <a:r>
              <a:rPr lang="cs-CZ" b="1" dirty="0"/>
              <a:t>area </a:t>
            </a:r>
            <a:r>
              <a:rPr lang="cs-CZ" b="1" dirty="0" err="1"/>
              <a:t>under</a:t>
            </a:r>
            <a:r>
              <a:rPr lang="cs-CZ" b="1" dirty="0"/>
              <a:t> MAP</a:t>
            </a:r>
            <a:r>
              <a:rPr lang="en-GB" b="1" dirty="0"/>
              <a:t> = </a:t>
            </a:r>
            <a:r>
              <a:rPr lang="cs-CZ" b="1" dirty="0"/>
              <a:t>area</a:t>
            </a:r>
            <a:r>
              <a:rPr lang="en-GB" b="1" dirty="0"/>
              <a:t> </a:t>
            </a:r>
            <a:r>
              <a:rPr lang="cs-CZ" b="1" dirty="0" err="1"/>
              <a:t>above</a:t>
            </a:r>
            <a:r>
              <a:rPr lang="cs-CZ" b="1" dirty="0"/>
              <a:t> MAP</a:t>
            </a:r>
          </a:p>
          <a:p>
            <a:pPr marL="600155" lvl="1" indent="-257209">
              <a:buFont typeface="Arial" pitchFamily="34" charset="0"/>
              <a:buChar char="•"/>
            </a:pPr>
            <a:r>
              <a:rPr lang="cs-CZ" b="1" dirty="0" err="1"/>
              <a:t>aproximation</a:t>
            </a:r>
            <a:r>
              <a:rPr lang="cs-CZ" b="1" dirty="0"/>
              <a:t>: MAP</a:t>
            </a:r>
            <a:r>
              <a:rPr lang="en-GB" b="1" dirty="0">
                <a:sym typeface="Symbol"/>
              </a:rPr>
              <a:t> </a:t>
            </a:r>
            <a:r>
              <a:rPr lang="en-GB" b="1" dirty="0"/>
              <a:t>D</a:t>
            </a:r>
            <a:r>
              <a:rPr lang="cs-CZ" b="1" dirty="0"/>
              <a:t>BP</a:t>
            </a:r>
            <a:r>
              <a:rPr lang="en-GB" b="1" dirty="0"/>
              <a:t> + 1/3 P</a:t>
            </a:r>
            <a:r>
              <a:rPr lang="cs-CZ" b="1" dirty="0"/>
              <a:t>P (PP = SBP – DBP)</a:t>
            </a:r>
            <a:endParaRPr lang="en-GB" b="1" dirty="0"/>
          </a:p>
          <a:p>
            <a:pPr marL="600155" lvl="1" indent="-257209">
              <a:buFont typeface="Arial" pitchFamily="34" charset="0"/>
              <a:buChar char="•"/>
            </a:pPr>
            <a:endParaRPr lang="cs-CZ" b="1" dirty="0"/>
          </a:p>
          <a:p>
            <a:endParaRPr lang="en-GB" dirty="0"/>
          </a:p>
        </p:txBody>
      </p:sp>
      <p:cxnSp>
        <p:nvCxnSpPr>
          <p:cNvPr id="42" name="Přímá spojnice 41"/>
          <p:cNvCxnSpPr/>
          <p:nvPr/>
        </p:nvCxnSpPr>
        <p:spPr>
          <a:xfrm flipV="1">
            <a:off x="3004340" y="3534717"/>
            <a:ext cx="1485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3058353" y="4578250"/>
            <a:ext cx="15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3004340" y="5043752"/>
            <a:ext cx="1512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6801779" y="3541991"/>
            <a:ext cx="0" cy="152729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850948" y="4421021"/>
            <a:ext cx="951666" cy="738664"/>
          </a:xfrm>
          <a:prstGeom prst="rect">
            <a:avLst/>
          </a:prstGeom>
          <a:noFill/>
        </p:spPr>
        <p:txBody>
          <a:bodyPr wrap="square" rtlCol="0">
            <a:spAutoFit/>
          </a:bodyPr>
          <a:lstStyle/>
          <a:p>
            <a:r>
              <a:rPr lang="en-GB" sz="1500" b="1"/>
              <a:t>PP</a:t>
            </a:r>
          </a:p>
          <a:p>
            <a:r>
              <a:rPr lang="en-GB" sz="1350"/>
              <a:t>pulse pressure</a:t>
            </a:r>
          </a:p>
        </p:txBody>
      </p:sp>
      <p:sp>
        <p:nvSpPr>
          <p:cNvPr id="48" name="TextovéPole 47"/>
          <p:cNvSpPr txBox="1"/>
          <p:nvPr/>
        </p:nvSpPr>
        <p:spPr>
          <a:xfrm>
            <a:off x="240723" y="1631560"/>
            <a:ext cx="8209981" cy="369332"/>
          </a:xfrm>
          <a:prstGeom prst="rect">
            <a:avLst/>
          </a:prstGeom>
          <a:noFill/>
        </p:spPr>
        <p:txBody>
          <a:bodyPr wrap="square" rtlCol="0">
            <a:spAutoFit/>
          </a:bodyPr>
          <a:lstStyle/>
          <a:p>
            <a:r>
              <a:rPr lang="en-GB" b="1"/>
              <a:t>Blood pressure (BP):  pressure on vascular vall (continual variable)</a:t>
            </a:r>
          </a:p>
        </p:txBody>
      </p:sp>
      <p:sp>
        <p:nvSpPr>
          <p:cNvPr id="51" name="Obdélník 50"/>
          <p:cNvSpPr/>
          <p:nvPr/>
        </p:nvSpPr>
        <p:spPr>
          <a:xfrm>
            <a:off x="274107" y="3319664"/>
            <a:ext cx="2213383" cy="2400657"/>
          </a:xfrm>
          <a:prstGeom prst="rect">
            <a:avLst/>
          </a:prstGeom>
        </p:spPr>
        <p:txBody>
          <a:bodyPr wrap="square">
            <a:spAutoFit/>
          </a:bodyPr>
          <a:lstStyle/>
          <a:p>
            <a:r>
              <a:rPr lang="en-GB" sz="1500" b="1" dirty="0"/>
              <a:t>Definition</a:t>
            </a:r>
            <a:r>
              <a:rPr lang="cs-CZ" sz="1500" b="1" dirty="0"/>
              <a:t>:</a:t>
            </a:r>
            <a:endParaRPr lang="en-GB" sz="1500" b="1" dirty="0"/>
          </a:p>
          <a:p>
            <a:r>
              <a:rPr lang="en-GB" sz="1500" b="1" dirty="0"/>
              <a:t>SBP</a:t>
            </a:r>
            <a:r>
              <a:rPr lang="en-GB" sz="1500" dirty="0"/>
              <a:t>  - maximum of BP in the inter-beat interval </a:t>
            </a:r>
          </a:p>
          <a:p>
            <a:r>
              <a:rPr lang="en-GB" sz="1500" b="1" dirty="0"/>
              <a:t>DBP </a:t>
            </a:r>
            <a:r>
              <a:rPr lang="en-GB" sz="1500" dirty="0"/>
              <a:t>– minimum of BP in the inter-beat interval </a:t>
            </a:r>
          </a:p>
          <a:p>
            <a:endParaRPr lang="en-GB" sz="1500" dirty="0"/>
          </a:p>
          <a:p>
            <a:r>
              <a:rPr lang="en-GB" sz="1500" dirty="0"/>
              <a:t>Attention: Values of SBP and DBP varies in different part</a:t>
            </a:r>
            <a:r>
              <a:rPr lang="cs-CZ" sz="1500" dirty="0"/>
              <a:t>s</a:t>
            </a:r>
            <a:r>
              <a:rPr lang="en-GB" sz="1500" dirty="0"/>
              <a:t> of cardiovascular system</a:t>
            </a:r>
          </a:p>
        </p:txBody>
      </p:sp>
    </p:spTree>
    <p:extLst>
      <p:ext uri="{BB962C8B-B14F-4D97-AF65-F5344CB8AC3E}">
        <p14:creationId xmlns:p14="http://schemas.microsoft.com/office/powerpoint/2010/main" val="248056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5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8204" y="1381441"/>
            <a:ext cx="8696098" cy="561348"/>
          </a:xfrm>
        </p:spPr>
        <p:txBody>
          <a:bodyPr anchor="t">
            <a:normAutofit fontScale="90000"/>
          </a:bodyPr>
          <a:lstStyle/>
          <a:p>
            <a:pPr algn="l"/>
            <a:r>
              <a:rPr lang="en-GB" sz="2400"/>
              <a:t>MAP is a function of cardiac output and total peripheral resistance</a:t>
            </a:r>
            <a:br>
              <a:rPr lang="en-GB"/>
            </a:br>
            <a:endParaRPr lang="en-GB" sz="1500"/>
          </a:p>
        </p:txBody>
      </p:sp>
      <p:sp>
        <p:nvSpPr>
          <p:cNvPr id="3" name="Podnadpis 2"/>
          <p:cNvSpPr>
            <a:spLocks noGrp="1"/>
          </p:cNvSpPr>
          <p:nvPr>
            <p:ph type="subTitle" idx="1"/>
          </p:nvPr>
        </p:nvSpPr>
        <p:spPr>
          <a:xfrm>
            <a:off x="304971" y="3985154"/>
            <a:ext cx="7594143" cy="1223433"/>
          </a:xfrm>
        </p:spPr>
        <p:txBody>
          <a:bodyPr>
            <a:normAutofit/>
          </a:bodyPr>
          <a:lstStyle/>
          <a:p>
            <a:pPr marL="342946" indent="-342946" algn="l">
              <a:buFont typeface="Arial" panose="020B0604020202020204" pitchFamily="34" charset="0"/>
              <a:buChar char="•"/>
            </a:pPr>
            <a:r>
              <a:rPr lang="en-GB" sz="2100" dirty="0">
                <a:solidFill>
                  <a:schemeClr val="tx1"/>
                </a:solidFill>
              </a:rPr>
              <a:t>SBP is given mainly by CO</a:t>
            </a:r>
          </a:p>
          <a:p>
            <a:pPr marL="342946" indent="-342946" algn="l">
              <a:buFont typeface="Arial" panose="020B0604020202020204" pitchFamily="34" charset="0"/>
              <a:buChar char="•"/>
            </a:pPr>
            <a:r>
              <a:rPr lang="en-GB" sz="2100" dirty="0">
                <a:solidFill>
                  <a:schemeClr val="tx1"/>
                </a:solidFill>
              </a:rPr>
              <a:t>DBP is given mainly by TPR</a:t>
            </a:r>
          </a:p>
        </p:txBody>
      </p:sp>
      <p:sp>
        <p:nvSpPr>
          <p:cNvPr id="4" name="Obdélník 3"/>
          <p:cNvSpPr/>
          <p:nvPr/>
        </p:nvSpPr>
        <p:spPr>
          <a:xfrm>
            <a:off x="382188" y="1971442"/>
            <a:ext cx="7916711" cy="18422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ovéPole 4"/>
          <p:cNvSpPr txBox="1"/>
          <p:nvPr/>
        </p:nvSpPr>
        <p:spPr>
          <a:xfrm>
            <a:off x="490213" y="2021820"/>
            <a:ext cx="1813240" cy="646331"/>
          </a:xfrm>
          <a:prstGeom prst="rect">
            <a:avLst/>
          </a:prstGeom>
          <a:noFill/>
        </p:spPr>
        <p:txBody>
          <a:bodyPr wrap="square" rtlCol="0">
            <a:spAutoFit/>
          </a:bodyPr>
          <a:lstStyle/>
          <a:p>
            <a:r>
              <a:rPr lang="en-GB"/>
              <a:t>Mean arterial pressure (MAP)</a:t>
            </a:r>
          </a:p>
        </p:txBody>
      </p:sp>
      <p:sp>
        <p:nvSpPr>
          <p:cNvPr id="6" name="TextovéPole 5"/>
          <p:cNvSpPr txBox="1"/>
          <p:nvPr/>
        </p:nvSpPr>
        <p:spPr>
          <a:xfrm>
            <a:off x="6138378" y="2021819"/>
            <a:ext cx="2106508" cy="923330"/>
          </a:xfrm>
          <a:prstGeom prst="rect">
            <a:avLst/>
          </a:prstGeom>
          <a:noFill/>
        </p:spPr>
        <p:txBody>
          <a:bodyPr wrap="square" rtlCol="0">
            <a:spAutoFit/>
          </a:bodyPr>
          <a:lstStyle/>
          <a:p>
            <a:r>
              <a:rPr lang="en-GB"/>
              <a:t>Total peripheral resistance</a:t>
            </a:r>
            <a:br>
              <a:rPr lang="en-GB"/>
            </a:br>
            <a:r>
              <a:rPr lang="en-GB" b="1"/>
              <a:t>(TPR)</a:t>
            </a:r>
          </a:p>
        </p:txBody>
      </p:sp>
      <p:sp>
        <p:nvSpPr>
          <p:cNvPr id="7" name="TextovéPole 6"/>
          <p:cNvSpPr txBox="1"/>
          <p:nvPr/>
        </p:nvSpPr>
        <p:spPr>
          <a:xfrm>
            <a:off x="1911701" y="3055300"/>
            <a:ext cx="1967998" cy="646331"/>
          </a:xfrm>
          <a:prstGeom prst="rect">
            <a:avLst/>
          </a:prstGeom>
          <a:noFill/>
        </p:spPr>
        <p:txBody>
          <a:bodyPr wrap="square" rtlCol="0">
            <a:spAutoFit/>
          </a:bodyPr>
          <a:lstStyle/>
          <a:p>
            <a:r>
              <a:rPr lang="en-GB"/>
              <a:t>Heart rate</a:t>
            </a:r>
          </a:p>
          <a:p>
            <a:r>
              <a:rPr lang="en-GB" b="1"/>
              <a:t>(HR)</a:t>
            </a:r>
            <a:r>
              <a:rPr lang="en-GB" b="1">
                <a:sym typeface="Symbol"/>
              </a:rPr>
              <a:t> </a:t>
            </a:r>
            <a:endParaRPr lang="en-GB" b="1"/>
          </a:p>
        </p:txBody>
      </p:sp>
      <p:sp>
        <p:nvSpPr>
          <p:cNvPr id="8" name="TextovéPole 7"/>
          <p:cNvSpPr txBox="1"/>
          <p:nvPr/>
        </p:nvSpPr>
        <p:spPr>
          <a:xfrm>
            <a:off x="4299759" y="3072894"/>
            <a:ext cx="2324736" cy="646331"/>
          </a:xfrm>
          <a:prstGeom prst="rect">
            <a:avLst/>
          </a:prstGeom>
          <a:noFill/>
        </p:spPr>
        <p:txBody>
          <a:bodyPr wrap="square" rtlCol="0">
            <a:spAutoFit/>
          </a:bodyPr>
          <a:lstStyle/>
          <a:p>
            <a:r>
              <a:rPr lang="en-GB"/>
              <a:t>Stroke volume</a:t>
            </a:r>
          </a:p>
          <a:p>
            <a:r>
              <a:rPr lang="en-GB" b="1"/>
              <a:t>(SV)</a:t>
            </a:r>
            <a:r>
              <a:rPr lang="en-GB" b="1">
                <a:sym typeface="Symbol"/>
              </a:rPr>
              <a:t> </a:t>
            </a:r>
            <a:endParaRPr lang="en-GB" b="1"/>
          </a:p>
        </p:txBody>
      </p:sp>
      <p:sp>
        <p:nvSpPr>
          <p:cNvPr id="9" name="Obdélník 8"/>
          <p:cNvSpPr/>
          <p:nvPr/>
        </p:nvSpPr>
        <p:spPr>
          <a:xfrm>
            <a:off x="2359019" y="2141975"/>
            <a:ext cx="476412" cy="461665"/>
          </a:xfrm>
          <a:prstGeom prst="rect">
            <a:avLst/>
          </a:prstGeom>
        </p:spPr>
        <p:txBody>
          <a:bodyPr wrap="none">
            <a:spAutoFit/>
          </a:bodyPr>
          <a:lstStyle/>
          <a:p>
            <a:r>
              <a:rPr lang="en-GB" sz="2400"/>
              <a:t> = </a:t>
            </a:r>
          </a:p>
        </p:txBody>
      </p:sp>
      <p:sp>
        <p:nvSpPr>
          <p:cNvPr id="10" name="Obdélník 9"/>
          <p:cNvSpPr/>
          <p:nvPr/>
        </p:nvSpPr>
        <p:spPr>
          <a:xfrm>
            <a:off x="3896847" y="3215900"/>
            <a:ext cx="338554" cy="461665"/>
          </a:xfrm>
          <a:prstGeom prst="rect">
            <a:avLst/>
          </a:prstGeom>
        </p:spPr>
        <p:txBody>
          <a:bodyPr wrap="none">
            <a:spAutoFit/>
          </a:bodyPr>
          <a:lstStyle/>
          <a:p>
            <a:r>
              <a:rPr lang="en-GB" sz="2400"/>
              <a:t>*</a:t>
            </a:r>
          </a:p>
        </p:txBody>
      </p:sp>
      <p:sp>
        <p:nvSpPr>
          <p:cNvPr id="11" name="Obdélník 10"/>
          <p:cNvSpPr/>
          <p:nvPr/>
        </p:nvSpPr>
        <p:spPr>
          <a:xfrm>
            <a:off x="5281947" y="2153801"/>
            <a:ext cx="338554" cy="461665"/>
          </a:xfrm>
          <a:prstGeom prst="rect">
            <a:avLst/>
          </a:prstGeom>
        </p:spPr>
        <p:txBody>
          <a:bodyPr wrap="none">
            <a:spAutoFit/>
          </a:bodyPr>
          <a:lstStyle/>
          <a:p>
            <a:r>
              <a:rPr lang="en-GB" sz="2400"/>
              <a:t>*</a:t>
            </a:r>
          </a:p>
        </p:txBody>
      </p:sp>
      <p:sp>
        <p:nvSpPr>
          <p:cNvPr id="12" name="TextovéPole 11"/>
          <p:cNvSpPr txBox="1"/>
          <p:nvPr/>
        </p:nvSpPr>
        <p:spPr>
          <a:xfrm>
            <a:off x="3442927" y="2063236"/>
            <a:ext cx="1540442" cy="923330"/>
          </a:xfrm>
          <a:prstGeom prst="rect">
            <a:avLst/>
          </a:prstGeom>
          <a:noFill/>
        </p:spPr>
        <p:txBody>
          <a:bodyPr wrap="square" rtlCol="0">
            <a:spAutoFit/>
          </a:bodyPr>
          <a:lstStyle/>
          <a:p>
            <a:r>
              <a:rPr lang="en-GB"/>
              <a:t>Cardiac output</a:t>
            </a:r>
          </a:p>
          <a:p>
            <a:r>
              <a:rPr lang="en-GB" b="1"/>
              <a:t>(CO)</a:t>
            </a:r>
            <a:r>
              <a:rPr lang="en-GB" b="1">
                <a:sym typeface="Symbol"/>
              </a:rPr>
              <a:t> </a:t>
            </a:r>
            <a:endParaRPr lang="en-GB" b="1"/>
          </a:p>
        </p:txBody>
      </p:sp>
      <p:cxnSp>
        <p:nvCxnSpPr>
          <p:cNvPr id="14" name="Přímá spojnice 13"/>
          <p:cNvCxnSpPr/>
          <p:nvPr/>
        </p:nvCxnSpPr>
        <p:spPr>
          <a:xfrm flipH="1">
            <a:off x="2652100" y="2765694"/>
            <a:ext cx="766051" cy="368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4128707" y="2702218"/>
            <a:ext cx="854662" cy="353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457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176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368228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063229"/>
            <a:ext cx="6172200" cy="475059"/>
          </a:xfrm>
        </p:spPr>
        <p:txBody>
          <a:bodyPr>
            <a:normAutofit fontScale="90000"/>
          </a:bodyPr>
          <a:lstStyle/>
          <a:p>
            <a:pPr eaLnBrk="1" hangingPunct="1">
              <a:defRPr/>
            </a:pPr>
            <a:r>
              <a:rPr lang="cs-CZ" sz="3000" b="1" dirty="0" err="1">
                <a:solidFill>
                  <a:srgbClr val="FF0000"/>
                </a:solidFill>
                <a:effectLst>
                  <a:outerShdw blurRad="38100" dist="38100" dir="2700000" algn="tl">
                    <a:srgbClr val="000000"/>
                  </a:outerShdw>
                </a:effectLst>
              </a:rPr>
              <a:t>Classification</a:t>
            </a:r>
            <a:r>
              <a:rPr lang="cs-CZ" sz="3000" b="1" dirty="0">
                <a:solidFill>
                  <a:srgbClr val="FF0000"/>
                </a:solidFill>
                <a:effectLst>
                  <a:outerShdw blurRad="38100" dist="38100" dir="2700000" algn="tl">
                    <a:srgbClr val="000000"/>
                  </a:outerShdw>
                </a:effectLst>
              </a:rPr>
              <a:t> BP </a:t>
            </a:r>
            <a:r>
              <a:rPr lang="cs-CZ" sz="3000" b="1" dirty="0" err="1">
                <a:solidFill>
                  <a:srgbClr val="FF0000"/>
                </a:solidFill>
                <a:effectLst>
                  <a:outerShdw blurRad="38100" dist="38100" dir="2700000" algn="tl">
                    <a:srgbClr val="000000"/>
                  </a:outerShdw>
                </a:effectLst>
              </a:rPr>
              <a:t>values</a:t>
            </a:r>
            <a:r>
              <a:rPr lang="cs-CZ" sz="3000" b="1" dirty="0">
                <a:solidFill>
                  <a:srgbClr val="FF0000"/>
                </a:solidFill>
                <a:effectLst>
                  <a:outerShdw blurRad="38100" dist="38100" dir="2700000" algn="tl">
                    <a:srgbClr val="000000"/>
                  </a:outerShdw>
                </a:effectLst>
              </a:rPr>
              <a:t>: „</a:t>
            </a:r>
            <a:r>
              <a:rPr lang="cs-CZ" sz="3000" b="1" dirty="0" err="1">
                <a:solidFill>
                  <a:srgbClr val="FF0000"/>
                </a:solidFill>
                <a:effectLst>
                  <a:outerShdw blurRad="38100" dist="38100" dir="2700000" algn="tl">
                    <a:srgbClr val="000000"/>
                  </a:outerShdw>
                </a:effectLst>
              </a:rPr>
              <a:t>officer</a:t>
            </a:r>
            <a:r>
              <a:rPr lang="cs-CZ" sz="3000" b="1" dirty="0">
                <a:solidFill>
                  <a:srgbClr val="FF0000"/>
                </a:solidFill>
                <a:effectLst>
                  <a:outerShdw blurRad="38100" dist="38100" dir="2700000" algn="tl">
                    <a:srgbClr val="000000"/>
                  </a:outerShdw>
                </a:effectLst>
              </a:rPr>
              <a:t> BP“</a:t>
            </a:r>
          </a:p>
        </p:txBody>
      </p:sp>
      <p:graphicFrame>
        <p:nvGraphicFramePr>
          <p:cNvPr id="38981" name="Group 69"/>
          <p:cNvGraphicFramePr>
            <a:graphicFrameLocks noGrp="1"/>
          </p:cNvGraphicFramePr>
          <p:nvPr>
            <p:ph idx="1"/>
            <p:extLst/>
          </p:nvPr>
        </p:nvGraphicFramePr>
        <p:xfrm>
          <a:off x="742167" y="1517094"/>
          <a:ext cx="7806847" cy="3925493"/>
        </p:xfrm>
        <a:graphic>
          <a:graphicData uri="http://schemas.openxmlformats.org/drawingml/2006/table">
            <a:tbl>
              <a:tblPr/>
              <a:tblGrid>
                <a:gridCol w="4047995">
                  <a:extLst>
                    <a:ext uri="{9D8B030D-6E8A-4147-A177-3AD203B41FA5}">
                      <a16:colId xmlns:a16="http://schemas.microsoft.com/office/drawing/2014/main" val="20000"/>
                    </a:ext>
                  </a:extLst>
                </a:gridCol>
                <a:gridCol w="1951712">
                  <a:extLst>
                    <a:ext uri="{9D8B030D-6E8A-4147-A177-3AD203B41FA5}">
                      <a16:colId xmlns:a16="http://schemas.microsoft.com/office/drawing/2014/main" val="20001"/>
                    </a:ext>
                  </a:extLst>
                </a:gridCol>
                <a:gridCol w="1807140">
                  <a:extLst>
                    <a:ext uri="{9D8B030D-6E8A-4147-A177-3AD203B41FA5}">
                      <a16:colId xmlns:a16="http://schemas.microsoft.com/office/drawing/2014/main" val="20002"/>
                    </a:ext>
                  </a:extLst>
                </a:gridCol>
              </a:tblGrid>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category</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Systolic BP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Diastolic BP</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optimal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120</a:t>
                      </a:r>
                      <a:endParaRPr kumimoji="0" lang="en-US" sz="1800" b="0" i="0" u="none" strike="noStrike" cap="none" normalizeH="0" baseline="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80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normal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120 – 129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80 –  84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high normal pressure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130 – 139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85 –  89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mild</a:t>
                      </a:r>
                      <a:r>
                        <a:rPr kumimoji="0" lang="cs-CZ" sz="1800" b="0" i="0" u="none" strike="noStrike" cap="none" normalizeH="0" baseline="0" dirty="0">
                          <a:ln>
                            <a:noFill/>
                          </a:ln>
                          <a:solidFill>
                            <a:srgbClr val="FF0000"/>
                          </a:solidFill>
                          <a:effectLst/>
                          <a:latin typeface="Arial" charset="0"/>
                        </a:rPr>
                        <a:t>: grade 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140 – 159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90 –  99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moderate</a:t>
                      </a:r>
                      <a:r>
                        <a:rPr kumimoji="0" lang="cs-CZ" sz="1800" b="0" i="0" u="none" strike="noStrike" cap="none" normalizeH="0" baseline="0" dirty="0">
                          <a:ln>
                            <a:noFill/>
                          </a:ln>
                          <a:solidFill>
                            <a:srgbClr val="FF0000"/>
                          </a:solidFill>
                          <a:effectLst/>
                          <a:latin typeface="Arial" charset="0"/>
                        </a:rPr>
                        <a:t>: grade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160 –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100 – 109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severe: grade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Isolated</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systolic</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hypertension</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&lt;</a:t>
                      </a:r>
                      <a:r>
                        <a:rPr kumimoji="0" lang="cs-CZ" sz="1800" b="0" i="0" u="none" strike="noStrike" cap="none" normalizeH="0" baseline="0" dirty="0">
                          <a:ln>
                            <a:noFill/>
                          </a:ln>
                          <a:solidFill>
                            <a:srgbClr val="FF0000"/>
                          </a:solidFill>
                          <a:effectLst/>
                          <a:latin typeface="Arial" charset="0"/>
                          <a:cs typeface="Arial" charset="0"/>
                        </a:rPr>
                        <a:t>  90</a:t>
                      </a:r>
                      <a:endParaRPr kumimoji="0" lang="en-US" sz="1800" b="0" i="0" u="none" strike="noStrike" cap="none" normalizeH="0" baseline="0" dirty="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775348" y="5549503"/>
            <a:ext cx="52629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1350" dirty="0" err="1">
                <a:solidFill>
                  <a:srgbClr val="FF0000"/>
                </a:solidFill>
                <a:effectLst>
                  <a:outerShdw blurRad="38100" dist="38100" dir="2700000" algn="tl">
                    <a:srgbClr val="000000"/>
                  </a:outerShdw>
                </a:effectLst>
                <a:latin typeface="Arial" charset="0"/>
              </a:rPr>
              <a:t>According</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the</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Guidelines</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European</a:t>
            </a:r>
            <a:r>
              <a:rPr lang="cs-CZ" sz="1350" dirty="0">
                <a:solidFill>
                  <a:srgbClr val="FF0000"/>
                </a:solidFill>
                <a:effectLst>
                  <a:outerShdw blurRad="38100" dist="38100" dir="2700000" algn="tl">
                    <a:srgbClr val="000000"/>
                  </a:outerShdw>
                </a:effectLst>
                <a:latin typeface="Arial" charset="0"/>
              </a:rPr>
              <a:t> Society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Cardiology</a:t>
            </a:r>
            <a:r>
              <a:rPr lang="cs-CZ" sz="1350" dirty="0">
                <a:solidFill>
                  <a:srgbClr val="FF0000"/>
                </a:solidFill>
                <a:effectLst>
                  <a:outerShdw blurRad="38100" dist="38100" dir="2700000" algn="tl">
                    <a:srgbClr val="000000"/>
                  </a:outerShdw>
                </a:effectLst>
                <a:latin typeface="Arial" charset="0"/>
              </a:rPr>
              <a:t> 2018</a:t>
            </a:r>
            <a:r>
              <a:rPr lang="cs-CZ" sz="1350" dirty="0">
                <a:latin typeface="Arial" charset="0"/>
              </a:rPr>
              <a:t> </a:t>
            </a:r>
          </a:p>
        </p:txBody>
      </p:sp>
    </p:spTree>
    <p:extLst>
      <p:ext uri="{BB962C8B-B14F-4D97-AF65-F5344CB8AC3E}">
        <p14:creationId xmlns:p14="http://schemas.microsoft.com/office/powerpoint/2010/main" val="281391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2700" b="1" dirty="0"/>
              <a:t>It is recommended that BP be classified as</a:t>
            </a:r>
          </a:p>
          <a:p>
            <a:pPr marL="0" indent="0">
              <a:buNone/>
            </a:pPr>
            <a:r>
              <a:rPr lang="en-US" sz="2700" b="1" dirty="0"/>
              <a:t>optimal, normal, high–normal, or grades</a:t>
            </a:r>
          </a:p>
          <a:p>
            <a:pPr marL="0" indent="0">
              <a:buNone/>
            </a:pPr>
            <a:r>
              <a:rPr lang="en-US" sz="2700" b="1" dirty="0"/>
              <a:t>1–3 hypertension, according to office BP.</a:t>
            </a:r>
            <a:endParaRPr lang="cs-CZ" sz="2700" b="1" dirty="0"/>
          </a:p>
        </p:txBody>
      </p:sp>
    </p:spTree>
    <p:extLst>
      <p:ext uri="{BB962C8B-B14F-4D97-AF65-F5344CB8AC3E}">
        <p14:creationId xmlns:p14="http://schemas.microsoft.com/office/powerpoint/2010/main" val="83705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7518" y="1227953"/>
            <a:ext cx="8238868" cy="4431983"/>
          </a:xfrm>
          <a:prstGeom prst="rect">
            <a:avLst/>
          </a:prstGeom>
          <a:noFill/>
        </p:spPr>
        <p:txBody>
          <a:bodyPr wrap="square" rtlCol="0">
            <a:spAutoFit/>
          </a:bodyPr>
          <a:lstStyle/>
          <a:p>
            <a:r>
              <a:rPr lang="en-US" sz="2400" b="1" dirty="0">
                <a:solidFill>
                  <a:srgbClr val="00B36E"/>
                </a:solidFill>
                <a:latin typeface="AdvP3E7259"/>
              </a:rPr>
              <a:t>2018 ESC/ESH Guidelines for the</a:t>
            </a:r>
            <a:r>
              <a:rPr lang="cs-CZ" sz="2400" b="1" dirty="0">
                <a:solidFill>
                  <a:srgbClr val="00B36E"/>
                </a:solidFill>
                <a:latin typeface="AdvP3E7259"/>
              </a:rPr>
              <a:t> </a:t>
            </a:r>
            <a:r>
              <a:rPr lang="en-US" sz="2400" b="1" dirty="0">
                <a:solidFill>
                  <a:srgbClr val="00B36E"/>
                </a:solidFill>
                <a:latin typeface="AdvP3E7259"/>
              </a:rPr>
              <a:t>management</a:t>
            </a:r>
          </a:p>
          <a:p>
            <a:r>
              <a:rPr lang="cs-CZ" sz="2400" b="1" dirty="0" err="1">
                <a:solidFill>
                  <a:srgbClr val="00B36E"/>
                </a:solidFill>
                <a:latin typeface="AdvP3E7259"/>
              </a:rPr>
              <a:t>of</a:t>
            </a:r>
            <a:r>
              <a:rPr lang="cs-CZ" sz="2400" b="1" dirty="0">
                <a:solidFill>
                  <a:srgbClr val="00B36E"/>
                </a:solidFill>
                <a:latin typeface="AdvP3E7259"/>
              </a:rPr>
              <a:t> </a:t>
            </a:r>
            <a:r>
              <a:rPr lang="cs-CZ" sz="2400" b="1" dirty="0" err="1">
                <a:solidFill>
                  <a:srgbClr val="00B36E"/>
                </a:solidFill>
                <a:latin typeface="AdvP3E7259"/>
              </a:rPr>
              <a:t>arterial</a:t>
            </a:r>
            <a:r>
              <a:rPr lang="cs-CZ" sz="2400" b="1" dirty="0">
                <a:solidFill>
                  <a:srgbClr val="00B36E"/>
                </a:solidFill>
                <a:latin typeface="AdvP3E7259"/>
              </a:rPr>
              <a:t> </a:t>
            </a:r>
            <a:r>
              <a:rPr lang="cs-CZ" sz="2400" b="1" dirty="0" err="1">
                <a:solidFill>
                  <a:srgbClr val="00B36E"/>
                </a:solidFill>
                <a:latin typeface="AdvP3E7259"/>
              </a:rPr>
              <a:t>hypertension</a:t>
            </a:r>
            <a:endParaRPr lang="cs-CZ" sz="2400" b="1" dirty="0">
              <a:solidFill>
                <a:srgbClr val="00B36E"/>
              </a:solidFill>
              <a:latin typeface="AdvP3E7259"/>
            </a:endParaRPr>
          </a:p>
          <a:p>
            <a:r>
              <a:rPr lang="en-US" sz="1500" b="1" dirty="0">
                <a:solidFill>
                  <a:srgbClr val="000000"/>
                </a:solidFill>
                <a:latin typeface="AdvP3E7259"/>
              </a:rPr>
              <a:t>The Task Force for the management of arterial hypertension of the</a:t>
            </a:r>
          </a:p>
          <a:p>
            <a:r>
              <a:rPr lang="en-US" sz="1500" b="1" dirty="0">
                <a:solidFill>
                  <a:srgbClr val="000000"/>
                </a:solidFill>
                <a:latin typeface="AdvP3E7259"/>
              </a:rPr>
              <a:t>European Society of Cardiology (ESC) and the European Society of</a:t>
            </a:r>
          </a:p>
          <a:p>
            <a:r>
              <a:rPr lang="cs-CZ" sz="1500" b="1" dirty="0" err="1">
                <a:solidFill>
                  <a:srgbClr val="000000"/>
                </a:solidFill>
                <a:latin typeface="AdvP3E7259"/>
              </a:rPr>
              <a:t>Hypertension</a:t>
            </a:r>
            <a:r>
              <a:rPr lang="cs-CZ" sz="1500" b="1" dirty="0">
                <a:solidFill>
                  <a:srgbClr val="000000"/>
                </a:solidFill>
                <a:latin typeface="AdvP3E7259"/>
              </a:rPr>
              <a:t> (ESH)</a:t>
            </a:r>
          </a:p>
          <a:p>
            <a:r>
              <a:rPr lang="en-US" sz="1350" dirty="0">
                <a:solidFill>
                  <a:srgbClr val="000000"/>
                </a:solidFill>
                <a:latin typeface="AdvP3E7259"/>
              </a:rPr>
              <a:t>Authors/Task Force Members: </a:t>
            </a:r>
            <a:r>
              <a:rPr lang="en-US" sz="1350" b="1" dirty="0">
                <a:solidFill>
                  <a:srgbClr val="000000"/>
                </a:solidFill>
                <a:latin typeface="AdvP3E7259"/>
              </a:rPr>
              <a:t>Bryan Williams* (ESC Chairperson</a:t>
            </a:r>
            <a:r>
              <a:rPr lang="en-US" sz="1350" dirty="0">
                <a:solidFill>
                  <a:srgbClr val="000000"/>
                </a:solidFill>
                <a:latin typeface="AdvP3E7259"/>
              </a:rPr>
              <a:t>) (UK),</a:t>
            </a:r>
          </a:p>
          <a:p>
            <a:r>
              <a:rPr lang="cs-CZ" sz="1350" b="1" dirty="0">
                <a:solidFill>
                  <a:srgbClr val="000000"/>
                </a:solidFill>
                <a:latin typeface="AdvP3E7259"/>
              </a:rPr>
              <a:t>Giuseppe </a:t>
            </a:r>
            <a:r>
              <a:rPr lang="cs-CZ" sz="1350" b="1" dirty="0" err="1">
                <a:solidFill>
                  <a:srgbClr val="000000"/>
                </a:solidFill>
                <a:latin typeface="AdvP3E7259"/>
              </a:rPr>
              <a:t>Mancia</a:t>
            </a:r>
            <a:r>
              <a:rPr lang="cs-CZ" sz="1350" b="1" dirty="0">
                <a:solidFill>
                  <a:srgbClr val="000000"/>
                </a:solidFill>
                <a:latin typeface="AdvP3E7259"/>
              </a:rPr>
              <a:t>* (ESH </a:t>
            </a:r>
            <a:r>
              <a:rPr lang="cs-CZ" sz="1350" b="1" dirty="0" err="1">
                <a:solidFill>
                  <a:srgbClr val="000000"/>
                </a:solidFill>
                <a:latin typeface="AdvP3E7259"/>
              </a:rPr>
              <a:t>Chairperson</a:t>
            </a:r>
            <a:r>
              <a:rPr lang="cs-CZ" sz="1350" dirty="0">
                <a:solidFill>
                  <a:srgbClr val="000000"/>
                </a:solidFill>
                <a:latin typeface="AdvP3E7259"/>
              </a:rPr>
              <a:t>) (Italy), </a:t>
            </a:r>
            <a:r>
              <a:rPr lang="cs-CZ" sz="1350" dirty="0" err="1">
                <a:solidFill>
                  <a:srgbClr val="000000"/>
                </a:solidFill>
                <a:latin typeface="AdvP3E7259"/>
              </a:rPr>
              <a:t>Wilko</a:t>
            </a:r>
            <a:r>
              <a:rPr lang="cs-CZ" sz="1350" dirty="0">
                <a:solidFill>
                  <a:srgbClr val="000000"/>
                </a:solidFill>
                <a:latin typeface="AdvP3E7259"/>
              </a:rPr>
              <a:t> </a:t>
            </a:r>
            <a:r>
              <a:rPr lang="cs-CZ" sz="1350" dirty="0" err="1">
                <a:solidFill>
                  <a:srgbClr val="000000"/>
                </a:solidFill>
                <a:latin typeface="AdvP3E7259"/>
              </a:rPr>
              <a:t>Spiering</a:t>
            </a:r>
            <a:r>
              <a:rPr lang="cs-CZ" sz="1350" dirty="0">
                <a:solidFill>
                  <a:srgbClr val="000000"/>
                </a:solidFill>
                <a:latin typeface="AdvP3E7259"/>
              </a:rPr>
              <a:t> (</a:t>
            </a:r>
            <a:r>
              <a:rPr lang="cs-CZ" sz="1350" dirty="0" err="1">
                <a:solidFill>
                  <a:srgbClr val="000000"/>
                </a:solidFill>
                <a:latin typeface="AdvP3E7259"/>
              </a:rPr>
              <a:t>The</a:t>
            </a:r>
            <a:r>
              <a:rPr lang="cs-CZ" sz="1350" dirty="0">
                <a:solidFill>
                  <a:srgbClr val="000000"/>
                </a:solidFill>
                <a:latin typeface="AdvP3E7259"/>
              </a:rPr>
              <a:t> </a:t>
            </a:r>
            <a:r>
              <a:rPr lang="cs-CZ" sz="1350" dirty="0" err="1">
                <a:solidFill>
                  <a:srgbClr val="000000"/>
                </a:solidFill>
                <a:latin typeface="AdvP3E7259"/>
              </a:rPr>
              <a:t>Netherlands</a:t>
            </a:r>
            <a:r>
              <a:rPr lang="cs-CZ" sz="1350" dirty="0">
                <a:solidFill>
                  <a:srgbClr val="000000"/>
                </a:solidFill>
                <a:latin typeface="AdvP3E7259"/>
              </a:rPr>
              <a:t>),</a:t>
            </a:r>
          </a:p>
          <a:p>
            <a:r>
              <a:rPr lang="cs-CZ" sz="1350" dirty="0">
                <a:solidFill>
                  <a:srgbClr val="000000"/>
                </a:solidFill>
                <a:latin typeface="AdvP3E7259"/>
              </a:rPr>
              <a:t>Enrico </a:t>
            </a:r>
            <a:r>
              <a:rPr lang="cs-CZ" sz="1350" dirty="0" err="1">
                <a:solidFill>
                  <a:srgbClr val="000000"/>
                </a:solidFill>
                <a:latin typeface="AdvP3E7259"/>
              </a:rPr>
              <a:t>Agabiti</a:t>
            </a:r>
            <a:r>
              <a:rPr lang="cs-CZ" sz="1350" dirty="0">
                <a:solidFill>
                  <a:srgbClr val="000000"/>
                </a:solidFill>
                <a:latin typeface="AdvP3E7259"/>
              </a:rPr>
              <a:t> Rosei (Italy), Michel </a:t>
            </a:r>
            <a:r>
              <a:rPr lang="cs-CZ" sz="1350" dirty="0" err="1">
                <a:solidFill>
                  <a:srgbClr val="000000"/>
                </a:solidFill>
                <a:latin typeface="AdvP3E7259"/>
              </a:rPr>
              <a:t>Azizi</a:t>
            </a:r>
            <a:r>
              <a:rPr lang="cs-CZ" sz="1350" dirty="0">
                <a:solidFill>
                  <a:srgbClr val="000000"/>
                </a:solidFill>
                <a:latin typeface="AdvP3E7259"/>
              </a:rPr>
              <a:t> (France), Michel </a:t>
            </a:r>
            <a:r>
              <a:rPr lang="cs-CZ" sz="1350" dirty="0" err="1">
                <a:solidFill>
                  <a:srgbClr val="000000"/>
                </a:solidFill>
                <a:latin typeface="AdvP3E7259"/>
              </a:rPr>
              <a:t>Burnier</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it-IT" sz="1350" dirty="0">
                <a:solidFill>
                  <a:srgbClr val="000000"/>
                </a:solidFill>
                <a:latin typeface="AdvP3E7259"/>
              </a:rPr>
              <a:t>Denis L. Clement (Belgium), Antonio Coca (Spain), Giovanni de Simone (Italy),</a:t>
            </a:r>
          </a:p>
          <a:p>
            <a:r>
              <a:rPr lang="en-US" sz="1350" dirty="0">
                <a:solidFill>
                  <a:srgbClr val="000000"/>
                </a:solidFill>
                <a:latin typeface="AdvP3E7259"/>
              </a:rPr>
              <a:t>Anna </a:t>
            </a:r>
            <a:r>
              <a:rPr lang="en-US" sz="1350" dirty="0" err="1">
                <a:solidFill>
                  <a:srgbClr val="000000"/>
                </a:solidFill>
                <a:latin typeface="AdvP3E7259"/>
              </a:rPr>
              <a:t>Dominiczak</a:t>
            </a:r>
            <a:r>
              <a:rPr lang="en-US" sz="1350" dirty="0">
                <a:solidFill>
                  <a:srgbClr val="000000"/>
                </a:solidFill>
                <a:latin typeface="AdvP3E7259"/>
              </a:rPr>
              <a:t> (UK), Thomas </a:t>
            </a:r>
            <a:r>
              <a:rPr lang="en-US" sz="1350" dirty="0" err="1">
                <a:solidFill>
                  <a:srgbClr val="000000"/>
                </a:solidFill>
                <a:latin typeface="AdvP3E7259"/>
              </a:rPr>
              <a:t>Kahan</a:t>
            </a:r>
            <a:r>
              <a:rPr lang="en-US" sz="1350" dirty="0">
                <a:solidFill>
                  <a:srgbClr val="000000"/>
                </a:solidFill>
                <a:latin typeface="AdvP3E7259"/>
              </a:rPr>
              <a:t> (Sweden), Felix </a:t>
            </a:r>
            <a:r>
              <a:rPr lang="en-US" sz="1350" dirty="0" err="1">
                <a:solidFill>
                  <a:srgbClr val="000000"/>
                </a:solidFill>
                <a:latin typeface="AdvP3E7259"/>
              </a:rPr>
              <a:t>Mahfoud</a:t>
            </a:r>
            <a:r>
              <a:rPr lang="en-US" sz="1350" dirty="0">
                <a:solidFill>
                  <a:srgbClr val="000000"/>
                </a:solidFill>
                <a:latin typeface="AdvP3E7259"/>
              </a:rPr>
              <a:t> (Germany),</a:t>
            </a:r>
          </a:p>
          <a:p>
            <a:r>
              <a:rPr lang="cs-CZ" sz="1350" dirty="0" err="1">
                <a:solidFill>
                  <a:srgbClr val="000000"/>
                </a:solidFill>
                <a:latin typeface="AdvP3E7259"/>
              </a:rPr>
              <a:t>Josep</a:t>
            </a:r>
            <a:r>
              <a:rPr lang="cs-CZ" sz="1350" dirty="0">
                <a:solidFill>
                  <a:srgbClr val="000000"/>
                </a:solidFill>
                <a:latin typeface="AdvP3E7259"/>
              </a:rPr>
              <a:t> </a:t>
            </a:r>
            <a:r>
              <a:rPr lang="cs-CZ" sz="1350" dirty="0" err="1">
                <a:solidFill>
                  <a:srgbClr val="000000"/>
                </a:solidFill>
                <a:latin typeface="AdvP3E7259"/>
              </a:rPr>
              <a:t>Redon</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Luis </a:t>
            </a:r>
            <a:r>
              <a:rPr lang="cs-CZ" sz="1350" dirty="0" err="1">
                <a:solidFill>
                  <a:srgbClr val="000000"/>
                </a:solidFill>
                <a:latin typeface="AdvP3E7259"/>
              </a:rPr>
              <a:t>Ruilope</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Alberto </a:t>
            </a:r>
            <a:r>
              <a:rPr lang="cs-CZ" sz="1350" dirty="0" err="1">
                <a:solidFill>
                  <a:srgbClr val="000000"/>
                </a:solidFill>
                <a:latin typeface="AdvP3E7259"/>
              </a:rPr>
              <a:t>Zanchetti</a:t>
            </a:r>
            <a:r>
              <a:rPr lang="cs-CZ" sz="750" dirty="0">
                <a:solidFill>
                  <a:srgbClr val="000000"/>
                </a:solidFill>
                <a:latin typeface="AdvP3E7259"/>
              </a:rPr>
              <a:t>† </a:t>
            </a:r>
            <a:r>
              <a:rPr lang="cs-CZ" sz="1350" dirty="0">
                <a:solidFill>
                  <a:srgbClr val="000000"/>
                </a:solidFill>
                <a:latin typeface="AdvP3E7259"/>
              </a:rPr>
              <a:t>(Italy), Mary </a:t>
            </a:r>
            <a:r>
              <a:rPr lang="cs-CZ" sz="1350" dirty="0" err="1">
                <a:solidFill>
                  <a:srgbClr val="000000"/>
                </a:solidFill>
                <a:latin typeface="AdvP3E7259"/>
              </a:rPr>
              <a:t>Kerins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Ireland</a:t>
            </a:r>
            <a:r>
              <a:rPr lang="cs-CZ" sz="1350" dirty="0">
                <a:solidFill>
                  <a:srgbClr val="000000"/>
                </a:solidFill>
                <a:latin typeface="AdvP3E7259"/>
              </a:rPr>
              <a:t>), </a:t>
            </a:r>
            <a:r>
              <a:rPr lang="cs-CZ" sz="1350" dirty="0" err="1">
                <a:solidFill>
                  <a:srgbClr val="000000"/>
                </a:solidFill>
                <a:latin typeface="AdvP3E7259"/>
              </a:rPr>
              <a:t>Sverre</a:t>
            </a:r>
            <a:r>
              <a:rPr lang="cs-CZ" sz="1350" dirty="0">
                <a:solidFill>
                  <a:srgbClr val="000000"/>
                </a:solidFill>
                <a:latin typeface="AdvP3E7259"/>
              </a:rPr>
              <a:t> E. </a:t>
            </a:r>
            <a:r>
              <a:rPr lang="cs-CZ" sz="1350" dirty="0" err="1">
                <a:solidFill>
                  <a:srgbClr val="000000"/>
                </a:solidFill>
                <a:latin typeface="AdvP3E7259"/>
              </a:rPr>
              <a:t>Kjeldsen</a:t>
            </a:r>
            <a:r>
              <a:rPr lang="cs-CZ" sz="1350" dirty="0">
                <a:solidFill>
                  <a:srgbClr val="000000"/>
                </a:solidFill>
                <a:latin typeface="AdvP3E7259"/>
              </a:rPr>
              <a:t> (</a:t>
            </a:r>
            <a:r>
              <a:rPr lang="cs-CZ" sz="1350" dirty="0" err="1">
                <a:solidFill>
                  <a:srgbClr val="000000"/>
                </a:solidFill>
                <a:latin typeface="AdvP3E7259"/>
              </a:rPr>
              <a:t>Norway</a:t>
            </a:r>
            <a:r>
              <a:rPr lang="cs-CZ" sz="1350" dirty="0">
                <a:solidFill>
                  <a:srgbClr val="000000"/>
                </a:solidFill>
                <a:latin typeface="AdvP3E7259"/>
              </a:rPr>
              <a:t>), Reinhold </a:t>
            </a:r>
            <a:r>
              <a:rPr lang="cs-CZ" sz="1350" dirty="0" err="1">
                <a:solidFill>
                  <a:srgbClr val="000000"/>
                </a:solidFill>
                <a:latin typeface="AdvP3E7259"/>
              </a:rPr>
              <a:t>Kreutz</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a:t>
            </a:r>
          </a:p>
          <a:p>
            <a:r>
              <a:rPr lang="cs-CZ" sz="1350" dirty="0">
                <a:solidFill>
                  <a:srgbClr val="000000"/>
                </a:solidFill>
                <a:latin typeface="AdvP3E7259"/>
              </a:rPr>
              <a:t>Stephane </a:t>
            </a:r>
            <a:r>
              <a:rPr lang="cs-CZ" sz="1350" dirty="0" err="1">
                <a:solidFill>
                  <a:srgbClr val="000000"/>
                </a:solidFill>
                <a:latin typeface="AdvP3E7259"/>
              </a:rPr>
              <a:t>Laurent</a:t>
            </a:r>
            <a:r>
              <a:rPr lang="cs-CZ" sz="1350" dirty="0">
                <a:solidFill>
                  <a:srgbClr val="000000"/>
                </a:solidFill>
                <a:latin typeface="AdvP3E7259"/>
              </a:rPr>
              <a:t> (France), Gregory Y. H. Lip (UK), Richard </a:t>
            </a:r>
            <a:r>
              <a:rPr lang="cs-CZ" sz="1350" dirty="0" err="1">
                <a:solidFill>
                  <a:srgbClr val="000000"/>
                </a:solidFill>
                <a:latin typeface="AdvP3E7259"/>
              </a:rPr>
              <a:t>McManus</a:t>
            </a:r>
            <a:r>
              <a:rPr lang="cs-CZ" sz="1350" dirty="0">
                <a:solidFill>
                  <a:srgbClr val="000000"/>
                </a:solidFill>
                <a:latin typeface="AdvP3E7259"/>
              </a:rPr>
              <a:t> (UK),</a:t>
            </a:r>
          </a:p>
          <a:p>
            <a:r>
              <a:rPr lang="cs-CZ" sz="1350" dirty="0">
                <a:solidFill>
                  <a:srgbClr val="000000"/>
                </a:solidFill>
                <a:latin typeface="AdvP3E7259"/>
              </a:rPr>
              <a:t>Krzysztof </a:t>
            </a:r>
            <a:r>
              <a:rPr lang="cs-CZ" sz="1350" dirty="0" err="1">
                <a:solidFill>
                  <a:srgbClr val="000000"/>
                </a:solidFill>
                <a:latin typeface="AdvP3E7259"/>
              </a:rPr>
              <a:t>Narkiewicz</a:t>
            </a:r>
            <a:r>
              <a:rPr lang="cs-CZ" sz="1350" dirty="0">
                <a:solidFill>
                  <a:srgbClr val="000000"/>
                </a:solidFill>
                <a:latin typeface="AdvP3E7259"/>
              </a:rPr>
              <a:t> (</a:t>
            </a:r>
            <a:r>
              <a:rPr lang="cs-CZ" sz="1350" dirty="0" err="1">
                <a:solidFill>
                  <a:srgbClr val="000000"/>
                </a:solidFill>
                <a:latin typeface="AdvP3E7259"/>
              </a:rPr>
              <a:t>Poland</a:t>
            </a:r>
            <a:r>
              <a:rPr lang="cs-CZ" sz="1350" dirty="0">
                <a:solidFill>
                  <a:srgbClr val="000000"/>
                </a:solidFill>
                <a:latin typeface="AdvP3E7259"/>
              </a:rPr>
              <a:t>), Frank </a:t>
            </a:r>
            <a:r>
              <a:rPr lang="cs-CZ" sz="1350" dirty="0" err="1">
                <a:solidFill>
                  <a:srgbClr val="000000"/>
                </a:solidFill>
                <a:latin typeface="AdvP3E7259"/>
              </a:rPr>
              <a:t>Ruschitzka</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cs-CZ" sz="1350" dirty="0">
                <a:solidFill>
                  <a:srgbClr val="000000"/>
                </a:solidFill>
                <a:latin typeface="AdvP3E7259"/>
              </a:rPr>
              <a:t>Roland E. </a:t>
            </a:r>
            <a:r>
              <a:rPr lang="cs-CZ" sz="1350" dirty="0" err="1">
                <a:solidFill>
                  <a:srgbClr val="000000"/>
                </a:solidFill>
                <a:latin typeface="AdvP3E7259"/>
              </a:rPr>
              <a:t>Schmieder</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 </a:t>
            </a:r>
            <a:r>
              <a:rPr lang="cs-CZ" sz="1350" dirty="0" err="1">
                <a:solidFill>
                  <a:srgbClr val="000000"/>
                </a:solidFill>
                <a:latin typeface="AdvP3E7259"/>
              </a:rPr>
              <a:t>Evgeny</a:t>
            </a:r>
            <a:r>
              <a:rPr lang="cs-CZ" sz="1350" dirty="0">
                <a:solidFill>
                  <a:srgbClr val="000000"/>
                </a:solidFill>
                <a:latin typeface="AdvP3E7259"/>
              </a:rPr>
              <a:t> </a:t>
            </a:r>
            <a:r>
              <a:rPr lang="cs-CZ" sz="1350" dirty="0" err="1">
                <a:solidFill>
                  <a:srgbClr val="000000"/>
                </a:solidFill>
                <a:latin typeface="AdvP3E7259"/>
              </a:rPr>
              <a:t>Shlyakhto</a:t>
            </a:r>
            <a:r>
              <a:rPr lang="cs-CZ" sz="1350" dirty="0">
                <a:solidFill>
                  <a:srgbClr val="000000"/>
                </a:solidFill>
                <a:latin typeface="AdvP3E7259"/>
              </a:rPr>
              <a:t> (</a:t>
            </a:r>
            <a:r>
              <a:rPr lang="cs-CZ" sz="1350" dirty="0" err="1">
                <a:solidFill>
                  <a:srgbClr val="000000"/>
                </a:solidFill>
                <a:latin typeface="AdvP3E7259"/>
              </a:rPr>
              <a:t>Russia</a:t>
            </a:r>
            <a:r>
              <a:rPr lang="cs-CZ" sz="1350" dirty="0">
                <a:solidFill>
                  <a:srgbClr val="000000"/>
                </a:solidFill>
                <a:latin typeface="AdvP3E7259"/>
              </a:rPr>
              <a:t>), </a:t>
            </a:r>
            <a:r>
              <a:rPr lang="cs-CZ" sz="1350" dirty="0" err="1">
                <a:solidFill>
                  <a:srgbClr val="000000"/>
                </a:solidFill>
                <a:latin typeface="AdvP3E7259"/>
              </a:rPr>
              <a:t>Costas</a:t>
            </a:r>
            <a:r>
              <a:rPr lang="cs-CZ" sz="1350" dirty="0">
                <a:solidFill>
                  <a:srgbClr val="000000"/>
                </a:solidFill>
                <a:latin typeface="AdvP3E7259"/>
              </a:rPr>
              <a:t> </a:t>
            </a:r>
            <a:r>
              <a:rPr lang="cs-CZ" sz="1350" dirty="0" err="1">
                <a:solidFill>
                  <a:srgbClr val="000000"/>
                </a:solidFill>
                <a:latin typeface="AdvP3E7259"/>
              </a:rPr>
              <a:t>Tsioufis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Greece</a:t>
            </a:r>
            <a:r>
              <a:rPr lang="cs-CZ" sz="1350" dirty="0">
                <a:solidFill>
                  <a:srgbClr val="000000"/>
                </a:solidFill>
                <a:latin typeface="AdvP3E7259"/>
              </a:rPr>
              <a:t>), Victor </a:t>
            </a:r>
            <a:r>
              <a:rPr lang="cs-CZ" sz="1350" dirty="0" err="1">
                <a:solidFill>
                  <a:srgbClr val="000000"/>
                </a:solidFill>
                <a:latin typeface="AdvP3E7259"/>
              </a:rPr>
              <a:t>Aboyans</a:t>
            </a:r>
            <a:r>
              <a:rPr lang="cs-CZ" sz="1350" dirty="0">
                <a:solidFill>
                  <a:srgbClr val="000000"/>
                </a:solidFill>
                <a:latin typeface="AdvP3E7259"/>
              </a:rPr>
              <a:t> (France), and Ileana </a:t>
            </a:r>
            <a:r>
              <a:rPr lang="cs-CZ" sz="1350" dirty="0" err="1">
                <a:solidFill>
                  <a:srgbClr val="000000"/>
                </a:solidFill>
                <a:latin typeface="AdvP3E7259"/>
              </a:rPr>
              <a:t>Desormais</a:t>
            </a:r>
            <a:r>
              <a:rPr lang="cs-CZ" sz="1350" dirty="0">
                <a:solidFill>
                  <a:srgbClr val="000000"/>
                </a:solidFill>
                <a:latin typeface="AdvP3E7259"/>
              </a:rPr>
              <a:t> (France)</a:t>
            </a:r>
          </a:p>
          <a:p>
            <a:endParaRPr lang="cs-CZ" sz="1350" dirty="0">
              <a:solidFill>
                <a:srgbClr val="000000"/>
              </a:solidFill>
              <a:latin typeface="AdvP3E7259"/>
            </a:endParaRPr>
          </a:p>
          <a:p>
            <a:endParaRPr lang="cs-CZ" sz="1350" dirty="0">
              <a:solidFill>
                <a:srgbClr val="000000"/>
              </a:solidFill>
              <a:latin typeface="AdvP3E7259"/>
            </a:endParaRPr>
          </a:p>
          <a:p>
            <a:r>
              <a:rPr lang="en-US" sz="1350" b="1" dirty="0">
                <a:solidFill>
                  <a:srgbClr val="FF0000"/>
                </a:solidFill>
              </a:rPr>
              <a:t>European Heart Journal (2018) 39, 3021–3104</a:t>
            </a:r>
            <a:endParaRPr lang="cs-CZ" sz="1350" b="1" dirty="0">
              <a:solidFill>
                <a:srgbClr val="FF0000"/>
              </a:solidFill>
            </a:endParaRPr>
          </a:p>
        </p:txBody>
      </p:sp>
    </p:spTree>
    <p:extLst>
      <p:ext uri="{BB962C8B-B14F-4D97-AF65-F5344CB8AC3E}">
        <p14:creationId xmlns:p14="http://schemas.microsoft.com/office/powerpoint/2010/main" val="120002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b="1">
                <a:solidFill>
                  <a:schemeClr val="accent2"/>
                </a:solidFill>
                <a:effectLst>
                  <a:outerShdw blurRad="38100" dist="38100" dir="2700000" algn="tl">
                    <a:srgbClr val="000000"/>
                  </a:outerShdw>
                </a:effectLst>
              </a:rPr>
              <a:t>BLOOD PRESSURE MEASUREMENT</a:t>
            </a:r>
          </a:p>
        </p:txBody>
      </p:sp>
      <p:sp>
        <p:nvSpPr>
          <p:cNvPr id="39939" name="Rectangle 3"/>
          <p:cNvSpPr>
            <a:spLocks noGrp="1" noChangeArrowheads="1"/>
          </p:cNvSpPr>
          <p:nvPr>
            <p:ph type="body" idx="1"/>
          </p:nvPr>
        </p:nvSpPr>
        <p:spPr/>
        <p:txBody>
          <a:bodyPr/>
          <a:lstStyle/>
          <a:p>
            <a:pPr eaLnBrk="1" hangingPunct="1">
              <a:defRPr/>
            </a:pPr>
            <a:r>
              <a:rPr lang="cs-CZ" b="1" dirty="0">
                <a:solidFill>
                  <a:schemeClr val="accent2"/>
                </a:solidFill>
                <a:effectLst>
                  <a:outerShdw blurRad="38100" dist="38100" dir="2700000" algn="tl">
                    <a:srgbClr val="000000"/>
                  </a:outerShdw>
                </a:effectLst>
              </a:rPr>
              <a:t>Direct </a:t>
            </a:r>
            <a:r>
              <a:rPr lang="cs-CZ" b="1" dirty="0" err="1">
                <a:solidFill>
                  <a:schemeClr val="accent2"/>
                </a:solidFill>
                <a:effectLst>
                  <a:outerShdw blurRad="38100" dist="38100" dir="2700000" algn="tl">
                    <a:srgbClr val="000000"/>
                  </a:outerShdw>
                </a:effectLst>
              </a:rPr>
              <a:t>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method</a:t>
            </a:r>
            <a:endParaRPr lang="cs-CZ" b="1" dirty="0">
              <a:solidFill>
                <a:schemeClr val="accent2"/>
              </a:solidFill>
              <a:effectLst>
                <a:outerShdw blurRad="38100" dist="38100" dir="2700000" algn="tl">
                  <a:srgbClr val="000000"/>
                </a:outerShdw>
              </a:effectLst>
            </a:endParaRPr>
          </a:p>
          <a:p>
            <a:pPr lvl="1" eaLnBrk="1" hangingPunct="1">
              <a:defRPr/>
            </a:pPr>
            <a:r>
              <a:rPr lang="cs-CZ" dirty="0">
                <a:solidFill>
                  <a:schemeClr val="accent2"/>
                </a:solidFill>
              </a:rPr>
              <a:t>1726 Stephan </a:t>
            </a:r>
            <a:r>
              <a:rPr lang="cs-CZ" dirty="0" err="1">
                <a:solidFill>
                  <a:schemeClr val="accent2"/>
                </a:solidFill>
              </a:rPr>
              <a:t>Hales</a:t>
            </a:r>
            <a:r>
              <a:rPr lang="cs-CZ" dirty="0">
                <a:solidFill>
                  <a:schemeClr val="accent2"/>
                </a:solidFill>
              </a:rPr>
              <a:t> – </a:t>
            </a:r>
            <a:r>
              <a:rPr lang="cs-CZ" dirty="0" err="1">
                <a:solidFill>
                  <a:schemeClr val="accent2"/>
                </a:solidFill>
              </a:rPr>
              <a:t>horse</a:t>
            </a:r>
            <a:endParaRPr lang="cs-CZ" dirty="0">
              <a:solidFill>
                <a:schemeClr val="accent2"/>
              </a:solidFill>
            </a:endParaRPr>
          </a:p>
          <a:p>
            <a:pPr lvl="1" eaLnBrk="1" hangingPunct="1">
              <a:defRPr/>
            </a:pPr>
            <a:r>
              <a:rPr lang="cs-CZ" dirty="0" err="1">
                <a:solidFill>
                  <a:schemeClr val="accent2"/>
                </a:solidFill>
              </a:rPr>
              <a:t>Today</a:t>
            </a:r>
            <a:r>
              <a:rPr lang="cs-CZ" dirty="0">
                <a:solidFill>
                  <a:schemeClr val="accent2"/>
                </a:solidFill>
              </a:rPr>
              <a:t> – </a:t>
            </a:r>
            <a:r>
              <a:rPr lang="cs-CZ" dirty="0" err="1">
                <a:solidFill>
                  <a:schemeClr val="accent2"/>
                </a:solidFill>
              </a:rPr>
              <a:t>during</a:t>
            </a:r>
            <a:r>
              <a:rPr lang="cs-CZ" dirty="0">
                <a:solidFill>
                  <a:schemeClr val="accent2"/>
                </a:solidFill>
              </a:rPr>
              <a:t> </a:t>
            </a:r>
            <a:r>
              <a:rPr lang="cs-CZ" dirty="0" err="1">
                <a:solidFill>
                  <a:schemeClr val="accent2"/>
                </a:solidFill>
              </a:rPr>
              <a:t>catheterization</a:t>
            </a:r>
            <a:endParaRPr lang="cs-CZ" dirty="0">
              <a:solidFill>
                <a:schemeClr val="accent2"/>
              </a:solidFill>
            </a:endParaRPr>
          </a:p>
          <a:p>
            <a:pPr lvl="1" eaLnBrk="1" hangingPunct="1">
              <a:defRPr/>
            </a:pPr>
            <a:endParaRPr lang="cs-CZ" dirty="0">
              <a:solidFill>
                <a:schemeClr val="accent2"/>
              </a:solidFill>
            </a:endParaRPr>
          </a:p>
          <a:p>
            <a:pPr lvl="1" eaLnBrk="1" hangingPunct="1">
              <a:buFontTx/>
              <a:buChar char="•"/>
              <a:defRPr/>
            </a:pPr>
            <a:r>
              <a:rPr lang="cs-CZ" sz="3200" b="1" dirty="0" err="1">
                <a:solidFill>
                  <a:schemeClr val="accent2"/>
                </a:solidFill>
                <a:effectLst>
                  <a:outerShdw blurRad="38100" dist="38100" dir="2700000" algn="tl">
                    <a:srgbClr val="000000"/>
                  </a:outerShdw>
                </a:effectLst>
              </a:rPr>
              <a:t>Indirect</a:t>
            </a:r>
            <a:r>
              <a:rPr lang="cs-CZ" sz="3200" b="1" dirty="0">
                <a:solidFill>
                  <a:schemeClr val="accent2"/>
                </a:solidFill>
                <a:effectLst>
                  <a:outerShdw blurRad="38100" dist="38100" dir="2700000" algn="tl">
                    <a:srgbClr val="000000"/>
                  </a:outerShdw>
                </a:effectLst>
              </a:rPr>
              <a:t> non-</a:t>
            </a:r>
            <a:r>
              <a:rPr lang="cs-CZ" sz="3200" b="1" dirty="0" err="1">
                <a:solidFill>
                  <a:schemeClr val="accent2"/>
                </a:solidFill>
                <a:effectLst>
                  <a:outerShdw blurRad="38100" dist="38100" dir="2700000" algn="tl">
                    <a:srgbClr val="000000"/>
                  </a:outerShdw>
                </a:effectLst>
              </a:rPr>
              <a:t>invasive</a:t>
            </a:r>
            <a:r>
              <a:rPr lang="cs-CZ" sz="3200" b="1" dirty="0">
                <a:solidFill>
                  <a:schemeClr val="accent2"/>
                </a:solidFill>
                <a:effectLst>
                  <a:outerShdw blurRad="38100" dist="38100" dir="2700000" algn="tl">
                    <a:srgbClr val="000000"/>
                  </a:outerShdw>
                </a:effectLst>
              </a:rPr>
              <a:t> </a:t>
            </a:r>
            <a:r>
              <a:rPr lang="cs-CZ" sz="3200" b="1" dirty="0" err="1">
                <a:solidFill>
                  <a:schemeClr val="accent2"/>
                </a:solidFill>
                <a:effectLst>
                  <a:outerShdw blurRad="38100" dist="38100" dir="2700000" algn="tl">
                    <a:srgbClr val="000000"/>
                  </a:outerShdw>
                </a:effectLst>
              </a:rPr>
              <a:t>measurement</a:t>
            </a:r>
            <a:endParaRPr lang="cs-CZ" sz="3200" b="1" dirty="0">
              <a:solidFill>
                <a:schemeClr val="accent2"/>
              </a:solidFill>
              <a:effectLst>
                <a:outerShdw blurRad="38100" dist="38100" dir="2700000" algn="tl">
                  <a:srgbClr val="000000"/>
                </a:outerShdw>
              </a:effectLst>
            </a:endParaRPr>
          </a:p>
          <a:p>
            <a:pPr lvl="1" eaLnBrk="1" hangingPunct="1">
              <a:buFontTx/>
              <a:buChar char="-"/>
              <a:defRPr/>
            </a:pPr>
            <a:r>
              <a:rPr lang="cs-CZ" dirty="0" err="1">
                <a:solidFill>
                  <a:schemeClr val="accent2"/>
                </a:solidFill>
              </a:rPr>
              <a:t>Palpation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Auscultation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Oscilometric</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defRPr/>
            </a:pPr>
            <a:endParaRPr lang="cs-CZ" dirty="0">
              <a:solidFill>
                <a:schemeClr val="accent2"/>
              </a:solidFill>
            </a:endParaRPr>
          </a:p>
          <a:p>
            <a:pPr lvl="1" eaLnBrk="1" hangingPunct="1">
              <a:buFontTx/>
              <a:buNone/>
              <a:defRPr/>
            </a:pPr>
            <a:endParaRPr lang="cs-CZ" dirty="0">
              <a:solidFill>
                <a:schemeClr val="accent2"/>
              </a:solidFill>
            </a:endParaRPr>
          </a:p>
          <a:p>
            <a:pPr lvl="1" eaLnBrk="1" hangingPunct="1">
              <a:defRPr/>
            </a:pPr>
            <a:endParaRPr lang="cs-CZ" dirty="0"/>
          </a:p>
        </p:txBody>
      </p:sp>
    </p:spTree>
    <p:extLst>
      <p:ext uri="{BB962C8B-B14F-4D97-AF65-F5344CB8AC3E}">
        <p14:creationId xmlns:p14="http://schemas.microsoft.com/office/powerpoint/2010/main" val="1692684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7b02d67-36b5-4c01-a66c-7da49dccd3b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4614</Words>
  <Application>Microsoft Office PowerPoint</Application>
  <PresentationFormat>Předvádění na obrazovce (4:3)</PresentationFormat>
  <Paragraphs>326</Paragraphs>
  <Slides>30</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30</vt:i4>
      </vt:variant>
    </vt:vector>
  </HeadingPairs>
  <TitlesOfParts>
    <vt:vector size="37" baseType="lpstr">
      <vt:lpstr>AdvP3E7259</vt:lpstr>
      <vt:lpstr>Arial</vt:lpstr>
      <vt:lpstr>Calibri</vt:lpstr>
      <vt:lpstr>Cambria Math</vt:lpstr>
      <vt:lpstr>Symbol</vt:lpstr>
      <vt:lpstr>Times New Roman</vt:lpstr>
      <vt:lpstr>Motiv sady Office</vt:lpstr>
      <vt:lpstr>BLOOD PRESSURE</vt:lpstr>
      <vt:lpstr>Prezentace aplikace PowerPoint</vt:lpstr>
      <vt:lpstr>Prezentace aplikace PowerPoint</vt:lpstr>
      <vt:lpstr>MAP is a function of cardiac output and total peripheral resistance </vt:lpstr>
      <vt:lpstr>Classification BP values</vt:lpstr>
      <vt:lpstr>Classification BP values: „officer BP“</vt:lpstr>
      <vt:lpstr>Prezentace aplikace PowerPoint</vt:lpstr>
      <vt:lpstr>Prezentace aplikace PowerPoint</vt:lpstr>
      <vt:lpstr>BLOOD PRESSURE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Noninvasive continuously  beat-to-beat measurement of finger arterial pressure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Peňáz patent (1969)</vt:lpstr>
      <vt:lpstr>Prezentace aplikace PowerPoint</vt:lpstr>
      <vt:lpstr>24-hour ambulatory blood pressure monitoring (ABPM)</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Zuzana Nováková</cp:lastModifiedBy>
  <cp:revision>141</cp:revision>
  <dcterms:created xsi:type="dcterms:W3CDTF">2013-09-24T08:41:02Z</dcterms:created>
  <dcterms:modified xsi:type="dcterms:W3CDTF">2021-04-14T05:52:53Z</dcterms:modified>
</cp:coreProperties>
</file>