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0" r:id="rId4"/>
    <p:sldId id="271" r:id="rId5"/>
    <p:sldId id="272" r:id="rId6"/>
    <p:sldId id="257" r:id="rId7"/>
    <p:sldId id="282" r:id="rId8"/>
    <p:sldId id="258" r:id="rId9"/>
    <p:sldId id="273" r:id="rId10"/>
    <p:sldId id="260" r:id="rId11"/>
    <p:sldId id="286" r:id="rId12"/>
    <p:sldId id="285" r:id="rId13"/>
    <p:sldId id="294" r:id="rId14"/>
    <p:sldId id="261" r:id="rId15"/>
    <p:sldId id="283" r:id="rId16"/>
    <p:sldId id="262" r:id="rId17"/>
    <p:sldId id="290" r:id="rId18"/>
    <p:sldId id="281" r:id="rId19"/>
    <p:sldId id="264" r:id="rId20"/>
    <p:sldId id="291" r:id="rId21"/>
    <p:sldId id="265" r:id="rId22"/>
    <p:sldId id="266" r:id="rId23"/>
    <p:sldId id="267" r:id="rId24"/>
    <p:sldId id="269" r:id="rId25"/>
    <p:sldId id="289" r:id="rId26"/>
    <p:sldId id="284" r:id="rId27"/>
    <p:sldId id="276" r:id="rId28"/>
    <p:sldId id="277" r:id="rId29"/>
    <p:sldId id="278" r:id="rId30"/>
    <p:sldId id="279" r:id="rId31"/>
    <p:sldId id="280" r:id="rId32"/>
    <p:sldId id="288" r:id="rId33"/>
    <p:sldId id="287" r:id="rId34"/>
    <p:sldId id="259" r:id="rId35"/>
    <p:sldId id="292" r:id="rId36"/>
    <p:sldId id="293" r:id="rId37"/>
  </p:sldIdLst>
  <p:sldSz cx="12192000" cy="6858000"/>
  <p:notesSz cx="6858000" cy="9144000"/>
  <p:custDataLst>
    <p:tags r:id="rId3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02736"/>
              </p:ext>
            </p:extLst>
          </p:nvPr>
        </p:nvGraphicFramePr>
        <p:xfrm>
          <a:off x="1841495" y="317500"/>
          <a:ext cx="8995719" cy="164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099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Selected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lectures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Physiology</a:t>
                      </a:r>
                      <a:endParaRPr lang="cs-CZ" sz="4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01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u="none" strike="noStrike" dirty="0">
                          <a:effectLst/>
                        </a:rPr>
                        <a:t> </a:t>
                      </a:r>
                      <a:endParaRPr lang="cs-CZ" sz="4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6653A9D1-E60C-4A3E-BEC6-B280E0CA191D}"/>
              </a:ext>
            </a:extLst>
          </p:cNvPr>
          <p:cNvSpPr/>
          <p:nvPr/>
        </p:nvSpPr>
        <p:spPr>
          <a:xfrm>
            <a:off x="2163935" y="2086983"/>
            <a:ext cx="80252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Selected</a:t>
            </a:r>
            <a:r>
              <a:rPr lang="cs-CZ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Lessons</a:t>
            </a:r>
            <a:r>
              <a:rPr lang="cs-CZ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from</a:t>
            </a:r>
            <a:r>
              <a:rPr lang="cs-CZ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Physiology</a:t>
            </a:r>
            <a:r>
              <a:rPr lang="cs-CZ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cs-CZ" sz="11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Spring</a:t>
            </a:r>
            <a:r>
              <a:rPr lang="cs-CZ" sz="11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semester</a:t>
            </a:r>
            <a:r>
              <a:rPr lang="cs-CZ" sz="1100" i="1" dirty="0">
                <a:solidFill>
                  <a:srgbClr val="000000"/>
                </a:solidFill>
                <a:latin typeface="Verdana" panose="020B0604030504040204" pitchFamily="34" charset="0"/>
              </a:rPr>
              <a:t> 2020/2021</a:t>
            </a:r>
          </a:p>
          <a:p>
            <a:r>
              <a:rPr lang="cs-CZ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10.00 - 11.40 hod</a:t>
            </a:r>
          </a:p>
          <a:p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Friday (week 3</a:t>
            </a:r>
            <a:r>
              <a:rPr lang="cs-CZ" sz="1100" b="1" dirty="0" err="1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th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and 4</a:t>
            </a:r>
            <a:r>
              <a:rPr lang="cs-CZ" sz="1100" b="1" dirty="0" err="1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th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): 11.00 - 12.40 </a:t>
            </a:r>
            <a:r>
              <a:rPr lang="en-US" sz="1100" b="1" dirty="0" err="1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hod</a:t>
            </a:r>
            <a:endParaRPr lang="en-US" sz="1100" b="1" dirty="0">
              <a:solidFill>
                <a:srgbClr val="FF000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Week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Date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Topic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	            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Lecturer</a:t>
            </a:r>
            <a:endParaRPr lang="cs-CZ" sz="11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 	3.3. 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Glandula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pinealis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circadian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rhythm				</a:t>
            </a:r>
            <a:r>
              <a:rPr lang="cs-CZ" sz="1100" dirty="0">
                <a:solidFill>
                  <a:srgbClr val="000000"/>
                </a:solidFill>
                <a:latin typeface="ArialMT"/>
              </a:rPr>
              <a:t>ZN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2 	10.3. 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Receptors: key structures in cell </a:t>
            </a:r>
            <a:r>
              <a:rPr lang="en-US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signalling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</a:t>
            </a:r>
            <a:r>
              <a:rPr lang="cs-CZ" sz="1100" dirty="0">
                <a:solidFill>
                  <a:srgbClr val="000000"/>
                </a:solidFill>
                <a:latin typeface="ArialMT"/>
              </a:rPr>
              <a:t>TS</a:t>
            </a:r>
          </a:p>
          <a:p>
            <a:r>
              <a:rPr lang="cs-CZ" sz="11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3 	19.3.</a:t>
            </a:r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	T</a:t>
            </a:r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he highest functions of nervous system – psychological, social and</a:t>
            </a:r>
          </a:p>
          <a:p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		</a:t>
            </a:r>
            <a:r>
              <a:rPr lang="cs-CZ" sz="1100" dirty="0" err="1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philosophical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aspects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I					KD</a:t>
            </a:r>
          </a:p>
          <a:p>
            <a:r>
              <a:rPr lang="cs-CZ" sz="11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4 	26.3.	</a:t>
            </a:r>
            <a:r>
              <a:rPr lang="en-US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The highest functions of nervous system – psychological, social and</a:t>
            </a:r>
          </a:p>
          <a:p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		</a:t>
            </a:r>
            <a:r>
              <a:rPr lang="cs-CZ" sz="1100" dirty="0" err="1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philosophical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aspects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II				            	</a:t>
            </a:r>
            <a:r>
              <a:rPr lang="cs-CZ" sz="1100" dirty="0">
                <a:solidFill>
                  <a:srgbClr val="000000"/>
                </a:solidFill>
                <a:highlight>
                  <a:srgbClr val="FFFF00"/>
                </a:highlight>
                <a:latin typeface="ArialMT"/>
              </a:rPr>
              <a:t>KD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5 	31.3. 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Examination´s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technique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in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cardiology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ZN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6 	7.4. 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Methods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of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experimental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cardiology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MN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7 	14.4. 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Cellular movement, function of cytoskeleton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MM/JG</a:t>
            </a:r>
          </a:p>
          <a:p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8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21.4.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Physiology of cell senescence and cell death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</a:t>
            </a:r>
            <a:r>
              <a:rPr lang="en-US" sz="1100" dirty="0">
                <a:solidFill>
                  <a:srgbClr val="000000"/>
                </a:solidFill>
                <a:latin typeface="ArialMT"/>
              </a:rPr>
              <a:t>MM/JG</a:t>
            </a:r>
          </a:p>
          <a:p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9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28.4.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Evaluation of variability of circulatory parameters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JS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10 	5.5. 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Physiological aspects of major cardiovascular pathologies: arterial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hypertension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ischemic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heart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disease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MB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11 	12.5. 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Cardiac action potential and underlying ionic currents: methods,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physiology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selected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pathologie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MB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12 	19.5. 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Matematical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 modelling in 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physiology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MP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13 	26.5. 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Evolutionary physiology of hard tissues and comparative physiology of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cs-CZ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adaptations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				</a:t>
            </a:r>
            <a:r>
              <a:rPr lang="cs-CZ" sz="1100" dirty="0">
                <a:solidFill>
                  <a:srgbClr val="000000"/>
                </a:solidFill>
                <a:latin typeface="ArialMT"/>
              </a:rPr>
              <a:t>MNF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14 	2.6.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Role of reactive oxygen species in physiological processes</a:t>
            </a:r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		PB</a:t>
            </a:r>
          </a:p>
          <a:p>
            <a:r>
              <a:rPr lang="cs-CZ" sz="1100" dirty="0">
                <a:solidFill>
                  <a:srgbClr val="000000"/>
                </a:solidFill>
                <a:latin typeface="Verdana" panose="020B0604030504040204" pitchFamily="34" charset="0"/>
              </a:rPr>
              <a:t>15 	9.6. 	</a:t>
            </a:r>
            <a:r>
              <a:rPr lang="cs-CZ" sz="11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Topic</a:t>
            </a:r>
            <a:r>
              <a:rPr lang="cs-CZ" sz="11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reserved</a:t>
            </a:r>
            <a:endParaRPr lang="cs-CZ" sz="1100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light-dark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via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retinohypothalamic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sensory input </a:t>
            </a:r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thalamus, but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via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blind </a:t>
            </a:r>
            <a:r>
              <a:rPr lang="cs-CZ" dirty="0" err="1"/>
              <a:t>people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r>
              <a:rPr lang="cs-CZ" dirty="0"/>
              <a:t> (experiment in </a:t>
            </a:r>
            <a:r>
              <a:rPr lang="cs-CZ" dirty="0" err="1"/>
              <a:t>caves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085A144-ACFC-4F2C-B486-A8DA54537EE5}"/>
              </a:ext>
            </a:extLst>
          </p:cNvPr>
          <p:cNvSpPr txBox="1"/>
          <p:nvPr/>
        </p:nvSpPr>
        <p:spPr>
          <a:xfrm>
            <a:off x="7265028" y="1734073"/>
            <a:ext cx="4868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This</a:t>
            </a:r>
            <a:r>
              <a:rPr lang="cs-CZ" b="1" dirty="0"/>
              <a:t> gene </a:t>
            </a:r>
            <a:r>
              <a:rPr lang="cs-CZ" b="1" dirty="0" err="1"/>
              <a:t>encodes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proteins</a:t>
            </a:r>
            <a:r>
              <a:rPr lang="cs-CZ" b="1" dirty="0"/>
              <a:t> PER1+PER2+PER3</a:t>
            </a:r>
          </a:p>
          <a:p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acumulates</a:t>
            </a:r>
            <a:r>
              <a:rPr lang="cs-CZ" b="1" dirty="0"/>
              <a:t>  in </a:t>
            </a:r>
            <a:r>
              <a:rPr lang="cs-CZ" b="1" dirty="0" err="1"/>
              <a:t>the</a:t>
            </a:r>
            <a:r>
              <a:rPr lang="cs-CZ" b="1" dirty="0"/>
              <a:t> cell </a:t>
            </a:r>
            <a:r>
              <a:rPr lang="cs-CZ" b="1" dirty="0" err="1"/>
              <a:t>during</a:t>
            </a:r>
            <a:r>
              <a:rPr lang="cs-CZ" b="1" dirty="0"/>
              <a:t> night, </a:t>
            </a:r>
          </a:p>
          <a:p>
            <a:r>
              <a:rPr lang="cs-CZ" b="1" dirty="0"/>
              <a:t>and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then</a:t>
            </a:r>
            <a:r>
              <a:rPr lang="cs-CZ" b="1" dirty="0"/>
              <a:t> </a:t>
            </a:r>
            <a:r>
              <a:rPr lang="cs-CZ" b="1" dirty="0" err="1"/>
              <a:t>degraded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AA9A5C-91B5-4126-BBA1-DFCF3D150D6C}"/>
              </a:ext>
            </a:extLst>
          </p:cNvPr>
          <p:cNvSpPr txBox="1"/>
          <p:nvPr/>
        </p:nvSpPr>
        <p:spPr>
          <a:xfrm>
            <a:off x="7265028" y="481568"/>
            <a:ext cx="119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Creates</a:t>
            </a:r>
            <a:r>
              <a:rPr lang="cs-CZ" sz="1200" b="1" dirty="0"/>
              <a:t> a </a:t>
            </a:r>
            <a:r>
              <a:rPr lang="cs-CZ" sz="1200" b="1" dirty="0" err="1"/>
              <a:t>trinity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Conclusion</a:t>
            </a:r>
            <a:r>
              <a:rPr lang="cs-CZ" dirty="0"/>
              <a:t> </a:t>
            </a:r>
          </a:p>
          <a:p>
            <a:r>
              <a:rPr lang="cs-CZ" dirty="0"/>
              <a:t>The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– </a:t>
            </a:r>
            <a:r>
              <a:rPr lang="cs-CZ" sz="1400" dirty="0" err="1"/>
              <a:t>sexual</a:t>
            </a:r>
            <a:r>
              <a:rPr lang="cs-CZ" sz="1400" dirty="0"/>
              <a:t> </a:t>
            </a:r>
            <a:r>
              <a:rPr lang="cs-CZ" sz="1400" dirty="0" err="1"/>
              <a:t>life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animals</a:t>
            </a:r>
            <a:r>
              <a:rPr lang="cs-CZ" sz="1400" dirty="0"/>
              <a:t> (</a:t>
            </a:r>
            <a:r>
              <a:rPr lang="cs-CZ" sz="1400" dirty="0" err="1"/>
              <a:t>conception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r>
              <a:rPr lang="cs-CZ" sz="1400" dirty="0"/>
              <a:t> </a:t>
            </a:r>
            <a:r>
              <a:rPr lang="cs-CZ" sz="1400" dirty="0" err="1"/>
              <a:t>pups</a:t>
            </a:r>
            <a:r>
              <a:rPr lang="cs-CZ" sz="1400" dirty="0"/>
              <a:t>)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reindeer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459" y="986176"/>
            <a:ext cx="10515600" cy="536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Children</a:t>
            </a:r>
            <a:r>
              <a:rPr lang="cs-CZ" b="1" dirty="0">
                <a:solidFill>
                  <a:srgbClr val="FF0000"/>
                </a:solidFill>
              </a:rPr>
              <a:t> puzzle (</a:t>
            </a:r>
            <a:r>
              <a:rPr lang="cs-CZ" b="1" dirty="0" err="1">
                <a:solidFill>
                  <a:srgbClr val="FF0000"/>
                </a:solidFill>
              </a:rPr>
              <a:t>riddle</a:t>
            </a:r>
            <a:r>
              <a:rPr lang="cs-CZ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I</a:t>
            </a:r>
            <a:r>
              <a:rPr lang="en-US" dirty="0"/>
              <a:t>t's still all around us</a:t>
            </a:r>
            <a:r>
              <a:rPr lang="cs-CZ" dirty="0"/>
              <a:t>; </a:t>
            </a:r>
            <a:r>
              <a:rPr lang="en-US" dirty="0"/>
              <a:t>not to see or hear</a:t>
            </a:r>
            <a:r>
              <a:rPr lang="cs-CZ" dirty="0"/>
              <a:t>.</a:t>
            </a:r>
          </a:p>
          <a:p>
            <a:r>
              <a:rPr lang="en-US" dirty="0"/>
              <a:t>You can not touch it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to </a:t>
            </a:r>
            <a:r>
              <a:rPr lang="cs-CZ" dirty="0" err="1"/>
              <a:t>smell</a:t>
            </a:r>
            <a:r>
              <a:rPr lang="cs-CZ" dirty="0"/>
              <a:t>. </a:t>
            </a:r>
          </a:p>
          <a:p>
            <a:r>
              <a:rPr lang="en-US" dirty="0"/>
              <a:t>Life can not do without it</a:t>
            </a:r>
            <a:r>
              <a:rPr lang="cs-CZ" dirty="0"/>
              <a:t>.</a:t>
            </a:r>
          </a:p>
          <a:p>
            <a:r>
              <a:rPr lang="en-US" dirty="0"/>
              <a:t>It forms part of each story</a:t>
            </a:r>
            <a:r>
              <a:rPr lang="cs-CZ" dirty="0"/>
              <a:t>.</a:t>
            </a:r>
          </a:p>
          <a:p>
            <a:r>
              <a:rPr lang="en-US" dirty="0"/>
              <a:t>It's as long as it takes, and it's happening everywhere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A</a:t>
            </a:r>
            <a:r>
              <a:rPr lang="en-US" dirty="0"/>
              <a:t> house full of wheels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5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/>
              <a:t>    ……..   incresed</a:t>
            </a:r>
            <a:r>
              <a:rPr lang="cs-CZ" dirty="0"/>
              <a:t> incidence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abscence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cs-CZ" dirty="0"/>
              <a:t>,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but are not </a:t>
            </a:r>
            <a:r>
              <a:rPr lang="cs-CZ" dirty="0" err="1"/>
              <a:t>synchronized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problems</a:t>
            </a:r>
            <a:r>
              <a:rPr lang="cs-CZ" sz="3200" dirty="0"/>
              <a:t> are </a:t>
            </a:r>
            <a:r>
              <a:rPr lang="cs-CZ" sz="3200" dirty="0" err="1"/>
              <a:t>coming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acompanied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/</a:t>
            </a:r>
            <a:r>
              <a:rPr lang="cs-CZ" dirty="0" err="1"/>
              <a:t>diseases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97" y="93002"/>
            <a:ext cx="2149693" cy="43680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6877313" y="2832629"/>
            <a:ext cx="3864828" cy="3649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0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4" y="205407"/>
            <a:ext cx="2387398" cy="3255542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92" y="4509251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4" y="3669098"/>
            <a:ext cx="2304256" cy="22497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417" y="6376087"/>
            <a:ext cx="1073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image shows the different types of clocks, from the oldest - sundials, hourglasses after the very latest design.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602097" y="877330"/>
            <a:ext cx="13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Prague</a:t>
            </a:r>
          </a:p>
          <a:p>
            <a:r>
              <a:rPr lang="cs-CZ" dirty="0" err="1"/>
              <a:t>astronomical</a:t>
            </a:r>
            <a:endParaRPr lang="cs-CZ" dirty="0"/>
          </a:p>
          <a:p>
            <a:r>
              <a:rPr lang="cs-CZ" dirty="0" err="1"/>
              <a:t>clock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735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2423592" y="404664"/>
            <a:ext cx="7372350" cy="59068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7326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</p:spTree>
    <p:extLst>
      <p:ext uri="{BB962C8B-B14F-4D97-AF65-F5344CB8AC3E}">
        <p14:creationId xmlns:p14="http://schemas.microsoft.com/office/powerpoint/2010/main" val="182790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0" y="0"/>
            <a:ext cx="12192000" cy="68119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3000" b="1" cap="small" dirty="0">
                <a:solidFill>
                  <a:srgbClr val="FFFF00"/>
                </a:solidFill>
                <a:cs typeface="Arial" pitchFamily="34" charset="0"/>
              </a:rPr>
              <a:t>THANK YOU FOR YOUR ATTENTION</a:t>
            </a:r>
          </a:p>
        </p:txBody>
      </p:sp>
      <p:sp>
        <p:nvSpPr>
          <p:cNvPr id="11269" name="Zástupný symbol pro číslo snímku 5"/>
          <p:cNvSpPr txBox="1">
            <a:spLocks noGrp="1"/>
          </p:cNvSpPr>
          <p:nvPr/>
        </p:nvSpPr>
        <p:spPr bwMode="auto">
          <a:xfrm>
            <a:off x="8093490" y="5643954"/>
            <a:ext cx="1430071" cy="3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endParaRPr lang="cs-CZ" sz="1350" dirty="0">
              <a:solidFill>
                <a:srgbClr val="FFFF00"/>
              </a:solidFill>
            </a:endParaRPr>
          </a:p>
        </p:txBody>
      </p:sp>
      <p:pic>
        <p:nvPicPr>
          <p:cNvPr id="7" name="Picture 2" descr="Dítě a motýli-chci létat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780"/>
          <a:stretch>
            <a:fillRect/>
          </a:stretch>
        </p:blipFill>
        <p:spPr bwMode="auto">
          <a:xfrm>
            <a:off x="0" y="692581"/>
            <a:ext cx="12191999" cy="6165419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7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65313" y="260351"/>
            <a:ext cx="7970838" cy="6310313"/>
            <a:chOff x="281" y="144"/>
            <a:chExt cx="5021" cy="3975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169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 dirty="0" err="1">
                  <a:latin typeface="Arial" charset="0"/>
                </a:rPr>
                <a:t>Sagital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section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of</a:t>
              </a:r>
              <a:r>
                <a:rPr lang="cs-CZ" altLang="cs-CZ" b="1" dirty="0">
                  <a:latin typeface="Arial" charset="0"/>
                </a:rPr>
                <a:t> brain in </a:t>
              </a:r>
              <a:r>
                <a:rPr lang="cs-CZ" altLang="cs-CZ" b="1" dirty="0" err="1">
                  <a:latin typeface="Arial" charset="0"/>
                </a:rPr>
                <a:t>central</a:t>
              </a:r>
              <a:r>
                <a:rPr lang="cs-CZ" altLang="cs-CZ" b="1" dirty="0">
                  <a:latin typeface="Arial" charset="0"/>
                </a:rPr>
                <a:t> line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230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 dirty="0" err="1">
                  <a:latin typeface="Arial" charset="0"/>
                </a:rPr>
                <a:t>Hypothalamus</a:t>
              </a:r>
              <a:endParaRPr lang="cs-CZ" altLang="cs-CZ" sz="2000" b="1" dirty="0">
                <a:latin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631" y="2433"/>
              <a:ext cx="601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>
                  <a:latin typeface="Arial" charset="0"/>
                </a:rPr>
                <a:t>            </a:t>
              </a: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7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ffrey C.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506296613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6649" t="21496" r="37615" b="71685"/>
          <a:stretch/>
        </p:blipFill>
        <p:spPr>
          <a:xfrm>
            <a:off x="4559642" y="1609292"/>
            <a:ext cx="7525265" cy="11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0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„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“/“</a:t>
            </a:r>
            <a:r>
              <a:rPr lang="cs-CZ" altLang="cs-CZ" dirty="0" err="1">
                <a:solidFill>
                  <a:schemeClr val="accent2"/>
                </a:solidFill>
              </a:rPr>
              <a:t>around</a:t>
            </a:r>
            <a:r>
              <a:rPr lang="cs-CZ" altLang="cs-CZ" dirty="0">
                <a:solidFill>
                  <a:schemeClr val="accent2"/>
                </a:solidFill>
              </a:rPr>
              <a:t>“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>
                <a:solidFill>
                  <a:srgbClr val="FF0000"/>
                </a:solidFill>
              </a:rPr>
              <a:t>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diem-about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5381973" y="0"/>
            <a:ext cx="6810027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40025"/>
            <a:ext cx="10515600" cy="4351338"/>
          </a:xfrm>
        </p:spPr>
        <p:txBody>
          <a:bodyPr/>
          <a:lstStyle/>
          <a:p>
            <a:r>
              <a:rPr lang="en-US" dirty="0"/>
              <a:t>sunflower turns toward the light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example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400" dirty="0" err="1"/>
              <a:t>Flower</a:t>
            </a:r>
            <a:r>
              <a:rPr lang="cs-CZ" sz="1400" dirty="0"/>
              <a:t> fades – </a:t>
            </a:r>
            <a:r>
              <a:rPr lang="cs-CZ" sz="1400" dirty="0" err="1"/>
              <a:t>closes</a:t>
            </a:r>
            <a:r>
              <a:rPr lang="cs-CZ" sz="1400" dirty="0"/>
              <a:t> </a:t>
            </a:r>
            <a:r>
              <a:rPr lang="cs-CZ" sz="1400" dirty="0" err="1"/>
              <a:t>flower</a:t>
            </a:r>
            <a:r>
              <a:rPr lang="cs-CZ" sz="1400" dirty="0"/>
              <a:t> </a:t>
            </a:r>
            <a:r>
              <a:rPr lang="cs-CZ" sz="1400" dirty="0" err="1"/>
              <a:t>petals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20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B2B732-F624-49A4-AF7B-584F15414289}"/>
              </a:ext>
            </a:extLst>
          </p:cNvPr>
          <p:cNvSpPr txBox="1"/>
          <p:nvPr/>
        </p:nvSpPr>
        <p:spPr>
          <a:xfrm>
            <a:off x="8593724" y="6385099"/>
            <a:ext cx="35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repetition is the mother of wisdom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1900</Words>
  <Application>Microsoft Office PowerPoint</Application>
  <PresentationFormat>Širokoúhlá obrazovka</PresentationFormat>
  <Paragraphs>177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8" baseType="lpstr">
      <vt:lpstr>AdvPSA334</vt:lpstr>
      <vt:lpstr>AdvPSA335</vt:lpstr>
      <vt:lpstr>AdvPSA336</vt:lpstr>
      <vt:lpstr>AdvTTc3a855a1.B</vt:lpstr>
      <vt:lpstr>Arial</vt:lpstr>
      <vt:lpstr>Arial CE</vt:lpstr>
      <vt:lpstr>ArialMT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Biorhythms - studied by  chronobiology                                          as a special branch of physiology research</vt:lpstr>
      <vt:lpstr>Prezentace aplikace PowerPoint</vt:lpstr>
      <vt:lpstr>Pineal gland</vt:lpstr>
      <vt:lpstr>Prezentace aplikace PowerPoint</vt:lpstr>
      <vt:lpstr>Prezentace aplikace PowerPoint</vt:lpstr>
      <vt:lpstr>Master circadian pacemaker</vt:lpstr>
      <vt:lpstr>The molecular clockwork</vt:lpstr>
      <vt:lpstr>In humans: circadian rhythm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Health problems are coming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68</cp:revision>
  <dcterms:created xsi:type="dcterms:W3CDTF">2015-05-11T08:23:42Z</dcterms:created>
  <dcterms:modified xsi:type="dcterms:W3CDTF">2021-03-03T10:29:39Z</dcterms:modified>
</cp:coreProperties>
</file>