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30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58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58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25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85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27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33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05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11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03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4DDA-9033-4BF2-92F3-713AB3ECDAC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15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Angelman</a:t>
            </a:r>
            <a:r>
              <a:rPr lang="cs-CZ" b="1" dirty="0">
                <a:solidFill>
                  <a:srgbClr val="FF0000"/>
                </a:solidFill>
              </a:rPr>
              <a:t> syndrome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3600" dirty="0"/>
              <a:t>a case report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MUDr. Klára Drábová, Ph.D.</a:t>
            </a:r>
          </a:p>
        </p:txBody>
      </p:sp>
    </p:spTree>
    <p:extLst>
      <p:ext uri="{BB962C8B-B14F-4D97-AF65-F5344CB8AC3E}">
        <p14:creationId xmlns:p14="http://schemas.microsoft.com/office/powerpoint/2010/main" val="174987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2237"/>
            <a:ext cx="10515600" cy="1325563"/>
          </a:xfrm>
        </p:spPr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syndrome - </a:t>
            </a:r>
            <a:r>
              <a:rPr lang="cs-CZ" dirty="0" err="1"/>
              <a:t>symptoms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2705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Developmental delay, including no crawling or babbling at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6 to 12 months</a:t>
            </a:r>
          </a:p>
          <a:p>
            <a:r>
              <a:rPr lang="en-US" dirty="0"/>
              <a:t>Intellectual disability</a:t>
            </a:r>
          </a:p>
          <a:p>
            <a:r>
              <a:rPr lang="en-US" dirty="0"/>
              <a:t>No speech or minimal speech</a:t>
            </a:r>
          </a:p>
          <a:p>
            <a:r>
              <a:rPr lang="en-US" dirty="0"/>
              <a:t>Difficulty walking, moving or balancing well</a:t>
            </a:r>
          </a:p>
          <a:p>
            <a:r>
              <a:rPr lang="en-US" dirty="0"/>
              <a:t>Frequent smiling and laughter</a:t>
            </a:r>
          </a:p>
          <a:p>
            <a:r>
              <a:rPr lang="en-US" dirty="0"/>
              <a:t>Happy, excitable personality</a:t>
            </a:r>
          </a:p>
          <a:p>
            <a:r>
              <a:rPr lang="en-US" dirty="0"/>
              <a:t>Trouble going to sleep and staying asleep</a:t>
            </a:r>
          </a:p>
          <a:p>
            <a:r>
              <a:rPr lang="en-US" dirty="0"/>
              <a:t>Seizures, usually beginning between 2 and 3 years of age</a:t>
            </a:r>
          </a:p>
          <a:p>
            <a:r>
              <a:rPr lang="en-US" dirty="0"/>
              <a:t>Stiff or jerky movements</a:t>
            </a:r>
          </a:p>
          <a:p>
            <a:r>
              <a:rPr lang="en-US" dirty="0"/>
              <a:t>Small head size, with flatness in the back of the head</a:t>
            </a:r>
          </a:p>
          <a:p>
            <a:r>
              <a:rPr lang="en-US" dirty="0"/>
              <a:t>Tongue thrusting</a:t>
            </a:r>
          </a:p>
          <a:p>
            <a:r>
              <a:rPr lang="en-US" dirty="0"/>
              <a:t>Hair, skin and eyes that are light in color</a:t>
            </a:r>
          </a:p>
          <a:p>
            <a:r>
              <a:rPr lang="en-US" dirty="0"/>
              <a:t>Unusual behaviors, such as hand flapping and arms uplifted while walking</a:t>
            </a:r>
          </a:p>
          <a:p>
            <a:r>
              <a:rPr lang="en-US" dirty="0"/>
              <a:t>Sleep problems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661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err="1"/>
              <a:t>Prader-Willi</a:t>
            </a:r>
            <a:r>
              <a:rPr lang="cs-CZ" dirty="0"/>
              <a:t> syndrome - </a:t>
            </a:r>
            <a:r>
              <a:rPr lang="cs-CZ" dirty="0" err="1"/>
              <a:t>symptoms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5715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 err="1"/>
              <a:t>Newborns</a:t>
            </a:r>
            <a:r>
              <a:rPr lang="cs-CZ" b="1" u="sng" dirty="0"/>
              <a:t> and </a:t>
            </a:r>
            <a:r>
              <a:rPr lang="cs-CZ" b="1" u="sng" dirty="0" err="1"/>
              <a:t>infants</a:t>
            </a:r>
            <a:endParaRPr lang="cs-CZ" b="1" u="sng" dirty="0"/>
          </a:p>
          <a:p>
            <a:r>
              <a:rPr lang="cs-CZ" dirty="0" err="1"/>
              <a:t>Hypotonia</a:t>
            </a:r>
            <a:r>
              <a:rPr lang="cs-CZ" dirty="0"/>
              <a:t>, </a:t>
            </a:r>
            <a:r>
              <a:rPr lang="cs-CZ" dirty="0" err="1"/>
              <a:t>craniofacial</a:t>
            </a:r>
            <a:r>
              <a:rPr lang="cs-CZ" dirty="0"/>
              <a:t> </a:t>
            </a:r>
            <a:r>
              <a:rPr lang="cs-CZ" dirty="0" err="1"/>
              <a:t>dysmorphy</a:t>
            </a:r>
            <a:r>
              <a:rPr lang="cs-CZ" dirty="0"/>
              <a:t> – </a:t>
            </a:r>
            <a:r>
              <a:rPr lang="cs-CZ" dirty="0" err="1"/>
              <a:t>almond</a:t>
            </a:r>
            <a:r>
              <a:rPr lang="cs-CZ" dirty="0"/>
              <a:t> </a:t>
            </a:r>
            <a:r>
              <a:rPr lang="cs-CZ" dirty="0" err="1"/>
              <a:t>shaped</a:t>
            </a:r>
            <a:r>
              <a:rPr lang="cs-CZ" dirty="0"/>
              <a:t> </a:t>
            </a:r>
            <a:r>
              <a:rPr lang="cs-CZ" dirty="0" err="1"/>
              <a:t>eyes</a:t>
            </a:r>
            <a:r>
              <a:rPr lang="cs-CZ" dirty="0"/>
              <a:t>, </a:t>
            </a:r>
            <a:r>
              <a:rPr lang="cs-CZ" dirty="0" err="1"/>
              <a:t>strabism</a:t>
            </a:r>
            <a:r>
              <a:rPr lang="cs-CZ" dirty="0"/>
              <a:t>, </a:t>
            </a:r>
            <a:r>
              <a:rPr lang="en-US" dirty="0"/>
              <a:t>a narrow forehead at the temples</a:t>
            </a:r>
            <a:r>
              <a:rPr lang="cs-CZ" dirty="0"/>
              <a:t>, </a:t>
            </a:r>
            <a:r>
              <a:rPr lang="en-US" dirty="0"/>
              <a:t>a thin upper lip and a downturned mouth</a:t>
            </a:r>
            <a:r>
              <a:rPr lang="cs-CZ" dirty="0"/>
              <a:t>,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hands</a:t>
            </a:r>
            <a:r>
              <a:rPr lang="cs-CZ" dirty="0"/>
              <a:t> and </a:t>
            </a:r>
            <a:r>
              <a:rPr lang="cs-CZ" dirty="0" err="1"/>
              <a:t>feet</a:t>
            </a:r>
            <a:endParaRPr lang="cs-CZ" dirty="0"/>
          </a:p>
          <a:p>
            <a:r>
              <a:rPr lang="en-US" dirty="0"/>
              <a:t>feeding difficulties and underweight until the age of 1</a:t>
            </a:r>
            <a:r>
              <a:rPr lang="cs-CZ" dirty="0"/>
              <a:t> </a:t>
            </a:r>
            <a:r>
              <a:rPr lang="cs-CZ" dirty="0" err="1"/>
              <a:t>year</a:t>
            </a:r>
            <a:endParaRPr lang="cs-CZ" dirty="0"/>
          </a:p>
          <a:p>
            <a:r>
              <a:rPr lang="cs-CZ" dirty="0" err="1"/>
              <a:t>Fatigue</a:t>
            </a:r>
            <a:r>
              <a:rPr lang="cs-CZ" dirty="0"/>
              <a:t>, </a:t>
            </a:r>
            <a:r>
              <a:rPr lang="cs-CZ" dirty="0" err="1"/>
              <a:t>poor</a:t>
            </a:r>
            <a:r>
              <a:rPr lang="cs-CZ" dirty="0"/>
              <a:t> response to </a:t>
            </a:r>
            <a:r>
              <a:rPr lang="cs-CZ" dirty="0" err="1"/>
              <a:t>stimulation</a:t>
            </a:r>
            <a:r>
              <a:rPr lang="cs-CZ" dirty="0"/>
              <a:t>,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crying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u="sng" dirty="0" err="1"/>
              <a:t>Toddlers</a:t>
            </a:r>
            <a:r>
              <a:rPr lang="cs-CZ" b="1" u="sng" dirty="0"/>
              <a:t> and </a:t>
            </a:r>
            <a:r>
              <a:rPr lang="cs-CZ" b="1" u="sng" dirty="0" err="1"/>
              <a:t>children</a:t>
            </a:r>
            <a:endParaRPr lang="cs-CZ" b="1" u="sng" dirty="0"/>
          </a:p>
          <a:p>
            <a:r>
              <a:rPr lang="en-US" dirty="0"/>
              <a:t>the child will start to show an increased interest in food, ask for extra food and behave badly to get extra food. This </a:t>
            </a:r>
            <a:r>
              <a:rPr lang="en-US" dirty="0" err="1"/>
              <a:t>behaviour</a:t>
            </a:r>
            <a:r>
              <a:rPr lang="en-US" dirty="0"/>
              <a:t> increases during childhood and is seen in all children with </a:t>
            </a:r>
            <a:r>
              <a:rPr lang="en-US" dirty="0" err="1"/>
              <a:t>Prader</a:t>
            </a:r>
            <a:r>
              <a:rPr lang="en-US" dirty="0"/>
              <a:t>-Willi syndrome.</a:t>
            </a:r>
            <a:endParaRPr lang="cs-CZ" dirty="0"/>
          </a:p>
          <a:p>
            <a:r>
              <a:rPr lang="cs-CZ" dirty="0" err="1"/>
              <a:t>hypogonadotropic</a:t>
            </a:r>
            <a:r>
              <a:rPr lang="cs-CZ" dirty="0"/>
              <a:t> </a:t>
            </a:r>
            <a:r>
              <a:rPr lang="cs-CZ" dirty="0" err="1"/>
              <a:t>hypogonadism</a:t>
            </a:r>
            <a:r>
              <a:rPr lang="cs-CZ" dirty="0"/>
              <a:t> – </a:t>
            </a:r>
            <a:r>
              <a:rPr lang="cs-CZ" dirty="0" err="1"/>
              <a:t>reduced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sex </a:t>
            </a:r>
            <a:r>
              <a:rPr lang="cs-CZ" dirty="0" err="1"/>
              <a:t>hormones</a:t>
            </a:r>
            <a:r>
              <a:rPr lang="cs-CZ" dirty="0"/>
              <a:t> and </a:t>
            </a:r>
            <a:r>
              <a:rPr lang="cs-CZ" dirty="0" err="1"/>
              <a:t>reduced</a:t>
            </a:r>
            <a:r>
              <a:rPr lang="cs-CZ" dirty="0"/>
              <a:t> fertility</a:t>
            </a:r>
          </a:p>
          <a:p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stature</a:t>
            </a:r>
            <a:r>
              <a:rPr lang="cs-CZ" dirty="0"/>
              <a:t> (</a:t>
            </a:r>
            <a:r>
              <a:rPr lang="cs-CZ" dirty="0" err="1"/>
              <a:t>about</a:t>
            </a:r>
            <a:r>
              <a:rPr lang="cs-CZ" dirty="0"/>
              <a:t> 150 cm), </a:t>
            </a:r>
            <a:r>
              <a:rPr lang="cs-CZ" b="1" dirty="0"/>
              <a:t>obesity</a:t>
            </a:r>
            <a:r>
              <a:rPr lang="cs-CZ" dirty="0"/>
              <a:t>, </a:t>
            </a:r>
            <a:r>
              <a:rPr lang="cs-CZ" dirty="0" err="1"/>
              <a:t>skoliosis</a:t>
            </a:r>
            <a:r>
              <a:rPr lang="cs-CZ" dirty="0"/>
              <a:t>,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arms</a:t>
            </a:r>
            <a:r>
              <a:rPr lang="cs-CZ" dirty="0"/>
              <a:t> and </a:t>
            </a:r>
            <a:r>
              <a:rPr lang="cs-CZ" dirty="0" err="1"/>
              <a:t>legs</a:t>
            </a:r>
            <a:endParaRPr lang="cs-CZ" dirty="0"/>
          </a:p>
          <a:p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difficulties</a:t>
            </a:r>
            <a:r>
              <a:rPr lang="cs-CZ" dirty="0"/>
              <a:t>, </a:t>
            </a:r>
            <a:r>
              <a:rPr lang="cs-CZ" dirty="0" err="1"/>
              <a:t>delay</a:t>
            </a:r>
            <a:r>
              <a:rPr lang="cs-CZ" dirty="0"/>
              <a:t> in </a:t>
            </a:r>
            <a:r>
              <a:rPr lang="cs-CZ" dirty="0" err="1"/>
              <a:t>development</a:t>
            </a:r>
            <a:r>
              <a:rPr lang="cs-CZ" dirty="0"/>
              <a:t>, </a:t>
            </a:r>
            <a:r>
              <a:rPr lang="cs-CZ" dirty="0" err="1"/>
              <a:t>behavioural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, </a:t>
            </a:r>
            <a:r>
              <a:rPr lang="cs-CZ" dirty="0" err="1"/>
              <a:t>sleep</a:t>
            </a:r>
            <a:r>
              <a:rPr lang="cs-CZ" dirty="0"/>
              <a:t> </a:t>
            </a:r>
            <a:r>
              <a:rPr lang="cs-CZ" dirty="0" err="1"/>
              <a:t>problems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448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syndrome – </a:t>
            </a:r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Angelman</a:t>
            </a:r>
            <a:r>
              <a:rPr lang="cs-CZ" dirty="0"/>
              <a:t> syndrome (and </a:t>
            </a:r>
            <a:r>
              <a:rPr lang="cs-CZ" dirty="0" err="1"/>
              <a:t>Prader-Willi</a:t>
            </a:r>
            <a:r>
              <a:rPr lang="cs-CZ" dirty="0"/>
              <a:t> </a:t>
            </a:r>
            <a:r>
              <a:rPr lang="cs-CZ" dirty="0" err="1"/>
              <a:t>too</a:t>
            </a:r>
            <a:r>
              <a:rPr lang="cs-CZ" dirty="0"/>
              <a:t>)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microdeletion</a:t>
            </a:r>
            <a:r>
              <a:rPr lang="cs-CZ" dirty="0"/>
              <a:t> </a:t>
            </a:r>
            <a:r>
              <a:rPr lang="cs-CZ" dirty="0" err="1"/>
              <a:t>syndromes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presented</a:t>
            </a:r>
            <a:r>
              <a:rPr lang="cs-CZ" dirty="0"/>
              <a:t> case report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characteristic</a:t>
            </a:r>
            <a:r>
              <a:rPr lang="cs-CZ" dirty="0"/>
              <a:t> </a:t>
            </a:r>
            <a:r>
              <a:rPr lang="cs-CZ" dirty="0" err="1"/>
              <a:t>phenotype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Angelman</a:t>
            </a:r>
            <a:r>
              <a:rPr lang="cs-CZ" dirty="0"/>
              <a:t> syndrome. </a:t>
            </a:r>
          </a:p>
          <a:p>
            <a:pPr marL="0" indent="0">
              <a:buNone/>
            </a:pP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monitorated</a:t>
            </a:r>
            <a:r>
              <a:rPr lang="cs-CZ" dirty="0"/>
              <a:t> </a:t>
            </a:r>
            <a:r>
              <a:rPr lang="cs-CZ" dirty="0" err="1"/>
              <a:t>multidisciplinarily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54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syndrome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Mother</a:t>
            </a:r>
            <a:r>
              <a:rPr lang="cs-CZ" dirty="0"/>
              <a:t> - </a:t>
            </a:r>
            <a:r>
              <a:rPr lang="cs-CZ" dirty="0" err="1"/>
              <a:t>healthy</a:t>
            </a:r>
            <a:endParaRPr lang="cs-CZ" dirty="0"/>
          </a:p>
          <a:p>
            <a:r>
              <a:rPr lang="cs-CZ" dirty="0" err="1"/>
              <a:t>Father</a:t>
            </a:r>
            <a:r>
              <a:rPr lang="cs-CZ" dirty="0"/>
              <a:t> - </a:t>
            </a:r>
            <a:r>
              <a:rPr lang="cs-CZ" dirty="0" err="1"/>
              <a:t>healthy</a:t>
            </a:r>
            <a:r>
              <a:rPr lang="cs-CZ" dirty="0"/>
              <a:t>, </a:t>
            </a:r>
            <a:r>
              <a:rPr lang="cs-CZ" dirty="0" err="1"/>
              <a:t>smokes</a:t>
            </a:r>
            <a:r>
              <a:rPr lang="cs-CZ" dirty="0"/>
              <a:t> 20/</a:t>
            </a:r>
            <a:r>
              <a:rPr lang="cs-CZ" dirty="0" err="1"/>
              <a:t>day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tried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2 </a:t>
            </a:r>
            <a:r>
              <a:rPr lang="cs-CZ" dirty="0" err="1"/>
              <a:t>years</a:t>
            </a:r>
            <a:r>
              <a:rPr lang="cs-CZ" dirty="0"/>
              <a:t>,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a </a:t>
            </a:r>
            <a:r>
              <a:rPr lang="cs-CZ" dirty="0" err="1"/>
              <a:t>consultation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center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assisted</a:t>
            </a:r>
            <a:r>
              <a:rPr lang="cs-CZ" dirty="0"/>
              <a:t> </a:t>
            </a:r>
            <a:r>
              <a:rPr lang="cs-CZ" dirty="0" err="1"/>
              <a:t>reproduction</a:t>
            </a:r>
            <a:r>
              <a:rPr lang="cs-CZ" dirty="0"/>
              <a:t> and in vitro </a:t>
            </a:r>
            <a:r>
              <a:rPr lang="cs-CZ" dirty="0" err="1"/>
              <a:t>fertilization</a:t>
            </a:r>
            <a:r>
              <a:rPr lang="cs-CZ" dirty="0"/>
              <a:t>, IVF – </a:t>
            </a:r>
            <a:r>
              <a:rPr lang="cs-CZ" dirty="0" err="1"/>
              <a:t>the</a:t>
            </a:r>
            <a:r>
              <a:rPr lang="cs-CZ" dirty="0"/>
              <a:t> 1</a:t>
            </a:r>
            <a:r>
              <a:rPr lang="cs-CZ" baseline="30000" dirty="0"/>
              <a:t>st</a:t>
            </a:r>
            <a:r>
              <a:rPr lang="cs-CZ" dirty="0"/>
              <a:t> embryo-transfer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successful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Our</a:t>
            </a:r>
            <a:r>
              <a:rPr lang="cs-CZ" dirty="0"/>
              <a:t> proband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</a:t>
            </a:r>
            <a:r>
              <a:rPr lang="cs-CZ" baseline="30000" dirty="0"/>
              <a:t>st</a:t>
            </a:r>
            <a:r>
              <a:rPr lang="cs-CZ" dirty="0"/>
              <a:t> </a:t>
            </a:r>
            <a:r>
              <a:rPr lang="cs-CZ" dirty="0" err="1"/>
              <a:t>pregnancy</a:t>
            </a:r>
            <a:r>
              <a:rPr lang="cs-CZ" dirty="0"/>
              <a:t>,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embryo-transfer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mother</a:t>
            </a:r>
            <a:r>
              <a:rPr lang="cs-CZ" dirty="0"/>
              <a:t> had </a:t>
            </a:r>
            <a:r>
              <a:rPr lang="cs-CZ" dirty="0" err="1"/>
              <a:t>hyperstimulation</a:t>
            </a:r>
            <a:r>
              <a:rPr lang="cs-CZ" dirty="0"/>
              <a:t> syndrome,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ICU </a:t>
            </a:r>
            <a:r>
              <a:rPr lang="cs-CZ" dirty="0" err="1"/>
              <a:t>for</a:t>
            </a:r>
            <a:r>
              <a:rPr lang="cs-CZ" dirty="0"/>
              <a:t> 14 </a:t>
            </a:r>
            <a:r>
              <a:rPr lang="cs-CZ" dirty="0" err="1"/>
              <a:t>days</a:t>
            </a:r>
            <a:r>
              <a:rPr lang="cs-CZ" dirty="0"/>
              <a:t>. </a:t>
            </a:r>
            <a:r>
              <a:rPr lang="cs-CZ" dirty="0" err="1"/>
              <a:t>Prenatal</a:t>
            </a:r>
            <a:r>
              <a:rPr lang="cs-CZ" dirty="0"/>
              <a:t> </a:t>
            </a:r>
            <a:r>
              <a:rPr lang="cs-CZ" dirty="0" err="1"/>
              <a:t>screenings</a:t>
            </a:r>
            <a:r>
              <a:rPr lang="cs-CZ" dirty="0"/>
              <a:t> in </a:t>
            </a:r>
            <a:r>
              <a:rPr lang="cs-CZ" dirty="0" err="1"/>
              <a:t>pregnancy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normal</a:t>
            </a:r>
            <a:r>
              <a:rPr lang="cs-CZ" dirty="0"/>
              <a:t>, </a:t>
            </a:r>
            <a:r>
              <a:rPr lang="cs-CZ" dirty="0" err="1"/>
              <a:t>mother</a:t>
            </a:r>
            <a:r>
              <a:rPr lang="cs-CZ" dirty="0"/>
              <a:t> </a:t>
            </a:r>
            <a:r>
              <a:rPr lang="cs-CZ" dirty="0" err="1"/>
              <a:t>began</a:t>
            </a:r>
            <a:r>
              <a:rPr lang="cs-CZ" dirty="0"/>
              <a:t> to 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birth</a:t>
            </a:r>
            <a:r>
              <a:rPr lang="cs-CZ" dirty="0"/>
              <a:t> </a:t>
            </a:r>
            <a:r>
              <a:rPr lang="cs-CZ" dirty="0" err="1"/>
              <a:t>prematuraly</a:t>
            </a:r>
            <a:r>
              <a:rPr lang="cs-CZ" dirty="0"/>
              <a:t>, </a:t>
            </a:r>
            <a:r>
              <a:rPr lang="cs-CZ" dirty="0" err="1"/>
              <a:t>maturation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lungs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completed</a:t>
            </a:r>
            <a:r>
              <a:rPr lang="cs-CZ" dirty="0"/>
              <a:t>, </a:t>
            </a:r>
            <a:r>
              <a:rPr lang="cs-CZ" dirty="0" err="1"/>
              <a:t>delivery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34</a:t>
            </a:r>
            <a:r>
              <a:rPr lang="cs-CZ" baseline="30000" dirty="0"/>
              <a:t>th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pregnancy</a:t>
            </a:r>
            <a:r>
              <a:rPr lang="cs-CZ" dirty="0"/>
              <a:t>, a boy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born</a:t>
            </a:r>
            <a:r>
              <a:rPr lang="cs-CZ" dirty="0"/>
              <a:t>, 2180g/44cm, </a:t>
            </a:r>
            <a:r>
              <a:rPr lang="cs-CZ" dirty="0" err="1"/>
              <a:t>Apgar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 9-9-10, 2 </a:t>
            </a:r>
            <a:r>
              <a:rPr lang="cs-CZ" dirty="0" err="1"/>
              <a:t>weeks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incubator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immaturity</a:t>
            </a:r>
            <a:r>
              <a:rPr lang="cs-CZ" dirty="0"/>
              <a:t>, </a:t>
            </a:r>
            <a:r>
              <a:rPr lang="cs-CZ" dirty="0" err="1"/>
              <a:t>worse</a:t>
            </a:r>
            <a:r>
              <a:rPr lang="cs-CZ" dirty="0"/>
              <a:t> </a:t>
            </a:r>
            <a:r>
              <a:rPr lang="cs-CZ" dirty="0" err="1"/>
              <a:t>sucking</a:t>
            </a:r>
            <a:r>
              <a:rPr lang="cs-CZ" dirty="0"/>
              <a:t>, </a:t>
            </a:r>
            <a:r>
              <a:rPr lang="cs-CZ" dirty="0" err="1"/>
              <a:t>neonatal</a:t>
            </a:r>
            <a:r>
              <a:rPr lang="cs-CZ" dirty="0"/>
              <a:t> </a:t>
            </a:r>
            <a:r>
              <a:rPr lang="cs-CZ" dirty="0" err="1"/>
              <a:t>jaundice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fototherapy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2 </a:t>
            </a:r>
            <a:r>
              <a:rPr lang="cs-CZ" dirty="0" err="1"/>
              <a:t>days</a:t>
            </a:r>
            <a:r>
              <a:rPr lang="cs-CZ" dirty="0"/>
              <a:t>,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started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developmental</a:t>
            </a:r>
            <a:r>
              <a:rPr lang="cs-CZ" dirty="0"/>
              <a:t> </a:t>
            </a:r>
            <a:r>
              <a:rPr lang="cs-CZ" dirty="0" err="1"/>
              <a:t>rehabilitation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803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syndrome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91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he </a:t>
            </a:r>
            <a:r>
              <a:rPr lang="cs-CZ" dirty="0" err="1"/>
              <a:t>gain</a:t>
            </a:r>
            <a:r>
              <a:rPr lang="cs-CZ" dirty="0"/>
              <a:t> </a:t>
            </a:r>
            <a:r>
              <a:rPr lang="cs-CZ" dirty="0" err="1"/>
              <a:t>weight</a:t>
            </a:r>
            <a:r>
              <a:rPr lang="cs-CZ" dirty="0"/>
              <a:t>, has </a:t>
            </a:r>
            <a:r>
              <a:rPr lang="cs-CZ" dirty="0" err="1"/>
              <a:t>slower</a:t>
            </a:r>
            <a:r>
              <a:rPr lang="cs-CZ" dirty="0"/>
              <a:t> </a:t>
            </a:r>
            <a:r>
              <a:rPr lang="cs-CZ" dirty="0" err="1"/>
              <a:t>psychomotor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At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2 </a:t>
            </a:r>
            <a:r>
              <a:rPr lang="cs-CZ" dirty="0" err="1"/>
              <a:t>months</a:t>
            </a:r>
            <a:r>
              <a:rPr lang="cs-CZ" dirty="0"/>
              <a:t> -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operated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incarcerated</a:t>
            </a:r>
            <a:r>
              <a:rPr lang="cs-CZ" dirty="0"/>
              <a:t> </a:t>
            </a:r>
            <a:r>
              <a:rPr lang="cs-CZ" dirty="0" err="1"/>
              <a:t>inguinal</a:t>
            </a:r>
            <a:r>
              <a:rPr lang="cs-CZ" dirty="0"/>
              <a:t> </a:t>
            </a:r>
            <a:r>
              <a:rPr lang="cs-CZ" dirty="0" err="1"/>
              <a:t>hernia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Then</a:t>
            </a:r>
            <a:r>
              <a:rPr lang="cs-CZ" dirty="0"/>
              <a:t> he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monitorated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pes </a:t>
            </a:r>
            <a:r>
              <a:rPr lang="cs-CZ" dirty="0" err="1"/>
              <a:t>abductovalgus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leg,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recommended</a:t>
            </a:r>
            <a:r>
              <a:rPr lang="cs-CZ" dirty="0"/>
              <a:t> </a:t>
            </a:r>
            <a:r>
              <a:rPr lang="cs-CZ" dirty="0" err="1"/>
              <a:t>intensive</a:t>
            </a:r>
            <a:r>
              <a:rPr lang="cs-CZ" dirty="0"/>
              <a:t> </a:t>
            </a:r>
            <a:r>
              <a:rPr lang="cs-CZ" dirty="0" err="1"/>
              <a:t>rehabilitation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He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examinated</a:t>
            </a:r>
            <a:r>
              <a:rPr lang="cs-CZ" dirty="0"/>
              <a:t> by </a:t>
            </a:r>
            <a:r>
              <a:rPr lang="cs-CZ" dirty="0" err="1"/>
              <a:t>neurologist</a:t>
            </a:r>
            <a:r>
              <a:rPr lang="cs-CZ" dirty="0"/>
              <a:t> – </a:t>
            </a:r>
            <a:r>
              <a:rPr lang="cs-CZ" dirty="0" err="1"/>
              <a:t>diagnosis</a:t>
            </a:r>
            <a:r>
              <a:rPr lang="cs-CZ" dirty="0"/>
              <a:t>: </a:t>
            </a:r>
            <a:r>
              <a:rPr lang="cs-CZ" dirty="0" err="1"/>
              <a:t>cerebral</a:t>
            </a:r>
            <a:r>
              <a:rPr lang="cs-CZ" dirty="0"/>
              <a:t> </a:t>
            </a:r>
            <a:r>
              <a:rPr lang="cs-CZ" dirty="0" err="1"/>
              <a:t>palsy</a:t>
            </a:r>
            <a:r>
              <a:rPr lang="cs-CZ" dirty="0"/>
              <a:t>, </a:t>
            </a:r>
            <a:r>
              <a:rPr lang="cs-CZ" dirty="0" err="1"/>
              <a:t>spastic</a:t>
            </a:r>
            <a:r>
              <a:rPr lang="cs-CZ" dirty="0"/>
              <a:t> </a:t>
            </a:r>
            <a:r>
              <a:rPr lang="cs-CZ" dirty="0" err="1"/>
              <a:t>paraparesis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limbs</a:t>
            </a:r>
            <a:r>
              <a:rPr lang="cs-CZ" dirty="0"/>
              <a:t>, </a:t>
            </a:r>
            <a:r>
              <a:rPr lang="cs-CZ" dirty="0" err="1"/>
              <a:t>microcephaly</a:t>
            </a:r>
            <a:r>
              <a:rPr lang="cs-CZ" dirty="0"/>
              <a:t>,  </a:t>
            </a:r>
            <a:r>
              <a:rPr lang="cs-CZ" dirty="0" err="1"/>
              <a:t>stigmatization</a:t>
            </a:r>
            <a:r>
              <a:rPr lang="cs-CZ" dirty="0"/>
              <a:t>, MRI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brain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normal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At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 </a:t>
            </a:r>
            <a:r>
              <a:rPr lang="cs-CZ" dirty="0" err="1"/>
              <a:t>years</a:t>
            </a:r>
            <a:r>
              <a:rPr lang="cs-CZ" dirty="0"/>
              <a:t> he had his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epileptic</a:t>
            </a:r>
            <a:r>
              <a:rPr lang="cs-CZ" dirty="0"/>
              <a:t> </a:t>
            </a:r>
            <a:r>
              <a:rPr lang="cs-CZ" dirty="0" err="1"/>
              <a:t>seizures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11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syndrome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Epileptic</a:t>
            </a:r>
            <a:r>
              <a:rPr lang="cs-CZ" dirty="0"/>
              <a:t> </a:t>
            </a:r>
            <a:r>
              <a:rPr lang="cs-CZ" dirty="0" err="1"/>
              <a:t>seizures</a:t>
            </a:r>
            <a:r>
              <a:rPr lang="cs-CZ" dirty="0"/>
              <a:t> </a:t>
            </a:r>
            <a:r>
              <a:rPr lang="cs-CZ" dirty="0" err="1"/>
              <a:t>recurred</a:t>
            </a:r>
            <a:r>
              <a:rPr lang="cs-CZ" dirty="0"/>
              <a:t>, </a:t>
            </a:r>
            <a:r>
              <a:rPr lang="cs-CZ" dirty="0" err="1"/>
              <a:t>once</a:t>
            </a:r>
            <a:r>
              <a:rPr lang="cs-CZ" dirty="0"/>
              <a:t> he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hospitalited</a:t>
            </a:r>
            <a:r>
              <a:rPr lang="cs-CZ" dirty="0"/>
              <a:t> on Department </a:t>
            </a:r>
            <a:r>
              <a:rPr lang="cs-CZ" dirty="0" err="1"/>
              <a:t>of</a:t>
            </a:r>
            <a:r>
              <a:rPr lang="cs-CZ" dirty="0"/>
              <a:t> Anestesiology and </a:t>
            </a:r>
            <a:r>
              <a:rPr lang="cs-CZ" dirty="0" err="1"/>
              <a:t>Resuscitation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status </a:t>
            </a:r>
            <a:r>
              <a:rPr lang="cs-CZ" dirty="0" err="1"/>
              <a:t>epilepticus</a:t>
            </a:r>
            <a:r>
              <a:rPr lang="cs-CZ" dirty="0"/>
              <a:t>, </a:t>
            </a:r>
            <a:r>
              <a:rPr lang="cs-CZ" dirty="0" err="1"/>
              <a:t>then</a:t>
            </a:r>
            <a:r>
              <a:rPr lang="cs-CZ" dirty="0"/>
              <a:t> on </a:t>
            </a:r>
            <a:r>
              <a:rPr lang="cs-CZ" dirty="0" err="1"/>
              <a:t>paediatric</a:t>
            </a:r>
            <a:r>
              <a:rPr lang="cs-CZ" dirty="0"/>
              <a:t> ICU. </a:t>
            </a:r>
          </a:p>
          <a:p>
            <a:pPr marL="0" indent="0">
              <a:buNone/>
            </a:pPr>
            <a:r>
              <a:rPr lang="cs-CZ" dirty="0" err="1"/>
              <a:t>Psychomotor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–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5 </a:t>
            </a:r>
            <a:r>
              <a:rPr lang="cs-CZ" dirty="0" err="1"/>
              <a:t>month</a:t>
            </a:r>
            <a:r>
              <a:rPr lang="cs-CZ" dirty="0"/>
              <a:t> he </a:t>
            </a:r>
            <a:r>
              <a:rPr lang="cs-CZ" dirty="0" err="1"/>
              <a:t>started</a:t>
            </a:r>
            <a:r>
              <a:rPr lang="cs-CZ" dirty="0"/>
              <a:t> to </a:t>
            </a:r>
            <a:r>
              <a:rPr lang="cs-CZ" dirty="0" err="1"/>
              <a:t>turn</a:t>
            </a:r>
            <a:r>
              <a:rPr lang="cs-CZ" dirty="0"/>
              <a:t>, up to 1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no </a:t>
            </a:r>
            <a:r>
              <a:rPr lang="cs-CZ" dirty="0" err="1"/>
              <a:t>progress</a:t>
            </a:r>
            <a:r>
              <a:rPr lang="cs-CZ" dirty="0"/>
              <a:t>, </a:t>
            </a:r>
            <a:r>
              <a:rPr lang="cs-CZ" dirty="0" err="1"/>
              <a:t>at</a:t>
            </a:r>
            <a:r>
              <a:rPr lang="cs-CZ" dirty="0"/>
              <a:t> 1,5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he </a:t>
            </a:r>
            <a:r>
              <a:rPr lang="cs-CZ" dirty="0" err="1"/>
              <a:t>began</a:t>
            </a:r>
            <a:r>
              <a:rPr lang="cs-CZ" dirty="0"/>
              <a:t> to </a:t>
            </a:r>
            <a:r>
              <a:rPr lang="cs-CZ" dirty="0" err="1"/>
              <a:t>sit</a:t>
            </a:r>
            <a:r>
              <a:rPr lang="cs-CZ" dirty="0"/>
              <a:t>, independent </a:t>
            </a:r>
            <a:r>
              <a:rPr lang="cs-CZ" dirty="0" err="1"/>
              <a:t>walk</a:t>
            </a:r>
            <a:r>
              <a:rPr lang="cs-CZ" dirty="0"/>
              <a:t> </a:t>
            </a:r>
            <a:r>
              <a:rPr lang="cs-CZ" dirty="0" err="1"/>
              <a:t>started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3,5 </a:t>
            </a:r>
            <a:r>
              <a:rPr lang="cs-CZ" dirty="0" err="1"/>
              <a:t>years</a:t>
            </a:r>
            <a:r>
              <a:rPr lang="cs-CZ" dirty="0"/>
              <a:t>, </a:t>
            </a:r>
            <a:r>
              <a:rPr lang="cs-CZ" dirty="0" err="1"/>
              <a:t>walking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unceirtain</a:t>
            </a:r>
            <a:r>
              <a:rPr lang="cs-CZ" dirty="0"/>
              <a:t>, </a:t>
            </a:r>
            <a:r>
              <a:rPr lang="cs-CZ" dirty="0" err="1"/>
              <a:t>swaying</a:t>
            </a:r>
            <a:r>
              <a:rPr lang="cs-CZ" dirty="0"/>
              <a:t>,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atactic</a:t>
            </a:r>
            <a:r>
              <a:rPr lang="cs-CZ" dirty="0"/>
              <a:t>. At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5 </a:t>
            </a:r>
            <a:r>
              <a:rPr lang="cs-CZ" dirty="0" err="1"/>
              <a:t>month</a:t>
            </a:r>
            <a:r>
              <a:rPr lang="cs-CZ" dirty="0"/>
              <a:t> he </a:t>
            </a:r>
            <a:r>
              <a:rPr lang="cs-CZ" dirty="0" err="1"/>
              <a:t>was</a:t>
            </a:r>
            <a:r>
              <a:rPr lang="cs-CZ" dirty="0"/>
              <a:t> not </a:t>
            </a:r>
            <a:r>
              <a:rPr lang="cs-CZ" dirty="0" err="1"/>
              <a:t>speaking</a:t>
            </a:r>
            <a:r>
              <a:rPr lang="cs-CZ" dirty="0"/>
              <a:t>, just </a:t>
            </a:r>
            <a:r>
              <a:rPr lang="cs-CZ" dirty="0" err="1"/>
              <a:t>maked</a:t>
            </a:r>
            <a:r>
              <a:rPr lang="cs-CZ" dirty="0"/>
              <a:t> </a:t>
            </a:r>
            <a:r>
              <a:rPr lang="cs-CZ" dirty="0" err="1"/>
              <a:t>sounds</a:t>
            </a:r>
            <a:r>
              <a:rPr lang="cs-CZ" dirty="0"/>
              <a:t>, </a:t>
            </a:r>
            <a:r>
              <a:rPr lang="cs-CZ" dirty="0" err="1"/>
              <a:t>smiling</a:t>
            </a:r>
            <a:r>
              <a:rPr lang="cs-CZ" dirty="0"/>
              <a:t>, </a:t>
            </a:r>
            <a:r>
              <a:rPr lang="cs-CZ" dirty="0" err="1"/>
              <a:t>significantly</a:t>
            </a:r>
            <a:r>
              <a:rPr lang="cs-CZ" dirty="0"/>
              <a:t> </a:t>
            </a:r>
            <a:r>
              <a:rPr lang="cs-CZ" dirty="0" err="1"/>
              <a:t>salivating</a:t>
            </a:r>
            <a:r>
              <a:rPr lang="cs-CZ" dirty="0"/>
              <a:t>, </a:t>
            </a:r>
            <a:r>
              <a:rPr lang="cs-CZ" dirty="0" err="1"/>
              <a:t>wearing</a:t>
            </a:r>
            <a:r>
              <a:rPr lang="cs-CZ" dirty="0"/>
              <a:t> </a:t>
            </a:r>
            <a:r>
              <a:rPr lang="cs-CZ" dirty="0" err="1"/>
              <a:t>diapers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9565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: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03202" y="2152121"/>
            <a:ext cx="5080002" cy="3810001"/>
          </a:xfrm>
        </p:spPr>
      </p:pic>
      <p:sp>
        <p:nvSpPr>
          <p:cNvPr id="5" name="TextovéPole 4"/>
          <p:cNvSpPr txBox="1"/>
          <p:nvPr/>
        </p:nvSpPr>
        <p:spPr>
          <a:xfrm>
            <a:off x="4572000" y="1690688"/>
            <a:ext cx="71755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height</a:t>
            </a:r>
            <a:r>
              <a:rPr lang="cs-CZ" sz="2400" dirty="0"/>
              <a:t> 105cm (</a:t>
            </a:r>
            <a:r>
              <a:rPr lang="cs-CZ" sz="2400" dirty="0" err="1"/>
              <a:t>below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3</a:t>
            </a:r>
            <a:r>
              <a:rPr lang="cs-CZ" sz="2400" baseline="30000" dirty="0"/>
              <a:t>rd</a:t>
            </a:r>
            <a:r>
              <a:rPr lang="cs-CZ" sz="2400" dirty="0"/>
              <a:t> percentile), </a:t>
            </a:r>
          </a:p>
          <a:p>
            <a:r>
              <a:rPr lang="cs-CZ" sz="2400" dirty="0" err="1"/>
              <a:t>weight</a:t>
            </a:r>
            <a:r>
              <a:rPr lang="cs-CZ" sz="2400" dirty="0"/>
              <a:t> 16kg (</a:t>
            </a:r>
            <a:r>
              <a:rPr lang="cs-CZ" sz="2400" dirty="0" err="1"/>
              <a:t>below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3</a:t>
            </a:r>
            <a:r>
              <a:rPr lang="cs-CZ" sz="2400" baseline="30000" dirty="0"/>
              <a:t>rd</a:t>
            </a:r>
            <a:r>
              <a:rPr lang="cs-CZ" sz="2400" dirty="0"/>
              <a:t> percentile), </a:t>
            </a:r>
          </a:p>
          <a:p>
            <a:r>
              <a:rPr lang="cs-CZ" sz="2400" dirty="0" err="1"/>
              <a:t>head</a:t>
            </a:r>
            <a:r>
              <a:rPr lang="cs-CZ" sz="2400" dirty="0"/>
              <a:t> </a:t>
            </a:r>
            <a:r>
              <a:rPr lang="cs-CZ" sz="2400" dirty="0" err="1"/>
              <a:t>circumference</a:t>
            </a:r>
            <a:r>
              <a:rPr lang="cs-CZ" sz="2400" dirty="0"/>
              <a:t> 47cm (</a:t>
            </a:r>
            <a:r>
              <a:rPr lang="cs-CZ" sz="2400" dirty="0" err="1"/>
              <a:t>significantly</a:t>
            </a:r>
            <a:r>
              <a:rPr lang="cs-CZ" sz="2400" dirty="0"/>
              <a:t> </a:t>
            </a:r>
            <a:r>
              <a:rPr lang="cs-CZ" sz="2400" dirty="0" err="1"/>
              <a:t>below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3</a:t>
            </a:r>
            <a:r>
              <a:rPr lang="cs-CZ" sz="2400" baseline="30000" dirty="0"/>
              <a:t>rd</a:t>
            </a:r>
            <a:r>
              <a:rPr lang="cs-CZ" sz="2400" dirty="0"/>
              <a:t> percentile),</a:t>
            </a:r>
          </a:p>
          <a:p>
            <a:r>
              <a:rPr lang="cs-CZ" sz="2400" dirty="0"/>
              <a:t> </a:t>
            </a:r>
          </a:p>
          <a:p>
            <a:r>
              <a:rPr lang="cs-CZ" sz="2400" dirty="0" err="1"/>
              <a:t>brachycephaly</a:t>
            </a:r>
            <a:r>
              <a:rPr lang="cs-CZ" sz="2400" dirty="0"/>
              <a:t>, </a:t>
            </a:r>
            <a:r>
              <a:rPr lang="cs-CZ" sz="2400" dirty="0" err="1"/>
              <a:t>flat</a:t>
            </a:r>
            <a:r>
              <a:rPr lang="cs-CZ" sz="2400" dirty="0"/>
              <a:t> </a:t>
            </a:r>
            <a:r>
              <a:rPr lang="cs-CZ" sz="2400" dirty="0" err="1"/>
              <a:t>occiput</a:t>
            </a:r>
            <a:r>
              <a:rPr lang="cs-CZ" sz="2400" dirty="0"/>
              <a:t>, </a:t>
            </a:r>
            <a:r>
              <a:rPr lang="cs-CZ" sz="2400" dirty="0" err="1"/>
              <a:t>lower</a:t>
            </a:r>
            <a:r>
              <a:rPr lang="cs-CZ" sz="2400" dirty="0"/>
              <a:t> </a:t>
            </a:r>
            <a:r>
              <a:rPr lang="cs-CZ" sz="2400" dirty="0" err="1"/>
              <a:t>hairline</a:t>
            </a:r>
            <a:r>
              <a:rPr lang="cs-CZ" sz="2400" dirty="0"/>
              <a:t>, </a:t>
            </a:r>
            <a:r>
              <a:rPr lang="cs-CZ" sz="2400" dirty="0" err="1"/>
              <a:t>red</a:t>
            </a:r>
            <a:r>
              <a:rPr lang="cs-CZ" sz="2400" dirty="0"/>
              <a:t> </a:t>
            </a:r>
            <a:r>
              <a:rPr lang="cs-CZ" sz="2400" dirty="0" err="1"/>
              <a:t>hair</a:t>
            </a:r>
            <a:r>
              <a:rPr lang="cs-CZ" sz="2400" dirty="0"/>
              <a:t>, face – </a:t>
            </a:r>
            <a:r>
              <a:rPr lang="cs-CZ" sz="2400" dirty="0" err="1"/>
              <a:t>narrow</a:t>
            </a:r>
            <a:r>
              <a:rPr lang="cs-CZ" sz="2400" dirty="0"/>
              <a:t> </a:t>
            </a:r>
            <a:r>
              <a:rPr lang="cs-CZ" sz="2400" dirty="0" err="1"/>
              <a:t>eye</a:t>
            </a:r>
            <a:r>
              <a:rPr lang="cs-CZ" sz="2400" dirty="0"/>
              <a:t> </a:t>
            </a:r>
            <a:r>
              <a:rPr lang="cs-CZ" sz="2400" dirty="0" err="1"/>
              <a:t>slits</a:t>
            </a:r>
            <a:r>
              <a:rPr lang="cs-CZ" sz="2400" dirty="0"/>
              <a:t>, </a:t>
            </a:r>
            <a:r>
              <a:rPr lang="cs-CZ" sz="2400" dirty="0" err="1"/>
              <a:t>epicanthus</a:t>
            </a:r>
            <a:r>
              <a:rPr lang="cs-CZ" sz="2400" dirty="0"/>
              <a:t>, </a:t>
            </a:r>
            <a:r>
              <a:rPr lang="cs-CZ" sz="2400" dirty="0" err="1"/>
              <a:t>pronounced</a:t>
            </a:r>
            <a:r>
              <a:rPr lang="cs-CZ" sz="2400" dirty="0"/>
              <a:t> nose, </a:t>
            </a:r>
            <a:r>
              <a:rPr lang="cs-CZ" sz="2400" dirty="0" err="1"/>
              <a:t>thin</a:t>
            </a:r>
            <a:r>
              <a:rPr lang="cs-CZ" sz="2400" dirty="0"/>
              <a:t> </a:t>
            </a:r>
            <a:r>
              <a:rPr lang="cs-CZ" sz="2400" dirty="0" err="1"/>
              <a:t>upper</a:t>
            </a:r>
            <a:r>
              <a:rPr lang="cs-CZ" sz="2400" dirty="0"/>
              <a:t> lip, </a:t>
            </a:r>
            <a:r>
              <a:rPr lang="cs-CZ" sz="2400" dirty="0" err="1"/>
              <a:t>the</a:t>
            </a:r>
            <a:r>
              <a:rPr lang="cs-CZ" sz="2400" dirty="0"/>
              <a:t> oral </a:t>
            </a:r>
            <a:r>
              <a:rPr lang="cs-CZ" sz="2400" dirty="0" err="1"/>
              <a:t>cavity</a:t>
            </a:r>
            <a:r>
              <a:rPr lang="cs-CZ" sz="2400" dirty="0"/>
              <a:t> – </a:t>
            </a:r>
            <a:r>
              <a:rPr lang="cs-CZ" sz="2400" dirty="0" err="1"/>
              <a:t>high</a:t>
            </a:r>
            <a:r>
              <a:rPr lang="cs-CZ" sz="2400" dirty="0"/>
              <a:t> palatum, </a:t>
            </a:r>
            <a:r>
              <a:rPr lang="cs-CZ" sz="2400" dirty="0" err="1"/>
              <a:t>teeth</a:t>
            </a:r>
            <a:r>
              <a:rPr lang="cs-CZ" sz="2400" dirty="0"/>
              <a:t> </a:t>
            </a:r>
            <a:r>
              <a:rPr lang="cs-CZ" sz="2400" dirty="0" err="1"/>
              <a:t>missing</a:t>
            </a:r>
            <a:r>
              <a:rPr lang="cs-CZ" sz="2400" dirty="0"/>
              <a:t>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extraction</a:t>
            </a:r>
            <a:r>
              <a:rPr lang="cs-CZ" sz="2400" dirty="0"/>
              <a:t> </a:t>
            </a:r>
            <a:r>
              <a:rPr lang="cs-CZ" sz="2400" dirty="0" err="1"/>
              <a:t>because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dental</a:t>
            </a:r>
            <a:r>
              <a:rPr lang="cs-CZ" sz="2400" dirty="0"/>
              <a:t> </a:t>
            </a:r>
            <a:r>
              <a:rPr lang="cs-CZ" sz="2400" dirty="0" err="1"/>
              <a:t>caries</a:t>
            </a:r>
            <a:r>
              <a:rPr lang="cs-CZ" sz="2400" dirty="0"/>
              <a:t>, </a:t>
            </a:r>
            <a:r>
              <a:rPr lang="cs-CZ" sz="2400" dirty="0" err="1"/>
              <a:t>excessive</a:t>
            </a:r>
            <a:r>
              <a:rPr lang="cs-CZ" sz="2400" dirty="0"/>
              <a:t> </a:t>
            </a:r>
            <a:r>
              <a:rPr lang="cs-CZ" sz="2400" dirty="0" err="1"/>
              <a:t>drooling</a:t>
            </a:r>
            <a:r>
              <a:rPr lang="cs-CZ" sz="2400" dirty="0"/>
              <a:t>, </a:t>
            </a:r>
            <a:r>
              <a:rPr lang="cs-CZ" sz="2400" dirty="0" err="1"/>
              <a:t>normal</a:t>
            </a:r>
            <a:r>
              <a:rPr lang="cs-CZ" sz="2400" dirty="0"/>
              <a:t> </a:t>
            </a:r>
            <a:r>
              <a:rPr lang="cs-CZ" sz="2400" dirty="0" err="1"/>
              <a:t>neck</a:t>
            </a:r>
            <a:r>
              <a:rPr lang="cs-CZ" sz="2400" dirty="0"/>
              <a:t>, </a:t>
            </a:r>
            <a:r>
              <a:rPr lang="cs-CZ" sz="2400" dirty="0" err="1"/>
              <a:t>thorax</a:t>
            </a:r>
            <a:r>
              <a:rPr lang="cs-CZ" sz="2400" dirty="0"/>
              <a:t> </a:t>
            </a:r>
            <a:r>
              <a:rPr lang="cs-CZ" sz="2400" dirty="0" err="1"/>
              <a:t>without</a:t>
            </a:r>
            <a:r>
              <a:rPr lang="cs-CZ" sz="2400" dirty="0"/>
              <a:t> </a:t>
            </a:r>
            <a:r>
              <a:rPr lang="cs-CZ" sz="2400" dirty="0" err="1"/>
              <a:t>deformithy</a:t>
            </a:r>
            <a:r>
              <a:rPr lang="cs-CZ" sz="2400" dirty="0"/>
              <a:t>, </a:t>
            </a:r>
            <a:r>
              <a:rPr lang="cs-CZ" sz="2400" dirty="0" err="1"/>
              <a:t>limbs</a:t>
            </a:r>
            <a:r>
              <a:rPr lang="cs-CZ" sz="2400" dirty="0"/>
              <a:t> </a:t>
            </a:r>
            <a:r>
              <a:rPr lang="cs-CZ" sz="2400" dirty="0" err="1"/>
              <a:t>symethric</a:t>
            </a:r>
            <a:r>
              <a:rPr lang="cs-CZ" sz="2400" dirty="0"/>
              <a:t>, </a:t>
            </a:r>
            <a:r>
              <a:rPr lang="cs-CZ" sz="2400" dirty="0" err="1"/>
              <a:t>spastic</a:t>
            </a:r>
            <a:r>
              <a:rPr lang="cs-CZ" sz="2400" dirty="0"/>
              <a:t> </a:t>
            </a:r>
            <a:r>
              <a:rPr lang="cs-CZ" sz="2400" dirty="0" err="1"/>
              <a:t>paraparesis</a:t>
            </a:r>
            <a:r>
              <a:rPr lang="cs-CZ" sz="2400" dirty="0"/>
              <a:t>, </a:t>
            </a:r>
            <a:r>
              <a:rPr lang="cs-CZ" sz="2400" dirty="0" err="1"/>
              <a:t>genua</a:t>
            </a:r>
            <a:r>
              <a:rPr lang="cs-CZ" sz="2400" dirty="0"/>
              <a:t> </a:t>
            </a:r>
            <a:r>
              <a:rPr lang="cs-CZ" sz="2400" dirty="0" err="1"/>
              <a:t>valga</a:t>
            </a:r>
            <a:r>
              <a:rPr lang="cs-CZ" sz="2400" dirty="0"/>
              <a:t>, </a:t>
            </a:r>
            <a:r>
              <a:rPr lang="cs-CZ" sz="2400" dirty="0" err="1"/>
              <a:t>flat</a:t>
            </a:r>
            <a:r>
              <a:rPr lang="cs-CZ" sz="2400" dirty="0"/>
              <a:t> </a:t>
            </a:r>
            <a:r>
              <a:rPr lang="cs-CZ" sz="2400" dirty="0" err="1"/>
              <a:t>feet</a:t>
            </a:r>
            <a:r>
              <a:rPr lang="cs-CZ" sz="2400" dirty="0"/>
              <a:t>, </a:t>
            </a:r>
            <a:r>
              <a:rPr lang="cs-CZ" sz="2400" dirty="0" err="1"/>
              <a:t>upper</a:t>
            </a:r>
            <a:r>
              <a:rPr lang="cs-CZ" sz="2400" dirty="0"/>
              <a:t> </a:t>
            </a:r>
            <a:r>
              <a:rPr lang="cs-CZ" sz="2400" dirty="0" err="1"/>
              <a:t>limbs</a:t>
            </a:r>
            <a:r>
              <a:rPr lang="cs-CZ" sz="2400" dirty="0"/>
              <a:t> – </a:t>
            </a:r>
            <a:r>
              <a:rPr lang="cs-CZ" sz="2400" dirty="0" err="1"/>
              <a:t>short</a:t>
            </a:r>
            <a:r>
              <a:rPr lang="cs-CZ" sz="2400" dirty="0"/>
              <a:t> </a:t>
            </a:r>
            <a:r>
              <a:rPr lang="cs-CZ" sz="2400" dirty="0" err="1"/>
              <a:t>fingers</a:t>
            </a:r>
            <a:r>
              <a:rPr lang="cs-CZ" sz="2400" dirty="0"/>
              <a:t>, </a:t>
            </a:r>
            <a:r>
              <a:rPr lang="cs-CZ" sz="2400" dirty="0" err="1"/>
              <a:t>transverse</a:t>
            </a:r>
            <a:r>
              <a:rPr lang="cs-CZ" sz="2400" dirty="0"/>
              <a:t> </a:t>
            </a:r>
            <a:r>
              <a:rPr lang="cs-CZ" sz="2400" dirty="0" err="1"/>
              <a:t>groove</a:t>
            </a:r>
            <a:r>
              <a:rPr lang="cs-CZ" sz="2400" dirty="0"/>
              <a:t> on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right</a:t>
            </a:r>
            <a:r>
              <a:rPr lang="cs-CZ" sz="2400" dirty="0"/>
              <a:t> </a:t>
            </a:r>
            <a:r>
              <a:rPr lang="cs-CZ" sz="2400" dirty="0" err="1"/>
              <a:t>palm</a:t>
            </a:r>
            <a:r>
              <a:rPr lang="cs-CZ" sz="2400" dirty="0"/>
              <a:t>, he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smiling</a:t>
            </a:r>
            <a:r>
              <a:rPr lang="cs-CZ" sz="2400" dirty="0"/>
              <a:t>, </a:t>
            </a:r>
            <a:r>
              <a:rPr lang="cs-CZ" sz="2400" dirty="0" err="1"/>
              <a:t>friendly</a:t>
            </a:r>
            <a:r>
              <a:rPr lang="cs-CZ" sz="2400" dirty="0"/>
              <a:t>, very </a:t>
            </a:r>
            <a:r>
              <a:rPr lang="cs-CZ" sz="2400" dirty="0" err="1"/>
              <a:t>activ</a:t>
            </a:r>
            <a:r>
              <a:rPr lang="cs-CZ" sz="2400" dirty="0"/>
              <a:t>, </a:t>
            </a:r>
            <a:r>
              <a:rPr lang="cs-CZ" sz="2400" dirty="0" err="1"/>
              <a:t>fascinated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watter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619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syndrome - </a:t>
            </a:r>
            <a:r>
              <a:rPr lang="cs-CZ" dirty="0" err="1"/>
              <a:t>pedigree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1690688"/>
            <a:ext cx="6014876" cy="480876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172" y="1444217"/>
            <a:ext cx="6771638" cy="541378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39800" y="1690688"/>
            <a:ext cx="208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Mother´s</a:t>
            </a:r>
            <a:r>
              <a:rPr lang="cs-CZ" dirty="0"/>
              <a:t> </a:t>
            </a:r>
            <a:r>
              <a:rPr lang="cs-CZ" dirty="0" err="1"/>
              <a:t>pedigree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84900" y="1690688"/>
            <a:ext cx="227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Father´s</a:t>
            </a:r>
            <a:r>
              <a:rPr lang="cs-CZ" dirty="0"/>
              <a:t> </a:t>
            </a:r>
            <a:r>
              <a:rPr lang="cs-CZ" dirty="0" err="1"/>
              <a:t>pedigree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8228" y="2301708"/>
            <a:ext cx="10825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65 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450838" y="2272420"/>
            <a:ext cx="1280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56 –</a:t>
            </a:r>
            <a:r>
              <a:rPr lang="cs-CZ" sz="1000" dirty="0" err="1"/>
              <a:t>pulm.embolism</a:t>
            </a:r>
            <a:endParaRPr lang="cs-CZ" sz="1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918965" y="2225254"/>
            <a:ext cx="1162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87 –</a:t>
            </a:r>
            <a:r>
              <a:rPr lang="cs-CZ" sz="1000" dirty="0" err="1"/>
              <a:t>breast</a:t>
            </a:r>
            <a:r>
              <a:rPr lang="cs-CZ" sz="1000" dirty="0"/>
              <a:t> </a:t>
            </a:r>
            <a:r>
              <a:rPr lang="cs-CZ" sz="1000" dirty="0" err="1"/>
              <a:t>cancer</a:t>
            </a:r>
            <a:endParaRPr lang="cs-CZ" sz="1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39338" y="2256387"/>
            <a:ext cx="1130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55 – </a:t>
            </a:r>
            <a:r>
              <a:rPr lang="cs-CZ" sz="1000" dirty="0" err="1"/>
              <a:t>lung</a:t>
            </a:r>
            <a:r>
              <a:rPr lang="cs-CZ" sz="1000" dirty="0"/>
              <a:t> </a:t>
            </a:r>
            <a:r>
              <a:rPr lang="cs-CZ" sz="1000" dirty="0" err="1"/>
              <a:t>cancer</a:t>
            </a:r>
            <a:endParaRPr lang="cs-CZ" sz="1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15950" y="5156200"/>
            <a:ext cx="9116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Healthy</a:t>
            </a:r>
            <a:endParaRPr lang="cs-CZ" sz="1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682493" y="5177710"/>
            <a:ext cx="1319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Healthy</a:t>
            </a:r>
            <a:endParaRPr lang="cs-CZ" sz="1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824810" y="2196067"/>
            <a:ext cx="10135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75 - </a:t>
            </a:r>
            <a:r>
              <a:rPr lang="cs-CZ" sz="1000" dirty="0" err="1"/>
              <a:t>stroke</a:t>
            </a:r>
            <a:endParaRPr lang="cs-CZ" sz="1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924448" y="3904887"/>
            <a:ext cx="1092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suicide</a:t>
            </a:r>
            <a:endParaRPr lang="cs-CZ" sz="1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752300" y="4113286"/>
            <a:ext cx="1008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suicide</a:t>
            </a:r>
            <a:endParaRPr lang="cs-CZ" sz="1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9540818" y="2179478"/>
            <a:ext cx="9582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High</a:t>
            </a:r>
            <a:r>
              <a:rPr lang="cs-CZ" sz="1000" dirty="0"/>
              <a:t> </a:t>
            </a:r>
            <a:r>
              <a:rPr lang="cs-CZ" sz="1000" dirty="0" err="1"/>
              <a:t>age</a:t>
            </a:r>
            <a:endParaRPr lang="cs-CZ" sz="1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84900" y="5300820"/>
            <a:ext cx="779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Healthy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135039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syndrome – </a:t>
            </a:r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examination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1) Karyotype:</a:t>
            </a:r>
          </a:p>
          <a:p>
            <a:pPr marL="0" indent="0">
              <a:buNone/>
            </a:pPr>
            <a:r>
              <a:rPr lang="cs-CZ" dirty="0"/>
              <a:t> 46, XY </a:t>
            </a:r>
            <a:r>
              <a:rPr lang="cs-CZ" dirty="0" err="1"/>
              <a:t>normal</a:t>
            </a:r>
            <a:r>
              <a:rPr lang="cs-CZ" dirty="0"/>
              <a:t> male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dirty="0" err="1"/>
              <a:t>Array</a:t>
            </a:r>
            <a:r>
              <a:rPr lang="cs-CZ" dirty="0"/>
              <a:t>-CGH:</a:t>
            </a:r>
          </a:p>
          <a:p>
            <a:pPr marL="0" indent="0">
              <a:buNone/>
            </a:pP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found</a:t>
            </a:r>
            <a:r>
              <a:rPr lang="cs-CZ" dirty="0"/>
              <a:t> </a:t>
            </a:r>
            <a:r>
              <a:rPr lang="cs-CZ" dirty="0" err="1"/>
              <a:t>microdeletion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region 15q11.2-q13.1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</a:t>
            </a:r>
            <a:r>
              <a:rPr lang="cs-CZ" dirty="0" err="1"/>
              <a:t>approximately</a:t>
            </a:r>
            <a:r>
              <a:rPr lang="cs-CZ" dirty="0"/>
              <a:t> 5,74 </a:t>
            </a:r>
            <a:r>
              <a:rPr lang="cs-CZ" dirty="0" err="1"/>
              <a:t>Mb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Microdeletion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region 15q11.2-q13.1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described</a:t>
            </a:r>
            <a:r>
              <a:rPr lang="cs-CZ" dirty="0"/>
              <a:t> as a </a:t>
            </a:r>
            <a:r>
              <a:rPr lang="cs-CZ" dirty="0" err="1"/>
              <a:t>causal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Angelman</a:t>
            </a:r>
            <a:r>
              <a:rPr lang="cs-CZ" dirty="0"/>
              <a:t> and </a:t>
            </a:r>
            <a:r>
              <a:rPr lang="cs-CZ" dirty="0" err="1"/>
              <a:t>Prader-Willi</a:t>
            </a:r>
            <a:r>
              <a:rPr lang="cs-CZ" dirty="0"/>
              <a:t> syndrome.</a:t>
            </a:r>
          </a:p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verified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MLPA </a:t>
            </a:r>
            <a:r>
              <a:rPr lang="cs-CZ" dirty="0" err="1"/>
              <a:t>method</a:t>
            </a:r>
            <a:r>
              <a:rPr lang="cs-CZ" dirty="0"/>
              <a:t>.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not </a:t>
            </a:r>
            <a:r>
              <a:rPr lang="cs-CZ" dirty="0" err="1"/>
              <a:t>found</a:t>
            </a:r>
            <a:r>
              <a:rPr lang="cs-CZ" dirty="0"/>
              <a:t> in </a:t>
            </a:r>
            <a:r>
              <a:rPr lang="cs-CZ" dirty="0" err="1"/>
              <a:t>either</a:t>
            </a:r>
            <a:r>
              <a:rPr lang="cs-CZ" dirty="0"/>
              <a:t> </a:t>
            </a:r>
            <a:r>
              <a:rPr lang="cs-CZ" dirty="0" err="1"/>
              <a:t>parent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334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syndrome – </a:t>
            </a:r>
            <a:r>
              <a:rPr lang="cs-CZ" dirty="0" err="1"/>
              <a:t>genetics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/>
              <a:t>Angelman</a:t>
            </a:r>
            <a:r>
              <a:rPr lang="cs-CZ" b="1" dirty="0"/>
              <a:t> syndrome</a:t>
            </a:r>
            <a:r>
              <a:rPr lang="cs-CZ" dirty="0"/>
              <a:t> (AS, </a:t>
            </a:r>
            <a:r>
              <a:rPr lang="cs-CZ" b="1" i="1" dirty="0">
                <a:solidFill>
                  <a:srgbClr val="FF0000"/>
                </a:solidFill>
              </a:rPr>
              <a:t>Happy </a:t>
            </a:r>
            <a:r>
              <a:rPr lang="cs-CZ" b="1" i="1" dirty="0" err="1">
                <a:solidFill>
                  <a:srgbClr val="FF0000"/>
                </a:solidFill>
              </a:rPr>
              <a:t>puppet</a:t>
            </a:r>
            <a:r>
              <a:rPr lang="cs-CZ" b="1" i="1" dirty="0">
                <a:solidFill>
                  <a:srgbClr val="FF0000"/>
                </a:solidFill>
              </a:rPr>
              <a:t> syndrome</a:t>
            </a:r>
            <a:r>
              <a:rPr lang="cs-CZ" dirty="0"/>
              <a:t>)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microdeletion</a:t>
            </a:r>
            <a:r>
              <a:rPr lang="cs-CZ" dirty="0"/>
              <a:t> syndrome, most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by a </a:t>
            </a:r>
            <a:r>
              <a:rPr lang="cs-CZ" dirty="0" err="1"/>
              <a:t>deletion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region 15q11-13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maternal</a:t>
            </a:r>
            <a:r>
              <a:rPr lang="cs-CZ" dirty="0"/>
              <a:t> chromosome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uniparental</a:t>
            </a:r>
            <a:r>
              <a:rPr lang="cs-CZ" dirty="0"/>
              <a:t> </a:t>
            </a:r>
            <a:r>
              <a:rPr lang="cs-CZ" dirty="0" err="1"/>
              <a:t>disomy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paternal</a:t>
            </a:r>
            <a:r>
              <a:rPr lang="cs-CZ" dirty="0"/>
              <a:t> chromosome.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incindence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syndrome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1 / 16,000.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Prader</a:t>
            </a:r>
            <a:r>
              <a:rPr lang="cs-CZ" b="1" dirty="0"/>
              <a:t>–</a:t>
            </a:r>
            <a:r>
              <a:rPr lang="cs-CZ" b="1" dirty="0" err="1"/>
              <a:t>Willi</a:t>
            </a:r>
            <a:r>
              <a:rPr lang="cs-CZ" b="1" dirty="0"/>
              <a:t> syndrome</a:t>
            </a:r>
            <a:r>
              <a:rPr lang="cs-CZ" dirty="0"/>
              <a:t> (PWS)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microdeletion</a:t>
            </a:r>
            <a:r>
              <a:rPr lang="cs-CZ" dirty="0"/>
              <a:t> syndrome 15q11-13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paternal</a:t>
            </a:r>
            <a:r>
              <a:rPr lang="cs-CZ" dirty="0"/>
              <a:t> chromosome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uniparental</a:t>
            </a:r>
            <a:r>
              <a:rPr lang="cs-CZ" dirty="0"/>
              <a:t> </a:t>
            </a:r>
            <a:r>
              <a:rPr lang="cs-CZ" dirty="0" err="1"/>
              <a:t>disomy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maternal</a:t>
            </a:r>
            <a:r>
              <a:rPr lang="cs-CZ" dirty="0"/>
              <a:t> chromosome.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incidence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syndrome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1 / 10,000-30,000. </a:t>
            </a:r>
          </a:p>
        </p:txBody>
      </p:sp>
    </p:spTree>
    <p:extLst>
      <p:ext uri="{BB962C8B-B14F-4D97-AF65-F5344CB8AC3E}">
        <p14:creationId xmlns:p14="http://schemas.microsoft.com/office/powerpoint/2010/main" val="413110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</a:t>
            </a:r>
            <a:r>
              <a:rPr lang="cs-CZ" dirty="0"/>
              <a:t> / </a:t>
            </a:r>
            <a:r>
              <a:rPr lang="cs-CZ" dirty="0" err="1"/>
              <a:t>Prader-Willi</a:t>
            </a:r>
            <a:r>
              <a:rPr lang="cs-CZ" dirty="0"/>
              <a:t> syndrome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100" y="2208572"/>
            <a:ext cx="5435600" cy="372232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590" y="2298701"/>
            <a:ext cx="5315929" cy="351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16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939</Words>
  <Application>Microsoft Office PowerPoint</Application>
  <PresentationFormat>Širokoúhlá obrazovka</PresentationFormat>
  <Paragraphs>86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Angelman syndrome a case report</vt:lpstr>
      <vt:lpstr>Angelman syndrome </vt:lpstr>
      <vt:lpstr>Angelman syndrome </vt:lpstr>
      <vt:lpstr>Angelman syndrome </vt:lpstr>
      <vt:lpstr>Our patient: </vt:lpstr>
      <vt:lpstr>Angelman syndrome - pedigree</vt:lpstr>
      <vt:lpstr>Angelman syndrome – genetic examination</vt:lpstr>
      <vt:lpstr>Angelman syndrome – genetics</vt:lpstr>
      <vt:lpstr>Angelman / Prader-Willi syndrome</vt:lpstr>
      <vt:lpstr>Angelman syndrome - symptoms</vt:lpstr>
      <vt:lpstr>Prader-Willi syndrome - symptoms</vt:lpstr>
      <vt:lpstr>Angelman syndrome –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Angelmanův syndrom</dc:title>
  <dc:creator>Drábová Klára</dc:creator>
  <cp:lastModifiedBy>Kateřina Stehlíková</cp:lastModifiedBy>
  <cp:revision>48</cp:revision>
  <dcterms:created xsi:type="dcterms:W3CDTF">2021-01-21T13:08:16Z</dcterms:created>
  <dcterms:modified xsi:type="dcterms:W3CDTF">2021-03-11T14:11:12Z</dcterms:modified>
</cp:coreProperties>
</file>