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66" r:id="rId5"/>
    <p:sldId id="267" r:id="rId6"/>
    <p:sldId id="310" r:id="rId7"/>
    <p:sldId id="268" r:id="rId8"/>
    <p:sldId id="269" r:id="rId9"/>
    <p:sldId id="271" r:id="rId10"/>
    <p:sldId id="289" r:id="rId11"/>
    <p:sldId id="272" r:id="rId12"/>
    <p:sldId id="273" r:id="rId13"/>
    <p:sldId id="274" r:id="rId14"/>
    <p:sldId id="311" r:id="rId15"/>
    <p:sldId id="275" r:id="rId16"/>
    <p:sldId id="312" r:id="rId17"/>
    <p:sldId id="276" r:id="rId18"/>
    <p:sldId id="277" r:id="rId19"/>
    <p:sldId id="279" r:id="rId20"/>
    <p:sldId id="280" r:id="rId21"/>
    <p:sldId id="282" r:id="rId22"/>
    <p:sldId id="283" r:id="rId23"/>
    <p:sldId id="284" r:id="rId24"/>
    <p:sldId id="288" r:id="rId25"/>
    <p:sldId id="285" r:id="rId26"/>
    <p:sldId id="309" r:id="rId27"/>
    <p:sldId id="286" r:id="rId28"/>
    <p:sldId id="287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304" r:id="rId37"/>
    <p:sldId id="305" r:id="rId38"/>
    <p:sldId id="307" r:id="rId39"/>
    <p:sldId id="306" r:id="rId40"/>
    <p:sldId id="297" r:id="rId41"/>
    <p:sldId id="298" r:id="rId42"/>
    <p:sldId id="299" r:id="rId43"/>
    <p:sldId id="301" r:id="rId44"/>
    <p:sldId id="302" r:id="rId45"/>
    <p:sldId id="300" r:id="rId46"/>
    <p:sldId id="313" r:id="rId47"/>
    <p:sldId id="308" r:id="rId4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2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DADEDF-3ACA-4376-B863-08B53B25D9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71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DD7EDC-09A5-47C3-B6E8-16E1112535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771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28605-41FA-4F98-9B5B-3DC33B418BDB}" type="slidenum">
              <a:rPr lang="en-GB"/>
              <a:pPr/>
              <a:t>1</a:t>
            </a:fld>
            <a:endParaRPr lang="en-GB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BD155-624A-4C71-B886-265FB0FB976C}" type="slidenum">
              <a:rPr lang="en-GB"/>
              <a:pPr/>
              <a:t>11</a:t>
            </a:fld>
            <a:endParaRPr lang="en-GB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82896-285D-47FE-A3B9-D1D202503C4B}" type="slidenum">
              <a:rPr lang="en-GB"/>
              <a:pPr/>
              <a:t>12</a:t>
            </a:fld>
            <a:endParaRPr lang="en-GB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5EE5A-4AC7-48B8-8ED8-79F81CE14B88}" type="slidenum">
              <a:rPr lang="en-GB"/>
              <a:pPr/>
              <a:t>13</a:t>
            </a:fld>
            <a:endParaRPr lang="en-GB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5EE5A-4AC7-48B8-8ED8-79F81CE14B88}" type="slidenum">
              <a:rPr lang="en-GB"/>
              <a:pPr/>
              <a:t>14</a:t>
            </a:fld>
            <a:endParaRPr lang="en-GB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108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E56FD-780E-4A9D-8181-8E8F563EC8F5}" type="slidenum">
              <a:rPr lang="en-GB"/>
              <a:pPr/>
              <a:t>15</a:t>
            </a:fld>
            <a:endParaRPr lang="en-GB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6732F-82BE-406C-B9C3-74251364B41C}" type="slidenum">
              <a:rPr lang="en-GB"/>
              <a:pPr/>
              <a:t>17</a:t>
            </a:fld>
            <a:endParaRPr lang="en-GB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9F366-BEC5-4C67-B170-2501EB094FE0}" type="slidenum">
              <a:rPr lang="en-GB"/>
              <a:pPr/>
              <a:t>18</a:t>
            </a:fld>
            <a:endParaRPr lang="en-GB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C0B2C-405A-413B-9E67-BCF03DC44E56}" type="slidenum">
              <a:rPr lang="en-GB"/>
              <a:pPr/>
              <a:t>19</a:t>
            </a:fld>
            <a:endParaRPr lang="en-GB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FB6A8-77BB-4A0C-936E-7E07F08411CD}" type="slidenum">
              <a:rPr lang="en-GB"/>
              <a:pPr/>
              <a:t>20</a:t>
            </a:fld>
            <a:endParaRPr lang="en-GB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0B9A5-07B7-483E-8D5B-EB743CB3A75C}" type="slidenum">
              <a:rPr lang="en-GB"/>
              <a:pPr/>
              <a:t>21</a:t>
            </a:fld>
            <a:endParaRPr lang="en-GB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5498B-F474-454A-B29F-B60BF3DA5F4D}" type="slidenum">
              <a:rPr lang="en-GB"/>
              <a:pPr/>
              <a:t>2</a:t>
            </a:fld>
            <a:endParaRPr lang="en-GB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10D23-52F2-4A64-AF2B-6D7B82625F62}" type="slidenum">
              <a:rPr lang="en-GB"/>
              <a:pPr/>
              <a:t>22</a:t>
            </a:fld>
            <a:endParaRPr lang="en-GB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DC7CD7-A848-4A20-9ED8-7B4A2C351F91}" type="slidenum">
              <a:rPr lang="en-GB"/>
              <a:pPr/>
              <a:t>23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F7148-C5F2-4456-A725-43A5E092D3C7}" type="slidenum">
              <a:rPr lang="en-GB"/>
              <a:pPr/>
              <a:t>24</a:t>
            </a:fld>
            <a:endParaRPr lang="en-GB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C25E0-F147-4DAB-8E5C-593B3327E27D}" type="slidenum">
              <a:rPr lang="en-GB"/>
              <a:pPr/>
              <a:t>25</a:t>
            </a:fld>
            <a:endParaRPr lang="en-GB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5498B-F474-454A-B29F-B60BF3DA5F4D}" type="slidenum">
              <a:rPr lang="en-GB"/>
              <a:pPr/>
              <a:t>26</a:t>
            </a:fld>
            <a:endParaRPr lang="en-GB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930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7E284-4FC5-444D-956F-CF46A1B39E64}" type="slidenum">
              <a:rPr lang="en-GB"/>
              <a:pPr/>
              <a:t>27</a:t>
            </a:fld>
            <a:endParaRPr 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66978-32B9-486A-8E53-0F596E5D4EB1}" type="slidenum">
              <a:rPr lang="en-GB"/>
              <a:pPr/>
              <a:t>28</a:t>
            </a:fld>
            <a:endParaRPr lang="en-GB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EBF2C-EE25-453B-9B3E-712F9E8A51E9}" type="slidenum">
              <a:rPr lang="en-GB"/>
              <a:pPr/>
              <a:t>29</a:t>
            </a:fld>
            <a:endParaRPr lang="en-GB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CA8D6-F525-4F67-853B-4837A020286E}" type="slidenum">
              <a:rPr lang="en-GB"/>
              <a:pPr/>
              <a:t>30</a:t>
            </a:fld>
            <a:endParaRPr lang="en-GB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EBE66-2017-4B9D-B09C-5FFFE0B91689}" type="slidenum">
              <a:rPr lang="en-GB"/>
              <a:pPr/>
              <a:t>31</a:t>
            </a:fld>
            <a:endParaRPr lang="en-GB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87FA1-BDB0-4154-A281-515C4D529DD5}" type="slidenum">
              <a:rPr lang="en-GB"/>
              <a:pPr/>
              <a:t>3</a:t>
            </a:fld>
            <a:endParaRPr lang="en-GB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3F917-DC60-4506-83F5-CFFD44AA25F1}" type="slidenum">
              <a:rPr lang="en-GB"/>
              <a:pPr/>
              <a:t>32</a:t>
            </a:fld>
            <a:endParaRPr lang="en-GB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B385D-7597-40CC-9901-6F2D31F504FA}" type="slidenum">
              <a:rPr lang="en-GB"/>
              <a:pPr/>
              <a:t>33</a:t>
            </a:fld>
            <a:endParaRPr lang="en-GB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4EEA4-B25C-4E3E-BFDD-A1AA8F321F13}" type="slidenum">
              <a:rPr lang="en-GB"/>
              <a:pPr/>
              <a:t>34</a:t>
            </a:fld>
            <a:endParaRPr lang="en-GB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066B2-8128-4999-9481-883BB03CFB75}" type="slidenum">
              <a:rPr lang="en-GB"/>
              <a:pPr/>
              <a:t>35</a:t>
            </a:fld>
            <a:endParaRPr lang="en-GB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13327-0FEA-41EA-89EE-C68808A1C917}" type="slidenum">
              <a:rPr lang="en-GB"/>
              <a:pPr/>
              <a:t>36</a:t>
            </a:fld>
            <a:endParaRPr lang="en-GB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F5330-2F06-4469-BEF5-48F58EED12AA}" type="slidenum">
              <a:rPr lang="en-GB"/>
              <a:pPr/>
              <a:t>37</a:t>
            </a:fld>
            <a:endParaRPr lang="en-GB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45025-A637-4C49-9F5F-D2B6546B3516}" type="slidenum">
              <a:rPr lang="en-GB"/>
              <a:pPr/>
              <a:t>38</a:t>
            </a:fld>
            <a:endParaRPr lang="en-GB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3AA76-28AE-4801-8A2D-6EFE271B0723}" type="slidenum">
              <a:rPr lang="en-GB"/>
              <a:pPr/>
              <a:t>39</a:t>
            </a:fld>
            <a:endParaRPr lang="en-GB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37C4E-A0A6-4490-B9C4-FCAA52614F6F}" type="slidenum">
              <a:rPr lang="en-GB"/>
              <a:pPr/>
              <a:t>40</a:t>
            </a:fld>
            <a:endParaRPr lang="en-GB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641B6-BA9B-45C0-B751-6A916E8238C7}" type="slidenum">
              <a:rPr lang="en-GB"/>
              <a:pPr/>
              <a:t>41</a:t>
            </a:fld>
            <a:endParaRPr lang="en-GB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961A1-9E30-471C-8A01-59CD0EAB0102}" type="slidenum">
              <a:rPr lang="en-GB"/>
              <a:pPr/>
              <a:t>4</a:t>
            </a:fld>
            <a:endParaRPr lang="en-GB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9182B-C7D8-4A80-972A-2190D947AA82}" type="slidenum">
              <a:rPr lang="en-GB"/>
              <a:pPr/>
              <a:t>42</a:t>
            </a:fld>
            <a:endParaRPr lang="en-GB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52EF2-5587-4A87-9AF4-1AC80384E9C9}" type="slidenum">
              <a:rPr lang="en-GB"/>
              <a:pPr/>
              <a:t>43</a:t>
            </a:fld>
            <a:endParaRPr lang="en-GB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40C60-77BE-4E48-AE68-86E7D32A3A6F}" type="slidenum">
              <a:rPr lang="en-GB"/>
              <a:pPr/>
              <a:t>44</a:t>
            </a:fld>
            <a:endParaRPr lang="en-GB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1E3CE-FCA6-4EED-BF1D-1B37EC84E44B}" type="slidenum">
              <a:rPr lang="en-GB"/>
              <a:pPr/>
              <a:t>45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E10BE-8150-4C3B-8DAD-2EAF5AC99D0D}" type="slidenum">
              <a:rPr lang="en-GB"/>
              <a:pPr/>
              <a:t>47</a:t>
            </a:fld>
            <a:endParaRPr lang="en-GB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706D1-35BC-4577-8BC6-470832132109}" type="slidenum">
              <a:rPr lang="en-GB"/>
              <a:pPr/>
              <a:t>5</a:t>
            </a:fld>
            <a:endParaRPr lang="en-GB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BBF1D-25BC-4D16-9986-24055572FB87}" type="slidenum">
              <a:rPr lang="en-GB"/>
              <a:pPr/>
              <a:t>7</a:t>
            </a:fld>
            <a:endParaRPr lang="en-GB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04422-81EE-4C4B-921C-EDF28B9D272D}" type="slidenum">
              <a:rPr lang="en-GB"/>
              <a:pPr/>
              <a:t>8</a:t>
            </a:fld>
            <a:endParaRPr lang="en-GB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D9F9C-EBAA-4144-9483-9B44117E90C0}" type="slidenum">
              <a:rPr lang="en-GB"/>
              <a:pPr/>
              <a:t>9</a:t>
            </a:fld>
            <a:endParaRPr lang="en-GB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71E41-F95E-4B67-BD86-D9B58C55F42B}" type="slidenum">
              <a:rPr lang="en-GB"/>
              <a:pPr/>
              <a:t>10</a:t>
            </a:fld>
            <a:endParaRPr lang="en-GB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98307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8308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8309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8310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8311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8312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</p:grpSp>
      <p:sp>
        <p:nvSpPr>
          <p:cNvPr id="98313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831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831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22AE0A-4CAB-4DC5-BA78-15EFF0587BD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83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GB"/>
              <a:t>Klepnutím lze upravit styl předlohy nadpisů.</a:t>
            </a:r>
          </a:p>
        </p:txBody>
      </p:sp>
      <p:sp>
        <p:nvSpPr>
          <p:cNvPr id="983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GB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55B8E-142E-4345-876D-D866E33E60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F0C8F-C0AF-4FEB-8808-6CDEAEF065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96B09-3CA2-4F82-9A67-73598E0C9F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8BAFA-5A89-49FF-BAD6-4B37C93B5D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3A2BF-FFDD-42DE-87A8-C6573762D4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5E871-55BB-4CEE-9994-FCE421C0B5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ED50E-B355-4BB3-AEAA-F0EEC311D4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4C36C-1DC2-4A20-B8C0-141B6DAA76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324FB-AB70-45A3-B952-C15C899C74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9DCD4-4DCF-4DAA-9277-940DAEB4DB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9728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728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728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728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728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</p:grpSp>
      <p:sp>
        <p:nvSpPr>
          <p:cNvPr id="9728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972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972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/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6B630EE-8AA0-4EDD-8D10-ABB6588119C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729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skionline.com/content/bookcontent.cfm?ID=C007978008044969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700808"/>
            <a:ext cx="7772400" cy="1933575"/>
          </a:xfrm>
        </p:spPr>
        <p:txBody>
          <a:bodyPr/>
          <a:lstStyle/>
          <a:p>
            <a:pPr algn="ctr"/>
            <a:r>
              <a:rPr lang="cs-CZ" dirty="0" err="1">
                <a:solidFill>
                  <a:schemeClr val="folHlink"/>
                </a:solidFill>
              </a:rPr>
              <a:t>Red</a:t>
            </a:r>
            <a:r>
              <a:rPr lang="cs-CZ" dirty="0">
                <a:solidFill>
                  <a:schemeClr val="folHlink"/>
                </a:solidFill>
              </a:rPr>
              <a:t> </a:t>
            </a:r>
            <a:r>
              <a:rPr lang="cs-CZ" dirty="0" err="1">
                <a:solidFill>
                  <a:schemeClr val="folHlink"/>
                </a:solidFill>
              </a:rPr>
              <a:t>eye</a:t>
            </a:r>
            <a:r>
              <a:rPr lang="cs-CZ" dirty="0">
                <a:solidFill>
                  <a:schemeClr val="folHlink"/>
                </a:solidFill>
              </a:rPr>
              <a:t> – </a:t>
            </a:r>
            <a:r>
              <a:rPr lang="cs-CZ" dirty="0" err="1">
                <a:solidFill>
                  <a:schemeClr val="folHlink"/>
                </a:solidFill>
              </a:rPr>
              <a:t>differential</a:t>
            </a:r>
            <a:r>
              <a:rPr lang="cs-CZ" dirty="0">
                <a:solidFill>
                  <a:schemeClr val="folHlink"/>
                </a:solidFill>
              </a:rPr>
              <a:t> </a:t>
            </a:r>
            <a:r>
              <a:rPr lang="cs-CZ" dirty="0" err="1">
                <a:solidFill>
                  <a:schemeClr val="folHlink"/>
                </a:solidFill>
              </a:rPr>
              <a:t>diagnosis</a:t>
            </a:r>
            <a:br>
              <a:rPr lang="cs-CZ" dirty="0">
                <a:solidFill>
                  <a:schemeClr val="folHlink"/>
                </a:solidFill>
              </a:rPr>
            </a:br>
            <a:endParaRPr lang="en-GB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orbitální celulitid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6425" y="1600200"/>
            <a:ext cx="7929563" cy="4530725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9825" y="95250"/>
            <a:ext cx="432435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Dry Eye </a:t>
            </a:r>
            <a:r>
              <a:rPr lang="cs-CZ" dirty="0"/>
              <a:t>Syndrome</a:t>
            </a:r>
            <a:r>
              <a:rPr lang="en-GB" dirty="0"/>
              <a:t> 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/>
              <a:t>T</a:t>
            </a:r>
            <a:r>
              <a:rPr lang="en-GB" sz="2400"/>
              <a:t>here is inadequate tear volume or function resulting in an unstable tear film and ocular surface disease. </a:t>
            </a:r>
            <a:endParaRPr lang="cs-CZ" sz="2400"/>
          </a:p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 b="1"/>
              <a:t>Keratoconjunctivitis sicca</a:t>
            </a:r>
            <a:r>
              <a:rPr lang="en-GB" sz="2400"/>
              <a:t> (KCS) refers to any eye with some degree of dryness.</a:t>
            </a:r>
          </a:p>
          <a:p>
            <a:pPr>
              <a:lnSpc>
                <a:spcPct val="90000"/>
              </a:lnSpc>
            </a:pPr>
            <a:r>
              <a:rPr lang="en-GB" sz="2400" b="1"/>
              <a:t>Xerophthalmia</a:t>
            </a:r>
            <a:r>
              <a:rPr lang="en-GB" sz="2400"/>
              <a:t> describes a dry eye associated with </a:t>
            </a:r>
            <a:r>
              <a:rPr lang="en-GB" sz="2400">
                <a:hlinkClick r:id="rId3" tooltip="View drug information"/>
              </a:rPr>
              <a:t>vitamin A </a:t>
            </a:r>
            <a:r>
              <a:rPr lang="en-GB" sz="2400"/>
              <a:t> deficiency.</a:t>
            </a:r>
          </a:p>
          <a:p>
            <a:pPr>
              <a:lnSpc>
                <a:spcPct val="90000"/>
              </a:lnSpc>
            </a:pPr>
            <a:r>
              <a:rPr lang="en-GB" sz="2400" b="1"/>
              <a:t>Xerosis</a:t>
            </a:r>
            <a:r>
              <a:rPr lang="en-GB" sz="2400"/>
              <a:t> refers to extreme ocular dryness and keratinization that occurs in eyes with severe conjunctival cicatrization.</a:t>
            </a:r>
          </a:p>
          <a:p>
            <a:pPr>
              <a:lnSpc>
                <a:spcPct val="90000"/>
              </a:lnSpc>
            </a:pPr>
            <a:r>
              <a:rPr lang="en-GB" sz="2400" b="1"/>
              <a:t>Sjögren syndrome</a:t>
            </a:r>
            <a:r>
              <a:rPr lang="en-GB" sz="2400"/>
              <a:t> is an autoimmune inflammatory disease which is usually associated with dry eyes.</a:t>
            </a:r>
          </a:p>
          <a:p>
            <a:pPr>
              <a:lnSpc>
                <a:spcPct val="90000"/>
              </a:lnSpc>
            </a:pPr>
            <a:endParaRPr lang="en-GB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Dry Eye </a:t>
            </a:r>
            <a:r>
              <a:rPr lang="cs-CZ" dirty="0"/>
              <a:t>Syndrome</a:t>
            </a:r>
            <a:endParaRPr lang="en-GB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/>
              <a:t>S</a:t>
            </a:r>
            <a:r>
              <a:rPr lang="en-GB" sz="2800" b="1"/>
              <a:t>ymptoms</a:t>
            </a:r>
            <a:r>
              <a:rPr lang="en-GB" sz="2800"/>
              <a:t> </a:t>
            </a:r>
            <a:endParaRPr lang="cs-CZ" sz="2800"/>
          </a:p>
          <a:p>
            <a:endParaRPr lang="cs-CZ" sz="2800"/>
          </a:p>
          <a:p>
            <a:r>
              <a:rPr lang="en-GB" sz="2800"/>
              <a:t>feelings of dryness, grittiness and burning </a:t>
            </a:r>
            <a:r>
              <a:rPr lang="cs-CZ" sz="2800"/>
              <a:t>- </a:t>
            </a:r>
            <a:r>
              <a:rPr lang="en-GB" sz="2800"/>
              <a:t>worsen during the day</a:t>
            </a:r>
            <a:r>
              <a:rPr lang="cs-CZ" sz="2800"/>
              <a:t>,</a:t>
            </a:r>
            <a:r>
              <a:rPr lang="en-GB" sz="2800"/>
              <a:t> transient blurring of vision, redness and crusting of the lids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Dry Eye </a:t>
            </a:r>
            <a:r>
              <a:rPr lang="cs-CZ" dirty="0"/>
              <a:t>Syndrome</a:t>
            </a:r>
            <a:endParaRPr lang="en-GB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79079"/>
            <a:ext cx="8229600" cy="4530725"/>
          </a:xfrm>
        </p:spPr>
        <p:txBody>
          <a:bodyPr/>
          <a:lstStyle/>
          <a:p>
            <a:r>
              <a:rPr lang="cs-CZ" sz="2800" b="1" dirty="0" err="1"/>
              <a:t>Tests</a:t>
            </a:r>
            <a:r>
              <a:rPr lang="en-GB" sz="2800" dirty="0"/>
              <a:t> </a:t>
            </a:r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1026" name="Picture 2" descr="Article on: Schirmer's test | Standard of Care">
            <a:extLst>
              <a:ext uri="{FF2B5EF4-FFF2-40B4-BE49-F238E27FC236}">
                <a16:creationId xmlns:a16="http://schemas.microsoft.com/office/drawing/2014/main" id="{3EC9C244-3EA8-4048-BDE4-A259FA04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6" y="2708920"/>
            <a:ext cx="18002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text, červ&#10;&#10;Popis byl vytvořen automaticky">
            <a:extLst>
              <a:ext uri="{FF2B5EF4-FFF2-40B4-BE49-F238E27FC236}">
                <a16:creationId xmlns:a16="http://schemas.microsoft.com/office/drawing/2014/main" id="{0D5D8F68-73BF-47B8-9E09-AC9150FE7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79991"/>
            <a:ext cx="3417839" cy="1913990"/>
          </a:xfrm>
          <a:prstGeom prst="rect">
            <a:avLst/>
          </a:prstGeom>
        </p:spPr>
      </p:pic>
      <p:pic>
        <p:nvPicPr>
          <p:cNvPr id="5" name="Obrázek 4" descr="Obsah obrázku zelená, zavřít, laserová&#10;&#10;Popis byl vytvořen automaticky">
            <a:extLst>
              <a:ext uri="{FF2B5EF4-FFF2-40B4-BE49-F238E27FC236}">
                <a16:creationId xmlns:a16="http://schemas.microsoft.com/office/drawing/2014/main" id="{B43FC04C-E8AA-4A1A-A03D-B97E73FE6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98" y="2693005"/>
            <a:ext cx="2340913" cy="1864218"/>
          </a:xfrm>
          <a:prstGeom prst="rect">
            <a:avLst/>
          </a:prstGeom>
        </p:spPr>
      </p:pic>
      <p:pic>
        <p:nvPicPr>
          <p:cNvPr id="1028" name="Picture 4" descr="EyeWorld | Treating meibomitis">
            <a:extLst>
              <a:ext uri="{FF2B5EF4-FFF2-40B4-BE49-F238E27FC236}">
                <a16:creationId xmlns:a16="http://schemas.microsoft.com/office/drawing/2014/main" id="{AA508D3B-973C-42EB-B38E-5B265BEE9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60315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27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33375"/>
            <a:ext cx="2911475" cy="630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1C3A1-0F5F-4B28-9BC8-8A965A7A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</a:t>
            </a:r>
            <a:r>
              <a:rPr lang="en-GB" dirty="0"/>
              <a:t>Dry Eye </a:t>
            </a:r>
            <a:r>
              <a:rPr lang="cs-CZ" dirty="0"/>
              <a:t>Syndrome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3E4091-1F54-42C8-B60C-76F92040C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Therapy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 err="1"/>
              <a:t>Arteficial</a:t>
            </a:r>
            <a:r>
              <a:rPr lang="cs-CZ" dirty="0"/>
              <a:t> </a:t>
            </a:r>
            <a:r>
              <a:rPr lang="cs-CZ" dirty="0" err="1"/>
              <a:t>tears</a:t>
            </a:r>
            <a:endParaRPr lang="cs-CZ" dirty="0"/>
          </a:p>
          <a:p>
            <a:r>
              <a:rPr lang="cs-CZ" dirty="0" err="1"/>
              <a:t>Antiflogistic</a:t>
            </a:r>
            <a:r>
              <a:rPr lang="cs-CZ" dirty="0"/>
              <a:t> </a:t>
            </a:r>
            <a:r>
              <a:rPr lang="cs-CZ" dirty="0" err="1"/>
              <a:t>drugs</a:t>
            </a:r>
            <a:r>
              <a:rPr lang="cs-CZ" dirty="0"/>
              <a:t>- </a:t>
            </a:r>
            <a:r>
              <a:rPr lang="cs-CZ" dirty="0" err="1"/>
              <a:t>steroids</a:t>
            </a:r>
            <a:r>
              <a:rPr lang="cs-CZ" dirty="0"/>
              <a:t>, </a:t>
            </a:r>
            <a:r>
              <a:rPr lang="cs-CZ" dirty="0" err="1"/>
              <a:t>cyclosporin</a:t>
            </a:r>
            <a:r>
              <a:rPr lang="cs-CZ" dirty="0"/>
              <a:t> A</a:t>
            </a:r>
          </a:p>
          <a:p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lens</a:t>
            </a:r>
            <a:endParaRPr lang="cs-CZ" dirty="0"/>
          </a:p>
          <a:p>
            <a:r>
              <a:rPr lang="cs-CZ" dirty="0" err="1"/>
              <a:t>Punctal</a:t>
            </a:r>
            <a:r>
              <a:rPr lang="cs-CZ" dirty="0"/>
              <a:t> </a:t>
            </a:r>
            <a:r>
              <a:rPr lang="cs-CZ" dirty="0" err="1"/>
              <a:t>plugs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osoba, kosmetické, zavřít&#10;&#10;Popis byl vytvořen automaticky">
            <a:extLst>
              <a:ext uri="{FF2B5EF4-FFF2-40B4-BE49-F238E27FC236}">
                <a16:creationId xmlns:a16="http://schemas.microsoft.com/office/drawing/2014/main" id="{C3A2F65A-B221-4790-A0B9-ED5B77066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2926071" cy="26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4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Conjunctival</a:t>
            </a:r>
            <a:r>
              <a:rPr lang="cs-CZ" dirty="0"/>
              <a:t> </a:t>
            </a:r>
            <a:r>
              <a:rPr lang="cs-CZ" dirty="0" err="1"/>
              <a:t>injection</a:t>
            </a:r>
            <a:endParaRPr lang="en-GB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54438" cy="4530725"/>
          </a:xfrm>
        </p:spPr>
        <p:txBody>
          <a:bodyPr/>
          <a:lstStyle/>
          <a:p>
            <a:r>
              <a:rPr lang="en-GB" sz="2400" b="1" dirty="0">
                <a:solidFill>
                  <a:schemeClr val="folHlink"/>
                </a:solidFill>
              </a:rPr>
              <a:t>Conjunctival injection</a:t>
            </a:r>
            <a:r>
              <a:rPr lang="en-GB" sz="2400" dirty="0">
                <a:solidFill>
                  <a:schemeClr val="folHlink"/>
                </a:solidFill>
              </a:rPr>
              <a:t> is diffuse, beefy-red and</a:t>
            </a:r>
            <a:r>
              <a:rPr lang="cs-CZ" sz="2400" dirty="0">
                <a:solidFill>
                  <a:schemeClr val="folHlink"/>
                </a:solidFill>
              </a:rPr>
              <a:t> maximum in </a:t>
            </a:r>
            <a:r>
              <a:rPr lang="cs-CZ" sz="2400" dirty="0" err="1">
                <a:solidFill>
                  <a:schemeClr val="folHlink"/>
                </a:solidFill>
              </a:rPr>
              <a:t>fornix</a:t>
            </a:r>
            <a:endParaRPr lang="cs-CZ" sz="2400" dirty="0">
              <a:solidFill>
                <a:schemeClr val="folHlink"/>
              </a:solidFill>
            </a:endParaRPr>
          </a:p>
          <a:p>
            <a:r>
              <a:rPr lang="en-GB" sz="2400" dirty="0"/>
              <a:t>Instillation of 10% phenylephrine drops will constrict the conjunctival and superficial episcleral vasculature </a:t>
            </a:r>
            <a:endParaRPr lang="cs-CZ" sz="2400" dirty="0">
              <a:solidFill>
                <a:schemeClr val="folHlink"/>
              </a:solidFill>
            </a:endParaRPr>
          </a:p>
          <a:p>
            <a:endParaRPr lang="en-GB" sz="2400" dirty="0"/>
          </a:p>
        </p:txBody>
      </p:sp>
      <p:pic>
        <p:nvPicPr>
          <p:cNvPr id="138244" name="Picture 4" descr="bakteriální kon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2177703"/>
            <a:ext cx="4814887" cy="3411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Conjunctivitis</a:t>
            </a:r>
            <a:endParaRPr lang="en-GB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err="1">
                <a:solidFill>
                  <a:schemeClr val="folHlink"/>
                </a:solidFill>
              </a:rPr>
              <a:t>Bacterial</a:t>
            </a:r>
            <a:r>
              <a:rPr lang="cs-CZ" sz="2400" dirty="0"/>
              <a:t> - </a:t>
            </a:r>
            <a:r>
              <a:rPr lang="en-GB" sz="2400" i="1" dirty="0"/>
              <a:t>H. influenzae, S. pneumoniae, S. aureus</a:t>
            </a:r>
            <a:r>
              <a:rPr lang="en-GB" sz="2400" dirty="0"/>
              <a:t> 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P</a:t>
            </a:r>
            <a:r>
              <a:rPr lang="en-GB" sz="2400" dirty="0" err="1"/>
              <a:t>apillary</a:t>
            </a:r>
            <a:r>
              <a:rPr lang="en-GB" sz="2400" dirty="0"/>
              <a:t> reaction over the tarsal plates</a:t>
            </a:r>
            <a:endParaRPr lang="cs-CZ" sz="2400" dirty="0"/>
          </a:p>
          <a:p>
            <a:r>
              <a:rPr lang="cs-CZ" sz="2400" dirty="0"/>
              <a:t>M</a:t>
            </a:r>
            <a:r>
              <a:rPr lang="en-GB" sz="2400" dirty="0" err="1"/>
              <a:t>ucopurulent</a:t>
            </a:r>
            <a:r>
              <a:rPr lang="en-GB" sz="2400" dirty="0"/>
              <a:t> </a:t>
            </a:r>
            <a:r>
              <a:rPr lang="cs-CZ" sz="2400" dirty="0" err="1"/>
              <a:t>discharge</a:t>
            </a:r>
            <a:endParaRPr lang="cs-CZ" sz="2400" dirty="0"/>
          </a:p>
          <a:p>
            <a:endParaRPr lang="cs-CZ" sz="2400" dirty="0"/>
          </a:p>
          <a:p>
            <a:r>
              <a:rPr lang="en-GB" sz="2400" dirty="0"/>
              <a:t>Gonococcal keratoconjunctivitis </a:t>
            </a:r>
            <a:r>
              <a:rPr lang="cs-CZ" sz="2400" dirty="0"/>
              <a:t>- p</a:t>
            </a:r>
            <a:r>
              <a:rPr lang="en-GB" sz="2400" dirty="0" err="1"/>
              <a:t>seudomembrane</a:t>
            </a:r>
            <a:r>
              <a:rPr lang="en-GB" sz="2400" dirty="0"/>
              <a:t> formation</a:t>
            </a:r>
            <a:r>
              <a:rPr lang="cs-CZ" sz="2400" dirty="0"/>
              <a:t>, l</a:t>
            </a:r>
            <a:r>
              <a:rPr lang="en-GB" sz="2400" dirty="0" err="1"/>
              <a:t>ymphadenopathy</a:t>
            </a:r>
            <a:r>
              <a:rPr lang="cs-CZ" sz="2400" dirty="0"/>
              <a:t>, c</a:t>
            </a:r>
            <a:r>
              <a:rPr lang="en-GB" sz="2400" dirty="0" err="1"/>
              <a:t>orneal</a:t>
            </a:r>
            <a:r>
              <a:rPr lang="en-GB" sz="2400" dirty="0"/>
              <a:t> ulceration</a:t>
            </a:r>
            <a:endParaRPr lang="cs-CZ" sz="2400" dirty="0"/>
          </a:p>
          <a:p>
            <a:r>
              <a:rPr lang="cs-CZ" sz="2400" dirty="0"/>
              <a:t>!New </a:t>
            </a:r>
            <a:r>
              <a:rPr lang="cs-CZ" sz="2400" dirty="0" err="1"/>
              <a:t>born</a:t>
            </a:r>
            <a:r>
              <a:rPr lang="cs-CZ" sz="2400" dirty="0"/>
              <a:t> </a:t>
            </a:r>
            <a:r>
              <a:rPr lang="cs-CZ" sz="2400" dirty="0" err="1"/>
              <a:t>babies</a:t>
            </a:r>
            <a:endParaRPr lang="en-GB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90500"/>
            <a:ext cx="458152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en-GB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eye</a:t>
            </a:r>
            <a:r>
              <a:rPr lang="cs-CZ" dirty="0"/>
              <a:t>“ </a:t>
            </a:r>
            <a:r>
              <a:rPr lang="cs-CZ" dirty="0" err="1"/>
              <a:t>is</a:t>
            </a:r>
            <a:r>
              <a:rPr lang="cs-CZ" dirty="0"/>
              <a:t> a sign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pathology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posterior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eyeball</a:t>
            </a:r>
            <a:r>
              <a:rPr lang="cs-CZ" dirty="0"/>
              <a:t>, orbit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ocular</a:t>
            </a:r>
            <a:r>
              <a:rPr lang="cs-CZ" dirty="0"/>
              <a:t> adnexa.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90500"/>
            <a:ext cx="61341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Conjunctivitis</a:t>
            </a:r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>
                <a:solidFill>
                  <a:schemeClr val="folHlink"/>
                </a:solidFill>
              </a:rPr>
              <a:t>V</a:t>
            </a:r>
            <a:r>
              <a:rPr lang="cs-CZ" sz="2800">
                <a:solidFill>
                  <a:schemeClr val="folHlink"/>
                </a:solidFill>
              </a:rPr>
              <a:t>iral conjunctivitis</a:t>
            </a:r>
            <a:r>
              <a:rPr lang="en-GB" sz="2400">
                <a:solidFill>
                  <a:schemeClr val="folHlink"/>
                </a:solidFill>
              </a:rPr>
              <a:t> </a:t>
            </a:r>
            <a:endParaRPr lang="cs-CZ" sz="2400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endParaRPr lang="cs-CZ" sz="2400">
              <a:solidFill>
                <a:schemeClr val="folHlink"/>
              </a:solidFill>
            </a:endParaRPr>
          </a:p>
          <a:p>
            <a:r>
              <a:rPr lang="en-GB" sz="2400" b="1"/>
              <a:t>Adenoviral keratoconjunctivitis</a:t>
            </a:r>
            <a:r>
              <a:rPr lang="en-GB" sz="2400"/>
              <a:t> </a:t>
            </a:r>
            <a:r>
              <a:rPr lang="cs-CZ" sz="2400"/>
              <a:t> - </a:t>
            </a:r>
            <a:r>
              <a:rPr lang="en-GB" sz="2400"/>
              <a:t> the most common external ocular viral infection</a:t>
            </a:r>
            <a:endParaRPr lang="cs-CZ" sz="2400"/>
          </a:p>
          <a:p>
            <a:r>
              <a:rPr lang="cs-CZ" sz="2400"/>
              <a:t>S</a:t>
            </a:r>
            <a:r>
              <a:rPr lang="en-GB" sz="2400"/>
              <a:t>poradic or occur in epidemics in hospitals, schools and factories </a:t>
            </a:r>
            <a:endParaRPr lang="cs-CZ" sz="2400"/>
          </a:p>
          <a:p>
            <a:r>
              <a:rPr lang="en-GB" sz="2400" b="1"/>
              <a:t>Transmission</a:t>
            </a:r>
            <a:r>
              <a:rPr lang="en-GB" sz="2400"/>
              <a:t> of this highly contagious virus</a:t>
            </a:r>
            <a:r>
              <a:rPr lang="cs-CZ" sz="2400"/>
              <a:t> -</a:t>
            </a:r>
            <a:r>
              <a:rPr lang="en-GB" sz="2400"/>
              <a:t>respiratory or ocular secretions</a:t>
            </a:r>
            <a:endParaRPr lang="cs-CZ" sz="2400"/>
          </a:p>
          <a:p>
            <a:r>
              <a:rPr lang="cs-CZ" sz="2400"/>
              <a:t>D</a:t>
            </a:r>
            <a:r>
              <a:rPr lang="en-GB" sz="2400"/>
              <a:t>issemination is by contaminated towels or equipment such as tonometer heads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Conjunctivitis</a:t>
            </a:r>
            <a:endParaRPr lang="en-GB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/>
              <a:t>Presentation</a:t>
            </a:r>
            <a:r>
              <a:rPr lang="en-GB" sz="2400"/>
              <a:t> </a:t>
            </a:r>
            <a:endParaRPr lang="cs-CZ" sz="2400"/>
          </a:p>
          <a:p>
            <a:endParaRPr lang="cs-CZ" sz="2400"/>
          </a:p>
          <a:p>
            <a:r>
              <a:rPr lang="cs-CZ" sz="2400"/>
              <a:t>U</a:t>
            </a:r>
            <a:r>
              <a:rPr lang="en-GB" sz="2400"/>
              <a:t>nilateral watering, redness, discomfort and photophobia</a:t>
            </a:r>
            <a:endParaRPr lang="cs-CZ" sz="2400"/>
          </a:p>
          <a:p>
            <a:r>
              <a:rPr lang="cs-CZ" sz="2400"/>
              <a:t>T</a:t>
            </a:r>
            <a:r>
              <a:rPr lang="en-GB" sz="2400"/>
              <a:t>he contralateral eye is typically affected 1-2 days later, but less severely</a:t>
            </a:r>
            <a:endParaRPr lang="cs-CZ" sz="2400"/>
          </a:p>
          <a:p>
            <a:r>
              <a:rPr lang="en-GB" sz="2400"/>
              <a:t>Eyelid oedema and tender pre-auricular lymphadenopathy. </a:t>
            </a:r>
          </a:p>
          <a:p>
            <a:r>
              <a:rPr lang="en-GB" sz="2400"/>
              <a:t>Follicular conjunctivitis </a:t>
            </a:r>
            <a:endParaRPr lang="cs-CZ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138" y="95250"/>
            <a:ext cx="694372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Conjunctivitis</a:t>
            </a:r>
            <a:endParaRPr lang="en-GB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GB" sz="2400">
                <a:solidFill>
                  <a:schemeClr val="folHlink"/>
                </a:solidFill>
              </a:rPr>
              <a:t>Acute allergic rhinoconjunctivitis</a:t>
            </a:r>
            <a:endParaRPr lang="cs-CZ" sz="2400">
              <a:solidFill>
                <a:schemeClr val="folHlink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GB" sz="2400" b="1"/>
              <a:t>Seasonal allergic conjunctivitis</a:t>
            </a:r>
            <a:r>
              <a:rPr lang="en-GB" sz="2400"/>
              <a:t> (hay fever)</a:t>
            </a:r>
            <a:r>
              <a:rPr lang="cs-CZ" sz="2400"/>
              <a:t> - </a:t>
            </a:r>
            <a:r>
              <a:rPr lang="en-GB" sz="2400"/>
              <a:t> onset during the spring and summer</a:t>
            </a:r>
            <a:endParaRPr lang="cs-CZ" sz="2400"/>
          </a:p>
          <a:p>
            <a:pPr marL="609600" indent="-609600">
              <a:lnSpc>
                <a:spcPct val="90000"/>
              </a:lnSpc>
            </a:pPr>
            <a:r>
              <a:rPr lang="en-GB" sz="2400"/>
              <a:t>The most frequent allergens are tree and grass pollens</a:t>
            </a:r>
            <a:endParaRPr lang="cs-CZ" sz="2400"/>
          </a:p>
          <a:p>
            <a:pPr marL="609600" indent="-609600">
              <a:lnSpc>
                <a:spcPct val="90000"/>
              </a:lnSpc>
            </a:pPr>
            <a:endParaRPr lang="en-GB" sz="2400"/>
          </a:p>
          <a:p>
            <a:pPr marL="609600" indent="-609600">
              <a:lnSpc>
                <a:spcPct val="90000"/>
              </a:lnSpc>
            </a:pPr>
            <a:r>
              <a:rPr lang="en-GB" sz="2400" b="1"/>
              <a:t>Perennial allergic conjunctivitis</a:t>
            </a:r>
            <a:r>
              <a:rPr lang="en-GB" sz="2400"/>
              <a:t> causes symptoms throughout the year with exacerbation in the autumn when exposure to house dust mites</a:t>
            </a:r>
            <a:r>
              <a:rPr lang="cs-CZ" sz="2400"/>
              <a:t>, </a:t>
            </a:r>
            <a:r>
              <a:rPr lang="en-GB" sz="2400"/>
              <a:t>animal dander and fungal allergens is greatest</a:t>
            </a:r>
          </a:p>
          <a:p>
            <a:pPr marL="609600" indent="-609600">
              <a:lnSpc>
                <a:spcPct val="90000"/>
              </a:lnSpc>
            </a:pPr>
            <a:r>
              <a:rPr lang="en-GB" sz="2400" b="1"/>
              <a:t>Presentation</a:t>
            </a:r>
            <a:r>
              <a:rPr lang="en-GB" sz="2400"/>
              <a:t> </a:t>
            </a:r>
            <a:r>
              <a:rPr lang="cs-CZ" sz="2400"/>
              <a:t>- </a:t>
            </a:r>
            <a:r>
              <a:rPr lang="en-GB" sz="2400"/>
              <a:t>redness, watering and </a:t>
            </a:r>
            <a:r>
              <a:rPr lang="en-GB" sz="2400">
                <a:solidFill>
                  <a:schemeClr val="folHlink"/>
                </a:solidFill>
              </a:rPr>
              <a:t>itching</a:t>
            </a:r>
            <a:r>
              <a:rPr lang="en-GB" sz="2400"/>
              <a:t>, associated with sneezing and nasal discharge </a:t>
            </a:r>
            <a:r>
              <a:rPr lang="cs-CZ" sz="2400"/>
              <a:t> </a:t>
            </a:r>
            <a:endParaRPr lang="en-GB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81075"/>
            <a:ext cx="7620000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Cilliary</a:t>
            </a:r>
            <a:r>
              <a:rPr lang="cs-CZ" dirty="0"/>
              <a:t> </a:t>
            </a:r>
            <a:r>
              <a:rPr lang="cs-CZ" dirty="0" err="1"/>
              <a:t>injection</a:t>
            </a:r>
            <a:endParaRPr lang="en-GB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Violet </a:t>
            </a:r>
            <a:r>
              <a:rPr lang="cs-CZ" dirty="0" err="1"/>
              <a:t>colour</a:t>
            </a:r>
            <a:endParaRPr lang="cs-CZ" dirty="0"/>
          </a:p>
          <a:p>
            <a:r>
              <a:rPr lang="cs-CZ" dirty="0"/>
              <a:t>Maximum </a:t>
            </a:r>
            <a:r>
              <a:rPr lang="cs-CZ" dirty="0" err="1"/>
              <a:t>around</a:t>
            </a:r>
            <a:r>
              <a:rPr lang="cs-CZ" dirty="0"/>
              <a:t> limbus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12DCE72-A2A3-4E40-8DDE-65960898E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75870"/>
            <a:ext cx="4377476" cy="29306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C4D8676-79EA-4C13-BAA8-5A0779A34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83" y="3200242"/>
            <a:ext cx="3493194" cy="29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0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Cornea – infectious keratitis</a:t>
            </a:r>
            <a:endParaRPr lang="en-GB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folHlink"/>
                </a:solidFill>
              </a:rPr>
              <a:t>Keratitis – </a:t>
            </a:r>
            <a:r>
              <a:rPr lang="cs-CZ" sz="2400" dirty="0" err="1">
                <a:solidFill>
                  <a:schemeClr val="folHlink"/>
                </a:solidFill>
              </a:rPr>
              <a:t>bacterial</a:t>
            </a:r>
            <a:r>
              <a:rPr lang="cs-CZ" sz="2400" dirty="0"/>
              <a:t> (</a:t>
            </a:r>
            <a:r>
              <a:rPr lang="en-GB" sz="2400" dirty="0"/>
              <a:t>P. aeruginosa </a:t>
            </a:r>
            <a:r>
              <a:rPr lang="cs-CZ" sz="2400" dirty="0"/>
              <a:t>,</a:t>
            </a:r>
            <a:r>
              <a:rPr lang="en-GB" sz="2400" dirty="0"/>
              <a:t>S. aureus</a:t>
            </a:r>
            <a:r>
              <a:rPr lang="cs-CZ" sz="2400" dirty="0"/>
              <a:t>, </a:t>
            </a:r>
            <a:r>
              <a:rPr lang="en-GB" sz="2400" dirty="0"/>
              <a:t>S. pyogenes</a:t>
            </a:r>
            <a:r>
              <a:rPr 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Risk factors</a:t>
            </a:r>
            <a:r>
              <a:rPr lang="cs-CZ" sz="2400" dirty="0"/>
              <a:t> - </a:t>
            </a:r>
            <a:r>
              <a:rPr lang="en-GB" sz="2400" dirty="0">
                <a:solidFill>
                  <a:schemeClr val="folHlink"/>
                </a:solidFill>
              </a:rPr>
              <a:t>Contact lens wear</a:t>
            </a:r>
            <a:r>
              <a:rPr lang="cs-CZ" sz="2400" dirty="0" err="1">
                <a:solidFill>
                  <a:schemeClr val="folHlink"/>
                </a:solidFill>
              </a:rPr>
              <a:t>ing</a:t>
            </a:r>
            <a:r>
              <a:rPr lang="cs-CZ" sz="2400" dirty="0"/>
              <a:t>, trauma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b="1" dirty="0"/>
              <a:t>Presenting symptoms</a:t>
            </a:r>
            <a:r>
              <a:rPr lang="en-GB" sz="2400" dirty="0"/>
              <a:t> </a:t>
            </a:r>
            <a:r>
              <a:rPr lang="cs-CZ" sz="2400" dirty="0"/>
              <a:t> - </a:t>
            </a:r>
            <a:r>
              <a:rPr lang="en-GB" sz="2400" dirty="0"/>
              <a:t>pain, photophobia, blurred vision and discharge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en-GB" sz="2400" b="1" dirty="0"/>
              <a:t>Signs</a:t>
            </a:r>
            <a:endParaRPr lang="cs-CZ" sz="2400" b="1" dirty="0"/>
          </a:p>
          <a:p>
            <a:pPr>
              <a:lnSpc>
                <a:spcPct val="90000"/>
              </a:lnSpc>
            </a:pPr>
            <a:r>
              <a:rPr lang="cs-CZ" sz="2400" dirty="0"/>
              <a:t>A</a:t>
            </a:r>
            <a:r>
              <a:rPr lang="en-GB" sz="2400" dirty="0"/>
              <a:t>n epithelial defect</a:t>
            </a:r>
            <a:r>
              <a:rPr lang="cs-CZ" sz="2400" dirty="0"/>
              <a:t>, </a:t>
            </a:r>
            <a:r>
              <a:rPr lang="en-GB" sz="2400" dirty="0"/>
              <a:t>infiltrate around the margin</a:t>
            </a:r>
            <a:r>
              <a:rPr lang="cs-CZ" sz="2400" dirty="0"/>
              <a:t>, </a:t>
            </a:r>
            <a:r>
              <a:rPr lang="en-GB" sz="2400" dirty="0"/>
              <a:t>circumcorneal injection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S</a:t>
            </a:r>
            <a:r>
              <a:rPr lang="en-GB" sz="2400" dirty="0" err="1"/>
              <a:t>tromal</a:t>
            </a:r>
            <a:r>
              <a:rPr lang="en-GB" sz="2400" dirty="0"/>
              <a:t> oedema and small hypopyon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Progressive ulceration may lead to corneal perforation and endophthalmitis.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7620000" cy="512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Cornea – infectious keratitis</a:t>
            </a:r>
            <a:endParaRPr lang="en-GB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229600" cy="4530725"/>
          </a:xfrm>
        </p:spPr>
        <p:txBody>
          <a:bodyPr/>
          <a:lstStyle/>
          <a:p>
            <a:r>
              <a:rPr lang="cs-CZ" sz="2400" dirty="0">
                <a:solidFill>
                  <a:schemeClr val="folHlink"/>
                </a:solidFill>
              </a:rPr>
              <a:t>Keratitis – </a:t>
            </a:r>
            <a:r>
              <a:rPr lang="cs-CZ" sz="2400" dirty="0" err="1">
                <a:solidFill>
                  <a:schemeClr val="folHlink"/>
                </a:solidFill>
              </a:rPr>
              <a:t>fungal</a:t>
            </a:r>
            <a:r>
              <a:rPr lang="cs-CZ" sz="2400" dirty="0"/>
              <a:t> (</a:t>
            </a:r>
            <a:r>
              <a:rPr lang="en-GB" sz="2400" dirty="0"/>
              <a:t>stromal infiltrate with indistinct margins</a:t>
            </a:r>
            <a:r>
              <a:rPr lang="cs-CZ" sz="2400" dirty="0"/>
              <a:t>, </a:t>
            </a:r>
            <a:r>
              <a:rPr lang="en-GB" sz="2400" dirty="0"/>
              <a:t>surrounded by satellite lesions</a:t>
            </a:r>
            <a:r>
              <a:rPr lang="cs-CZ" sz="2400" dirty="0"/>
              <a:t>, </a:t>
            </a:r>
            <a:r>
              <a:rPr lang="en-GB" sz="2400" dirty="0"/>
              <a:t>hypopyon</a:t>
            </a:r>
            <a:r>
              <a:rPr lang="cs-CZ" sz="2400" dirty="0"/>
              <a:t>)</a:t>
            </a:r>
          </a:p>
          <a:p>
            <a:r>
              <a:rPr lang="cs-CZ" sz="2400" dirty="0"/>
              <a:t>T: </a:t>
            </a:r>
            <a:r>
              <a:rPr lang="cs-CZ" sz="2400" dirty="0" err="1"/>
              <a:t>antimycotics</a:t>
            </a:r>
            <a:r>
              <a:rPr lang="cs-CZ" sz="2400" dirty="0"/>
              <a:t> – </a:t>
            </a:r>
            <a:r>
              <a:rPr lang="cs-CZ" sz="2400" dirty="0" err="1"/>
              <a:t>local</a:t>
            </a:r>
            <a:r>
              <a:rPr lang="cs-CZ" sz="2400" dirty="0"/>
              <a:t> and </a:t>
            </a:r>
            <a:r>
              <a:rPr lang="cs-CZ" sz="2400" dirty="0" err="1"/>
              <a:t>systemic</a:t>
            </a:r>
            <a:endParaRPr lang="en-GB" sz="2400" dirty="0"/>
          </a:p>
        </p:txBody>
      </p:sp>
      <p:pic>
        <p:nvPicPr>
          <p:cNvPr id="166916" name="Picture 4" descr="showimage"/>
          <p:cNvPicPr>
            <a:picLocks noChangeAspect="1" noChangeArrowheads="1"/>
          </p:cNvPicPr>
          <p:nvPr/>
        </p:nvPicPr>
        <p:blipFill>
          <a:blip r:embed="rId3"/>
          <a:srcRect t="2390" b="47801"/>
          <a:stretch>
            <a:fillRect/>
          </a:stretch>
        </p:blipFill>
        <p:spPr bwMode="auto">
          <a:xfrm>
            <a:off x="900113" y="3273425"/>
            <a:ext cx="7404100" cy="2733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Anamnesis</a:t>
            </a:r>
            <a:endParaRPr lang="en-GB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Systemic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</a:t>
            </a:r>
          </a:p>
          <a:p>
            <a:r>
              <a:rPr lang="cs-CZ" dirty="0" err="1"/>
              <a:t>Ocular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(trauma, </a:t>
            </a:r>
            <a:r>
              <a:rPr lang="cs-CZ" dirty="0" err="1"/>
              <a:t>surgery</a:t>
            </a:r>
            <a:r>
              <a:rPr lang="cs-CZ" dirty="0"/>
              <a:t>)</a:t>
            </a:r>
          </a:p>
          <a:p>
            <a:r>
              <a:rPr lang="cs-CZ" dirty="0"/>
              <a:t>Development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ocular</a:t>
            </a:r>
            <a:r>
              <a:rPr lang="cs-CZ" dirty="0"/>
              <a:t> </a:t>
            </a:r>
            <a:r>
              <a:rPr lang="cs-CZ" dirty="0" err="1"/>
              <a:t>diffuculties</a:t>
            </a:r>
            <a:endParaRPr lang="cs-CZ" dirty="0"/>
          </a:p>
          <a:p>
            <a:r>
              <a:rPr lang="cs-CZ" dirty="0" err="1"/>
              <a:t>Characteristic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diffuculties</a:t>
            </a:r>
            <a:r>
              <a:rPr lang="cs-CZ" dirty="0"/>
              <a:t> (type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pain</a:t>
            </a:r>
            <a:r>
              <a:rPr lang="cs-CZ" dirty="0"/>
              <a:t>, </a:t>
            </a:r>
            <a:r>
              <a:rPr lang="cs-CZ" dirty="0" err="1"/>
              <a:t>discharge</a:t>
            </a:r>
            <a:r>
              <a:rPr lang="cs-CZ" dirty="0"/>
              <a:t>…)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Cornea – infectious keratitis</a:t>
            </a:r>
            <a:endParaRPr lang="en-GB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folHlink"/>
                </a:solidFill>
              </a:rPr>
              <a:t>Keratitis </a:t>
            </a:r>
            <a:r>
              <a:rPr lang="cs-CZ" dirty="0" err="1">
                <a:solidFill>
                  <a:schemeClr val="folHlink"/>
                </a:solidFill>
              </a:rPr>
              <a:t>viral</a:t>
            </a:r>
            <a:r>
              <a:rPr lang="cs-CZ" dirty="0"/>
              <a:t> – herpes simplex virus</a:t>
            </a:r>
          </a:p>
          <a:p>
            <a:r>
              <a:rPr lang="en-GB" dirty="0"/>
              <a:t>linear-branching (dendritic) ulcer</a:t>
            </a:r>
            <a:r>
              <a:rPr lang="cs-CZ" dirty="0"/>
              <a:t>, c</a:t>
            </a:r>
            <a:r>
              <a:rPr lang="en-GB" dirty="0" err="1"/>
              <a:t>orneal</a:t>
            </a:r>
            <a:r>
              <a:rPr lang="en-GB" dirty="0"/>
              <a:t> sensation is reduced</a:t>
            </a:r>
            <a:endParaRPr lang="cs-CZ" dirty="0"/>
          </a:p>
          <a:p>
            <a:r>
              <a:rPr lang="cs-CZ" dirty="0"/>
              <a:t>T: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antivirotics</a:t>
            </a: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38175"/>
            <a:ext cx="7620000" cy="558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Episclera</a:t>
            </a:r>
            <a:endParaRPr lang="en-GB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err="1">
                <a:solidFill>
                  <a:schemeClr val="folHlink"/>
                </a:solidFill>
              </a:rPr>
              <a:t>Episcleritis</a:t>
            </a:r>
            <a:r>
              <a:rPr lang="cs-CZ" sz="2800" dirty="0">
                <a:solidFill>
                  <a:schemeClr val="folHlink"/>
                </a:solidFill>
              </a:rPr>
              <a:t> – </a:t>
            </a:r>
            <a:r>
              <a:rPr lang="cs-CZ" sz="2800" dirty="0" err="1">
                <a:solidFill>
                  <a:schemeClr val="folHlink"/>
                </a:solidFill>
              </a:rPr>
              <a:t>simple</a:t>
            </a:r>
            <a:r>
              <a:rPr lang="cs-CZ" sz="2800" dirty="0">
                <a:solidFill>
                  <a:schemeClr val="folHlink"/>
                </a:solidFill>
              </a:rPr>
              <a:t> (</a:t>
            </a:r>
            <a:r>
              <a:rPr lang="cs-CZ" sz="2800" dirty="0" err="1">
                <a:solidFill>
                  <a:schemeClr val="folHlink"/>
                </a:solidFill>
              </a:rPr>
              <a:t>sectoral</a:t>
            </a:r>
            <a:r>
              <a:rPr lang="cs-CZ" sz="2800" dirty="0">
                <a:solidFill>
                  <a:schemeClr val="folHlink"/>
                </a:solidFill>
              </a:rPr>
              <a:t> </a:t>
            </a:r>
            <a:r>
              <a:rPr lang="cs-CZ" sz="2800" dirty="0" err="1">
                <a:solidFill>
                  <a:schemeClr val="folHlink"/>
                </a:solidFill>
              </a:rPr>
              <a:t>or</a:t>
            </a:r>
            <a:r>
              <a:rPr lang="cs-CZ" sz="2800" dirty="0">
                <a:solidFill>
                  <a:schemeClr val="folHlink"/>
                </a:solidFill>
              </a:rPr>
              <a:t> </a:t>
            </a:r>
            <a:r>
              <a:rPr lang="cs-CZ" sz="2800" dirty="0" err="1">
                <a:solidFill>
                  <a:schemeClr val="folHlink"/>
                </a:solidFill>
              </a:rPr>
              <a:t>diffuse</a:t>
            </a:r>
            <a:r>
              <a:rPr lang="cs-CZ" sz="2800" dirty="0">
                <a:solidFill>
                  <a:schemeClr val="folHlink"/>
                </a:solidFill>
              </a:rPr>
              <a:t>) , </a:t>
            </a:r>
            <a:r>
              <a:rPr lang="cs-CZ" sz="2800" dirty="0" err="1">
                <a:solidFill>
                  <a:schemeClr val="folHlink"/>
                </a:solidFill>
              </a:rPr>
              <a:t>nodular</a:t>
            </a:r>
            <a:r>
              <a:rPr lang="cs-CZ" sz="2800" dirty="0">
                <a:solidFill>
                  <a:schemeClr val="folHlink"/>
                </a:solidFill>
              </a:rPr>
              <a:t> – </a:t>
            </a:r>
            <a:r>
              <a:rPr lang="cs-CZ" sz="2800" dirty="0" err="1"/>
              <a:t>young</a:t>
            </a:r>
            <a:r>
              <a:rPr lang="cs-CZ" sz="2800" dirty="0"/>
              <a:t>, </a:t>
            </a:r>
            <a:r>
              <a:rPr lang="cs-CZ" sz="2800" dirty="0" err="1"/>
              <a:t>female</a:t>
            </a:r>
            <a:endParaRPr lang="cs-CZ" sz="2800" dirty="0"/>
          </a:p>
          <a:p>
            <a:endParaRPr lang="cs-CZ" sz="2800" dirty="0">
              <a:solidFill>
                <a:schemeClr val="folHlink"/>
              </a:solidFill>
            </a:endParaRPr>
          </a:p>
          <a:p>
            <a:r>
              <a:rPr lang="en-GB" sz="2800" b="1" dirty="0"/>
              <a:t>Presentation</a:t>
            </a:r>
            <a:r>
              <a:rPr lang="en-GB" sz="2800" dirty="0"/>
              <a:t> </a:t>
            </a:r>
            <a:r>
              <a:rPr lang="cs-CZ" sz="2800" dirty="0"/>
              <a:t> - </a:t>
            </a:r>
            <a:r>
              <a:rPr lang="en-GB" sz="2800" dirty="0"/>
              <a:t>always sudden</a:t>
            </a:r>
            <a:r>
              <a:rPr lang="cs-CZ" sz="2800" dirty="0"/>
              <a:t> </a:t>
            </a:r>
          </a:p>
          <a:p>
            <a:r>
              <a:rPr lang="cs-CZ" sz="2800" dirty="0"/>
              <a:t>T</a:t>
            </a:r>
            <a:r>
              <a:rPr lang="en-GB" sz="2800" dirty="0"/>
              <a:t>he eye becoming red and uncomfortable within an hour of the start of an attack</a:t>
            </a:r>
            <a:r>
              <a:rPr lang="cs-CZ" sz="2800" dirty="0"/>
              <a:t> - </a:t>
            </a:r>
            <a:r>
              <a:rPr lang="en-GB" sz="2800" dirty="0"/>
              <a:t> hotness,</a:t>
            </a:r>
            <a:r>
              <a:rPr lang="cs-CZ" sz="2800" dirty="0"/>
              <a:t>feeling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pressure</a:t>
            </a:r>
            <a:endParaRPr lang="cs-CZ" sz="2800" dirty="0"/>
          </a:p>
          <a:p>
            <a:r>
              <a:rPr lang="cs-CZ" sz="2800" dirty="0" err="1"/>
              <a:t>Without</a:t>
            </a:r>
            <a:r>
              <a:rPr lang="cs-CZ" sz="2800" dirty="0"/>
              <a:t> </a:t>
            </a:r>
            <a:r>
              <a:rPr lang="cs-CZ" sz="2800" dirty="0" err="1"/>
              <a:t>systemic</a:t>
            </a:r>
            <a:r>
              <a:rPr lang="cs-CZ" sz="2800" dirty="0"/>
              <a:t> </a:t>
            </a:r>
            <a:r>
              <a:rPr lang="cs-CZ" sz="2800" dirty="0" err="1"/>
              <a:t>associations</a:t>
            </a:r>
            <a:endParaRPr lang="cs-CZ" sz="2800" dirty="0"/>
          </a:p>
          <a:p>
            <a:r>
              <a:rPr lang="cs-CZ" sz="2800" dirty="0"/>
              <a:t>T: </a:t>
            </a:r>
            <a:r>
              <a:rPr lang="cs-CZ" sz="2800" dirty="0" err="1"/>
              <a:t>systemic</a:t>
            </a:r>
            <a:r>
              <a:rPr lang="cs-CZ" sz="2800" dirty="0"/>
              <a:t> </a:t>
            </a:r>
            <a:r>
              <a:rPr lang="cs-CZ" sz="2800" dirty="0" err="1"/>
              <a:t>antiflogistics</a:t>
            </a:r>
            <a:endParaRPr lang="en-GB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8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95250"/>
            <a:ext cx="414337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90500"/>
            <a:ext cx="441007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Sclera</a:t>
            </a:r>
            <a:endParaRPr lang="en-GB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err="1">
                <a:solidFill>
                  <a:schemeClr val="folHlink"/>
                </a:solidFill>
              </a:rPr>
              <a:t>Scleritis</a:t>
            </a:r>
            <a:r>
              <a:rPr lang="cs-CZ" sz="2400" dirty="0">
                <a:solidFill>
                  <a:schemeClr val="folHlink"/>
                </a:solidFill>
              </a:rPr>
              <a:t> - </a:t>
            </a:r>
            <a:r>
              <a:rPr lang="en-GB" sz="2400" dirty="0"/>
              <a:t>oedema and cellular infiltration of the entire thickness of the sclera</a:t>
            </a: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en-GB" sz="2400" i="1" dirty="0"/>
              <a:t>Anterior non-necrotizing scleritis</a:t>
            </a:r>
            <a:r>
              <a:rPr lang="en-GB" sz="2400" dirty="0"/>
              <a:t> </a:t>
            </a:r>
            <a:r>
              <a:rPr lang="cs-CZ" sz="2400" dirty="0"/>
              <a:t>– </a:t>
            </a:r>
            <a:r>
              <a:rPr lang="cs-CZ" sz="2400" dirty="0" err="1"/>
              <a:t>diffuze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nodular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Redness</a:t>
            </a:r>
            <a:r>
              <a:rPr lang="cs-CZ" sz="2400" dirty="0"/>
              <a:t>, severe </a:t>
            </a:r>
            <a:r>
              <a:rPr lang="en-GB" sz="2400" dirty="0"/>
              <a:t>pain which may spread to the face and temple</a:t>
            </a:r>
            <a:endParaRPr lang="cs-CZ" sz="24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pic>
        <p:nvPicPr>
          <p:cNvPr id="179204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3668713"/>
            <a:ext cx="2163762" cy="318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Sclera</a:t>
            </a:r>
            <a:endParaRPr lang="en-GB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i="1"/>
              <a:t>Necrotizing anterior scleritis with inflammation</a:t>
            </a:r>
            <a:r>
              <a:rPr lang="en-GB" sz="2800"/>
              <a:t> </a:t>
            </a:r>
            <a:endParaRPr lang="cs-CZ" sz="2800"/>
          </a:p>
          <a:p>
            <a:r>
              <a:rPr lang="en-GB" sz="2800"/>
              <a:t>pain </a:t>
            </a:r>
            <a:r>
              <a:rPr lang="cs-CZ" sz="2800"/>
              <a:t>- </a:t>
            </a:r>
            <a:r>
              <a:rPr lang="en-GB" sz="2800"/>
              <a:t>severe and persisten </a:t>
            </a:r>
            <a:endParaRPr lang="cs-CZ" sz="2800"/>
          </a:p>
          <a:p>
            <a:r>
              <a:rPr lang="en-GB" sz="2800"/>
              <a:t>Scleral thinning due to necrosis allows the blue choroid to show through the translucent hydrated scar tissue that has replaced normal sclera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90500"/>
            <a:ext cx="646747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Sclera</a:t>
            </a:r>
            <a:endParaRPr lang="en-GB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i="1"/>
              <a:t>Scleromalacia perforans</a:t>
            </a:r>
            <a:r>
              <a:rPr lang="en-GB" sz="2800"/>
              <a:t> </a:t>
            </a:r>
            <a:endParaRPr lang="cs-CZ" sz="2800"/>
          </a:p>
          <a:p>
            <a:endParaRPr lang="cs-CZ" sz="2800"/>
          </a:p>
          <a:p>
            <a:r>
              <a:rPr lang="cs-CZ" sz="2400"/>
              <a:t>S</a:t>
            </a:r>
            <a:r>
              <a:rPr lang="en-GB" sz="2400"/>
              <a:t>pecific type of necrotizing scleritis without inflammation that typically affects elderly women with long-standing rheumatoid arthritis</a:t>
            </a:r>
            <a:endParaRPr lang="cs-CZ" sz="2400"/>
          </a:p>
          <a:p>
            <a:r>
              <a:rPr lang="en-GB" sz="2400"/>
              <a:t>Yellow scleral necrotic plaques near the limbus without vascular congestion</a:t>
            </a:r>
            <a:r>
              <a:rPr lang="en-GB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8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12875"/>
            <a:ext cx="7620000" cy="53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Orbit – preseptal cellulitis</a:t>
            </a:r>
            <a:endParaRPr lang="en-GB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/>
              <a:t>I</a:t>
            </a:r>
            <a:r>
              <a:rPr lang="en-GB" sz="2400"/>
              <a:t>nfection of the subcutaneous tissues anterior to the orbital septum. </a:t>
            </a:r>
            <a:endParaRPr lang="cs-CZ" sz="2400"/>
          </a:p>
          <a:p>
            <a:r>
              <a:rPr lang="en-GB" sz="2400" b="1"/>
              <a:t>Causes</a:t>
            </a:r>
            <a:endParaRPr lang="en-GB" sz="2400"/>
          </a:p>
          <a:p>
            <a:pPr lvl="1"/>
            <a:r>
              <a:rPr lang="en-GB" sz="2500"/>
              <a:t>Skin trauma </a:t>
            </a:r>
            <a:r>
              <a:rPr lang="cs-CZ" sz="2500"/>
              <a:t> - </a:t>
            </a:r>
            <a:r>
              <a:rPr lang="en-GB" sz="2500"/>
              <a:t>laceratio</a:t>
            </a:r>
            <a:r>
              <a:rPr lang="cs-CZ" sz="2500"/>
              <a:t>, </a:t>
            </a:r>
            <a:r>
              <a:rPr lang="en-GB" sz="2500"/>
              <a:t>insect bites</a:t>
            </a:r>
            <a:r>
              <a:rPr lang="cs-CZ" sz="2500"/>
              <a:t> (</a:t>
            </a:r>
            <a:r>
              <a:rPr lang="en-GB" sz="2500" i="1"/>
              <a:t>S. aureus</a:t>
            </a:r>
            <a:r>
              <a:rPr lang="en-GB" sz="2500"/>
              <a:t> or </a:t>
            </a:r>
            <a:r>
              <a:rPr lang="en-GB" sz="2500" i="1"/>
              <a:t>S. pyogenes</a:t>
            </a:r>
            <a:r>
              <a:rPr lang="cs-CZ" sz="2500" i="1"/>
              <a:t>)</a:t>
            </a:r>
            <a:endParaRPr lang="en-GB" sz="2500"/>
          </a:p>
          <a:p>
            <a:pPr lvl="1"/>
            <a:r>
              <a:rPr lang="en-GB" sz="2500"/>
              <a:t>Spread of local infection</a:t>
            </a:r>
            <a:r>
              <a:rPr lang="cs-CZ" sz="2500"/>
              <a:t> - </a:t>
            </a:r>
            <a:r>
              <a:rPr lang="en-GB" sz="2500"/>
              <a:t>from an acute hordeolum or dacryocystitis.</a:t>
            </a:r>
          </a:p>
          <a:p>
            <a:pPr lvl="1"/>
            <a:r>
              <a:rPr lang="en-GB" sz="2500"/>
              <a:t>From remote infection of the upper respiratory tract or middle ear by haematogenous spread</a:t>
            </a:r>
          </a:p>
          <a:p>
            <a:r>
              <a:rPr lang="en-GB" sz="2400" b="1"/>
              <a:t>Signs</a:t>
            </a:r>
            <a:r>
              <a:rPr lang="cs-CZ" sz="2400" b="1"/>
              <a:t> - </a:t>
            </a:r>
            <a:r>
              <a:rPr lang="en-GB" sz="2400"/>
              <a:t> Unilateral, tender and red periorbital oedema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928100" cy="1143000"/>
          </a:xfrm>
        </p:spPr>
        <p:txBody>
          <a:bodyPr/>
          <a:lstStyle/>
          <a:p>
            <a:pPr algn="ctr"/>
            <a:r>
              <a:rPr lang="cs-CZ" sz="3400"/>
              <a:t>Glaucoma  - </a:t>
            </a:r>
            <a:r>
              <a:rPr lang="en-GB" sz="3400"/>
              <a:t>Acute congestive angle closure </a:t>
            </a:r>
            <a:br>
              <a:rPr lang="en-GB" sz="3400"/>
            </a:br>
            <a:endParaRPr lang="en-GB" sz="3400"/>
          </a:p>
        </p:txBody>
      </p:sp>
      <p:pic>
        <p:nvPicPr>
          <p:cNvPr id="181252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090858"/>
            <a:ext cx="2560638" cy="5802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 Uveitis</a:t>
            </a:r>
            <a:endParaRPr lang="en-GB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b="1"/>
              <a:t>Anterior uveitis</a:t>
            </a:r>
            <a:r>
              <a:rPr lang="en-GB" sz="2800"/>
              <a:t> may be subdivided into: </a:t>
            </a:r>
          </a:p>
          <a:p>
            <a:r>
              <a:rPr lang="en-GB" sz="2800"/>
              <a:t>Iritis in which the inflammation primarily involves the iris. </a:t>
            </a:r>
          </a:p>
          <a:p>
            <a:r>
              <a:rPr lang="en-GB" sz="2800"/>
              <a:t>Iridocyclitis in which both the iris and ciliary body are involved</a:t>
            </a:r>
          </a:p>
          <a:p>
            <a:r>
              <a:rPr lang="cs-CZ" sz="2800">
                <a:solidFill>
                  <a:schemeClr val="folHlink"/>
                </a:solidFill>
              </a:rPr>
              <a:t>Ciliary injection - </a:t>
            </a:r>
            <a:r>
              <a:rPr lang="en-GB" sz="2400">
                <a:solidFill>
                  <a:schemeClr val="folHlink"/>
                </a:solidFill>
              </a:rPr>
              <a:t>peripheral hyperemia of the anterior ciliary vessels which produces a deep red or rose color of the corneal stroma, and must be distinguished from hyperemia of the conjunctival vessels. May spread to the perilimbic corneal tissue. Called also ciliary flush.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Anterior uveitis</a:t>
            </a:r>
            <a:endParaRPr lang="en-GB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/>
              <a:t>Ciliary (circumcorneal) injection</a:t>
            </a:r>
            <a:r>
              <a:rPr lang="en-GB" sz="2400"/>
              <a:t> 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 b="1"/>
              <a:t>Miosis</a:t>
            </a:r>
            <a:r>
              <a:rPr lang="en-GB" sz="2400"/>
              <a:t> due to sphincter spasm </a:t>
            </a:r>
            <a:r>
              <a:rPr lang="en-GB" sz="2400" b="1"/>
              <a:t>Endothelial dusting</a:t>
            </a:r>
            <a:r>
              <a:rPr lang="en-GB" sz="2400"/>
              <a:t> by myriad of cells is present early and gives rise to a 'dirty' appearance 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 b="1"/>
              <a:t>Aqueous cells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 b="1"/>
              <a:t>Aqueous flare</a:t>
            </a:r>
            <a:r>
              <a:rPr lang="en-GB" sz="2400"/>
              <a:t> reflects the presence of protein due to a breakdown of the blood-aqueous barrier 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 b="1"/>
              <a:t>Aqueous fibrinous exudate</a:t>
            </a:r>
            <a:r>
              <a:rPr lang="en-GB" sz="2400"/>
              <a:t> 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 b="1"/>
              <a:t>Hypopyon</a:t>
            </a:r>
            <a:r>
              <a:rPr lang="en-GB" sz="2400"/>
              <a:t> 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 b="1"/>
              <a:t>Posterior synechiae</a:t>
            </a:r>
            <a:r>
              <a:rPr lang="en-GB" sz="2400"/>
              <a:t> may develop quite quickly and must be broken down before they become permanent</a:t>
            </a:r>
            <a:endParaRPr lang="cs-CZ"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275" y="95250"/>
            <a:ext cx="626745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Acute endophtalmitis</a:t>
            </a:r>
            <a:endParaRPr lang="en-GB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err="1"/>
              <a:t>Acute</a:t>
            </a:r>
            <a:r>
              <a:rPr lang="cs-CZ" sz="2400" dirty="0"/>
              <a:t> </a:t>
            </a:r>
            <a:r>
              <a:rPr lang="cs-CZ" sz="2400" dirty="0" err="1"/>
              <a:t>inflammation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ocular</a:t>
            </a:r>
            <a:r>
              <a:rPr lang="cs-CZ" sz="2400" dirty="0"/>
              <a:t> </a:t>
            </a:r>
            <a:r>
              <a:rPr lang="cs-CZ" sz="2400" dirty="0" err="1"/>
              <a:t>structure</a:t>
            </a:r>
            <a:endParaRPr lang="cs-CZ" sz="2400" dirty="0"/>
          </a:p>
          <a:p>
            <a:r>
              <a:rPr lang="cs-CZ" sz="2400" dirty="0" err="1"/>
              <a:t>Endogennous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exogennous</a:t>
            </a:r>
            <a:r>
              <a:rPr lang="cs-CZ" sz="2400" dirty="0"/>
              <a:t> (</a:t>
            </a:r>
            <a:r>
              <a:rPr lang="cs-CZ" sz="2400" dirty="0" err="1"/>
              <a:t>surgery,trauma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Signs</a:t>
            </a:r>
            <a:r>
              <a:rPr lang="cs-CZ" sz="2400" dirty="0"/>
              <a:t> - c</a:t>
            </a:r>
            <a:r>
              <a:rPr lang="en-GB" sz="2400" dirty="0" err="1"/>
              <a:t>hemosis</a:t>
            </a:r>
            <a:r>
              <a:rPr lang="en-GB" sz="2400" dirty="0"/>
              <a:t>, co</a:t>
            </a:r>
            <a:r>
              <a:rPr lang="cs-CZ" sz="2400" dirty="0" err="1"/>
              <a:t>rneal</a:t>
            </a:r>
            <a:r>
              <a:rPr lang="cs-CZ" sz="2400" dirty="0"/>
              <a:t> </a:t>
            </a:r>
            <a:r>
              <a:rPr lang="en-GB" sz="2400" dirty="0"/>
              <a:t>injection</a:t>
            </a:r>
            <a:r>
              <a:rPr lang="cs-CZ" sz="2400" dirty="0"/>
              <a:t>, r</a:t>
            </a:r>
            <a:r>
              <a:rPr lang="en-GB" sz="2400" dirty="0"/>
              <a:t>elative afferent pupil defect</a:t>
            </a:r>
            <a:r>
              <a:rPr lang="cs-CZ" sz="2400" dirty="0"/>
              <a:t>, c</a:t>
            </a:r>
            <a:r>
              <a:rPr lang="en-GB" sz="2400" dirty="0" err="1"/>
              <a:t>orneal</a:t>
            </a:r>
            <a:r>
              <a:rPr lang="en-GB" sz="2400" dirty="0"/>
              <a:t> haze</a:t>
            </a:r>
            <a:r>
              <a:rPr lang="cs-CZ" sz="2400" dirty="0"/>
              <a:t>, f</a:t>
            </a:r>
            <a:r>
              <a:rPr lang="en-GB" sz="2400" dirty="0" err="1"/>
              <a:t>ibrinous</a:t>
            </a:r>
            <a:r>
              <a:rPr lang="en-GB" sz="2400" dirty="0"/>
              <a:t> exudate and hypopyon</a:t>
            </a:r>
            <a:r>
              <a:rPr lang="cs-CZ" sz="2400" dirty="0"/>
              <a:t>, v</a:t>
            </a:r>
            <a:r>
              <a:rPr lang="en-GB" sz="2400" dirty="0" err="1"/>
              <a:t>itritis</a:t>
            </a:r>
            <a:r>
              <a:rPr lang="en-GB" sz="2400" dirty="0"/>
              <a:t> with impaired view of the fundus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T: </a:t>
            </a:r>
            <a:r>
              <a:rPr lang="cs-CZ" sz="2400" dirty="0" err="1"/>
              <a:t>systemic</a:t>
            </a:r>
            <a:r>
              <a:rPr lang="cs-CZ" sz="2400" dirty="0"/>
              <a:t> </a:t>
            </a:r>
            <a:r>
              <a:rPr lang="cs-CZ" sz="2400" dirty="0" err="1"/>
              <a:t>antibiotics</a:t>
            </a:r>
            <a:r>
              <a:rPr lang="cs-CZ" sz="2400" dirty="0"/>
              <a:t>, </a:t>
            </a:r>
            <a:r>
              <a:rPr lang="cs-CZ" sz="2400" dirty="0" err="1"/>
              <a:t>acute</a:t>
            </a:r>
            <a:r>
              <a:rPr lang="cs-CZ" sz="2400" dirty="0"/>
              <a:t> PPV</a:t>
            </a:r>
            <a:endParaRPr lang="en-GB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Acute endophthalmitis</a:t>
            </a:r>
            <a:endParaRPr lang="en-GB"/>
          </a:p>
        </p:txBody>
      </p:sp>
      <p:pic>
        <p:nvPicPr>
          <p:cNvPr id="187396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400175"/>
            <a:ext cx="6611938" cy="5106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AEFBB-30B8-4840-A9B2-F1F47E15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</a:t>
            </a:r>
            <a:r>
              <a:rPr lang="cs-CZ" dirty="0" err="1"/>
              <a:t>Vascular</a:t>
            </a:r>
            <a:r>
              <a:rPr lang="cs-CZ" dirty="0"/>
              <a:t> </a:t>
            </a:r>
            <a:r>
              <a:rPr lang="cs-CZ" dirty="0" err="1"/>
              <a:t>anomalies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BB1379-00D0-46D8-9F4C-F125A82F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7624"/>
            <a:ext cx="8229600" cy="4530725"/>
          </a:xfrm>
        </p:spPr>
        <p:txBody>
          <a:bodyPr/>
          <a:lstStyle/>
          <a:p>
            <a:r>
              <a:rPr lang="cs-CZ" dirty="0"/>
              <a:t>Caput </a:t>
            </a:r>
            <a:r>
              <a:rPr lang="cs-CZ" dirty="0" err="1"/>
              <a:t>medusae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Conjunctival</a:t>
            </a:r>
            <a:r>
              <a:rPr lang="cs-CZ" dirty="0"/>
              <a:t> </a:t>
            </a:r>
            <a:r>
              <a:rPr lang="cs-CZ" dirty="0" err="1"/>
              <a:t>teleangiectasis</a:t>
            </a:r>
            <a:r>
              <a:rPr lang="cs-CZ" dirty="0"/>
              <a:t> </a:t>
            </a:r>
          </a:p>
          <a:p>
            <a:r>
              <a:rPr lang="cs-CZ" dirty="0"/>
              <a:t> </a:t>
            </a:r>
            <a:r>
              <a:rPr lang="cs-CZ" dirty="0" err="1"/>
              <a:t>Conjunctival</a:t>
            </a:r>
            <a:r>
              <a:rPr lang="cs-CZ" dirty="0"/>
              <a:t> </a:t>
            </a:r>
            <a:r>
              <a:rPr lang="cs-CZ" dirty="0" err="1"/>
              <a:t>hemangioma</a:t>
            </a:r>
            <a:r>
              <a:rPr lang="cs-CZ" dirty="0"/>
              <a:t> </a:t>
            </a:r>
          </a:p>
          <a:p>
            <a:r>
              <a:rPr lang="cs-CZ" dirty="0"/>
              <a:t> </a:t>
            </a:r>
            <a:r>
              <a:rPr lang="cs-CZ" dirty="0" err="1"/>
              <a:t>Kaposi</a:t>
            </a:r>
            <a:r>
              <a:rPr lang="cs-CZ" dirty="0"/>
              <a:t> </a:t>
            </a:r>
            <a:r>
              <a:rPr lang="cs-CZ" dirty="0" err="1"/>
              <a:t>sarcoma</a:t>
            </a:r>
            <a:endParaRPr lang="cs-CZ" dirty="0"/>
          </a:p>
        </p:txBody>
      </p:sp>
      <p:pic>
        <p:nvPicPr>
          <p:cNvPr id="5" name="Obrázek 4" descr="Obsah obrázku hygienické potřeby, kosmetické, oranžová, zavřít&#10;&#10;Popis byl vytvořen automaticky">
            <a:extLst>
              <a:ext uri="{FF2B5EF4-FFF2-40B4-BE49-F238E27FC236}">
                <a16:creationId xmlns:a16="http://schemas.microsoft.com/office/drawing/2014/main" id="{F96D2F49-A664-4EC0-A024-59CA3FE70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2857500" cy="1876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A6845E7-C8F5-4F72-9E8E-D209CFDE7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7638"/>
            <a:ext cx="3312368" cy="3312368"/>
          </a:xfrm>
          <a:prstGeom prst="rect">
            <a:avLst/>
          </a:prstGeom>
        </p:spPr>
      </p:pic>
      <p:pic>
        <p:nvPicPr>
          <p:cNvPr id="9" name="Obrázek 8" descr="Obsah obrázku hygienické potřeby, kosmetické&#10;&#10;Popis byl vytvořen automaticky">
            <a:extLst>
              <a:ext uri="{FF2B5EF4-FFF2-40B4-BE49-F238E27FC236}">
                <a16:creationId xmlns:a16="http://schemas.microsoft.com/office/drawing/2014/main" id="{3FBDE146-676A-4BD8-8313-AA184CCEA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20" y="4099107"/>
            <a:ext cx="1787872" cy="1023963"/>
          </a:xfrm>
          <a:prstGeom prst="rect">
            <a:avLst/>
          </a:prstGeom>
        </p:spPr>
      </p:pic>
      <p:pic>
        <p:nvPicPr>
          <p:cNvPr id="11" name="Obrázek 10" descr="Obsah obrázku zavřít&#10;&#10;Popis byl vytvořen automaticky">
            <a:extLst>
              <a:ext uri="{FF2B5EF4-FFF2-40B4-BE49-F238E27FC236}">
                <a16:creationId xmlns:a16="http://schemas.microsoft.com/office/drawing/2014/main" id="{54A8C63B-0209-4F0E-9734-EE69CAA30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79" y="5232728"/>
            <a:ext cx="1697707" cy="1280556"/>
          </a:xfrm>
          <a:prstGeom prst="rect">
            <a:avLst/>
          </a:prstGeom>
        </p:spPr>
      </p:pic>
      <p:pic>
        <p:nvPicPr>
          <p:cNvPr id="13" name="Obrázek 12" descr="Obsah obrázku čerstvé&#10;&#10;Popis byl vytvořen automaticky">
            <a:extLst>
              <a:ext uri="{FF2B5EF4-FFF2-40B4-BE49-F238E27FC236}">
                <a16:creationId xmlns:a16="http://schemas.microsoft.com/office/drawing/2014/main" id="{49083B3B-641F-4B9C-8F6B-1098A84B3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744972"/>
            <a:ext cx="1804469" cy="108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181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100" b="1" dirty="0">
                <a:solidFill>
                  <a:schemeClr val="folHlink"/>
                </a:solidFill>
              </a:rPr>
              <a:t>Děkuji za pozornost !</a:t>
            </a:r>
            <a:endParaRPr lang="en-GB" sz="5100" b="1" dirty="0">
              <a:solidFill>
                <a:schemeClr val="folHlink"/>
              </a:solidFill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   </a:t>
            </a:r>
            <a:endParaRPr lang="en-GB" sz="4400" b="1">
              <a:solidFill>
                <a:schemeClr val="folHlink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87DEFE-F871-4783-BC1E-CF0AD62B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7638"/>
            <a:ext cx="5377988" cy="54855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404813"/>
            <a:ext cx="4279900" cy="5875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A79A08-3A32-44E8-B2F3-07DDF933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7D7CC27-9B71-4EE9-BA47-034854D0D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33165"/>
            <a:ext cx="4431765" cy="5150197"/>
          </a:xfrm>
        </p:spPr>
      </p:pic>
    </p:spTree>
    <p:extLst>
      <p:ext uri="{BB962C8B-B14F-4D97-AF65-F5344CB8AC3E}">
        <p14:creationId xmlns:p14="http://schemas.microsoft.com/office/powerpoint/2010/main" val="272471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Orbit - </a:t>
            </a:r>
            <a:r>
              <a:rPr lang="en-GB"/>
              <a:t>Bacterial orbital cellulitis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>
                <a:solidFill>
                  <a:schemeClr val="folHlink"/>
                </a:solidFill>
              </a:rPr>
              <a:t>L</a:t>
            </a:r>
            <a:r>
              <a:rPr lang="en-GB" sz="2400">
                <a:solidFill>
                  <a:schemeClr val="folHlink"/>
                </a:solidFill>
              </a:rPr>
              <a:t>ife-threatening infection</a:t>
            </a:r>
            <a:r>
              <a:rPr lang="en-GB" sz="2400"/>
              <a:t> of the soft tissues behind the orbital septum</a:t>
            </a:r>
            <a:r>
              <a:rPr lang="cs-CZ" sz="2400"/>
              <a:t>, mainly i</a:t>
            </a:r>
            <a:r>
              <a:rPr lang="en-GB" sz="2400"/>
              <a:t>n children</a:t>
            </a:r>
            <a:endParaRPr lang="cs-CZ" sz="2400"/>
          </a:p>
          <a:p>
            <a:pPr>
              <a:lnSpc>
                <a:spcPct val="80000"/>
              </a:lnSpc>
            </a:pPr>
            <a:r>
              <a:rPr lang="en-GB" sz="2400"/>
              <a:t>The most prevalent causative organisms are </a:t>
            </a:r>
            <a:r>
              <a:rPr lang="en-GB" sz="2400" i="1"/>
              <a:t>S. pneumoniae</a:t>
            </a:r>
            <a:r>
              <a:rPr lang="en-GB" sz="2400"/>
              <a:t>, </a:t>
            </a:r>
            <a:r>
              <a:rPr lang="en-GB" sz="2400" i="1"/>
              <a:t>S. aureus, S. pyogenes</a:t>
            </a:r>
            <a:r>
              <a:rPr lang="en-GB" sz="2400"/>
              <a:t> and </a:t>
            </a:r>
            <a:r>
              <a:rPr lang="en-GB" sz="2400" i="1"/>
              <a:t>H. influenzae.</a:t>
            </a:r>
            <a:endParaRPr lang="cs-CZ" sz="2400" i="1"/>
          </a:p>
          <a:p>
            <a:pPr>
              <a:lnSpc>
                <a:spcPct val="80000"/>
              </a:lnSpc>
            </a:pPr>
            <a:endParaRPr lang="cs-CZ" sz="2400" i="1"/>
          </a:p>
          <a:p>
            <a:pPr>
              <a:lnSpc>
                <a:spcPct val="80000"/>
              </a:lnSpc>
            </a:pPr>
            <a:r>
              <a:rPr lang="en-GB" sz="2400" b="1"/>
              <a:t>Pathogenes</a:t>
            </a:r>
            <a:r>
              <a:rPr lang="cs-CZ" sz="2400" b="1"/>
              <a:t>is</a:t>
            </a:r>
            <a:endParaRPr lang="en-GB" sz="2400" b="1"/>
          </a:p>
          <a:p>
            <a:pPr>
              <a:lnSpc>
                <a:spcPct val="80000"/>
              </a:lnSpc>
            </a:pPr>
            <a:r>
              <a:rPr lang="en-GB" sz="2400"/>
              <a:t>Sinus-related</a:t>
            </a:r>
            <a:r>
              <a:rPr lang="cs-CZ" sz="2400" b="1"/>
              <a:t> - </a:t>
            </a:r>
            <a:r>
              <a:rPr lang="en-GB" sz="2400"/>
              <a:t>ethmoidal, typically affects children and young adults.</a:t>
            </a:r>
          </a:p>
          <a:p>
            <a:pPr>
              <a:lnSpc>
                <a:spcPct val="80000"/>
              </a:lnSpc>
            </a:pPr>
            <a:r>
              <a:rPr lang="en-GB" sz="2400"/>
              <a:t>Extension of preseptal cellulitis </a:t>
            </a:r>
            <a:endParaRPr lang="cs-CZ" sz="2400"/>
          </a:p>
          <a:p>
            <a:pPr>
              <a:lnSpc>
                <a:spcPct val="80000"/>
              </a:lnSpc>
            </a:pPr>
            <a:r>
              <a:rPr lang="en-GB" sz="2400"/>
              <a:t>Local spread from adjacent dacryocystitis, and mid-facial or dental infection</a:t>
            </a:r>
            <a:endParaRPr lang="cs-CZ" sz="2400"/>
          </a:p>
          <a:p>
            <a:pPr>
              <a:lnSpc>
                <a:spcPct val="80000"/>
              </a:lnSpc>
            </a:pPr>
            <a:r>
              <a:rPr lang="en-GB" sz="2400"/>
              <a:t>Haematogenous spread</a:t>
            </a:r>
          </a:p>
          <a:p>
            <a:pPr>
              <a:lnSpc>
                <a:spcPct val="80000"/>
              </a:lnSpc>
            </a:pPr>
            <a:endParaRPr lang="en-GB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Orbit - </a:t>
            </a:r>
            <a:r>
              <a:rPr lang="en-GB"/>
              <a:t>Bacterial orbital cellulitis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/>
              <a:t>Presentation</a:t>
            </a:r>
            <a:r>
              <a:rPr lang="en-GB" sz="2400"/>
              <a:t> is with a rapid onset of severe malaise, fever, pain and visual impairment</a:t>
            </a:r>
            <a:endParaRPr lang="cs-CZ" sz="2400"/>
          </a:p>
          <a:p>
            <a:pPr>
              <a:lnSpc>
                <a:spcPct val="90000"/>
              </a:lnSpc>
            </a:pPr>
            <a:endParaRPr lang="cs-CZ" sz="2400"/>
          </a:p>
          <a:p>
            <a:pPr>
              <a:lnSpc>
                <a:spcPct val="90000"/>
              </a:lnSpc>
            </a:pPr>
            <a:r>
              <a:rPr lang="en-GB" sz="2400" b="1"/>
              <a:t>Signs</a:t>
            </a:r>
            <a:r>
              <a:rPr lang="en-GB" sz="2400"/>
              <a:t> </a:t>
            </a:r>
          </a:p>
          <a:p>
            <a:pPr>
              <a:lnSpc>
                <a:spcPct val="90000"/>
              </a:lnSpc>
            </a:pPr>
            <a:r>
              <a:rPr lang="en-GB" sz="2400"/>
              <a:t>Unilateral, tender, warm and red periorbital oedema</a:t>
            </a:r>
          </a:p>
          <a:p>
            <a:pPr>
              <a:lnSpc>
                <a:spcPct val="90000"/>
              </a:lnSpc>
            </a:pPr>
            <a:r>
              <a:rPr lang="en-GB" sz="2400"/>
              <a:t>Proptosis, lid swelling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/>
              <a:t>Painful ophthalmoplegia</a:t>
            </a:r>
          </a:p>
          <a:p>
            <a:pPr>
              <a:lnSpc>
                <a:spcPct val="90000"/>
              </a:lnSpc>
            </a:pPr>
            <a:r>
              <a:rPr lang="en-GB" sz="2400"/>
              <a:t>Optic nerve dysfunction</a:t>
            </a:r>
          </a:p>
          <a:p>
            <a:pPr>
              <a:lnSpc>
                <a:spcPct val="90000"/>
              </a:lnSpc>
            </a:pPr>
            <a:endParaRPr lang="en-GB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Orbit - </a:t>
            </a:r>
            <a:r>
              <a:rPr lang="en-GB"/>
              <a:t>Bacterial orbital cellulitis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/>
              <a:t>Complications</a:t>
            </a:r>
            <a:br>
              <a:rPr lang="en-GB" sz="2400" b="1"/>
            </a:br>
            <a:endParaRPr lang="cs-CZ" sz="2400" b="1"/>
          </a:p>
          <a:p>
            <a:pPr>
              <a:lnSpc>
                <a:spcPct val="90000"/>
              </a:lnSpc>
            </a:pPr>
            <a:r>
              <a:rPr lang="en-GB" sz="2400"/>
              <a:t>Ocular complications </a:t>
            </a:r>
            <a:r>
              <a:rPr lang="cs-CZ" sz="2400"/>
              <a:t>- </a:t>
            </a:r>
            <a:r>
              <a:rPr lang="en-GB" sz="2400"/>
              <a:t>exposure keratopathy, raised intraocular pressure, occlusion of the central retinal artery or vein, endophthalmitis and optic neuropathy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/>
              <a:t>Intracranial complications</a:t>
            </a:r>
            <a:r>
              <a:rPr lang="cs-CZ" sz="2400"/>
              <a:t> - </a:t>
            </a:r>
            <a:r>
              <a:rPr lang="en-GB" sz="2400"/>
              <a:t> meningitis, brain abscess and cavernous sinus thrombosis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/>
              <a:t>Subperiosteal abscess </a:t>
            </a:r>
            <a:r>
              <a:rPr lang="cs-CZ" sz="2400"/>
              <a:t> - </a:t>
            </a:r>
            <a:r>
              <a:rPr lang="en-GB" sz="2400"/>
              <a:t>along the medial orbital wall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/>
              <a:t>Orbital abscess </a:t>
            </a:r>
            <a:r>
              <a:rPr lang="cs-CZ" sz="2400"/>
              <a:t> </a:t>
            </a:r>
            <a:r>
              <a:rPr lang="en-GB" sz="2400"/>
              <a:t>in post-traumatic or postoperative cases.</a:t>
            </a:r>
            <a:br>
              <a:rPr lang="en-GB" sz="2400"/>
            </a:br>
            <a:endParaRPr lang="en-GB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odotisk">
  <a:themeElements>
    <a:clrScheme name="Vodotis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Vodoti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dotis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210</TotalTime>
  <Words>1189</Words>
  <Application>Microsoft Office PowerPoint</Application>
  <PresentationFormat>Předvádění na obrazovce (4:3)</PresentationFormat>
  <Paragraphs>205</Paragraphs>
  <Slides>47</Slides>
  <Notes>44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1" baseType="lpstr">
      <vt:lpstr>Arial</vt:lpstr>
      <vt:lpstr>Times New Roman</vt:lpstr>
      <vt:lpstr>Wingdings</vt:lpstr>
      <vt:lpstr>Vodotisk</vt:lpstr>
      <vt:lpstr>Red eye – differential diagnosis </vt:lpstr>
      <vt:lpstr>Red eye</vt:lpstr>
      <vt:lpstr>Anamnesis</vt:lpstr>
      <vt:lpstr>Orbit – preseptal cellulitis</vt:lpstr>
      <vt:lpstr>Prezentace aplikace PowerPoint</vt:lpstr>
      <vt:lpstr>Prezentace aplikace PowerPoint</vt:lpstr>
      <vt:lpstr>Orbit - Bacterial orbital cellulitis </vt:lpstr>
      <vt:lpstr>Orbit - Bacterial orbital cellulitis</vt:lpstr>
      <vt:lpstr>Orbit - Bacterial orbital cellulitis</vt:lpstr>
      <vt:lpstr>Prezentace aplikace PowerPoint</vt:lpstr>
      <vt:lpstr>Prezentace aplikace PowerPoint</vt:lpstr>
      <vt:lpstr>Dry Eye Syndrome </vt:lpstr>
      <vt:lpstr>Dry Eye Syndrome</vt:lpstr>
      <vt:lpstr>Dry Eye Syndrome</vt:lpstr>
      <vt:lpstr>Prezentace aplikace PowerPoint</vt:lpstr>
      <vt:lpstr> Dry Eye Syndrome</vt:lpstr>
      <vt:lpstr>Conjunctival injection</vt:lpstr>
      <vt:lpstr>Conjunctivitis</vt:lpstr>
      <vt:lpstr>Prezentace aplikace PowerPoint</vt:lpstr>
      <vt:lpstr>Prezentace aplikace PowerPoint</vt:lpstr>
      <vt:lpstr>Conjunctivitis</vt:lpstr>
      <vt:lpstr>Conjunctivitis</vt:lpstr>
      <vt:lpstr>Prezentace aplikace PowerPoint</vt:lpstr>
      <vt:lpstr>Conjunctivitis</vt:lpstr>
      <vt:lpstr>Prezentace aplikace PowerPoint</vt:lpstr>
      <vt:lpstr>Cilliary injection</vt:lpstr>
      <vt:lpstr>Cornea – infectious keratitis</vt:lpstr>
      <vt:lpstr>Prezentace aplikace PowerPoint</vt:lpstr>
      <vt:lpstr>Cornea – infectious keratitis</vt:lpstr>
      <vt:lpstr>Cornea – infectious keratitis</vt:lpstr>
      <vt:lpstr>Prezentace aplikace PowerPoint</vt:lpstr>
      <vt:lpstr>Episclera</vt:lpstr>
      <vt:lpstr>Prezentace aplikace PowerPoint</vt:lpstr>
      <vt:lpstr>Prezentace aplikace PowerPoint</vt:lpstr>
      <vt:lpstr>Sclera</vt:lpstr>
      <vt:lpstr>Sclera</vt:lpstr>
      <vt:lpstr>Prezentace aplikace PowerPoint</vt:lpstr>
      <vt:lpstr>Sclera</vt:lpstr>
      <vt:lpstr>Prezentace aplikace PowerPoint</vt:lpstr>
      <vt:lpstr>Glaucoma  - Acute congestive angle closure  </vt:lpstr>
      <vt:lpstr> Uveitis</vt:lpstr>
      <vt:lpstr>Anterior uveitis</vt:lpstr>
      <vt:lpstr>Prezentace aplikace PowerPoint</vt:lpstr>
      <vt:lpstr>Acute endophtalmitis</vt:lpstr>
      <vt:lpstr>Acute endophthalmitis</vt:lpstr>
      <vt:lpstr> Vascular anomalies</vt:lpstr>
      <vt:lpstr>Děkuji za pozornost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EYE – differential diagnosis</dc:title>
  <dc:creator>Radek</dc:creator>
  <cp:lastModifiedBy>Veronika Matušková</cp:lastModifiedBy>
  <cp:revision>18</cp:revision>
  <dcterms:created xsi:type="dcterms:W3CDTF">2011-04-17T19:05:35Z</dcterms:created>
  <dcterms:modified xsi:type="dcterms:W3CDTF">2021-05-10T19:13:00Z</dcterms:modified>
</cp:coreProperties>
</file>