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64"/>
  </p:notesMasterIdLst>
  <p:handoutMasterIdLst>
    <p:handoutMasterId r:id="rId65"/>
  </p:handoutMasterIdLst>
  <p:sldIdLst>
    <p:sldId id="256" r:id="rId2"/>
    <p:sldId id="257" r:id="rId3"/>
    <p:sldId id="260" r:id="rId4"/>
    <p:sldId id="334" r:id="rId5"/>
    <p:sldId id="261" r:id="rId6"/>
    <p:sldId id="335" r:id="rId7"/>
    <p:sldId id="308" r:id="rId8"/>
    <p:sldId id="328" r:id="rId9"/>
    <p:sldId id="339" r:id="rId10"/>
    <p:sldId id="340" r:id="rId11"/>
    <p:sldId id="341" r:id="rId12"/>
    <p:sldId id="342" r:id="rId13"/>
    <p:sldId id="354" r:id="rId14"/>
    <p:sldId id="349" r:id="rId15"/>
    <p:sldId id="350" r:id="rId16"/>
    <p:sldId id="336" r:id="rId17"/>
    <p:sldId id="263" r:id="rId18"/>
    <p:sldId id="309" r:id="rId19"/>
    <p:sldId id="343" r:id="rId20"/>
    <p:sldId id="338" r:id="rId21"/>
    <p:sldId id="316" r:id="rId22"/>
    <p:sldId id="329" r:id="rId23"/>
    <p:sldId id="318" r:id="rId24"/>
    <p:sldId id="344" r:id="rId25"/>
    <p:sldId id="317" r:id="rId26"/>
    <p:sldId id="330" r:id="rId27"/>
    <p:sldId id="331" r:id="rId28"/>
    <p:sldId id="264" r:id="rId29"/>
    <p:sldId id="345" r:id="rId30"/>
    <p:sldId id="258" r:id="rId31"/>
    <p:sldId id="356" r:id="rId32"/>
    <p:sldId id="300" r:id="rId33"/>
    <p:sldId id="355" r:id="rId34"/>
    <p:sldId id="278" r:id="rId35"/>
    <p:sldId id="279" r:id="rId36"/>
    <p:sldId id="302" r:id="rId37"/>
    <p:sldId id="304" r:id="rId38"/>
    <p:sldId id="305" r:id="rId39"/>
    <p:sldId id="306" r:id="rId40"/>
    <p:sldId id="307" r:id="rId41"/>
    <p:sldId id="268" r:id="rId42"/>
    <p:sldId id="323" r:id="rId43"/>
    <p:sldId id="266" r:id="rId44"/>
    <p:sldId id="265" r:id="rId45"/>
    <p:sldId id="347" r:id="rId46"/>
    <p:sldId id="270" r:id="rId47"/>
    <p:sldId id="271" r:id="rId48"/>
    <p:sldId id="274" r:id="rId49"/>
    <p:sldId id="275" r:id="rId50"/>
    <p:sldId id="267" r:id="rId51"/>
    <p:sldId id="346" r:id="rId52"/>
    <p:sldId id="348" r:id="rId53"/>
    <p:sldId id="269" r:id="rId54"/>
    <p:sldId id="298" r:id="rId55"/>
    <p:sldId id="351" r:id="rId56"/>
    <p:sldId id="352" r:id="rId57"/>
    <p:sldId id="332" r:id="rId58"/>
    <p:sldId id="333" r:id="rId59"/>
    <p:sldId id="357" r:id="rId60"/>
    <p:sldId id="353" r:id="rId61"/>
    <p:sldId id="262" r:id="rId62"/>
    <p:sldId id="259" r:id="rId6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1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máš Kašpárek" initials="TK" lastIdx="1" clrIdx="0">
    <p:extLst>
      <p:ext uri="{19B8F6BF-5375-455C-9EA6-DF929625EA0E}">
        <p15:presenceInfo xmlns:p15="http://schemas.microsoft.com/office/powerpoint/2012/main" userId="Tomáš Kašpáre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7" autoAdjust="0"/>
    <p:restoredTop sz="76463" autoAdjust="0"/>
  </p:normalViewPr>
  <p:slideViewPr>
    <p:cSldViewPr snapToGrid="0">
      <p:cViewPr varScale="1">
        <p:scale>
          <a:sx n="42" d="100"/>
          <a:sy n="42" d="100"/>
        </p:scale>
        <p:origin x="1099" y="53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1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commentAuthors" Target="commentAuthor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299120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Zástupný symbol pro obrázek snímku 1">
            <a:extLst>
              <a:ext uri="{FF2B5EF4-FFF2-40B4-BE49-F238E27FC236}">
                <a16:creationId xmlns:a16="http://schemas.microsoft.com/office/drawing/2014/main" id="{1217770A-2039-4B43-847A-A00882EB9EC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Zástupný symbol pro poznámky 2">
            <a:extLst>
              <a:ext uri="{FF2B5EF4-FFF2-40B4-BE49-F238E27FC236}">
                <a16:creationId xmlns:a16="http://schemas.microsoft.com/office/drawing/2014/main" id="{AD8A2668-3F5F-5C47-AA8A-37BB55D47D5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dirty="0"/>
          </a:p>
        </p:txBody>
      </p:sp>
      <p:sp>
        <p:nvSpPr>
          <p:cNvPr id="78852" name="Zástupný symbol pro číslo snímku 3">
            <a:extLst>
              <a:ext uri="{FF2B5EF4-FFF2-40B4-BE49-F238E27FC236}">
                <a16:creationId xmlns:a16="http://schemas.microsoft.com/office/drawing/2014/main" id="{6C45C421-85F0-A348-8C66-DFE29E5A8E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7E8D13E-86D3-1344-B40C-DA966E398147}" type="slidenum">
              <a:rPr lang="cs-CZ" altLang="cs-CZ"/>
              <a:pPr eaLnBrk="1" hangingPunct="1"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74739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6421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Flattening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emotions</a:t>
            </a:r>
            <a:r>
              <a:rPr lang="cs-CZ" dirty="0"/>
              <a:t> = </a:t>
            </a:r>
            <a:r>
              <a:rPr lang="cs-CZ" dirty="0" err="1"/>
              <a:t>limitations</a:t>
            </a:r>
            <a:r>
              <a:rPr lang="cs-CZ" dirty="0"/>
              <a:t> in </a:t>
            </a:r>
            <a:r>
              <a:rPr lang="cs-CZ" dirty="0" err="1"/>
              <a:t>capacity</a:t>
            </a:r>
            <a:r>
              <a:rPr lang="cs-CZ" dirty="0"/>
              <a:t> to </a:t>
            </a:r>
            <a:r>
              <a:rPr lang="cs-CZ" dirty="0" err="1"/>
              <a:t>engage</a:t>
            </a:r>
            <a:r>
              <a:rPr lang="cs-CZ" dirty="0"/>
              <a:t> in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affects</a:t>
            </a:r>
            <a:endParaRPr lang="cs-CZ" dirty="0"/>
          </a:p>
          <a:p>
            <a:r>
              <a:rPr lang="cs-CZ" b="0" dirty="0" err="1"/>
              <a:t>Irritability</a:t>
            </a:r>
            <a:r>
              <a:rPr lang="cs-CZ" b="0" dirty="0"/>
              <a:t> = </a:t>
            </a:r>
            <a:r>
              <a:rPr lang="cs-CZ" b="0" dirty="0" err="1"/>
              <a:t>escalation</a:t>
            </a:r>
            <a:r>
              <a:rPr lang="cs-CZ" b="0" dirty="0"/>
              <a:t> </a:t>
            </a:r>
            <a:r>
              <a:rPr lang="cs-CZ" b="0" dirty="0" err="1"/>
              <a:t>into</a:t>
            </a:r>
            <a:r>
              <a:rPr lang="cs-CZ" b="0" dirty="0"/>
              <a:t> </a:t>
            </a:r>
            <a:r>
              <a:rPr lang="cs-CZ" b="0" dirty="0" err="1"/>
              <a:t>anger</a:t>
            </a:r>
            <a:endParaRPr lang="cs-CZ" b="0" dirty="0"/>
          </a:p>
          <a:p>
            <a:r>
              <a:rPr lang="cs-CZ" b="0" dirty="0" err="1"/>
              <a:t>Incontinence</a:t>
            </a:r>
            <a:r>
              <a:rPr lang="cs-CZ" b="0" dirty="0"/>
              <a:t> = </a:t>
            </a:r>
            <a:r>
              <a:rPr lang="cs-CZ" b="0" dirty="0" err="1"/>
              <a:t>easily</a:t>
            </a:r>
            <a:r>
              <a:rPr lang="cs-CZ" b="0" dirty="0"/>
              <a:t> </a:t>
            </a:r>
            <a:r>
              <a:rPr lang="cs-CZ" b="0" dirty="0" err="1"/>
              <a:t>deflected</a:t>
            </a:r>
            <a:r>
              <a:rPr lang="cs-CZ" b="0" dirty="0"/>
              <a:t> by </a:t>
            </a:r>
            <a:r>
              <a:rPr lang="cs-CZ" b="0" dirty="0" err="1"/>
              <a:t>suggestive</a:t>
            </a:r>
            <a:r>
              <a:rPr lang="cs-CZ" b="0" dirty="0"/>
              <a:t> </a:t>
            </a:r>
            <a:r>
              <a:rPr lang="cs-CZ" b="0" dirty="0" err="1"/>
              <a:t>interventions</a:t>
            </a:r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865288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239264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Idiosyncratic</a:t>
            </a:r>
            <a:r>
              <a:rPr lang="cs-CZ" dirty="0"/>
              <a:t> = </a:t>
            </a:r>
            <a:r>
              <a:rPr lang="cs-CZ" dirty="0" err="1"/>
              <a:t>peculiar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individual</a:t>
            </a:r>
            <a:r>
              <a:rPr lang="cs-CZ" dirty="0"/>
              <a:t>, </a:t>
            </a:r>
            <a:r>
              <a:rPr lang="cs-CZ" dirty="0" err="1"/>
              <a:t>strange</a:t>
            </a:r>
            <a:r>
              <a:rPr lang="cs-CZ" dirty="0"/>
              <a:t>, </a:t>
            </a:r>
            <a:r>
              <a:rPr lang="cs-CZ" dirty="0" err="1"/>
              <a:t>unusual</a:t>
            </a:r>
            <a:endParaRPr lang="cs-CZ" dirty="0"/>
          </a:p>
          <a:p>
            <a:r>
              <a:rPr lang="cs-CZ" dirty="0" err="1"/>
              <a:t>Magic</a:t>
            </a:r>
            <a:r>
              <a:rPr lang="cs-CZ" dirty="0"/>
              <a:t> and </a:t>
            </a:r>
            <a:r>
              <a:rPr lang="cs-CZ" dirty="0" err="1"/>
              <a:t>symbolic</a:t>
            </a:r>
            <a:r>
              <a:rPr lang="cs-CZ" dirty="0"/>
              <a:t> </a:t>
            </a:r>
            <a:r>
              <a:rPr lang="cs-CZ" dirty="0" err="1"/>
              <a:t>thinking</a:t>
            </a:r>
            <a:r>
              <a:rPr lang="cs-CZ" dirty="0"/>
              <a:t> – a type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paralogic</a:t>
            </a:r>
            <a:r>
              <a:rPr lang="cs-CZ" dirty="0"/>
              <a:t> </a:t>
            </a:r>
            <a:r>
              <a:rPr lang="cs-CZ" dirty="0" err="1"/>
              <a:t>thinking</a:t>
            </a:r>
            <a:r>
              <a:rPr lang="cs-CZ" dirty="0"/>
              <a:t>: </a:t>
            </a:r>
            <a:r>
              <a:rPr lang="cs-CZ" dirty="0" err="1"/>
              <a:t>illogical</a:t>
            </a:r>
            <a:r>
              <a:rPr lang="cs-CZ" dirty="0"/>
              <a:t> </a:t>
            </a:r>
            <a:r>
              <a:rPr lang="cs-CZ" dirty="0" err="1"/>
              <a:t>associations</a:t>
            </a:r>
            <a:r>
              <a:rPr lang="cs-CZ" dirty="0"/>
              <a:t> (</a:t>
            </a:r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 err="1"/>
              <a:t>guessing</a:t>
            </a:r>
            <a:r>
              <a:rPr lang="cs-CZ" dirty="0"/>
              <a:t> </a:t>
            </a:r>
            <a:r>
              <a:rPr lang="cs-CZ" dirty="0" err="1"/>
              <a:t>hockey</a:t>
            </a:r>
            <a:r>
              <a:rPr lang="cs-CZ" dirty="0"/>
              <a:t> </a:t>
            </a:r>
            <a:r>
              <a:rPr lang="cs-CZ" dirty="0" err="1"/>
              <a:t>results</a:t>
            </a:r>
            <a:r>
              <a:rPr lang="cs-CZ" dirty="0"/>
              <a:t> by </a:t>
            </a:r>
            <a:r>
              <a:rPr lang="cs-CZ" dirty="0" err="1"/>
              <a:t>clockwise</a:t>
            </a:r>
            <a:r>
              <a:rPr lang="cs-CZ" dirty="0"/>
              <a:t> </a:t>
            </a:r>
            <a:r>
              <a:rPr lang="cs-CZ" dirty="0" err="1"/>
              <a:t>position</a:t>
            </a:r>
            <a:r>
              <a:rPr lang="cs-CZ" dirty="0"/>
              <a:t>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06413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824793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702864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721923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Dissociative</a:t>
            </a:r>
            <a:r>
              <a:rPr lang="cs-CZ" dirty="0"/>
              <a:t> </a:t>
            </a:r>
            <a:r>
              <a:rPr lang="cs-CZ" dirty="0" err="1"/>
              <a:t>amnesia</a:t>
            </a:r>
            <a:r>
              <a:rPr lang="cs-CZ" dirty="0"/>
              <a:t> – </a:t>
            </a:r>
            <a:r>
              <a:rPr lang="cs-CZ" dirty="0" err="1"/>
              <a:t>crime</a:t>
            </a:r>
            <a:r>
              <a:rPr lang="cs-CZ" dirty="0"/>
              <a:t> </a:t>
            </a:r>
            <a:r>
              <a:rPr lang="cs-CZ" dirty="0" err="1"/>
              <a:t>victim</a:t>
            </a:r>
            <a:r>
              <a:rPr lang="cs-CZ" dirty="0"/>
              <a:t> has no </a:t>
            </a:r>
            <a:r>
              <a:rPr lang="cs-CZ" dirty="0" err="1"/>
              <a:t>memory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having</a:t>
            </a:r>
            <a:r>
              <a:rPr lang="cs-CZ" dirty="0"/>
              <a:t> </a:t>
            </a:r>
            <a:r>
              <a:rPr lang="cs-CZ" dirty="0" err="1"/>
              <a:t>been</a:t>
            </a:r>
            <a:r>
              <a:rPr lang="cs-CZ" dirty="0"/>
              <a:t> </a:t>
            </a:r>
            <a:r>
              <a:rPr lang="cs-CZ" dirty="0" err="1"/>
              <a:t>robbed</a:t>
            </a:r>
            <a:r>
              <a:rPr lang="cs-CZ" dirty="0"/>
              <a:t> but </a:t>
            </a:r>
            <a:r>
              <a:rPr lang="cs-CZ" dirty="0" err="1"/>
              <a:t>recalls</a:t>
            </a:r>
            <a:r>
              <a:rPr lang="cs-CZ" dirty="0"/>
              <a:t> </a:t>
            </a:r>
            <a:r>
              <a:rPr lang="cs-CZ" dirty="0" err="1"/>
              <a:t>details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rest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day</a:t>
            </a:r>
            <a:endParaRPr lang="cs-CZ" dirty="0"/>
          </a:p>
          <a:p>
            <a:pPr marL="171450" indent="-171450">
              <a:buFontTx/>
              <a:buChar char="-"/>
            </a:pPr>
            <a:r>
              <a:rPr lang="cs-CZ" dirty="0" err="1"/>
              <a:t>Caused</a:t>
            </a:r>
            <a:r>
              <a:rPr lang="cs-CZ" dirty="0"/>
              <a:t> by </a:t>
            </a:r>
            <a:r>
              <a:rPr lang="cs-CZ" dirty="0" err="1"/>
              <a:t>overwhelming</a:t>
            </a:r>
            <a:r>
              <a:rPr lang="cs-CZ" dirty="0"/>
              <a:t> stress </a:t>
            </a:r>
            <a:r>
              <a:rPr lang="cs-CZ" dirty="0" err="1"/>
              <a:t>during</a:t>
            </a:r>
            <a:r>
              <a:rPr lang="cs-CZ" dirty="0"/>
              <a:t> </a:t>
            </a:r>
            <a:r>
              <a:rPr lang="cs-CZ" dirty="0" err="1"/>
              <a:t>traumatic</a:t>
            </a:r>
            <a:r>
              <a:rPr lang="cs-CZ" dirty="0"/>
              <a:t> </a:t>
            </a:r>
            <a:r>
              <a:rPr lang="cs-CZ" dirty="0" err="1"/>
              <a:t>events</a:t>
            </a:r>
            <a:endParaRPr lang="cs-CZ" dirty="0"/>
          </a:p>
          <a:p>
            <a:pPr marL="171450" indent="-171450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553755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488556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Zástupný symbol pro obrázek snímku 1">
            <a:extLst>
              <a:ext uri="{FF2B5EF4-FFF2-40B4-BE49-F238E27FC236}">
                <a16:creationId xmlns:a16="http://schemas.microsoft.com/office/drawing/2014/main" id="{1217770A-2039-4B43-847A-A00882EB9EC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Zástupný symbol pro poznámky 2">
            <a:extLst>
              <a:ext uri="{FF2B5EF4-FFF2-40B4-BE49-F238E27FC236}">
                <a16:creationId xmlns:a16="http://schemas.microsoft.com/office/drawing/2014/main" id="{AD8A2668-3F5F-5C47-AA8A-37BB55D47D5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dirty="0"/>
          </a:p>
        </p:txBody>
      </p:sp>
      <p:sp>
        <p:nvSpPr>
          <p:cNvPr id="78852" name="Zástupný symbol pro číslo snímku 3">
            <a:extLst>
              <a:ext uri="{FF2B5EF4-FFF2-40B4-BE49-F238E27FC236}">
                <a16:creationId xmlns:a16="http://schemas.microsoft.com/office/drawing/2014/main" id="{6C45C421-85F0-A348-8C66-DFE29E5A8E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7E8D13E-86D3-1344-B40C-DA966E398147}" type="slidenum">
              <a:rPr lang="cs-CZ" altLang="cs-CZ"/>
              <a:pPr eaLnBrk="1" hangingPunct="1"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2910034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4828025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633140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Distractibility</a:t>
            </a:r>
            <a:r>
              <a:rPr lang="cs-CZ" dirty="0"/>
              <a:t> = </a:t>
            </a: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being</a:t>
            </a:r>
            <a:r>
              <a:rPr lang="cs-CZ" dirty="0"/>
              <a:t> </a:t>
            </a:r>
            <a:r>
              <a:rPr lang="cs-CZ" dirty="0" err="1"/>
              <a:t>easily</a:t>
            </a:r>
            <a:r>
              <a:rPr lang="cs-CZ" dirty="0"/>
              <a:t> </a:t>
            </a:r>
            <a:r>
              <a:rPr lang="cs-CZ" dirty="0" err="1"/>
              <a:t>distracted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Perseveration</a:t>
            </a:r>
            <a:r>
              <a:rPr lang="cs-CZ" dirty="0"/>
              <a:t> = a person </a:t>
            </a:r>
            <a:r>
              <a:rPr lang="cs-CZ" dirty="0" err="1"/>
              <a:t>who</a:t>
            </a:r>
            <a:r>
              <a:rPr lang="cs-CZ" dirty="0"/>
              <a:t> </a:t>
            </a:r>
            <a:r>
              <a:rPr lang="cs-CZ" dirty="0" err="1"/>
              <a:t>continues</a:t>
            </a:r>
            <a:r>
              <a:rPr lang="cs-CZ" dirty="0"/>
              <a:t> </a:t>
            </a:r>
            <a:r>
              <a:rPr lang="cs-CZ" dirty="0" err="1"/>
              <a:t>talking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a </a:t>
            </a:r>
            <a:r>
              <a:rPr lang="cs-CZ" dirty="0" err="1"/>
              <a:t>topic</a:t>
            </a:r>
            <a:r>
              <a:rPr lang="cs-CZ" dirty="0"/>
              <a:t> </a:t>
            </a:r>
            <a:r>
              <a:rPr lang="cs-CZ" dirty="0" err="1"/>
              <a:t>even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conversation</a:t>
            </a:r>
            <a:r>
              <a:rPr lang="cs-CZ" dirty="0"/>
              <a:t> has </a:t>
            </a:r>
            <a:r>
              <a:rPr lang="cs-CZ" dirty="0" err="1"/>
              <a:t>moved</a:t>
            </a:r>
            <a:r>
              <a:rPr lang="cs-CZ" dirty="0"/>
              <a:t> on to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things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892795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Active</a:t>
            </a:r>
            <a:r>
              <a:rPr lang="cs-CZ" dirty="0"/>
              <a:t> </a:t>
            </a:r>
            <a:r>
              <a:rPr lang="cs-CZ" dirty="0" err="1"/>
              <a:t>negativism</a:t>
            </a:r>
            <a:r>
              <a:rPr lang="cs-CZ" dirty="0"/>
              <a:t> = </a:t>
            </a:r>
            <a:r>
              <a:rPr lang="cs-CZ" dirty="0" err="1"/>
              <a:t>doing</a:t>
            </a:r>
            <a:r>
              <a:rPr lang="cs-CZ" dirty="0"/>
              <a:t> oposit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demand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329391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Passive</a:t>
            </a:r>
            <a:r>
              <a:rPr lang="cs-CZ" dirty="0"/>
              <a:t> </a:t>
            </a:r>
            <a:r>
              <a:rPr lang="cs-CZ" dirty="0" err="1"/>
              <a:t>negativism</a:t>
            </a:r>
            <a:r>
              <a:rPr lang="cs-CZ" dirty="0"/>
              <a:t>= </a:t>
            </a:r>
            <a:r>
              <a:rPr lang="cs-CZ" dirty="0" err="1"/>
              <a:t>refuse</a:t>
            </a:r>
            <a:r>
              <a:rPr lang="cs-CZ" dirty="0"/>
              <a:t> to </a:t>
            </a:r>
            <a:r>
              <a:rPr lang="cs-CZ" dirty="0" err="1"/>
              <a:t>meet</a:t>
            </a:r>
            <a:r>
              <a:rPr lang="cs-CZ" dirty="0"/>
              <a:t> </a:t>
            </a:r>
            <a:r>
              <a:rPr lang="cs-CZ" dirty="0" err="1"/>
              <a:t>demands</a:t>
            </a:r>
            <a:r>
              <a:rPr lang="cs-CZ" dirty="0"/>
              <a:t>, </a:t>
            </a:r>
            <a:r>
              <a:rPr lang="cs-CZ" dirty="0" err="1"/>
              <a:t>obey</a:t>
            </a:r>
            <a:r>
              <a:rPr lang="cs-CZ" dirty="0"/>
              <a:t> </a:t>
            </a:r>
            <a:r>
              <a:rPr lang="cs-CZ" dirty="0" err="1"/>
              <a:t>orders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14532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Clouding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consciousness</a:t>
            </a:r>
            <a:r>
              <a:rPr lang="cs-CZ" dirty="0"/>
              <a:t> = a person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less</a:t>
            </a:r>
            <a:r>
              <a:rPr lang="cs-CZ" dirty="0"/>
              <a:t> </a:t>
            </a:r>
            <a:r>
              <a:rPr lang="cs-CZ" dirty="0" err="1"/>
              <a:t>wakeful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aware</a:t>
            </a:r>
            <a:r>
              <a:rPr lang="cs-CZ" dirty="0"/>
              <a:t> </a:t>
            </a:r>
            <a:r>
              <a:rPr lang="cs-CZ" dirty="0" err="1"/>
              <a:t>than</a:t>
            </a:r>
            <a:r>
              <a:rPr lang="cs-CZ" dirty="0"/>
              <a:t> </a:t>
            </a:r>
            <a:r>
              <a:rPr lang="cs-CZ" dirty="0" err="1"/>
              <a:t>normal</a:t>
            </a:r>
            <a:r>
              <a:rPr lang="cs-CZ" dirty="0"/>
              <a:t>, feeling „</a:t>
            </a:r>
            <a:r>
              <a:rPr lang="cs-CZ" dirty="0" err="1"/>
              <a:t>foggy</a:t>
            </a:r>
            <a:r>
              <a:rPr lang="cs-CZ" dirty="0"/>
              <a:t>“, </a:t>
            </a:r>
            <a:r>
              <a:rPr lang="cs-CZ" dirty="0" err="1"/>
              <a:t>they</a:t>
            </a:r>
            <a:r>
              <a:rPr lang="cs-CZ" dirty="0"/>
              <a:t> are not </a:t>
            </a:r>
            <a:r>
              <a:rPr lang="cs-CZ" dirty="0" err="1"/>
              <a:t>aware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>,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surroundings</a:t>
            </a:r>
            <a:r>
              <a:rPr lang="cs-CZ" dirty="0"/>
              <a:t> and </a:t>
            </a:r>
            <a:r>
              <a:rPr lang="cs-CZ" dirty="0" err="1"/>
              <a:t>find</a:t>
            </a:r>
            <a:r>
              <a:rPr lang="cs-CZ" dirty="0"/>
              <a:t> </a:t>
            </a:r>
            <a:r>
              <a:rPr lang="cs-CZ" dirty="0" err="1"/>
              <a:t>difficult</a:t>
            </a:r>
            <a:r>
              <a:rPr lang="cs-CZ" dirty="0"/>
              <a:t> to </a:t>
            </a:r>
            <a:r>
              <a:rPr lang="cs-CZ" dirty="0" err="1"/>
              <a:t>pay</a:t>
            </a:r>
            <a:r>
              <a:rPr lang="cs-CZ" dirty="0"/>
              <a:t> </a:t>
            </a:r>
            <a:r>
              <a:rPr lang="cs-CZ" dirty="0" err="1"/>
              <a:t>attention</a:t>
            </a:r>
            <a:endParaRPr lang="cs-CZ" dirty="0"/>
          </a:p>
          <a:p>
            <a:endParaRPr lang="cs-CZ" dirty="0"/>
          </a:p>
          <a:p>
            <a:r>
              <a:rPr lang="cs-CZ" dirty="0"/>
              <a:t>Somnolence: 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dirty="0" err="1"/>
              <a:t>pathologicaly</a:t>
            </a:r>
            <a:r>
              <a:rPr lang="cs-CZ" dirty="0"/>
              <a:t> </a:t>
            </a:r>
            <a:r>
              <a:rPr lang="cs-CZ" dirty="0" err="1"/>
              <a:t>sleepy</a:t>
            </a:r>
            <a:endParaRPr lang="cs-CZ" dirty="0"/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dirty="0" err="1"/>
              <a:t>delayed</a:t>
            </a:r>
            <a:r>
              <a:rPr lang="cs-CZ" dirty="0"/>
              <a:t> </a:t>
            </a:r>
            <a:r>
              <a:rPr lang="cs-CZ" dirty="0" err="1"/>
              <a:t>reactions</a:t>
            </a:r>
            <a:r>
              <a:rPr lang="cs-CZ" dirty="0"/>
              <a:t> to </a:t>
            </a:r>
            <a:r>
              <a:rPr lang="cs-CZ" dirty="0" err="1"/>
              <a:t>touch</a:t>
            </a:r>
            <a:r>
              <a:rPr lang="cs-CZ" dirty="0"/>
              <a:t>, </a:t>
            </a:r>
            <a:r>
              <a:rPr lang="cs-CZ" dirty="0" err="1"/>
              <a:t>speech</a:t>
            </a:r>
            <a:endParaRPr lang="cs-CZ" dirty="0"/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dirty="0" err="1"/>
              <a:t>bradypsychism</a:t>
            </a:r>
            <a:endParaRPr lang="cs-CZ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 err="1"/>
              <a:t>mild</a:t>
            </a:r>
            <a:r>
              <a:rPr lang="cs-CZ" dirty="0"/>
              <a:t> </a:t>
            </a:r>
            <a:r>
              <a:rPr lang="cs-CZ" dirty="0" err="1"/>
              <a:t>intoxications</a:t>
            </a:r>
            <a:r>
              <a:rPr lang="cs-CZ" dirty="0"/>
              <a:t>, </a:t>
            </a:r>
            <a:r>
              <a:rPr lang="cs-CZ" dirty="0" err="1"/>
              <a:t>mild</a:t>
            </a:r>
            <a:r>
              <a:rPr lang="cs-CZ" dirty="0"/>
              <a:t> brain </a:t>
            </a:r>
            <a:r>
              <a:rPr lang="cs-CZ" dirty="0" err="1"/>
              <a:t>injury</a:t>
            </a:r>
            <a:r>
              <a:rPr lang="cs-CZ" dirty="0"/>
              <a:t>,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beginning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end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narcosis</a:t>
            </a:r>
            <a:endParaRPr lang="cs-CZ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dirty="0"/>
          </a:p>
          <a:p>
            <a:pPr marL="0" indent="0">
              <a:buFontTx/>
              <a:buNone/>
            </a:pPr>
            <a:r>
              <a:rPr lang="cs-CZ" dirty="0" err="1"/>
              <a:t>Sopor</a:t>
            </a:r>
            <a:endParaRPr lang="cs-CZ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 err="1"/>
              <a:t>Looks</a:t>
            </a:r>
            <a:r>
              <a:rPr lang="cs-CZ" dirty="0"/>
              <a:t> </a:t>
            </a:r>
            <a:r>
              <a:rPr lang="cs-CZ" dirty="0" err="1"/>
              <a:t>like</a:t>
            </a:r>
            <a:r>
              <a:rPr lang="cs-CZ" dirty="0"/>
              <a:t> </a:t>
            </a:r>
            <a:r>
              <a:rPr lang="cs-CZ" dirty="0" err="1"/>
              <a:t>sleeping</a:t>
            </a:r>
            <a:endParaRPr lang="cs-CZ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 err="1"/>
              <a:t>Inapropriate</a:t>
            </a:r>
            <a:r>
              <a:rPr lang="cs-CZ" dirty="0"/>
              <a:t> </a:t>
            </a:r>
            <a:r>
              <a:rPr lang="cs-CZ" dirty="0" err="1"/>
              <a:t>words</a:t>
            </a:r>
            <a:r>
              <a:rPr lang="cs-CZ" dirty="0"/>
              <a:t>, </a:t>
            </a:r>
            <a:r>
              <a:rPr lang="cs-CZ" dirty="0" err="1"/>
              <a:t>incomprehensible</a:t>
            </a:r>
            <a:r>
              <a:rPr lang="cs-CZ" dirty="0"/>
              <a:t> </a:t>
            </a:r>
            <a:r>
              <a:rPr lang="cs-CZ" dirty="0" err="1"/>
              <a:t>sounds</a:t>
            </a:r>
            <a:endParaRPr lang="cs-CZ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 err="1"/>
              <a:t>Bradycardia</a:t>
            </a:r>
            <a:r>
              <a:rPr lang="cs-CZ" dirty="0"/>
              <a:t>, </a:t>
            </a:r>
            <a:r>
              <a:rPr lang="cs-CZ" dirty="0" err="1"/>
              <a:t>hypopnoe</a:t>
            </a:r>
            <a:r>
              <a:rPr lang="cs-CZ" dirty="0"/>
              <a:t>, </a:t>
            </a:r>
            <a:r>
              <a:rPr lang="cs-CZ" dirty="0" err="1"/>
              <a:t>hypotensis</a:t>
            </a:r>
            <a:endParaRPr lang="cs-CZ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 err="1"/>
              <a:t>intoxications</a:t>
            </a:r>
            <a:r>
              <a:rPr lang="cs-CZ" dirty="0"/>
              <a:t>, brain </a:t>
            </a:r>
            <a:r>
              <a:rPr lang="cs-CZ" dirty="0" err="1"/>
              <a:t>injury</a:t>
            </a:r>
            <a:r>
              <a:rPr lang="cs-CZ" dirty="0"/>
              <a:t>, </a:t>
            </a:r>
            <a:r>
              <a:rPr lang="cs-CZ" dirty="0" err="1"/>
              <a:t>infections</a:t>
            </a:r>
            <a:endParaRPr lang="cs-CZ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dirty="0"/>
          </a:p>
          <a:p>
            <a:pPr marL="0" indent="0">
              <a:buFontTx/>
              <a:buNone/>
            </a:pPr>
            <a:r>
              <a:rPr lang="cs-CZ" dirty="0" err="1"/>
              <a:t>Coma</a:t>
            </a:r>
            <a:endParaRPr lang="cs-CZ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/>
              <a:t>No response to </a:t>
            </a:r>
            <a:r>
              <a:rPr lang="cs-CZ" dirty="0" err="1"/>
              <a:t>any</a:t>
            </a:r>
            <a:r>
              <a:rPr lang="cs-CZ" dirty="0"/>
              <a:t> </a:t>
            </a:r>
            <a:r>
              <a:rPr lang="cs-CZ" dirty="0" err="1"/>
              <a:t>stimuli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56570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196247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077272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931689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56253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543202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Abbility</a:t>
            </a:r>
            <a:r>
              <a:rPr lang="cs-CZ" dirty="0"/>
              <a:t> to </a:t>
            </a:r>
            <a:r>
              <a:rPr lang="cs-CZ" dirty="0" err="1"/>
              <a:t>distinbuish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sensory </a:t>
            </a:r>
            <a:r>
              <a:rPr lang="cs-CZ" dirty="0" err="1"/>
              <a:t>consequences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one´s</a:t>
            </a:r>
            <a:r>
              <a:rPr lang="cs-CZ" dirty="0"/>
              <a:t> </a:t>
            </a:r>
            <a:r>
              <a:rPr lang="cs-CZ" dirty="0" err="1"/>
              <a:t>own</a:t>
            </a:r>
            <a:r>
              <a:rPr lang="cs-CZ" dirty="0"/>
              <a:t> </a:t>
            </a:r>
            <a:r>
              <a:rPr lang="cs-CZ" dirty="0" err="1"/>
              <a:t>activity</a:t>
            </a:r>
            <a:r>
              <a:rPr lang="cs-CZ" dirty="0"/>
              <a:t> </a:t>
            </a:r>
            <a:r>
              <a:rPr lang="cs-CZ" dirty="0" err="1"/>
              <a:t>from</a:t>
            </a:r>
            <a:endParaRPr lang="cs-CZ" dirty="0"/>
          </a:p>
          <a:p>
            <a:r>
              <a:rPr lang="cs-CZ" dirty="0"/>
              <a:t> </a:t>
            </a:r>
            <a:r>
              <a:rPr lang="cs-CZ" dirty="0" err="1"/>
              <a:t>passive</a:t>
            </a:r>
            <a:r>
              <a:rPr lang="cs-CZ" dirty="0"/>
              <a:t> sensory </a:t>
            </a:r>
            <a:r>
              <a:rPr lang="cs-CZ" dirty="0" err="1"/>
              <a:t>reception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environmental</a:t>
            </a:r>
            <a:r>
              <a:rPr lang="cs-CZ" dirty="0"/>
              <a:t> </a:t>
            </a:r>
            <a:r>
              <a:rPr lang="cs-CZ" dirty="0" err="1"/>
              <a:t>activity</a:t>
            </a:r>
            <a:endParaRPr lang="cs-CZ" dirty="0"/>
          </a:p>
          <a:p>
            <a:r>
              <a:rPr lang="cs-CZ" dirty="0" err="1"/>
              <a:t>Presynaptic</a:t>
            </a:r>
            <a:r>
              <a:rPr lang="cs-CZ" dirty="0"/>
              <a:t> and </a:t>
            </a:r>
            <a:r>
              <a:rPr lang="cs-CZ" dirty="0" err="1"/>
              <a:t>postsynaptic</a:t>
            </a:r>
            <a:r>
              <a:rPr lang="cs-CZ" dirty="0"/>
              <a:t> </a:t>
            </a:r>
            <a:r>
              <a:rPr lang="cs-CZ" dirty="0" err="1"/>
              <a:t>inhibition</a:t>
            </a:r>
            <a:endParaRPr lang="cs-CZ" dirty="0"/>
          </a:p>
          <a:p>
            <a:r>
              <a:rPr lang="cs-CZ" dirty="0" err="1"/>
              <a:t>Expected</a:t>
            </a:r>
            <a:r>
              <a:rPr lang="cs-CZ" dirty="0"/>
              <a:t> </a:t>
            </a:r>
            <a:r>
              <a:rPr lang="cs-CZ" dirty="0" err="1"/>
              <a:t>sensation</a:t>
            </a:r>
            <a:r>
              <a:rPr lang="cs-CZ" dirty="0"/>
              <a:t> = „</a:t>
            </a:r>
            <a:r>
              <a:rPr lang="cs-CZ" dirty="0" err="1"/>
              <a:t>efference</a:t>
            </a:r>
            <a:r>
              <a:rPr lang="cs-CZ" dirty="0"/>
              <a:t> copy“ </a:t>
            </a:r>
            <a:r>
              <a:rPr lang="cs-CZ" dirty="0" err="1"/>
              <a:t>for</a:t>
            </a:r>
            <a:r>
              <a:rPr lang="cs-CZ" dirty="0"/>
              <a:t> a </a:t>
            </a:r>
            <a:r>
              <a:rPr lang="cs-CZ" dirty="0" err="1"/>
              <a:t>particular</a:t>
            </a:r>
            <a:r>
              <a:rPr lang="cs-CZ" dirty="0"/>
              <a:t> </a:t>
            </a:r>
            <a:r>
              <a:rPr lang="cs-CZ" dirty="0" err="1"/>
              <a:t>movement</a:t>
            </a:r>
            <a:endParaRPr lang="cs-CZ" dirty="0"/>
          </a:p>
          <a:p>
            <a:r>
              <a:rPr lang="cs-CZ" dirty="0" err="1"/>
              <a:t>Experienced</a:t>
            </a:r>
            <a:r>
              <a:rPr lang="cs-CZ" dirty="0"/>
              <a:t> </a:t>
            </a:r>
            <a:r>
              <a:rPr lang="cs-CZ" dirty="0" err="1"/>
              <a:t>sensation</a:t>
            </a:r>
            <a:r>
              <a:rPr lang="cs-CZ" dirty="0"/>
              <a:t> = „</a:t>
            </a:r>
            <a:r>
              <a:rPr lang="cs-CZ" dirty="0" err="1"/>
              <a:t>reafference</a:t>
            </a:r>
            <a:r>
              <a:rPr lang="cs-CZ" dirty="0"/>
              <a:t> copy“, sensory feedback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movement</a:t>
            </a:r>
            <a:r>
              <a:rPr lang="cs-CZ" dirty="0"/>
              <a:t> – </a:t>
            </a:r>
            <a:r>
              <a:rPr lang="cs-CZ" dirty="0" err="1"/>
              <a:t>increase</a:t>
            </a:r>
            <a:r>
              <a:rPr lang="cs-CZ" dirty="0"/>
              <a:t> in </a:t>
            </a:r>
            <a:r>
              <a:rPr lang="cs-CZ" dirty="0" err="1"/>
              <a:t>gamma</a:t>
            </a:r>
            <a:r>
              <a:rPr lang="cs-CZ" dirty="0"/>
              <a:t> </a:t>
            </a:r>
            <a:r>
              <a:rPr lang="cs-CZ" dirty="0" err="1"/>
              <a:t>coherence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frontal</a:t>
            </a:r>
            <a:r>
              <a:rPr lang="cs-CZ" dirty="0"/>
              <a:t> and </a:t>
            </a:r>
            <a:r>
              <a:rPr lang="cs-CZ" dirty="0" err="1"/>
              <a:t>temporal</a:t>
            </a:r>
            <a:r>
              <a:rPr lang="cs-CZ" dirty="0"/>
              <a:t> </a:t>
            </a:r>
            <a:r>
              <a:rPr lang="cs-CZ" dirty="0" err="1"/>
              <a:t>lobes</a:t>
            </a:r>
            <a:r>
              <a:rPr lang="cs-CZ" dirty="0"/>
              <a:t> </a:t>
            </a:r>
            <a:r>
              <a:rPr lang="cs-CZ" dirty="0" err="1"/>
              <a:t>during</a:t>
            </a:r>
            <a:r>
              <a:rPr lang="cs-CZ" dirty="0"/>
              <a:t> </a:t>
            </a:r>
            <a:r>
              <a:rPr lang="cs-CZ" dirty="0" err="1"/>
              <a:t>active</a:t>
            </a:r>
            <a:r>
              <a:rPr lang="cs-CZ" dirty="0"/>
              <a:t> </a:t>
            </a:r>
            <a:r>
              <a:rPr lang="cs-CZ" dirty="0" err="1"/>
              <a:t>talking</a:t>
            </a:r>
            <a:r>
              <a:rPr lang="cs-CZ" dirty="0"/>
              <a:t> </a:t>
            </a:r>
            <a:r>
              <a:rPr lang="cs-CZ" dirty="0" err="1"/>
              <a:t>compared</a:t>
            </a:r>
            <a:r>
              <a:rPr lang="cs-CZ" dirty="0"/>
              <a:t> to </a:t>
            </a:r>
            <a:r>
              <a:rPr lang="cs-CZ" dirty="0" err="1"/>
              <a:t>passive</a:t>
            </a:r>
            <a:r>
              <a:rPr lang="cs-CZ" dirty="0"/>
              <a:t> </a:t>
            </a:r>
            <a:r>
              <a:rPr lang="cs-CZ" dirty="0" err="1"/>
              <a:t>listening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Parkinson´s</a:t>
            </a:r>
            <a:r>
              <a:rPr lang="cs-CZ" dirty="0"/>
              <a:t> </a:t>
            </a:r>
            <a:r>
              <a:rPr lang="cs-CZ" dirty="0" err="1"/>
              <a:t>disease</a:t>
            </a:r>
            <a:r>
              <a:rPr lang="cs-CZ" dirty="0"/>
              <a:t>: </a:t>
            </a:r>
            <a:r>
              <a:rPr lang="cs-CZ" dirty="0" err="1"/>
              <a:t>misjudgement</a:t>
            </a:r>
            <a:r>
              <a:rPr lang="cs-CZ" dirty="0"/>
              <a:t> </a:t>
            </a:r>
            <a:r>
              <a:rPr lang="cs-CZ" dirty="0" err="1"/>
              <a:t>during</a:t>
            </a:r>
            <a:r>
              <a:rPr lang="cs-CZ" dirty="0"/>
              <a:t> limb </a:t>
            </a:r>
            <a:r>
              <a:rPr lang="cs-CZ" dirty="0" err="1"/>
              <a:t>movement</a:t>
            </a:r>
            <a:r>
              <a:rPr lang="cs-CZ" dirty="0"/>
              <a:t>, </a:t>
            </a:r>
            <a:r>
              <a:rPr lang="cs-CZ" dirty="0" err="1"/>
              <a:t>inapropriate</a:t>
            </a:r>
            <a:r>
              <a:rPr lang="cs-CZ" dirty="0"/>
              <a:t> </a:t>
            </a:r>
            <a:r>
              <a:rPr lang="cs-CZ" dirty="0" err="1"/>
              <a:t>coordination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proprioceptive</a:t>
            </a:r>
            <a:r>
              <a:rPr lang="cs-CZ" dirty="0"/>
              <a:t> sensory feedback and </a:t>
            </a:r>
            <a:r>
              <a:rPr lang="cs-CZ" dirty="0" err="1"/>
              <a:t>corollary</a:t>
            </a:r>
            <a:r>
              <a:rPr lang="cs-CZ" dirty="0"/>
              <a:t> </a:t>
            </a:r>
            <a:r>
              <a:rPr lang="cs-CZ" dirty="0" err="1"/>
              <a:t>discharge</a:t>
            </a:r>
            <a:r>
              <a:rPr lang="cs-CZ" dirty="0"/>
              <a:t> </a:t>
            </a:r>
            <a:r>
              <a:rPr lang="cs-CZ" dirty="0" err="1"/>
              <a:t>mechanism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higher</a:t>
            </a:r>
            <a:r>
              <a:rPr lang="cs-CZ" dirty="0"/>
              <a:t> </a:t>
            </a:r>
            <a:r>
              <a:rPr lang="cs-CZ" dirty="0" err="1"/>
              <a:t>centres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patient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unable</a:t>
            </a:r>
            <a:r>
              <a:rPr lang="cs-CZ" dirty="0"/>
              <a:t> to </a:t>
            </a:r>
            <a:r>
              <a:rPr lang="cs-CZ" dirty="0" err="1"/>
              <a:t>predict</a:t>
            </a:r>
            <a:r>
              <a:rPr lang="cs-CZ" dirty="0"/>
              <a:t> limb </a:t>
            </a:r>
            <a:r>
              <a:rPr lang="cs-CZ" dirty="0" err="1"/>
              <a:t>position</a:t>
            </a:r>
            <a:r>
              <a:rPr lang="cs-CZ" dirty="0"/>
              <a:t> </a:t>
            </a:r>
            <a:r>
              <a:rPr lang="cs-CZ" dirty="0" err="1"/>
              <a:t>leading</a:t>
            </a:r>
            <a:r>
              <a:rPr lang="cs-CZ" dirty="0"/>
              <a:t> to </a:t>
            </a:r>
            <a:r>
              <a:rPr lang="cs-CZ" dirty="0" err="1"/>
              <a:t>bradykinesia</a:t>
            </a:r>
            <a:r>
              <a:rPr lang="cs-CZ" dirty="0"/>
              <a:t> (</a:t>
            </a:r>
            <a:r>
              <a:rPr lang="cs-CZ" dirty="0" err="1"/>
              <a:t>slowing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his limb </a:t>
            </a:r>
            <a:r>
              <a:rPr lang="cs-CZ" dirty="0" err="1"/>
              <a:t>movements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 err="1"/>
              <a:t>Schizophrenia</a:t>
            </a:r>
            <a:r>
              <a:rPr lang="cs-CZ" dirty="0"/>
              <a:t> = </a:t>
            </a:r>
            <a:r>
              <a:rPr lang="cs-CZ" dirty="0" err="1"/>
              <a:t>inability</a:t>
            </a:r>
            <a:r>
              <a:rPr lang="cs-CZ" dirty="0"/>
              <a:t> to </a:t>
            </a:r>
            <a:r>
              <a:rPr lang="cs-CZ" dirty="0" err="1"/>
              <a:t>distinguish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thoughts</a:t>
            </a:r>
            <a:r>
              <a:rPr lang="cs-CZ" dirty="0"/>
              <a:t> and </a:t>
            </a:r>
            <a:r>
              <a:rPr lang="cs-CZ" dirty="0" err="1"/>
              <a:t>action</a:t>
            </a:r>
            <a:r>
              <a:rPr lang="cs-CZ" dirty="0"/>
              <a:t> </a:t>
            </a:r>
            <a:r>
              <a:rPr lang="cs-CZ" dirty="0" err="1"/>
              <a:t>generated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self</a:t>
            </a:r>
            <a:r>
              <a:rPr lang="cs-CZ" dirty="0"/>
              <a:t> and </a:t>
            </a:r>
            <a:r>
              <a:rPr lang="cs-CZ" dirty="0" err="1"/>
              <a:t>others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62799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MUDr. Alena Damborská, Ph.D.</a:t>
            </a: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cs-CZ"/>
              <a:t>MUDr. Alena Damborská, Ph.D.</a:t>
            </a:r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cs-CZ"/>
              <a:t>MUDr. Alena Damborská, Ph.D.</a:t>
            </a:r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t-BR"/>
              <a:t>MUDr. Alena Damborská, Ph.D.</a:t>
            </a:r>
            <a:endParaRPr lang="cs-CZ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1FBE0B78-FC15-8C43-8794-278D33D54307}"/>
              </a:ext>
            </a:extLst>
          </p:cNvPr>
          <p:cNvSpPr txBox="1"/>
          <p:nvPr userDrawn="1"/>
        </p:nvSpPr>
        <p:spPr>
          <a:xfrm>
            <a:off x="0" y="3429000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1316214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nímek MUN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1FBE0B78-FC15-8C43-8794-278D33D54307}"/>
              </a:ext>
            </a:extLst>
          </p:cNvPr>
          <p:cNvSpPr txBox="1"/>
          <p:nvPr userDrawn="1"/>
        </p:nvSpPr>
        <p:spPr>
          <a:xfrm>
            <a:off x="0" y="3429000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>
                <a:solidFill>
                  <a:srgbClr val="0000DC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8195177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1" y="3690938"/>
            <a:ext cx="10352617" cy="1528762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895352" y="1906588"/>
            <a:ext cx="5099049" cy="431165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906588"/>
            <a:ext cx="5099051" cy="431165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788601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t-BR"/>
              <a:t>MUDr. Alena Damborská, Ph.D.</a:t>
            </a: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pt-BR"/>
              <a:t>MUDr. Alena Damborská, Ph.D.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pt-BR"/>
              <a:t>MUDr. Alena Damborská, Ph.D.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cs-CZ"/>
              <a:t>MUDr. Alena Damborská, Ph.D.</a:t>
            </a:r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cs-CZ"/>
              <a:t>MUDr. Alena Damborská, Ph.D.</a:t>
            </a:r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cs-CZ"/>
              <a:t>MUDr. Alena Damborská, Ph.D.</a:t>
            </a:r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cs-CZ"/>
              <a:t>MUDr. Alena Damborská, Ph.D.</a:t>
            </a:r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cs-CZ"/>
              <a:t>MUDr. Alena Damborská, Ph.D.</a:t>
            </a:r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pt-BR"/>
              <a:t>MUDr. Alena Damborská, Ph.D.</a:t>
            </a:r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ursera.org/learn/international-psychiatry/lecture/X6IZW/the-affect-in-the-mental-state-examination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ursera.org/learn/international-psychiatry/lecture/BzKL8/the-thought-process-in-the-mental-state-examination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ursera.org/learn/international-psychiatry/lecture/klFvK/thought-content-and-the-delusion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4YhpWZCdiZc" TargetMode="External"/><Relationship Id="rId2" Type="http://schemas.openxmlformats.org/officeDocument/2006/relationships/hyperlink" Target="https://www.youtube.com/watch?v=ZB28gfSmz1Y&amp;t=35s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youtube.com/watch?v=zA-fqvC02oM&amp;list=PLFZTljPAn-Kx257X3b9ET8qZfVOcC8V5o&amp;index=7&amp;t=0s" TargetMode="External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Ii2FHbtVJzc" TargetMode="External"/><Relationship Id="rId13" Type="http://schemas.openxmlformats.org/officeDocument/2006/relationships/hyperlink" Target="https://www.youtube.com/watch?v=_jOuqAcgMrA" TargetMode="External"/><Relationship Id="rId3" Type="http://schemas.openxmlformats.org/officeDocument/2006/relationships/hyperlink" Target="https://www.youtube.com/watch?v=zA-fqvC02oM" TargetMode="External"/><Relationship Id="rId7" Type="http://schemas.openxmlformats.org/officeDocument/2006/relationships/hyperlink" Target="https://www.youtube.com/watch?v=hwz9M2jZi_o" TargetMode="External"/><Relationship Id="rId12" Type="http://schemas.openxmlformats.org/officeDocument/2006/relationships/hyperlink" Target="https://www.youtube.com/watch?v=syM6XYzht20" TargetMode="External"/><Relationship Id="rId2" Type="http://schemas.openxmlformats.org/officeDocument/2006/relationships/hyperlink" Target="https://www.youtube.com/watch?v=4YhpWZCdiZc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youtube.com/watch?v=lJH1AoVuVS0" TargetMode="External"/><Relationship Id="rId11" Type="http://schemas.openxmlformats.org/officeDocument/2006/relationships/hyperlink" Target="https://www.youtube.com/watch?v=xMwOLoPFKlM" TargetMode="External"/><Relationship Id="rId5" Type="http://schemas.openxmlformats.org/officeDocument/2006/relationships/hyperlink" Target="https://www.youtube.com/watch?v=ZB28gfSmz1Y" TargetMode="External"/><Relationship Id="rId10" Type="http://schemas.openxmlformats.org/officeDocument/2006/relationships/hyperlink" Target="https://www.youtube.com/watch?v=_s1lzxHRO4U" TargetMode="External"/><Relationship Id="rId4" Type="http://schemas.openxmlformats.org/officeDocument/2006/relationships/hyperlink" Target="https://www.youtube.com/watch?v=0tn8xLQY53U" TargetMode="External"/><Relationship Id="rId9" Type="http://schemas.openxmlformats.org/officeDocument/2006/relationships/hyperlink" Target="https://www.youtube.com/watch?v=9YaS_4tXBNU" TargetMode="External"/><Relationship Id="rId14" Type="http://schemas.openxmlformats.org/officeDocument/2006/relationships/hyperlink" Target="https://www.youtube.com/watch?v=A-m_aIQfXZA" TargetMode="Externa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Psychopathology</a:t>
            </a:r>
            <a:r>
              <a:rPr lang="cs-CZ" dirty="0"/>
              <a:t>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1149661"/>
          </a:xfrm>
        </p:spPr>
        <p:txBody>
          <a:bodyPr/>
          <a:lstStyle/>
          <a:p>
            <a:r>
              <a:rPr lang="en-US" dirty="0"/>
              <a:t>Seminars </a:t>
            </a:r>
            <a:r>
              <a:rPr lang="cs-CZ" dirty="0"/>
              <a:t>on</a:t>
            </a:r>
            <a:r>
              <a:rPr lang="en-US" dirty="0"/>
              <a:t> Psychiatry - VLA</a:t>
            </a:r>
          </a:p>
          <a:p>
            <a:endParaRPr lang="en-US" dirty="0"/>
          </a:p>
          <a:p>
            <a:r>
              <a:rPr lang="en-US" dirty="0" err="1"/>
              <a:t>MUDr</a:t>
            </a:r>
            <a:r>
              <a:rPr lang="en-US" dirty="0"/>
              <a:t>. </a:t>
            </a:r>
            <a:r>
              <a:rPr lang="cs-CZ" dirty="0"/>
              <a:t>Alena</a:t>
            </a:r>
            <a:r>
              <a:rPr lang="en-US" dirty="0"/>
              <a:t> </a:t>
            </a:r>
            <a:r>
              <a:rPr lang="cs-CZ" dirty="0"/>
              <a:t>Damborská,</a:t>
            </a:r>
            <a:r>
              <a:rPr lang="en-US" dirty="0"/>
              <a:t> Ph.D. </a:t>
            </a:r>
          </a:p>
        </p:txBody>
      </p:sp>
    </p:spTree>
    <p:extLst>
      <p:ext uri="{BB962C8B-B14F-4D97-AF65-F5344CB8AC3E}">
        <p14:creationId xmlns:p14="http://schemas.microsoft.com/office/powerpoint/2010/main" val="1348239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C1A61EC2-73C8-492B-B797-F479EAF4A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cs-CZ" dirty="0" err="1"/>
              <a:t>isorders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Consciousness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12C600B-52D7-4265-894E-8D5BDD662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0" y="1556538"/>
            <a:ext cx="10965200" cy="3032398"/>
          </a:xfrm>
        </p:spPr>
        <p:txBody>
          <a:bodyPr/>
          <a:lstStyle/>
          <a:p>
            <a:pPr marL="72000" indent="0">
              <a:buNone/>
            </a:pPr>
            <a:r>
              <a:rPr lang="cs-CZ" i="1" dirty="0" err="1"/>
              <a:t>Qualitative</a:t>
            </a:r>
            <a:r>
              <a:rPr lang="cs-CZ" i="1" dirty="0"/>
              <a:t> </a:t>
            </a:r>
            <a:r>
              <a:rPr lang="cs-CZ" i="1" dirty="0" err="1"/>
              <a:t>changes</a:t>
            </a:r>
            <a:r>
              <a:rPr lang="cs-CZ" i="1" dirty="0"/>
              <a:t> </a:t>
            </a:r>
            <a:r>
              <a:rPr lang="cs-CZ" dirty="0"/>
              <a:t>– </a:t>
            </a:r>
            <a:r>
              <a:rPr lang="cs-CZ" dirty="0" err="1"/>
              <a:t>disturbed</a:t>
            </a:r>
            <a:r>
              <a:rPr lang="cs-CZ" dirty="0"/>
              <a:t> </a:t>
            </a:r>
            <a:r>
              <a:rPr lang="cs-CZ" dirty="0" err="1"/>
              <a:t>perception</a:t>
            </a:r>
            <a:r>
              <a:rPr lang="cs-CZ" dirty="0"/>
              <a:t>, </a:t>
            </a:r>
            <a:r>
              <a:rPr lang="cs-CZ" dirty="0" err="1"/>
              <a:t>thinking</a:t>
            </a:r>
            <a:r>
              <a:rPr lang="cs-CZ" dirty="0"/>
              <a:t>, </a:t>
            </a:r>
            <a:r>
              <a:rPr lang="cs-CZ" dirty="0" err="1"/>
              <a:t>affectivity</a:t>
            </a:r>
            <a:r>
              <a:rPr lang="cs-CZ" dirty="0"/>
              <a:t>, </a:t>
            </a:r>
            <a:r>
              <a:rPr lang="cs-CZ" dirty="0" err="1"/>
              <a:t>memory</a:t>
            </a:r>
            <a:r>
              <a:rPr lang="cs-CZ" dirty="0"/>
              <a:t>, and </a:t>
            </a:r>
            <a:r>
              <a:rPr lang="cs-CZ" dirty="0" err="1"/>
              <a:t>behavior</a:t>
            </a:r>
            <a:r>
              <a:rPr lang="cs-CZ" dirty="0"/>
              <a:t>:</a:t>
            </a:r>
          </a:p>
          <a:p>
            <a:pPr marL="72000" indent="0">
              <a:buNone/>
            </a:pPr>
            <a:endParaRPr lang="cs-CZ" dirty="0"/>
          </a:p>
          <a:p>
            <a:r>
              <a:rPr lang="cs-CZ" dirty="0" err="1">
                <a:solidFill>
                  <a:schemeClr val="tx2"/>
                </a:solidFill>
              </a:rPr>
              <a:t>Obnubilation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/>
              <a:t>(</a:t>
            </a:r>
            <a:r>
              <a:rPr lang="cs-CZ" dirty="0" err="1"/>
              <a:t>twilight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) - </a:t>
            </a:r>
            <a:r>
              <a:rPr lang="cs-CZ" dirty="0" err="1"/>
              <a:t>impaired</a:t>
            </a:r>
            <a:r>
              <a:rPr lang="cs-CZ" dirty="0"/>
              <a:t> </a:t>
            </a:r>
            <a:r>
              <a:rPr lang="cs-CZ" dirty="0" err="1"/>
              <a:t>self-awareness</a:t>
            </a:r>
            <a:r>
              <a:rPr lang="cs-CZ" dirty="0"/>
              <a:t>, </a:t>
            </a:r>
            <a:r>
              <a:rPr lang="cs-CZ" b="1" dirty="0"/>
              <a:t>rapid </a:t>
            </a:r>
            <a:r>
              <a:rPr lang="cs-CZ" b="1" dirty="0" err="1"/>
              <a:t>onset</a:t>
            </a:r>
            <a:r>
              <a:rPr lang="cs-CZ" b="1" dirty="0"/>
              <a:t> and rapid end</a:t>
            </a:r>
            <a:r>
              <a:rPr lang="cs-CZ" dirty="0"/>
              <a:t>, </a:t>
            </a:r>
            <a:r>
              <a:rPr lang="cs-CZ" dirty="0" err="1"/>
              <a:t>aimless</a:t>
            </a:r>
            <a:r>
              <a:rPr lang="cs-CZ" dirty="0"/>
              <a:t> </a:t>
            </a:r>
            <a:r>
              <a:rPr lang="cs-CZ" dirty="0" err="1"/>
              <a:t>acting</a:t>
            </a:r>
            <a:r>
              <a:rPr lang="cs-CZ" dirty="0"/>
              <a:t>, </a:t>
            </a:r>
            <a:r>
              <a:rPr lang="cs-CZ" dirty="0" err="1"/>
              <a:t>complete</a:t>
            </a:r>
            <a:r>
              <a:rPr lang="cs-CZ" dirty="0"/>
              <a:t> </a:t>
            </a:r>
            <a:r>
              <a:rPr lang="cs-CZ" b="1" dirty="0" err="1"/>
              <a:t>amnezia</a:t>
            </a:r>
            <a:r>
              <a:rPr lang="cs-CZ" dirty="0"/>
              <a:t> on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state</a:t>
            </a:r>
            <a:endParaRPr lang="cs-CZ" dirty="0"/>
          </a:p>
          <a:p>
            <a:pPr lvl="1"/>
            <a:r>
              <a:rPr lang="cs-CZ" dirty="0"/>
              <a:t> </a:t>
            </a:r>
            <a:r>
              <a:rPr lang="cs-CZ" dirty="0" err="1"/>
              <a:t>intoxication</a:t>
            </a:r>
            <a:r>
              <a:rPr lang="cs-CZ" dirty="0"/>
              <a:t>, brain </a:t>
            </a:r>
            <a:r>
              <a:rPr lang="cs-CZ" dirty="0" err="1"/>
              <a:t>tumors</a:t>
            </a:r>
            <a:r>
              <a:rPr lang="cs-CZ" dirty="0"/>
              <a:t>, </a:t>
            </a:r>
            <a:r>
              <a:rPr lang="cs-CZ" dirty="0" err="1"/>
              <a:t>dissociative</a:t>
            </a:r>
            <a:r>
              <a:rPr lang="cs-CZ" dirty="0"/>
              <a:t> personality </a:t>
            </a:r>
            <a:r>
              <a:rPr lang="cs-CZ" dirty="0" err="1"/>
              <a:t>disorder</a:t>
            </a:r>
            <a:endParaRPr lang="cs-CZ" dirty="0"/>
          </a:p>
          <a:p>
            <a:r>
              <a:rPr lang="cs-CZ" dirty="0">
                <a:solidFill>
                  <a:schemeClr val="tx2"/>
                </a:solidFill>
              </a:rPr>
              <a:t>Delirium</a:t>
            </a:r>
            <a:r>
              <a:rPr lang="cs-CZ" dirty="0"/>
              <a:t> (</a:t>
            </a:r>
            <a:r>
              <a:rPr lang="cs-CZ" dirty="0" err="1"/>
              <a:t>confusional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)</a:t>
            </a:r>
          </a:p>
        </p:txBody>
      </p:sp>
      <p:sp>
        <p:nvSpPr>
          <p:cNvPr id="5" name="Zástupný symbol pro zápatí 5">
            <a:extLst>
              <a:ext uri="{FF2B5EF4-FFF2-40B4-BE49-F238E27FC236}">
                <a16:creationId xmlns:a16="http://schemas.microsoft.com/office/drawing/2014/main" id="{66D83FC0-E112-49CB-82E7-4B56E7AAAB8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pt-BR"/>
              <a:t>MUDr. Alena Damborská, Ph.D.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239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62E7CA0-CE47-2242-BE97-082A7D29F8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Delirium</a:t>
            </a:r>
            <a:endParaRPr lang="en-US" altLang="cs-CZ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56B2309-D9D1-5A47-A72B-41698C1EDC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0000" y="1359000"/>
            <a:ext cx="10753200" cy="4868999"/>
          </a:xfrm>
        </p:spPr>
        <p:txBody>
          <a:bodyPr/>
          <a:lstStyle/>
          <a:p>
            <a:pPr marL="72000" indent="0">
              <a:buNone/>
            </a:pPr>
            <a:r>
              <a:rPr lang="cs-CZ" altLang="cs-CZ" dirty="0"/>
              <a:t>=</a:t>
            </a:r>
            <a:r>
              <a:rPr lang="cs-CZ" altLang="cs-CZ" b="1" dirty="0"/>
              <a:t> </a:t>
            </a:r>
            <a:r>
              <a:rPr lang="en-US" altLang="cs-CZ" b="1" dirty="0"/>
              <a:t>transient</a:t>
            </a:r>
            <a:r>
              <a:rPr lang="en-US" altLang="cs-CZ" dirty="0"/>
              <a:t> </a:t>
            </a:r>
            <a:r>
              <a:rPr lang="en-US" altLang="cs-CZ" b="1" dirty="0"/>
              <a:t>cognitive</a:t>
            </a:r>
            <a:r>
              <a:rPr lang="en-US" altLang="cs-CZ" dirty="0"/>
              <a:t> disorder</a:t>
            </a:r>
          </a:p>
          <a:p>
            <a:r>
              <a:rPr lang="en-US" altLang="cs-CZ" i="1" dirty="0"/>
              <a:t>core features: </a:t>
            </a:r>
            <a:r>
              <a:rPr lang="en-US" altLang="cs-CZ" dirty="0"/>
              <a:t>impair</a:t>
            </a:r>
            <a:r>
              <a:rPr lang="cs-CZ" altLang="cs-CZ" dirty="0" err="1"/>
              <a:t>ed</a:t>
            </a:r>
            <a:r>
              <a:rPr lang="en-US" altLang="cs-CZ" dirty="0"/>
              <a:t> </a:t>
            </a:r>
            <a:r>
              <a:rPr lang="en-US" altLang="cs-CZ" b="1" dirty="0"/>
              <a:t>consciousness</a:t>
            </a:r>
            <a:r>
              <a:rPr lang="en-US" altLang="cs-CZ" dirty="0"/>
              <a:t> with </a:t>
            </a:r>
            <a:r>
              <a:rPr lang="en-US" altLang="cs-CZ" b="1" dirty="0"/>
              <a:t>attention</a:t>
            </a:r>
            <a:r>
              <a:rPr lang="en-US" altLang="cs-CZ" dirty="0"/>
              <a:t> deficit, </a:t>
            </a:r>
            <a:r>
              <a:rPr lang="en-US" altLang="cs-CZ" b="1" dirty="0"/>
              <a:t>rapid onset</a:t>
            </a:r>
            <a:r>
              <a:rPr lang="en-US" altLang="cs-CZ" dirty="0"/>
              <a:t>, </a:t>
            </a:r>
            <a:r>
              <a:rPr lang="en-US" altLang="cs-CZ" b="1" dirty="0"/>
              <a:t>fluctuating course</a:t>
            </a:r>
            <a:r>
              <a:rPr lang="cs-CZ" dirty="0"/>
              <a:t> </a:t>
            </a:r>
          </a:p>
          <a:p>
            <a:r>
              <a:rPr lang="en-US" altLang="cs-CZ" i="1" dirty="0"/>
              <a:t>other </a:t>
            </a:r>
            <a:r>
              <a:rPr lang="cs-CZ" altLang="cs-CZ" i="1" dirty="0" err="1"/>
              <a:t>features</a:t>
            </a:r>
            <a:r>
              <a:rPr lang="cs-CZ" altLang="cs-CZ" i="1" dirty="0"/>
              <a:t>: </a:t>
            </a:r>
            <a:r>
              <a:rPr lang="cs-CZ" altLang="cs-CZ" sz="2400" dirty="0" err="1"/>
              <a:t>desorientation</a:t>
            </a:r>
            <a:r>
              <a:rPr lang="cs-CZ" altLang="cs-CZ" sz="2400" dirty="0"/>
              <a:t>, </a:t>
            </a:r>
            <a:r>
              <a:rPr lang="en-US" altLang="cs-CZ" sz="2400" dirty="0"/>
              <a:t>psychomotor changes (agitation), </a:t>
            </a:r>
            <a:r>
              <a:rPr lang="cs-CZ" altLang="cs-CZ" sz="2400" dirty="0" err="1"/>
              <a:t>distored</a:t>
            </a:r>
            <a:r>
              <a:rPr lang="cs-CZ" altLang="cs-CZ" sz="2400" dirty="0"/>
              <a:t> </a:t>
            </a:r>
            <a:r>
              <a:rPr lang="en-US" altLang="cs-CZ" sz="2400" dirty="0"/>
              <a:t>percept</a:t>
            </a:r>
            <a:r>
              <a:rPr lang="cs-CZ" altLang="cs-CZ" sz="2400" dirty="0"/>
              <a:t>ion (</a:t>
            </a:r>
            <a:r>
              <a:rPr lang="en-US" altLang="cs-CZ" sz="2400" dirty="0"/>
              <a:t>illusions</a:t>
            </a:r>
            <a:r>
              <a:rPr lang="cs-CZ" altLang="cs-CZ" sz="2400" dirty="0"/>
              <a:t>, </a:t>
            </a:r>
            <a:r>
              <a:rPr lang="en-US" altLang="cs-CZ" sz="2400" dirty="0"/>
              <a:t>hallucinations</a:t>
            </a:r>
            <a:r>
              <a:rPr lang="cs-CZ" altLang="cs-CZ" sz="2400" dirty="0"/>
              <a:t>)</a:t>
            </a:r>
            <a:r>
              <a:rPr lang="en-US" altLang="cs-CZ" sz="2400" dirty="0"/>
              <a:t>, disorganized thought</a:t>
            </a:r>
            <a:r>
              <a:rPr lang="cs-CZ" altLang="cs-CZ" sz="2400" dirty="0"/>
              <a:t> (</a:t>
            </a:r>
            <a:r>
              <a:rPr lang="en-US" altLang="cs-CZ" sz="2400" dirty="0"/>
              <a:t>delusions</a:t>
            </a:r>
            <a:r>
              <a:rPr lang="cs-CZ" altLang="cs-CZ" sz="2400" dirty="0"/>
              <a:t>)</a:t>
            </a:r>
            <a:r>
              <a:rPr lang="en-US" altLang="cs-CZ" sz="2400" dirty="0"/>
              <a:t>, </a:t>
            </a:r>
            <a:r>
              <a:rPr lang="cs-CZ" altLang="cs-CZ" sz="2400" dirty="0" err="1"/>
              <a:t>sleep</a:t>
            </a:r>
            <a:r>
              <a:rPr lang="cs-CZ" altLang="cs-CZ" sz="2400" dirty="0"/>
              <a:t> </a:t>
            </a:r>
            <a:r>
              <a:rPr lang="en-US" altLang="cs-CZ" sz="2400" dirty="0"/>
              <a:t>disturbances, emotional changes (irritability, flatness of emotions)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enhanced</a:t>
            </a:r>
            <a:r>
              <a:rPr lang="cs-CZ" altLang="cs-CZ" sz="2400" dirty="0"/>
              <a:t> </a:t>
            </a:r>
            <a:r>
              <a:rPr lang="cs-CZ" altLang="cs-CZ" sz="2400" dirty="0" err="1"/>
              <a:t>suggestibility</a:t>
            </a:r>
            <a:endParaRPr lang="cs-CZ" altLang="cs-CZ" sz="2400" dirty="0"/>
          </a:p>
          <a:p>
            <a:r>
              <a:rPr lang="cs-CZ" altLang="cs-CZ" sz="2400" dirty="0" err="1"/>
              <a:t>intoxication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infection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dehydration</a:t>
            </a:r>
            <a:r>
              <a:rPr lang="cs-CZ" altLang="cs-CZ" sz="2400" dirty="0"/>
              <a:t>, abstinence syndrom</a:t>
            </a:r>
            <a:endParaRPr lang="en-US" altLang="cs-CZ" sz="2400" dirty="0"/>
          </a:p>
        </p:txBody>
      </p:sp>
    </p:spTree>
    <p:extLst>
      <p:ext uri="{BB962C8B-B14F-4D97-AF65-F5344CB8AC3E}">
        <p14:creationId xmlns:p14="http://schemas.microsoft.com/office/powerpoint/2010/main" val="4085123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F5038703-C1CF-2C46-BA2F-D5F06BB3A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Orientation</a:t>
            </a:r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3AE22077-2A0E-496B-AA68-3B09016EC41A}"/>
              </a:ext>
            </a:extLst>
          </p:cNvPr>
          <p:cNvSpPr txBox="1"/>
          <p:nvPr/>
        </p:nvSpPr>
        <p:spPr>
          <a:xfrm>
            <a:off x="592653" y="4071945"/>
            <a:ext cx="81893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= </a:t>
            </a:r>
            <a:r>
              <a:rPr lang="cs-CZ" sz="2800" dirty="0" err="1"/>
              <a:t>awarenes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oneself</a:t>
            </a:r>
            <a:r>
              <a:rPr lang="cs-CZ" sz="2800" dirty="0"/>
              <a:t> (</a:t>
            </a:r>
            <a:r>
              <a:rPr lang="cs-CZ" sz="2800" dirty="0">
                <a:solidFill>
                  <a:schemeClr val="tx2"/>
                </a:solidFill>
              </a:rPr>
              <a:t>person</a:t>
            </a:r>
            <a:r>
              <a:rPr lang="cs-CZ" sz="2800" dirty="0"/>
              <a:t>) </a:t>
            </a:r>
            <a:r>
              <a:rPr lang="cs-CZ" sz="2800" dirty="0" err="1"/>
              <a:t>with</a:t>
            </a:r>
            <a:r>
              <a:rPr lang="cs-CZ" sz="2800" dirty="0"/>
              <a:t> reference to </a:t>
            </a:r>
            <a:r>
              <a:rPr lang="cs-CZ" sz="2800" dirty="0" err="1">
                <a:solidFill>
                  <a:schemeClr val="tx2"/>
                </a:solidFill>
              </a:rPr>
              <a:t>time</a:t>
            </a:r>
            <a:r>
              <a:rPr lang="cs-CZ" sz="2800" dirty="0"/>
              <a:t>, </a:t>
            </a:r>
            <a:r>
              <a:rPr lang="cs-CZ" sz="2800" dirty="0">
                <a:solidFill>
                  <a:schemeClr val="tx2"/>
                </a:solidFill>
              </a:rPr>
              <a:t>place</a:t>
            </a:r>
            <a:r>
              <a:rPr lang="cs-CZ" sz="2800" dirty="0"/>
              <a:t>, and </a:t>
            </a:r>
            <a:r>
              <a:rPr lang="cs-CZ" sz="2800" dirty="0" err="1">
                <a:solidFill>
                  <a:schemeClr val="tx2"/>
                </a:solidFill>
              </a:rPr>
              <a:t>situation</a:t>
            </a:r>
            <a:endParaRPr lang="cs-CZ" sz="2800" dirty="0">
              <a:solidFill>
                <a:schemeClr val="tx2"/>
              </a:solidFill>
            </a:endParaRPr>
          </a:p>
        </p:txBody>
      </p:sp>
      <p:sp>
        <p:nvSpPr>
          <p:cNvPr id="4" name="Zástupný symbol pro zápatí 5">
            <a:extLst>
              <a:ext uri="{FF2B5EF4-FFF2-40B4-BE49-F238E27FC236}">
                <a16:creationId xmlns:a16="http://schemas.microsoft.com/office/drawing/2014/main" id="{9E532811-3DDC-4E23-AA66-A2A2119EF4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pt-BR" dirty="0"/>
              <a:t>MUDr. Alena Damborská,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155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4E9EC087-FD6B-2846-B09D-DF98A8F4E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Disturbances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orientation</a:t>
            </a:r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6632E206-9BC7-4A9E-9856-9DEAC7AA07D5}"/>
              </a:ext>
            </a:extLst>
          </p:cNvPr>
          <p:cNvSpPr txBox="1"/>
          <p:nvPr/>
        </p:nvSpPr>
        <p:spPr>
          <a:xfrm>
            <a:off x="1286933" y="4216400"/>
            <a:ext cx="10010113" cy="1305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52000" indent="-18000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sz="2800" dirty="0" err="1">
                <a:latin typeface="+mn-lt"/>
              </a:rPr>
              <a:t>disorientation</a:t>
            </a:r>
            <a:r>
              <a:rPr lang="cs-CZ" sz="2800" dirty="0">
                <a:latin typeface="+mn-lt"/>
              </a:rPr>
              <a:t> in </a:t>
            </a:r>
            <a:r>
              <a:rPr lang="cs-CZ" sz="2800" dirty="0" err="1">
                <a:solidFill>
                  <a:schemeClr val="tx2"/>
                </a:solidFill>
                <a:latin typeface="+mn-lt"/>
              </a:rPr>
              <a:t>time</a:t>
            </a:r>
            <a:r>
              <a:rPr lang="cs-CZ" sz="2800" dirty="0">
                <a:latin typeface="+mn-lt"/>
              </a:rPr>
              <a:t> (major </a:t>
            </a:r>
            <a:r>
              <a:rPr lang="cs-CZ" sz="2800" dirty="0" err="1">
                <a:latin typeface="+mn-lt"/>
              </a:rPr>
              <a:t>depression</a:t>
            </a:r>
            <a:r>
              <a:rPr lang="cs-CZ" sz="2800" dirty="0">
                <a:latin typeface="+mn-lt"/>
              </a:rPr>
              <a:t>)</a:t>
            </a:r>
            <a:endParaRPr lang="cs-CZ" sz="2800" dirty="0">
              <a:solidFill>
                <a:schemeClr val="tx2"/>
              </a:solidFill>
              <a:latin typeface="+mn-lt"/>
            </a:endParaRPr>
          </a:p>
          <a:p>
            <a:pPr marL="252000" indent="-18000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sz="2800" dirty="0" err="1">
                <a:latin typeface="+mn-lt"/>
              </a:rPr>
              <a:t>unawareness</a:t>
            </a:r>
            <a:r>
              <a:rPr lang="cs-CZ" sz="2800" dirty="0">
                <a:latin typeface="+mn-lt"/>
              </a:rPr>
              <a:t> </a:t>
            </a:r>
            <a:r>
              <a:rPr lang="cs-CZ" sz="2800" dirty="0" err="1">
                <a:latin typeface="+mn-lt"/>
              </a:rPr>
              <a:t>of</a:t>
            </a:r>
            <a:r>
              <a:rPr lang="cs-CZ" sz="2800" dirty="0">
                <a:latin typeface="+mn-lt"/>
              </a:rPr>
              <a:t> </a:t>
            </a:r>
            <a:r>
              <a:rPr lang="cs-CZ" sz="2800" dirty="0" err="1">
                <a:latin typeface="+mn-lt"/>
              </a:rPr>
              <a:t>onself</a:t>
            </a:r>
            <a:r>
              <a:rPr lang="cs-CZ" sz="2800" dirty="0">
                <a:latin typeface="+mn-lt"/>
              </a:rPr>
              <a:t> = </a:t>
            </a:r>
            <a:r>
              <a:rPr lang="cs-CZ" sz="2800" dirty="0" err="1">
                <a:latin typeface="+mn-lt"/>
              </a:rPr>
              <a:t>disorientation</a:t>
            </a:r>
            <a:r>
              <a:rPr lang="cs-CZ" sz="2800" dirty="0">
                <a:latin typeface="+mn-lt"/>
              </a:rPr>
              <a:t> to </a:t>
            </a:r>
            <a:r>
              <a:rPr lang="cs-CZ" sz="2800" dirty="0">
                <a:solidFill>
                  <a:schemeClr val="tx2"/>
                </a:solidFill>
                <a:latin typeface="+mn-lt"/>
              </a:rPr>
              <a:t>person</a:t>
            </a:r>
            <a:r>
              <a:rPr lang="cs-CZ" sz="2800" dirty="0">
                <a:latin typeface="+mn-lt"/>
              </a:rPr>
              <a:t> (</a:t>
            </a:r>
            <a:r>
              <a:rPr lang="cs-CZ" sz="2800" dirty="0" err="1">
                <a:latin typeface="+mn-lt"/>
              </a:rPr>
              <a:t>dementia</a:t>
            </a:r>
            <a:r>
              <a:rPr lang="cs-CZ" sz="2800" dirty="0">
                <a:latin typeface="+mn-lt"/>
              </a:rPr>
              <a:t>)</a:t>
            </a:r>
          </a:p>
        </p:txBody>
      </p:sp>
      <p:sp>
        <p:nvSpPr>
          <p:cNvPr id="4" name="Zástupný symbol pro zápatí 5">
            <a:extLst>
              <a:ext uri="{FF2B5EF4-FFF2-40B4-BE49-F238E27FC236}">
                <a16:creationId xmlns:a16="http://schemas.microsoft.com/office/drawing/2014/main" id="{FF83F1AC-A764-4CB4-B25F-18C76921271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pt-BR" dirty="0"/>
              <a:t>MUDr. Alena Damborská,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73857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F5038703-C1CF-2C46-BA2F-D5F06BB3A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Attention</a:t>
            </a:r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3AE22077-2A0E-496B-AA68-3B09016EC41A}"/>
              </a:ext>
            </a:extLst>
          </p:cNvPr>
          <p:cNvSpPr txBox="1"/>
          <p:nvPr/>
        </p:nvSpPr>
        <p:spPr>
          <a:xfrm>
            <a:off x="592653" y="4071945"/>
            <a:ext cx="109499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=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act</a:t>
            </a:r>
            <a:r>
              <a:rPr lang="cs-CZ" sz="2800" dirty="0"/>
              <a:t> </a:t>
            </a:r>
            <a:r>
              <a:rPr lang="cs-CZ" sz="2800" dirty="0" err="1"/>
              <a:t>or</a:t>
            </a:r>
            <a:r>
              <a:rPr lang="cs-CZ" sz="2800" dirty="0"/>
              <a:t>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power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fixing</a:t>
            </a:r>
            <a:r>
              <a:rPr lang="cs-CZ" sz="2800" dirty="0"/>
              <a:t> </a:t>
            </a:r>
            <a:r>
              <a:rPr lang="cs-CZ" sz="2800" dirty="0" err="1"/>
              <a:t>the</a:t>
            </a:r>
            <a:r>
              <a:rPr lang="cs-CZ" sz="2800" dirty="0"/>
              <a:t> mind on </a:t>
            </a:r>
            <a:r>
              <a:rPr lang="cs-CZ" sz="2800" dirty="0" err="1"/>
              <a:t>something</a:t>
            </a:r>
            <a:endParaRPr lang="cs-CZ" sz="2800" dirty="0">
              <a:solidFill>
                <a:schemeClr val="tx2"/>
              </a:solidFill>
            </a:endParaRPr>
          </a:p>
        </p:txBody>
      </p:sp>
      <p:sp>
        <p:nvSpPr>
          <p:cNvPr id="4" name="Zástupný symbol pro zápatí 5">
            <a:extLst>
              <a:ext uri="{FF2B5EF4-FFF2-40B4-BE49-F238E27FC236}">
                <a16:creationId xmlns:a16="http://schemas.microsoft.com/office/drawing/2014/main" id="{EDC74195-8046-47F5-9996-A9BEF1E424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pt-BR" dirty="0"/>
              <a:t>MUDr. Alena Damborská,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6321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4E9EC087-FD6B-2846-B09D-DF98A8F4E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Disturbances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attention</a:t>
            </a:r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6632E206-9BC7-4A9E-9856-9DEAC7AA07D5}"/>
              </a:ext>
            </a:extLst>
          </p:cNvPr>
          <p:cNvSpPr txBox="1"/>
          <p:nvPr/>
        </p:nvSpPr>
        <p:spPr>
          <a:xfrm>
            <a:off x="1286933" y="4216400"/>
            <a:ext cx="5960927" cy="1305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52000" indent="-18000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sz="2800" dirty="0" err="1">
                <a:solidFill>
                  <a:schemeClr val="tx2"/>
                </a:solidFill>
                <a:latin typeface="+mn-lt"/>
              </a:rPr>
              <a:t>Hypoprosexia</a:t>
            </a:r>
            <a:r>
              <a:rPr lang="cs-CZ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cs-CZ" sz="2800" dirty="0">
                <a:latin typeface="+mn-lt"/>
              </a:rPr>
              <a:t>(major </a:t>
            </a:r>
            <a:r>
              <a:rPr lang="cs-CZ" sz="2800" dirty="0" err="1">
                <a:latin typeface="+mn-lt"/>
              </a:rPr>
              <a:t>depression</a:t>
            </a:r>
            <a:r>
              <a:rPr lang="cs-CZ" sz="2800" dirty="0">
                <a:latin typeface="+mn-lt"/>
              </a:rPr>
              <a:t>)</a:t>
            </a:r>
          </a:p>
          <a:p>
            <a:pPr marL="252000" indent="-18000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sz="2800" dirty="0" err="1">
                <a:solidFill>
                  <a:schemeClr val="tx2"/>
                </a:solidFill>
                <a:latin typeface="+mn-lt"/>
              </a:rPr>
              <a:t>Hyperprosexia</a:t>
            </a:r>
            <a:r>
              <a:rPr lang="cs-CZ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cs-CZ" sz="2800" dirty="0">
                <a:latin typeface="+mn-lt"/>
              </a:rPr>
              <a:t>(</a:t>
            </a:r>
            <a:r>
              <a:rPr lang="cs-CZ" sz="2800" dirty="0" err="1">
                <a:latin typeface="+mn-lt"/>
              </a:rPr>
              <a:t>neurotic</a:t>
            </a:r>
            <a:r>
              <a:rPr lang="cs-CZ" sz="2800" dirty="0">
                <a:latin typeface="+mn-lt"/>
              </a:rPr>
              <a:t> </a:t>
            </a:r>
            <a:r>
              <a:rPr lang="cs-CZ" sz="2800" dirty="0" err="1">
                <a:latin typeface="+mn-lt"/>
              </a:rPr>
              <a:t>disorders</a:t>
            </a:r>
            <a:r>
              <a:rPr lang="cs-CZ" sz="2800" dirty="0">
                <a:latin typeface="+mn-lt"/>
              </a:rPr>
              <a:t>)</a:t>
            </a:r>
          </a:p>
        </p:txBody>
      </p:sp>
      <p:sp>
        <p:nvSpPr>
          <p:cNvPr id="4" name="Zástupný symbol pro zápatí 5">
            <a:extLst>
              <a:ext uri="{FF2B5EF4-FFF2-40B4-BE49-F238E27FC236}">
                <a16:creationId xmlns:a16="http://schemas.microsoft.com/office/drawing/2014/main" id="{FF83F1AC-A764-4CB4-B25F-18C76921271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pt-BR" dirty="0"/>
              <a:t>MUDr. Alena Damborská,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83186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F5038703-C1CF-2C46-BA2F-D5F06BB3A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Perception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C45B934-514F-4FB0-8813-0B3C975376F1}"/>
              </a:ext>
            </a:extLst>
          </p:cNvPr>
          <p:cNvSpPr txBox="1"/>
          <p:nvPr/>
        </p:nvSpPr>
        <p:spPr>
          <a:xfrm>
            <a:off x="1639574" y="4071945"/>
            <a:ext cx="974920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= </a:t>
            </a:r>
            <a:r>
              <a:rPr lang="cs-CZ" sz="2800" dirty="0" err="1"/>
              <a:t>awareness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what</a:t>
            </a:r>
            <a:r>
              <a:rPr lang="cs-CZ" sz="2800" dirty="0"/>
              <a:t> </a:t>
            </a:r>
            <a:r>
              <a:rPr lang="cs-CZ" sz="2800" dirty="0" err="1"/>
              <a:t>is</a:t>
            </a:r>
            <a:r>
              <a:rPr lang="cs-CZ" sz="2800" dirty="0"/>
              <a:t> </a:t>
            </a:r>
            <a:r>
              <a:rPr lang="cs-CZ" sz="2800" dirty="0" err="1"/>
              <a:t>presented</a:t>
            </a:r>
            <a:r>
              <a:rPr lang="cs-CZ" sz="2800" dirty="0"/>
              <a:t> </a:t>
            </a:r>
            <a:r>
              <a:rPr lang="cs-CZ" sz="2800" dirty="0" err="1"/>
              <a:t>through</a:t>
            </a:r>
            <a:r>
              <a:rPr lang="cs-CZ" sz="2800" dirty="0"/>
              <a:t>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sense</a:t>
            </a:r>
            <a:r>
              <a:rPr lang="cs-CZ" sz="2800" dirty="0"/>
              <a:t> </a:t>
            </a:r>
            <a:r>
              <a:rPr lang="cs-CZ" sz="2800" dirty="0" err="1"/>
              <a:t>organs</a:t>
            </a:r>
            <a:endParaRPr lang="cs-CZ" sz="2800" dirty="0"/>
          </a:p>
          <a:p>
            <a:r>
              <a:rPr lang="cs-CZ" sz="2800" dirty="0"/>
              <a:t>= </a:t>
            </a:r>
            <a:r>
              <a:rPr lang="cs-CZ" sz="2800" dirty="0" err="1"/>
              <a:t>detection</a:t>
            </a:r>
            <a:r>
              <a:rPr lang="cs-CZ" sz="2800" dirty="0"/>
              <a:t> and </a:t>
            </a:r>
            <a:r>
              <a:rPr lang="cs-CZ" sz="2800" dirty="0" err="1"/>
              <a:t>interpretation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stimuli</a:t>
            </a:r>
            <a:endParaRPr lang="cs-CZ" sz="2800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5B0DB2B-CCB6-4875-A074-1D0B90F39F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pt-BR" dirty="0"/>
              <a:t>MUDr. Alena Damborská,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25292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0AA069D9-1A74-4D28-8C92-A66AC6BAF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Disturbances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p</a:t>
            </a:r>
            <a:r>
              <a:rPr lang="en-US" dirty="0" err="1"/>
              <a:t>erception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873E6FA-C33A-400E-85C6-2F23C8A76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71576"/>
            <a:ext cx="10753200" cy="5081824"/>
          </a:xfrm>
        </p:spPr>
        <p:txBody>
          <a:bodyPr/>
          <a:lstStyle/>
          <a:p>
            <a:r>
              <a:rPr lang="en-US" sz="3200" dirty="0">
                <a:solidFill>
                  <a:schemeClr val="tx2"/>
                </a:solidFill>
              </a:rPr>
              <a:t>Illusions </a:t>
            </a:r>
            <a:r>
              <a:rPr lang="cs-CZ" sz="3200" dirty="0">
                <a:solidFill>
                  <a:schemeClr val="tx2"/>
                </a:solidFill>
              </a:rPr>
              <a:t>= </a:t>
            </a:r>
            <a:r>
              <a:rPr lang="en-US" sz="3200" dirty="0"/>
              <a:t>distort</a:t>
            </a:r>
            <a:r>
              <a:rPr lang="cs-CZ" sz="3200" dirty="0" err="1"/>
              <a:t>ed</a:t>
            </a:r>
            <a:r>
              <a:rPr lang="cs-CZ" sz="3200" dirty="0"/>
              <a:t> </a:t>
            </a:r>
            <a:r>
              <a:rPr lang="cs-CZ" sz="3200" dirty="0" err="1"/>
              <a:t>perception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present</a:t>
            </a:r>
            <a:r>
              <a:rPr lang="cs-CZ" sz="3200" dirty="0"/>
              <a:t> </a:t>
            </a:r>
            <a:r>
              <a:rPr lang="cs-CZ" sz="3200" dirty="0" err="1"/>
              <a:t>stimuli</a:t>
            </a:r>
            <a:endParaRPr lang="en-US" sz="3200" dirty="0"/>
          </a:p>
          <a:p>
            <a:r>
              <a:rPr lang="en-US" sz="3200" dirty="0">
                <a:solidFill>
                  <a:schemeClr val="tx2"/>
                </a:solidFill>
              </a:rPr>
              <a:t>Hallucinations</a:t>
            </a:r>
            <a:r>
              <a:rPr lang="en-US" sz="3200" dirty="0"/>
              <a:t> </a:t>
            </a:r>
            <a:r>
              <a:rPr lang="cs-CZ" sz="3200" dirty="0"/>
              <a:t>= </a:t>
            </a:r>
            <a:r>
              <a:rPr lang="cs-CZ" sz="3200" dirty="0" err="1"/>
              <a:t>perception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en-US" sz="3200" dirty="0" err="1"/>
              <a:t>abse</a:t>
            </a:r>
            <a:r>
              <a:rPr lang="cs-CZ" sz="3200" dirty="0" err="1"/>
              <a:t>nt</a:t>
            </a:r>
            <a:r>
              <a:rPr lang="en-US" sz="3200" dirty="0"/>
              <a:t> stimuli</a:t>
            </a:r>
          </a:p>
          <a:p>
            <a:pPr lvl="1">
              <a:lnSpc>
                <a:spcPct val="150000"/>
              </a:lnSpc>
            </a:pPr>
            <a:r>
              <a:rPr lang="en-US" sz="2400" dirty="0"/>
              <a:t>Sensory modality</a:t>
            </a:r>
          </a:p>
          <a:p>
            <a:pPr lvl="2">
              <a:lnSpc>
                <a:spcPct val="150000"/>
              </a:lnSpc>
            </a:pPr>
            <a:r>
              <a:rPr lang="en-US" sz="2000" dirty="0"/>
              <a:t>Auditory: 3</a:t>
            </a:r>
            <a:r>
              <a:rPr lang="en-US" sz="2000" baseline="30000" dirty="0"/>
              <a:t>rd</a:t>
            </a:r>
            <a:r>
              <a:rPr lang="en-US" sz="2000" dirty="0"/>
              <a:t> person perspective, commenting, imperative, contrary</a:t>
            </a:r>
          </a:p>
          <a:p>
            <a:pPr lvl="2">
              <a:lnSpc>
                <a:spcPct val="150000"/>
              </a:lnSpc>
            </a:pPr>
            <a:r>
              <a:rPr lang="en-US" sz="2000" dirty="0"/>
              <a:t>Visual: simple (flashes</a:t>
            </a:r>
            <a:r>
              <a:rPr lang="cs-CZ" sz="2000" dirty="0"/>
              <a:t>, </a:t>
            </a:r>
            <a:r>
              <a:rPr lang="cs-CZ" sz="2000" dirty="0" err="1"/>
              <a:t>geometric</a:t>
            </a:r>
            <a:r>
              <a:rPr lang="cs-CZ" sz="2000" dirty="0"/>
              <a:t> </a:t>
            </a:r>
            <a:r>
              <a:rPr lang="cs-CZ" sz="2000" dirty="0" err="1"/>
              <a:t>patterns</a:t>
            </a:r>
            <a:r>
              <a:rPr lang="cs-CZ" sz="2000" dirty="0"/>
              <a:t>)</a:t>
            </a:r>
            <a:r>
              <a:rPr lang="en-US" sz="2000" dirty="0"/>
              <a:t>, complex scenes, </a:t>
            </a:r>
            <a:r>
              <a:rPr lang="en-US" sz="2000" dirty="0" err="1"/>
              <a:t>microzoopsia</a:t>
            </a:r>
            <a:r>
              <a:rPr lang="en-US" sz="2000" dirty="0"/>
              <a:t>…</a:t>
            </a:r>
          </a:p>
          <a:p>
            <a:pPr lvl="2">
              <a:lnSpc>
                <a:spcPct val="150000"/>
              </a:lnSpc>
            </a:pPr>
            <a:r>
              <a:rPr lang="en-US" sz="2000" dirty="0"/>
              <a:t>Tactile, Gustatory, Olfactory, Movements</a:t>
            </a:r>
          </a:p>
          <a:p>
            <a:pPr lvl="1">
              <a:lnSpc>
                <a:spcPct val="150000"/>
              </a:lnSpc>
            </a:pPr>
            <a:r>
              <a:rPr lang="en-US" sz="2400" dirty="0"/>
              <a:t>Intrapsychic hallucinations (delusions of control)</a:t>
            </a:r>
          </a:p>
          <a:p>
            <a:pPr lvl="2">
              <a:lnSpc>
                <a:spcPct val="150000"/>
              </a:lnSpc>
            </a:pPr>
            <a:r>
              <a:rPr lang="en-US" sz="2000" dirty="0"/>
              <a:t>Thought broadcasting, thought imputation/amputation, thought echo’s </a:t>
            </a:r>
          </a:p>
          <a:p>
            <a:pPr lvl="1">
              <a:lnSpc>
                <a:spcPct val="150000"/>
              </a:lnSpc>
            </a:pPr>
            <a:r>
              <a:rPr lang="en-US" sz="2400" dirty="0"/>
              <a:t>Location/source of hallucinations – inadequate (from a teeth, toe…)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857522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8" name="Picture 6">
            <a:extLst>
              <a:ext uri="{FF2B5EF4-FFF2-40B4-BE49-F238E27FC236}">
                <a16:creationId xmlns:a16="http://schemas.microsoft.com/office/drawing/2014/main" id="{E2BB1E8A-9AE9-5E43-8118-F4ABE8CCBB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4902" y="1569802"/>
            <a:ext cx="3860800" cy="363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0" name="Rectangle 2">
            <a:extLst>
              <a:ext uri="{FF2B5EF4-FFF2-40B4-BE49-F238E27FC236}">
                <a16:creationId xmlns:a16="http://schemas.microsoft.com/office/drawing/2014/main" id="{40153F65-A529-7D4A-AA63-2F28B675256C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marL="9525" fontAlgn="auto">
              <a:spcAft>
                <a:spcPts val="0"/>
              </a:spcAft>
              <a:defRPr/>
            </a:pPr>
            <a:r>
              <a:rPr lang="en-GB"/>
              <a:t>Abnormal coordination of sensorimotor cortex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D619843B-28CB-284E-B82B-A8A90DA07D2A}"/>
              </a:ext>
            </a:extLst>
          </p:cNvPr>
          <p:cNvSpPr>
            <a:spLocks noGrp="1" noRot="1" noChangeArrowheads="1"/>
          </p:cNvSpPr>
          <p:nvPr>
            <p:ph idx="1"/>
          </p:nvPr>
        </p:nvSpPr>
        <p:spPr>
          <a:xfrm>
            <a:off x="720000" y="1792482"/>
            <a:ext cx="8438990" cy="506551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cs-CZ" sz="2400" i="1" dirty="0"/>
              <a:t>Corollary discharge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theory</a:t>
            </a:r>
            <a:r>
              <a:rPr lang="en-GB" altLang="cs-CZ" sz="2400" i="1" dirty="0"/>
              <a:t>: </a:t>
            </a:r>
          </a:p>
          <a:p>
            <a:pPr lvl="1">
              <a:lnSpc>
                <a:spcPct val="80000"/>
              </a:lnSpc>
            </a:pPr>
            <a:r>
              <a:rPr lang="en-GB" altLang="cs-CZ" sz="2400" dirty="0"/>
              <a:t>a copy of the motor plan sent</a:t>
            </a:r>
            <a:r>
              <a:rPr lang="cs-CZ" altLang="cs-CZ" sz="2400" dirty="0"/>
              <a:t> </a:t>
            </a:r>
            <a:r>
              <a:rPr lang="cs-CZ" altLang="cs-CZ" sz="2400" dirty="0" err="1"/>
              <a:t>from</a:t>
            </a:r>
            <a:r>
              <a:rPr lang="cs-CZ" altLang="cs-CZ" sz="2400" dirty="0"/>
              <a:t> </a:t>
            </a:r>
            <a:r>
              <a:rPr lang="cs-CZ" altLang="cs-CZ" sz="2400" dirty="0" err="1"/>
              <a:t>the</a:t>
            </a:r>
            <a:r>
              <a:rPr lang="cs-CZ" altLang="cs-CZ" sz="2400" dirty="0"/>
              <a:t> motor</a:t>
            </a:r>
            <a:r>
              <a:rPr lang="en-GB" altLang="cs-CZ" sz="2400" dirty="0"/>
              <a:t> to the sensory cortex (</a:t>
            </a:r>
            <a:r>
              <a:rPr lang="cs-CZ" altLang="cs-CZ" sz="2400" dirty="0"/>
              <a:t>“</a:t>
            </a:r>
            <a:r>
              <a:rPr lang="en-GB" altLang="cs-CZ" sz="2400" dirty="0">
                <a:solidFill>
                  <a:schemeClr val="tx2"/>
                </a:solidFill>
              </a:rPr>
              <a:t>efference copy</a:t>
            </a:r>
            <a:r>
              <a:rPr lang="cs-CZ" altLang="cs-CZ" sz="2400" dirty="0"/>
              <a:t>”</a:t>
            </a:r>
            <a:r>
              <a:rPr lang="en-GB" altLang="cs-CZ" sz="2400" dirty="0"/>
              <a:t>) 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 err="1"/>
              <a:t>suppression</a:t>
            </a:r>
            <a:r>
              <a:rPr lang="cs-CZ" altLang="cs-CZ" sz="2400" dirty="0"/>
              <a:t> </a:t>
            </a:r>
            <a:r>
              <a:rPr lang="cs-CZ" altLang="cs-CZ" sz="2400" dirty="0" err="1"/>
              <a:t>of</a:t>
            </a:r>
            <a:r>
              <a:rPr lang="cs-CZ" altLang="cs-CZ" sz="2400" dirty="0"/>
              <a:t> </a:t>
            </a:r>
            <a:r>
              <a:rPr lang="cs-CZ" altLang="cs-CZ" sz="2400" dirty="0" err="1"/>
              <a:t>awareness</a:t>
            </a:r>
            <a:r>
              <a:rPr lang="cs-CZ" altLang="cs-CZ" sz="2400" dirty="0"/>
              <a:t> </a:t>
            </a:r>
            <a:r>
              <a:rPr lang="cs-CZ" altLang="cs-CZ" sz="2400" dirty="0" err="1"/>
              <a:t>of</a:t>
            </a:r>
            <a:r>
              <a:rPr lang="cs-CZ" altLang="cs-CZ" sz="2400" dirty="0"/>
              <a:t> </a:t>
            </a:r>
            <a:r>
              <a:rPr lang="cs-CZ" altLang="cs-CZ" sz="2400" dirty="0" err="1"/>
              <a:t>sensation</a:t>
            </a:r>
            <a:r>
              <a:rPr lang="cs-CZ" altLang="cs-CZ" sz="2400" dirty="0"/>
              <a:t> in </a:t>
            </a:r>
            <a:r>
              <a:rPr lang="en-GB" altLang="cs-CZ" sz="2400" dirty="0"/>
              <a:t>self-generated action</a:t>
            </a:r>
            <a:r>
              <a:rPr lang="cs-CZ" altLang="cs-CZ" sz="2400" dirty="0"/>
              <a:t>s - </a:t>
            </a:r>
            <a:r>
              <a:rPr lang="cs-CZ" altLang="cs-CZ" sz="2400" dirty="0" err="1"/>
              <a:t>expected</a:t>
            </a:r>
            <a:r>
              <a:rPr lang="cs-CZ" altLang="cs-CZ" sz="2400" dirty="0"/>
              <a:t> (</a:t>
            </a:r>
            <a:r>
              <a:rPr lang="cs-CZ" altLang="cs-CZ" sz="2400" dirty="0" err="1"/>
              <a:t>efference</a:t>
            </a:r>
            <a:r>
              <a:rPr lang="cs-CZ" altLang="cs-CZ" sz="2400" dirty="0"/>
              <a:t>) and </a:t>
            </a:r>
            <a:r>
              <a:rPr lang="cs-CZ" altLang="cs-CZ" sz="2400" dirty="0" err="1"/>
              <a:t>experienced</a:t>
            </a:r>
            <a:r>
              <a:rPr lang="cs-CZ" altLang="cs-CZ" sz="2400" dirty="0"/>
              <a:t> (</a:t>
            </a:r>
            <a:r>
              <a:rPr lang="cs-CZ" altLang="cs-CZ" sz="2400" dirty="0" err="1"/>
              <a:t>reafference</a:t>
            </a:r>
            <a:r>
              <a:rPr lang="cs-CZ" altLang="cs-CZ" sz="2400" dirty="0"/>
              <a:t>) </a:t>
            </a:r>
            <a:r>
              <a:rPr lang="cs-CZ" altLang="cs-CZ" sz="2400" dirty="0" err="1"/>
              <a:t>sensations</a:t>
            </a:r>
            <a:r>
              <a:rPr lang="cs-CZ" altLang="cs-CZ" sz="2400" dirty="0"/>
              <a:t> </a:t>
            </a:r>
            <a:r>
              <a:rPr lang="cs-CZ" altLang="cs-CZ" sz="2400" dirty="0" err="1"/>
              <a:t>match</a:t>
            </a:r>
            <a:r>
              <a:rPr lang="cs-CZ" altLang="cs-CZ" sz="2400" dirty="0"/>
              <a:t> 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 err="1"/>
              <a:t>discrimination</a:t>
            </a:r>
            <a:r>
              <a:rPr lang="cs-CZ" altLang="cs-CZ" sz="2400" dirty="0"/>
              <a:t> </a:t>
            </a:r>
            <a:r>
              <a:rPr lang="cs-CZ" altLang="cs-CZ" sz="2400" dirty="0" err="1"/>
              <a:t>of</a:t>
            </a:r>
            <a:r>
              <a:rPr lang="cs-CZ" altLang="cs-CZ" sz="2400" dirty="0"/>
              <a:t> </a:t>
            </a:r>
            <a:r>
              <a:rPr lang="cs-CZ" altLang="cs-CZ" sz="2400" dirty="0" err="1"/>
              <a:t>origination</a:t>
            </a:r>
            <a:r>
              <a:rPr lang="cs-CZ" altLang="cs-CZ" sz="2400" dirty="0"/>
              <a:t> </a:t>
            </a:r>
            <a:r>
              <a:rPr lang="cs-CZ" altLang="cs-CZ" sz="2400" dirty="0" err="1"/>
              <a:t>of</a:t>
            </a:r>
            <a:r>
              <a:rPr lang="cs-CZ" altLang="cs-CZ" sz="2400" dirty="0"/>
              <a:t> </a:t>
            </a:r>
            <a:r>
              <a:rPr lang="cs-CZ" altLang="cs-CZ" sz="2400" dirty="0" err="1"/>
              <a:t>actions</a:t>
            </a:r>
            <a:r>
              <a:rPr lang="cs-CZ" altLang="cs-CZ" sz="2400" dirty="0"/>
              <a:t> (</a:t>
            </a:r>
            <a:r>
              <a:rPr lang="cs-CZ" altLang="cs-CZ" sz="2400" dirty="0" err="1"/>
              <a:t>self</a:t>
            </a:r>
            <a:r>
              <a:rPr lang="cs-CZ" altLang="cs-CZ" sz="2400" dirty="0"/>
              <a:t>/non-</a:t>
            </a:r>
            <a:r>
              <a:rPr lang="cs-CZ" altLang="cs-CZ" sz="2400" dirty="0" err="1"/>
              <a:t>self</a:t>
            </a:r>
            <a:r>
              <a:rPr lang="cs-CZ" altLang="cs-CZ" sz="2400" dirty="0"/>
              <a:t>)</a:t>
            </a:r>
            <a:endParaRPr lang="en-GB" altLang="cs-CZ" sz="2400" dirty="0"/>
          </a:p>
          <a:p>
            <a:pPr marL="324000" lvl="1" indent="0">
              <a:lnSpc>
                <a:spcPct val="80000"/>
              </a:lnSpc>
              <a:buNone/>
            </a:pPr>
            <a:r>
              <a:rPr lang="en-GB" altLang="cs-CZ" sz="2400" dirty="0"/>
              <a:t>…we are not able to tickle ourselves...</a:t>
            </a:r>
          </a:p>
          <a:p>
            <a:pPr eaLnBrk="1" hangingPunct="1">
              <a:lnSpc>
                <a:spcPct val="80000"/>
              </a:lnSpc>
            </a:pPr>
            <a:endParaRPr lang="en-GB" altLang="cs-CZ" sz="2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a</a:t>
            </a:r>
            <a:r>
              <a:rPr lang="en-GB" altLang="cs-CZ" sz="2400" dirty="0" err="1"/>
              <a:t>bsence</a:t>
            </a:r>
            <a:r>
              <a:rPr lang="en-GB" altLang="cs-CZ" sz="2400" dirty="0"/>
              <a:t> of the “efference copy” in the sensory cortex = perception of exogenous origin</a:t>
            </a:r>
            <a:r>
              <a:rPr lang="cs-CZ" altLang="cs-CZ" sz="2400" dirty="0"/>
              <a:t> </a:t>
            </a:r>
            <a:r>
              <a:rPr lang="cs-CZ" altLang="cs-CZ" sz="2400" dirty="0" err="1"/>
              <a:t>of</a:t>
            </a:r>
            <a:r>
              <a:rPr lang="cs-CZ" altLang="cs-CZ" sz="2400" dirty="0"/>
              <a:t> </a:t>
            </a:r>
            <a:r>
              <a:rPr lang="cs-CZ" altLang="cs-CZ" sz="2400" dirty="0" err="1"/>
              <a:t>actions</a:t>
            </a:r>
            <a:endParaRPr lang="cs-CZ" altLang="cs-CZ" sz="2400" dirty="0"/>
          </a:p>
          <a:p>
            <a:pPr marL="72000" indent="0" eaLnBrk="1" hangingPunct="1">
              <a:lnSpc>
                <a:spcPct val="80000"/>
              </a:lnSpc>
              <a:buNone/>
            </a:pPr>
            <a:endParaRPr lang="cs-CZ" altLang="cs-CZ" sz="2400" dirty="0"/>
          </a:p>
          <a:p>
            <a:pPr marL="72000" indent="0">
              <a:lnSpc>
                <a:spcPct val="80000"/>
              </a:lnSpc>
              <a:buNone/>
            </a:pPr>
            <a:r>
              <a:rPr lang="cs-CZ" altLang="cs-CZ" sz="2400" dirty="0"/>
              <a:t>…</a:t>
            </a:r>
            <a:r>
              <a:rPr lang="cs-CZ" altLang="cs-CZ" sz="2400" dirty="0" err="1"/>
              <a:t>move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the</a:t>
            </a:r>
            <a:r>
              <a:rPr lang="cs-CZ" altLang="cs-CZ" sz="2400" dirty="0"/>
              <a:t> image </a:t>
            </a:r>
            <a:r>
              <a:rPr lang="cs-CZ" altLang="cs-CZ" sz="2400" dirty="0" err="1"/>
              <a:t>across</a:t>
            </a:r>
            <a:r>
              <a:rPr lang="cs-CZ" altLang="cs-CZ" sz="2400" dirty="0"/>
              <a:t> </a:t>
            </a:r>
            <a:r>
              <a:rPr lang="cs-CZ" altLang="cs-CZ" sz="2400" dirty="0" err="1"/>
              <a:t>your</a:t>
            </a:r>
            <a:r>
              <a:rPr lang="cs-CZ" altLang="cs-CZ" sz="2400" dirty="0"/>
              <a:t> retina by: </a:t>
            </a:r>
            <a:r>
              <a:rPr lang="cs-CZ" altLang="cs-CZ" sz="2000" dirty="0"/>
              <a:t>a) </a:t>
            </a:r>
            <a:r>
              <a:rPr lang="cs-CZ" altLang="cs-CZ" sz="2000" dirty="0" err="1"/>
              <a:t>moving</a:t>
            </a:r>
            <a:r>
              <a:rPr lang="cs-CZ" altLang="cs-CZ" sz="2000" dirty="0"/>
              <a:t> </a:t>
            </a:r>
            <a:r>
              <a:rPr lang="cs-CZ" altLang="cs-CZ" sz="2000" dirty="0" err="1"/>
              <a:t>an</a:t>
            </a:r>
            <a:r>
              <a:rPr lang="cs-CZ" altLang="cs-CZ" sz="2000" dirty="0"/>
              <a:t> </a:t>
            </a:r>
            <a:r>
              <a:rPr lang="cs-CZ" altLang="cs-CZ" sz="2000" dirty="0" err="1"/>
              <a:t>object</a:t>
            </a:r>
            <a:endParaRPr lang="cs-CZ" altLang="cs-CZ" sz="2000" dirty="0"/>
          </a:p>
          <a:p>
            <a:pPr marL="72000" indent="0">
              <a:lnSpc>
                <a:spcPct val="80000"/>
              </a:lnSpc>
              <a:buNone/>
            </a:pPr>
            <a:r>
              <a:rPr lang="cs-CZ" altLang="cs-CZ" sz="2000" dirty="0"/>
              <a:t>                                                                  b) </a:t>
            </a:r>
            <a:r>
              <a:rPr lang="cs-CZ" altLang="cs-CZ" sz="2000" dirty="0" err="1"/>
              <a:t>moving</a:t>
            </a:r>
            <a:r>
              <a:rPr lang="cs-CZ" altLang="cs-CZ" sz="2000" dirty="0"/>
              <a:t> </a:t>
            </a:r>
            <a:r>
              <a:rPr lang="cs-CZ" altLang="cs-CZ" sz="2000" dirty="0" err="1"/>
              <a:t>your</a:t>
            </a:r>
            <a:r>
              <a:rPr lang="cs-CZ" altLang="cs-CZ" sz="2000" dirty="0"/>
              <a:t> </a:t>
            </a:r>
            <a:r>
              <a:rPr lang="cs-CZ" altLang="cs-CZ" sz="2000" dirty="0" err="1"/>
              <a:t>eye</a:t>
            </a:r>
            <a:endParaRPr lang="cs-CZ" altLang="cs-CZ" sz="2000" dirty="0"/>
          </a:p>
          <a:p>
            <a:pPr marL="72000" indent="0">
              <a:lnSpc>
                <a:spcPct val="80000"/>
              </a:lnSpc>
              <a:buNone/>
            </a:pPr>
            <a:r>
              <a:rPr lang="cs-CZ" altLang="cs-CZ" sz="2000" dirty="0"/>
              <a:t>                                                                  c) </a:t>
            </a:r>
            <a:r>
              <a:rPr lang="cs-CZ" altLang="cs-CZ" sz="2000" dirty="0" err="1"/>
              <a:t>pressing</a:t>
            </a:r>
            <a:r>
              <a:rPr lang="cs-CZ" altLang="cs-CZ" sz="2000" dirty="0"/>
              <a:t> </a:t>
            </a:r>
            <a:r>
              <a:rPr lang="cs-CZ" altLang="cs-CZ" sz="2000" dirty="0" err="1"/>
              <a:t>your</a:t>
            </a:r>
            <a:r>
              <a:rPr lang="cs-CZ" altLang="cs-CZ" sz="2000" dirty="0"/>
              <a:t> </a:t>
            </a:r>
            <a:r>
              <a:rPr lang="cs-CZ" altLang="cs-CZ" sz="2000" dirty="0" err="1"/>
              <a:t>eye</a:t>
            </a:r>
            <a:endParaRPr lang="cs-CZ" altLang="cs-CZ" sz="2000" dirty="0"/>
          </a:p>
          <a:p>
            <a:pPr marL="72000" indent="0">
              <a:lnSpc>
                <a:spcPct val="80000"/>
              </a:lnSpc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en-GB" altLang="cs-CZ" sz="2400" dirty="0"/>
              <a:t>Schizophrenia: </a:t>
            </a:r>
            <a:r>
              <a:rPr lang="cs-CZ" altLang="cs-CZ" sz="2400" dirty="0" err="1"/>
              <a:t>failure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of</a:t>
            </a:r>
            <a:r>
              <a:rPr lang="cs-CZ" altLang="cs-CZ" sz="2400" dirty="0"/>
              <a:t> </a:t>
            </a:r>
            <a:r>
              <a:rPr lang="cs-CZ" altLang="cs-CZ" sz="2400" dirty="0" err="1"/>
              <a:t>corollary</a:t>
            </a:r>
            <a:r>
              <a:rPr lang="cs-CZ" altLang="cs-CZ" sz="2400" dirty="0"/>
              <a:t> </a:t>
            </a:r>
            <a:r>
              <a:rPr lang="cs-CZ" altLang="cs-CZ" sz="2400" dirty="0" err="1"/>
              <a:t>discharge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mechanism</a:t>
            </a:r>
            <a:endParaRPr lang="cs-CZ" altLang="cs-CZ" sz="2400" dirty="0"/>
          </a:p>
          <a:p>
            <a:pPr marL="72000" indent="0" eaLnBrk="1" hangingPunct="1">
              <a:lnSpc>
                <a:spcPct val="80000"/>
              </a:lnSpc>
              <a:buNone/>
            </a:pPr>
            <a:r>
              <a:rPr lang="cs-CZ" altLang="cs-CZ" sz="2400" dirty="0"/>
              <a:t>                           </a:t>
            </a:r>
            <a:r>
              <a:rPr lang="en-GB" altLang="cs-CZ" sz="2400" dirty="0"/>
              <a:t>inner voice = </a:t>
            </a:r>
            <a:r>
              <a:rPr lang="en-GB" altLang="cs-CZ" sz="2400" dirty="0">
                <a:solidFill>
                  <a:schemeClr val="tx2"/>
                </a:solidFill>
              </a:rPr>
              <a:t>hallucinations</a:t>
            </a:r>
          </a:p>
        </p:txBody>
      </p:sp>
      <p:sp>
        <p:nvSpPr>
          <p:cNvPr id="41989" name="Text Box 7">
            <a:extLst>
              <a:ext uri="{FF2B5EF4-FFF2-40B4-BE49-F238E27FC236}">
                <a16:creationId xmlns:a16="http://schemas.microsoft.com/office/drawing/2014/main" id="{61EE304D-FB33-4047-9FA3-35602EDD9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8544" y="5220815"/>
            <a:ext cx="2443456" cy="468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1200" dirty="0"/>
              <a:t>Ford et al., 2001; Ford and </a:t>
            </a:r>
            <a:r>
              <a:rPr lang="cs-CZ" altLang="cs-CZ" sz="1200" dirty="0" err="1"/>
              <a:t>Mathalon</a:t>
            </a:r>
            <a:r>
              <a:rPr lang="cs-CZ" altLang="cs-CZ" sz="1200" dirty="0"/>
              <a:t>, 2004; 2005</a:t>
            </a:r>
          </a:p>
        </p:txBody>
      </p:sp>
    </p:spTree>
    <p:extLst>
      <p:ext uri="{BB962C8B-B14F-4D97-AF65-F5344CB8AC3E}">
        <p14:creationId xmlns:p14="http://schemas.microsoft.com/office/powerpoint/2010/main" val="7370682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F5038703-C1CF-2C46-BA2F-D5F06BB3A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Emotions</a:t>
            </a:r>
            <a:endParaRPr lang="cs-CZ" dirty="0"/>
          </a:p>
        </p:txBody>
      </p:sp>
      <p:sp>
        <p:nvSpPr>
          <p:cNvPr id="3" name="Zástupný symbol pro zápatí 5">
            <a:extLst>
              <a:ext uri="{FF2B5EF4-FFF2-40B4-BE49-F238E27FC236}">
                <a16:creationId xmlns:a16="http://schemas.microsoft.com/office/drawing/2014/main" id="{93D51955-A020-422C-BD03-89093180615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pt-BR" dirty="0"/>
              <a:t>MUDr. Alena Damborská,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3558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F3F5163-B0AE-9D4B-922C-0A9FA8AE6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358627B-7BC3-F043-8554-EC77DFB07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Introduction – why, what, how</a:t>
            </a:r>
          </a:p>
          <a:p>
            <a:r>
              <a:rPr lang="en-US"/>
              <a:t>Domains of psychopathology</a:t>
            </a:r>
          </a:p>
          <a:p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FE831C-D57B-4B4F-AB84-E0973A96692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 dirty="0"/>
              <a:t>MUDr. Alena Damborská,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32733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362234-FA0F-664B-9083-F2F100D6B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525" fontAlgn="auto">
              <a:spcAft>
                <a:spcPts val="0"/>
              </a:spcAft>
              <a:defRPr/>
            </a:pPr>
            <a:r>
              <a:rPr lang="cs-CZ" b="0" dirty="0" err="1"/>
              <a:t>Emotions</a:t>
            </a:r>
            <a:endParaRPr lang="en-GB" b="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EDB5729-6E3C-E140-9C55-CD5FDCCC7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300" y="1294863"/>
            <a:ext cx="11531600" cy="2629437"/>
          </a:xfrm>
        </p:spPr>
        <p:txBody>
          <a:bodyPr>
            <a:normAutofit fontScale="92500" lnSpcReduction="10000"/>
          </a:bodyPr>
          <a:lstStyle/>
          <a:p>
            <a:pPr marL="64008" indent="0" fontAlgn="auto">
              <a:spcAft>
                <a:spcPts val="0"/>
              </a:spcAft>
              <a:buNone/>
              <a:defRPr/>
            </a:pPr>
            <a:r>
              <a:rPr lang="cs-CZ" dirty="0"/>
              <a:t>=</a:t>
            </a:r>
            <a:r>
              <a:rPr lang="cs-CZ" b="1" dirty="0"/>
              <a:t> </a:t>
            </a:r>
            <a:r>
              <a:rPr lang="cs-CZ" b="1" dirty="0" err="1"/>
              <a:t>physiological</a:t>
            </a:r>
            <a:r>
              <a:rPr lang="cs-CZ" b="1" dirty="0"/>
              <a:t> </a:t>
            </a:r>
            <a:r>
              <a:rPr lang="cs-CZ" dirty="0" err="1"/>
              <a:t>automatic</a:t>
            </a:r>
            <a:r>
              <a:rPr lang="cs-CZ" dirty="0"/>
              <a:t> </a:t>
            </a:r>
            <a:r>
              <a:rPr lang="cs-CZ" dirty="0" err="1"/>
              <a:t>responses</a:t>
            </a:r>
            <a:r>
              <a:rPr lang="cs-CZ" dirty="0"/>
              <a:t> to </a:t>
            </a:r>
            <a:r>
              <a:rPr lang="cs-CZ" dirty="0" err="1"/>
              <a:t>salient</a:t>
            </a:r>
            <a:r>
              <a:rPr lang="cs-CZ" dirty="0"/>
              <a:t> </a:t>
            </a:r>
            <a:r>
              <a:rPr lang="cs-CZ" i="1" dirty="0"/>
              <a:t>positive/negative </a:t>
            </a:r>
            <a:r>
              <a:rPr lang="cs-CZ" dirty="0" err="1"/>
              <a:t>stimuli</a:t>
            </a:r>
            <a:r>
              <a:rPr lang="cs-CZ" dirty="0"/>
              <a:t> </a:t>
            </a:r>
          </a:p>
          <a:p>
            <a:pPr marL="773208" lvl="1" indent="-457200" fontAlgn="auto">
              <a:spcAft>
                <a:spcPts val="0"/>
              </a:spcAft>
              <a:defRPr/>
            </a:pPr>
            <a:r>
              <a:rPr lang="cs-CZ" sz="2600" dirty="0"/>
              <a:t>př. </a:t>
            </a:r>
            <a:r>
              <a:rPr lang="cs-CZ" sz="2600" dirty="0" err="1"/>
              <a:t>potential</a:t>
            </a:r>
            <a:r>
              <a:rPr lang="cs-CZ" sz="2600" dirty="0"/>
              <a:t> </a:t>
            </a:r>
            <a:r>
              <a:rPr lang="cs-CZ" sz="2600" dirty="0" err="1"/>
              <a:t>sexual</a:t>
            </a:r>
            <a:r>
              <a:rPr lang="cs-CZ" sz="2600" dirty="0"/>
              <a:t> partner </a:t>
            </a:r>
            <a:r>
              <a:rPr lang="cs-CZ" sz="2600" dirty="0" err="1"/>
              <a:t>is</a:t>
            </a:r>
            <a:r>
              <a:rPr lang="cs-CZ" sz="2600" dirty="0"/>
              <a:t> </a:t>
            </a:r>
            <a:r>
              <a:rPr lang="cs-CZ" sz="2600" dirty="0" err="1"/>
              <a:t>present</a:t>
            </a:r>
            <a:r>
              <a:rPr lang="cs-CZ" sz="2600" dirty="0"/>
              <a:t>/public </a:t>
            </a:r>
            <a:r>
              <a:rPr lang="cs-CZ" sz="2600" dirty="0" err="1"/>
              <a:t>speaking</a:t>
            </a:r>
            <a:endParaRPr lang="cs-CZ" sz="2600" dirty="0"/>
          </a:p>
          <a:p>
            <a:pPr marL="773208" lvl="1" indent="-457200" fontAlgn="auto">
              <a:spcAft>
                <a:spcPts val="0"/>
              </a:spcAft>
              <a:defRPr/>
            </a:pPr>
            <a:r>
              <a:rPr lang="cs-CZ" sz="2600" dirty="0">
                <a:solidFill>
                  <a:srgbClr val="0000DC"/>
                </a:solidFill>
              </a:rPr>
              <a:t>Brain response </a:t>
            </a:r>
            <a:r>
              <a:rPr lang="cs-CZ" sz="2600" dirty="0"/>
              <a:t>– </a:t>
            </a:r>
            <a:r>
              <a:rPr lang="cs-CZ" sz="2600" dirty="0" err="1"/>
              <a:t>increased</a:t>
            </a:r>
            <a:r>
              <a:rPr lang="cs-CZ" sz="2600" dirty="0"/>
              <a:t> </a:t>
            </a:r>
            <a:r>
              <a:rPr lang="cs-CZ" sz="2600" dirty="0" err="1"/>
              <a:t>arousal</a:t>
            </a:r>
            <a:r>
              <a:rPr lang="cs-CZ" sz="2600" dirty="0"/>
              <a:t>, </a:t>
            </a:r>
            <a:r>
              <a:rPr lang="cs-CZ" sz="2600" dirty="0" err="1"/>
              <a:t>increased</a:t>
            </a:r>
            <a:r>
              <a:rPr lang="cs-CZ" sz="2600" dirty="0"/>
              <a:t> </a:t>
            </a:r>
            <a:r>
              <a:rPr lang="cs-CZ" sz="2600" dirty="0" err="1"/>
              <a:t>attention</a:t>
            </a:r>
            <a:r>
              <a:rPr lang="cs-CZ" sz="2600" dirty="0"/>
              <a:t>, </a:t>
            </a:r>
            <a:r>
              <a:rPr lang="cs-CZ" sz="2600" dirty="0" err="1"/>
              <a:t>increased</a:t>
            </a:r>
            <a:r>
              <a:rPr lang="cs-CZ" sz="2600" dirty="0"/>
              <a:t> </a:t>
            </a:r>
            <a:r>
              <a:rPr lang="cs-CZ" sz="2600" dirty="0" err="1"/>
              <a:t>alertness</a:t>
            </a:r>
            <a:r>
              <a:rPr lang="cs-CZ" sz="2600" dirty="0"/>
              <a:t>, </a:t>
            </a:r>
            <a:r>
              <a:rPr lang="cs-CZ" sz="2600" dirty="0" err="1"/>
              <a:t>increased</a:t>
            </a:r>
            <a:r>
              <a:rPr lang="cs-CZ" sz="2600" dirty="0"/>
              <a:t> vigility</a:t>
            </a:r>
          </a:p>
          <a:p>
            <a:pPr marL="773208" lvl="1" indent="-457200" fontAlgn="auto">
              <a:spcAft>
                <a:spcPts val="0"/>
              </a:spcAft>
              <a:defRPr/>
            </a:pPr>
            <a:r>
              <a:rPr lang="cs-CZ" sz="2600" dirty="0">
                <a:solidFill>
                  <a:srgbClr val="0000DC"/>
                </a:solidFill>
              </a:rPr>
              <a:t>Body response </a:t>
            </a:r>
            <a:r>
              <a:rPr lang="cs-CZ" sz="2600" dirty="0"/>
              <a:t>– </a:t>
            </a:r>
            <a:r>
              <a:rPr lang="cs-CZ" sz="2600" i="1" dirty="0" err="1"/>
              <a:t>endocrine</a:t>
            </a:r>
            <a:r>
              <a:rPr lang="cs-CZ" sz="2600" dirty="0"/>
              <a:t> (</a:t>
            </a:r>
            <a:r>
              <a:rPr lang="cs-CZ" sz="2600" dirty="0" err="1"/>
              <a:t>cortisol</a:t>
            </a:r>
            <a:r>
              <a:rPr lang="cs-CZ" sz="2600" dirty="0"/>
              <a:t>), </a:t>
            </a:r>
            <a:r>
              <a:rPr lang="cs-CZ" sz="2600" i="1" dirty="0" err="1"/>
              <a:t>vegetative</a:t>
            </a:r>
            <a:r>
              <a:rPr lang="cs-CZ" sz="2600" dirty="0"/>
              <a:t> (</a:t>
            </a:r>
            <a:r>
              <a:rPr lang="cs-CZ" sz="2600" dirty="0" err="1"/>
              <a:t>flushing</a:t>
            </a:r>
            <a:r>
              <a:rPr lang="cs-CZ" sz="2600" dirty="0"/>
              <a:t>, </a:t>
            </a:r>
            <a:r>
              <a:rPr lang="cs-CZ" sz="2600" dirty="0" err="1"/>
              <a:t>paleness</a:t>
            </a:r>
            <a:r>
              <a:rPr lang="cs-CZ" sz="2600" dirty="0"/>
              <a:t>, </a:t>
            </a:r>
            <a:r>
              <a:rPr lang="cs-CZ" sz="2600" dirty="0" err="1"/>
              <a:t>sweating</a:t>
            </a:r>
            <a:r>
              <a:rPr lang="cs-CZ" sz="2600" dirty="0"/>
              <a:t>, </a:t>
            </a:r>
            <a:r>
              <a:rPr lang="cs-CZ" sz="2600" dirty="0" err="1"/>
              <a:t>tachycardia</a:t>
            </a:r>
            <a:r>
              <a:rPr lang="cs-CZ" sz="2600" dirty="0"/>
              <a:t>, </a:t>
            </a:r>
            <a:r>
              <a:rPr lang="cs-CZ" sz="2600" dirty="0" err="1"/>
              <a:t>mydriasis</a:t>
            </a:r>
            <a:r>
              <a:rPr lang="cs-CZ" sz="2600" dirty="0"/>
              <a:t>, </a:t>
            </a:r>
            <a:r>
              <a:rPr lang="cs-CZ" sz="2600" dirty="0" err="1"/>
              <a:t>increased</a:t>
            </a:r>
            <a:r>
              <a:rPr lang="cs-CZ" sz="2600" dirty="0"/>
              <a:t> </a:t>
            </a:r>
            <a:r>
              <a:rPr lang="cs-CZ" sz="2600" dirty="0" err="1"/>
              <a:t>blood</a:t>
            </a:r>
            <a:r>
              <a:rPr lang="cs-CZ" sz="2600" dirty="0"/>
              <a:t> </a:t>
            </a:r>
            <a:r>
              <a:rPr lang="cs-CZ" sz="2600" dirty="0" err="1"/>
              <a:t>pressure</a:t>
            </a:r>
            <a:r>
              <a:rPr lang="cs-CZ" sz="2600" dirty="0"/>
              <a:t>, </a:t>
            </a:r>
            <a:r>
              <a:rPr lang="cs-CZ" sz="2600" dirty="0" err="1"/>
              <a:t>hyperpnea</a:t>
            </a:r>
            <a:r>
              <a:rPr lang="cs-CZ" sz="2600" dirty="0"/>
              <a:t>), </a:t>
            </a:r>
            <a:r>
              <a:rPr lang="cs-CZ" sz="2600" i="1" dirty="0" err="1"/>
              <a:t>behavioral</a:t>
            </a:r>
            <a:r>
              <a:rPr lang="cs-CZ" sz="2600" dirty="0"/>
              <a:t> (tremor, face </a:t>
            </a:r>
            <a:r>
              <a:rPr lang="cs-CZ" sz="2600" dirty="0" err="1"/>
              <a:t>expression</a:t>
            </a:r>
            <a:r>
              <a:rPr lang="cs-CZ" sz="2600" dirty="0"/>
              <a:t>, </a:t>
            </a:r>
            <a:r>
              <a:rPr lang="cs-CZ" sz="2600" dirty="0" err="1"/>
              <a:t>freezing</a:t>
            </a:r>
            <a:r>
              <a:rPr lang="cs-CZ" sz="2600" dirty="0"/>
              <a:t>)</a:t>
            </a:r>
            <a:endParaRPr lang="cs-CZ" dirty="0"/>
          </a:p>
          <a:p>
            <a:pPr marL="64008" indent="0" fontAlgn="auto">
              <a:spcAft>
                <a:spcPts val="0"/>
              </a:spcAft>
              <a:buNone/>
              <a:defRPr/>
            </a:pPr>
            <a:endParaRPr lang="cs-CZ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64008" indent="0" fontAlgn="auto">
              <a:spcAft>
                <a:spcPts val="0"/>
              </a:spcAft>
              <a:buNone/>
              <a:defRPr/>
            </a:pPr>
            <a:endParaRPr lang="cs-CZ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64008" indent="0" fontAlgn="auto">
              <a:spcAft>
                <a:spcPts val="0"/>
              </a:spcAft>
              <a:buNone/>
              <a:defRPr/>
            </a:pPr>
            <a:endParaRPr lang="cs-CZ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ECDDCA5C-376C-4195-95E8-59D7273C6C69}"/>
              </a:ext>
            </a:extLst>
          </p:cNvPr>
          <p:cNvSpPr txBox="1">
            <a:spLocks/>
          </p:cNvSpPr>
          <p:nvPr/>
        </p:nvSpPr>
        <p:spPr>
          <a:xfrm>
            <a:off x="719400" y="4364352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marL="9525" fontAlgn="auto">
              <a:spcAft>
                <a:spcPts val="0"/>
              </a:spcAft>
              <a:defRPr/>
            </a:pPr>
            <a:r>
              <a:rPr lang="cs-CZ" b="0" kern="0" dirty="0" err="1"/>
              <a:t>Feelings</a:t>
            </a:r>
            <a:endParaRPr lang="en-GB" b="0" kern="0" dirty="0"/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31915C30-65D2-4B52-941D-7AD73337E2F6}"/>
              </a:ext>
            </a:extLst>
          </p:cNvPr>
          <p:cNvSpPr txBox="1">
            <a:spLocks/>
          </p:cNvSpPr>
          <p:nvPr/>
        </p:nvSpPr>
        <p:spPr>
          <a:xfrm>
            <a:off x="719400" y="4981549"/>
            <a:ext cx="10753200" cy="1381398"/>
          </a:xfrm>
          <a:prstGeom prst="rect">
            <a:avLst/>
          </a:prstGeom>
        </p:spPr>
        <p:txBody>
          <a:bodyPr vert="horz" lIns="0" tIns="0" rIns="0" bIns="0" rtlCol="0">
            <a:normAutofit fontScale="77500" lnSpcReduction="20000"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64008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kern="0" dirty="0"/>
              <a:t>= </a:t>
            </a:r>
            <a:r>
              <a:rPr lang="cs-CZ" kern="0" dirty="0" err="1"/>
              <a:t>conscious</a:t>
            </a:r>
            <a:r>
              <a:rPr lang="cs-CZ" kern="0" dirty="0"/>
              <a:t> </a:t>
            </a:r>
            <a:r>
              <a:rPr lang="cs-CZ" kern="0" dirty="0" err="1"/>
              <a:t>perception</a:t>
            </a:r>
            <a:r>
              <a:rPr lang="cs-CZ" kern="0" dirty="0"/>
              <a:t> </a:t>
            </a:r>
            <a:r>
              <a:rPr lang="cs-CZ" kern="0" dirty="0" err="1"/>
              <a:t>of</a:t>
            </a:r>
            <a:r>
              <a:rPr lang="cs-CZ" kern="0" dirty="0"/>
              <a:t> </a:t>
            </a:r>
            <a:r>
              <a:rPr lang="cs-CZ" kern="0" dirty="0" err="1"/>
              <a:t>the</a:t>
            </a:r>
            <a:r>
              <a:rPr lang="cs-CZ" kern="0" dirty="0"/>
              <a:t> brain and body </a:t>
            </a:r>
            <a:r>
              <a:rPr lang="cs-CZ" kern="0" dirty="0" err="1"/>
              <a:t>changes</a:t>
            </a:r>
            <a:r>
              <a:rPr lang="cs-CZ" kern="0" dirty="0"/>
              <a:t> </a:t>
            </a:r>
            <a:r>
              <a:rPr lang="cs-CZ" kern="0" dirty="0" err="1"/>
              <a:t>during</a:t>
            </a:r>
            <a:r>
              <a:rPr lang="cs-CZ" kern="0" dirty="0"/>
              <a:t> </a:t>
            </a:r>
            <a:r>
              <a:rPr lang="cs-CZ" kern="0" dirty="0" err="1"/>
              <a:t>emotion</a:t>
            </a:r>
            <a:endParaRPr lang="cs-CZ" kern="0" dirty="0"/>
          </a:p>
          <a:p>
            <a:pPr marL="64008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3100" dirty="0">
                <a:solidFill>
                  <a:srgbClr val="0000DC"/>
                </a:solidFill>
              </a:rPr>
              <a:t>- </a:t>
            </a:r>
            <a:r>
              <a:rPr lang="cs-CZ" sz="3100" dirty="0" err="1">
                <a:solidFill>
                  <a:srgbClr val="0000DC"/>
                </a:solidFill>
              </a:rPr>
              <a:t>Experiential</a:t>
            </a:r>
            <a:r>
              <a:rPr lang="cs-CZ" sz="3100" dirty="0">
                <a:solidFill>
                  <a:srgbClr val="0000DC"/>
                </a:solidFill>
              </a:rPr>
              <a:t> brain response</a:t>
            </a:r>
          </a:p>
          <a:p>
            <a:pPr marL="64008" indent="0" fontAlgn="auto">
              <a:spcAft>
                <a:spcPts val="0"/>
              </a:spcAft>
              <a:buNone/>
              <a:defRPr/>
            </a:pPr>
            <a:r>
              <a:rPr lang="cs-CZ" kern="0" dirty="0"/>
              <a:t>př. </a:t>
            </a:r>
            <a:r>
              <a:rPr lang="cs-CZ" kern="0" dirty="0" err="1"/>
              <a:t>joy</a:t>
            </a:r>
            <a:r>
              <a:rPr lang="cs-CZ" kern="0" dirty="0"/>
              <a:t>, love, </a:t>
            </a:r>
            <a:r>
              <a:rPr lang="cs-CZ" kern="0" dirty="0" err="1"/>
              <a:t>anger</a:t>
            </a:r>
            <a:r>
              <a:rPr lang="cs-CZ" kern="0" dirty="0"/>
              <a:t>, </a:t>
            </a:r>
            <a:r>
              <a:rPr lang="cs-CZ" kern="0" dirty="0" err="1"/>
              <a:t>fear</a:t>
            </a:r>
            <a:r>
              <a:rPr lang="cs-CZ" kern="0" dirty="0"/>
              <a:t> </a:t>
            </a:r>
          </a:p>
          <a:p>
            <a:pPr marL="64008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64008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64463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9930"/>
    </mc:Choice>
    <mc:Fallback xmlns="">
      <p:transition spd="slow" advTm="24993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48C1E72-4C87-B943-BFF0-8FE7F0507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Emotions</a:t>
            </a: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FC223B9-A999-2C49-8384-67D0612D8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err="1">
                <a:solidFill>
                  <a:schemeClr val="tx2"/>
                </a:solidFill>
              </a:rPr>
              <a:t>Physiological</a:t>
            </a:r>
            <a:r>
              <a:rPr lang="cs-CZ" altLang="cs-CZ" dirty="0">
                <a:solidFill>
                  <a:schemeClr val="tx2"/>
                </a:solidFill>
              </a:rPr>
              <a:t> </a:t>
            </a:r>
            <a:r>
              <a:rPr lang="cs-CZ" altLang="cs-CZ" dirty="0" err="1">
                <a:solidFill>
                  <a:schemeClr val="tx2"/>
                </a:solidFill>
              </a:rPr>
              <a:t>Mood</a:t>
            </a:r>
            <a:endParaRPr lang="cs-CZ" altLang="cs-CZ" dirty="0">
              <a:solidFill>
                <a:schemeClr val="tx2"/>
              </a:solidFill>
            </a:endParaRPr>
          </a:p>
          <a:p>
            <a:pPr lvl="1"/>
            <a:r>
              <a:rPr lang="cs-CZ" altLang="cs-CZ" sz="2400" dirty="0"/>
              <a:t>Long </a:t>
            </a:r>
            <a:r>
              <a:rPr lang="cs-CZ" altLang="cs-CZ" sz="2400" dirty="0" err="1"/>
              <a:t>lasting</a:t>
            </a:r>
            <a:r>
              <a:rPr lang="cs-CZ" altLang="cs-CZ" sz="2400" dirty="0"/>
              <a:t> </a:t>
            </a:r>
            <a:r>
              <a:rPr lang="cs-CZ" altLang="cs-CZ" sz="2400" dirty="0" err="1"/>
              <a:t>emotional</a:t>
            </a:r>
            <a:r>
              <a:rPr lang="cs-CZ" altLang="cs-CZ" sz="2400" dirty="0"/>
              <a:t> </a:t>
            </a:r>
            <a:r>
              <a:rPr lang="cs-CZ" altLang="cs-CZ" sz="2400" dirty="0" err="1"/>
              <a:t>state</a:t>
            </a:r>
            <a:endParaRPr lang="cs-CZ" altLang="cs-CZ" sz="2400" dirty="0"/>
          </a:p>
          <a:p>
            <a:pPr lvl="1"/>
            <a:r>
              <a:rPr lang="cs-CZ" sz="2400" dirty="0" err="1"/>
              <a:t>Strengthens</a:t>
            </a:r>
            <a:r>
              <a:rPr lang="cs-CZ" sz="2400" dirty="0"/>
              <a:t> </a:t>
            </a:r>
            <a:r>
              <a:rPr lang="cs-CZ" sz="2400" dirty="0" err="1"/>
              <a:t>an</a:t>
            </a:r>
            <a:r>
              <a:rPr lang="cs-CZ" sz="2400" dirty="0"/>
              <a:t> </a:t>
            </a:r>
            <a:r>
              <a:rPr lang="cs-CZ" sz="2400" dirty="0" err="1"/>
              <a:t>affect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same</a:t>
            </a:r>
            <a:r>
              <a:rPr lang="cs-CZ" sz="2400" dirty="0"/>
              <a:t> </a:t>
            </a:r>
            <a:r>
              <a:rPr lang="cs-CZ" sz="2400" dirty="0" err="1"/>
              <a:t>direction</a:t>
            </a:r>
            <a:r>
              <a:rPr lang="cs-CZ" sz="2400" dirty="0"/>
              <a:t>, </a:t>
            </a:r>
            <a:r>
              <a:rPr lang="cs-CZ" sz="2400" dirty="0" err="1"/>
              <a:t>suppresses</a:t>
            </a:r>
            <a:r>
              <a:rPr lang="cs-CZ" sz="2400" dirty="0"/>
              <a:t> </a:t>
            </a:r>
            <a:r>
              <a:rPr lang="cs-CZ" sz="2400" dirty="0" err="1"/>
              <a:t>an</a:t>
            </a:r>
            <a:r>
              <a:rPr lang="cs-CZ" sz="2400" dirty="0"/>
              <a:t> </a:t>
            </a:r>
            <a:r>
              <a:rPr lang="cs-CZ" sz="2400" dirty="0" err="1"/>
              <a:t>affect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oposite</a:t>
            </a:r>
            <a:r>
              <a:rPr lang="cs-CZ" sz="2400" dirty="0"/>
              <a:t> </a:t>
            </a:r>
            <a:r>
              <a:rPr lang="cs-CZ" sz="2400" dirty="0" err="1"/>
              <a:t>direction</a:t>
            </a:r>
            <a:endParaRPr lang="cs-CZ" sz="2400" dirty="0"/>
          </a:p>
          <a:p>
            <a:r>
              <a:rPr lang="cs-CZ" altLang="cs-CZ" dirty="0" err="1">
                <a:solidFill>
                  <a:schemeClr val="tx2"/>
                </a:solidFill>
              </a:rPr>
              <a:t>Physiological</a:t>
            </a:r>
            <a:r>
              <a:rPr lang="cs-CZ" altLang="cs-CZ" dirty="0">
                <a:solidFill>
                  <a:schemeClr val="tx2"/>
                </a:solidFill>
              </a:rPr>
              <a:t> </a:t>
            </a:r>
            <a:r>
              <a:rPr lang="cs-CZ" altLang="cs-CZ" dirty="0" err="1">
                <a:solidFill>
                  <a:schemeClr val="tx2"/>
                </a:solidFill>
              </a:rPr>
              <a:t>Affect</a:t>
            </a:r>
            <a:endParaRPr lang="cs-CZ" altLang="cs-CZ" dirty="0">
              <a:solidFill>
                <a:schemeClr val="tx2"/>
              </a:solidFill>
            </a:endParaRPr>
          </a:p>
          <a:p>
            <a:pPr lvl="1"/>
            <a:r>
              <a:rPr lang="cs-CZ" altLang="cs-CZ" sz="2400" dirty="0" err="1"/>
              <a:t>Brief</a:t>
            </a:r>
            <a:r>
              <a:rPr lang="cs-CZ" altLang="cs-CZ" sz="2400" dirty="0"/>
              <a:t> and </a:t>
            </a:r>
            <a:r>
              <a:rPr lang="cs-CZ" altLang="cs-CZ" sz="2400" dirty="0" err="1"/>
              <a:t>strong</a:t>
            </a:r>
            <a:r>
              <a:rPr lang="cs-CZ" altLang="cs-CZ" sz="2400" dirty="0"/>
              <a:t> </a:t>
            </a:r>
            <a:r>
              <a:rPr lang="cs-CZ" altLang="cs-CZ" sz="2400" dirty="0" err="1"/>
              <a:t>emotional</a:t>
            </a:r>
            <a:r>
              <a:rPr lang="cs-CZ" altLang="cs-CZ" sz="2400" dirty="0"/>
              <a:t> response</a:t>
            </a:r>
          </a:p>
          <a:p>
            <a:pPr lvl="1"/>
            <a:r>
              <a:rPr lang="cs-CZ" altLang="cs-CZ" sz="2400" b="1" dirty="0"/>
              <a:t>No</a:t>
            </a:r>
            <a:r>
              <a:rPr lang="cs-CZ" altLang="cs-CZ" sz="2400" dirty="0"/>
              <a:t> </a:t>
            </a:r>
            <a:r>
              <a:rPr lang="cs-CZ" altLang="cs-CZ" sz="2400" dirty="0" err="1"/>
              <a:t>changes</a:t>
            </a:r>
            <a:r>
              <a:rPr lang="cs-CZ" altLang="cs-CZ" sz="2400" dirty="0"/>
              <a:t> </a:t>
            </a:r>
            <a:r>
              <a:rPr lang="cs-CZ" altLang="cs-CZ" sz="2400" dirty="0" err="1"/>
              <a:t>of</a:t>
            </a:r>
            <a:r>
              <a:rPr lang="cs-CZ" altLang="cs-CZ" sz="2400" dirty="0"/>
              <a:t> </a:t>
            </a:r>
            <a:r>
              <a:rPr lang="cs-CZ" altLang="cs-CZ" sz="2400" dirty="0" err="1"/>
              <a:t>consciousness</a:t>
            </a:r>
            <a:r>
              <a:rPr lang="cs-CZ" altLang="cs-CZ" sz="2400" dirty="0"/>
              <a:t>, </a:t>
            </a:r>
            <a:r>
              <a:rPr lang="cs-CZ" altLang="cs-CZ" sz="2400" b="1" dirty="0"/>
              <a:t>no</a:t>
            </a:r>
            <a:r>
              <a:rPr lang="cs-CZ" altLang="cs-CZ" sz="2400" dirty="0"/>
              <a:t> </a:t>
            </a:r>
            <a:r>
              <a:rPr lang="cs-CZ" altLang="cs-CZ" sz="2400" dirty="0" err="1"/>
              <a:t>amnesia</a:t>
            </a:r>
            <a:endParaRPr lang="cs-CZ" altLang="cs-CZ" dirty="0"/>
          </a:p>
        </p:txBody>
      </p:sp>
      <p:sp>
        <p:nvSpPr>
          <p:cNvPr id="5" name="Zástupný symbol pro zápatí 5">
            <a:extLst>
              <a:ext uri="{FF2B5EF4-FFF2-40B4-BE49-F238E27FC236}">
                <a16:creationId xmlns:a16="http://schemas.microsoft.com/office/drawing/2014/main" id="{DD9AC528-2D7C-284A-97FB-435FE899EA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pt-BR"/>
              <a:t>MUDr. Alena Damborská,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3623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4E9EC087-FD6B-2846-B09D-DF98A8F4E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Disturbances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emotions</a:t>
            </a:r>
            <a:endParaRPr lang="cs-CZ" dirty="0"/>
          </a:p>
        </p:txBody>
      </p:sp>
      <p:sp>
        <p:nvSpPr>
          <p:cNvPr id="3" name="Zástupný symbol pro zápatí 5">
            <a:extLst>
              <a:ext uri="{FF2B5EF4-FFF2-40B4-BE49-F238E27FC236}">
                <a16:creationId xmlns:a16="http://schemas.microsoft.com/office/drawing/2014/main" id="{2EE500C4-A4A1-4B1C-BEA7-8A1E87A4E3F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pt-BR" dirty="0"/>
              <a:t>MUDr. Alena Damborská,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7305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FC4C81AB-0A00-C843-818E-D16CFA249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Disturbances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emotions</a:t>
            </a: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A95E964-2BDA-5546-A401-B97CC676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tx2"/>
                </a:solidFill>
              </a:rPr>
              <a:t>Pathological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>
                <a:solidFill>
                  <a:schemeClr val="tx2"/>
                </a:solidFill>
              </a:rPr>
              <a:t>mood</a:t>
            </a:r>
            <a:endParaRPr lang="cs-CZ" dirty="0">
              <a:solidFill>
                <a:schemeClr val="tx2"/>
              </a:solidFill>
            </a:endParaRPr>
          </a:p>
          <a:p>
            <a:pPr lvl="1"/>
            <a:r>
              <a:rPr lang="cs-CZ" sz="2400" dirty="0" err="1"/>
              <a:t>Manic</a:t>
            </a:r>
            <a:endParaRPr lang="cs-CZ" sz="2400" dirty="0"/>
          </a:p>
          <a:p>
            <a:pPr lvl="1"/>
            <a:r>
              <a:rPr lang="cs-CZ" sz="2400" dirty="0" err="1"/>
              <a:t>Depressive</a:t>
            </a:r>
            <a:endParaRPr lang="cs-CZ" sz="2400" dirty="0"/>
          </a:p>
          <a:p>
            <a:pPr lvl="1"/>
            <a:r>
              <a:rPr lang="cs-CZ" sz="2400" dirty="0" err="1"/>
              <a:t>Euphoria</a:t>
            </a:r>
            <a:endParaRPr lang="cs-CZ" sz="2400" dirty="0"/>
          </a:p>
          <a:p>
            <a:pPr lvl="1"/>
            <a:r>
              <a:rPr lang="cs-CZ" sz="2400" dirty="0" err="1"/>
              <a:t>Expansive</a:t>
            </a:r>
            <a:endParaRPr lang="cs-CZ" sz="2400" dirty="0"/>
          </a:p>
          <a:p>
            <a:pPr lvl="1"/>
            <a:r>
              <a:rPr lang="cs-CZ" sz="2400" dirty="0" err="1"/>
              <a:t>Exaltation</a:t>
            </a:r>
            <a:endParaRPr lang="cs-CZ" sz="2400" dirty="0"/>
          </a:p>
          <a:p>
            <a:pPr lvl="1"/>
            <a:r>
              <a:rPr lang="cs-CZ" sz="2400" dirty="0" err="1"/>
              <a:t>Explosive</a:t>
            </a:r>
            <a:endParaRPr lang="cs-CZ" sz="2400" dirty="0"/>
          </a:p>
          <a:p>
            <a:pPr lvl="1"/>
            <a:r>
              <a:rPr lang="cs-CZ" sz="2400" dirty="0" err="1"/>
              <a:t>Anxious</a:t>
            </a:r>
            <a:endParaRPr lang="cs-CZ" sz="2400" dirty="0"/>
          </a:p>
          <a:p>
            <a:pPr lvl="1"/>
            <a:r>
              <a:rPr lang="cs-CZ" sz="2400" dirty="0" err="1"/>
              <a:t>Resonant</a:t>
            </a:r>
            <a:endParaRPr lang="cs-CZ" sz="2400" dirty="0"/>
          </a:p>
          <a:p>
            <a:pPr lvl="1"/>
            <a:r>
              <a:rPr lang="cs-CZ" sz="2400" dirty="0" err="1"/>
              <a:t>Apathy</a:t>
            </a:r>
            <a:endParaRPr lang="cs-CZ" sz="2400" dirty="0"/>
          </a:p>
          <a:p>
            <a:pPr lvl="1"/>
            <a:endParaRPr lang="cs-CZ" dirty="0"/>
          </a:p>
          <a:p>
            <a:pPr marL="324000" lvl="1" indent="0">
              <a:buNone/>
            </a:pPr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5" name="Zástupný symbol pro zápatí 5">
            <a:extLst>
              <a:ext uri="{FF2B5EF4-FFF2-40B4-BE49-F238E27FC236}">
                <a16:creationId xmlns:a16="http://schemas.microsoft.com/office/drawing/2014/main" id="{B11D6532-0662-A044-97F2-9A54E1A96C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pt-BR"/>
              <a:t>MUDr. Alena Damborská,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4600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FC4C81AB-0A00-C843-818E-D16CFA249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Disturbances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emotions</a:t>
            </a: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A95E964-2BDA-5546-A401-B97CC676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tx2"/>
                </a:solidFill>
              </a:rPr>
              <a:t>Pathological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>
                <a:solidFill>
                  <a:schemeClr val="tx2"/>
                </a:solidFill>
              </a:rPr>
              <a:t>affect</a:t>
            </a:r>
            <a:endParaRPr lang="cs-CZ" dirty="0">
              <a:solidFill>
                <a:schemeClr val="tx2"/>
              </a:solidFill>
            </a:endParaRPr>
          </a:p>
          <a:p>
            <a:pPr lvl="1"/>
            <a:r>
              <a:rPr lang="cs-CZ" sz="2400" dirty="0" err="1"/>
              <a:t>excessively</a:t>
            </a:r>
            <a:r>
              <a:rPr lang="cs-CZ" sz="2400" dirty="0"/>
              <a:t> very </a:t>
            </a:r>
            <a:r>
              <a:rPr lang="cs-CZ" sz="2400" dirty="0" err="1"/>
              <a:t>strong</a:t>
            </a:r>
            <a:r>
              <a:rPr lang="cs-CZ" sz="2400" dirty="0"/>
              <a:t> </a:t>
            </a:r>
            <a:r>
              <a:rPr lang="cs-CZ" sz="2400" dirty="0" err="1"/>
              <a:t>emotional</a:t>
            </a:r>
            <a:r>
              <a:rPr lang="cs-CZ" sz="2400" dirty="0"/>
              <a:t> </a:t>
            </a:r>
            <a:r>
              <a:rPr lang="cs-CZ" sz="2400" dirty="0" err="1"/>
              <a:t>reaction</a:t>
            </a:r>
            <a:endParaRPr lang="cs-CZ" sz="2400" dirty="0"/>
          </a:p>
          <a:p>
            <a:pPr lvl="1"/>
            <a:r>
              <a:rPr lang="cs-CZ" sz="2400" dirty="0" err="1"/>
              <a:t>short</a:t>
            </a:r>
            <a:r>
              <a:rPr lang="cs-CZ" sz="2400" dirty="0"/>
              <a:t> </a:t>
            </a:r>
            <a:r>
              <a:rPr lang="cs-CZ" sz="2400" dirty="0" err="1"/>
              <a:t>change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consciousness</a:t>
            </a:r>
            <a:r>
              <a:rPr lang="cs-CZ" sz="2400" dirty="0"/>
              <a:t> (</a:t>
            </a:r>
            <a:r>
              <a:rPr lang="cs-CZ" sz="2400" dirty="0" err="1"/>
              <a:t>obnubilation</a:t>
            </a:r>
            <a:r>
              <a:rPr lang="cs-CZ" sz="2400" dirty="0"/>
              <a:t>)</a:t>
            </a:r>
          </a:p>
          <a:p>
            <a:pPr lvl="1"/>
            <a:r>
              <a:rPr lang="cs-CZ" sz="2400" dirty="0" err="1"/>
              <a:t>amnesia</a:t>
            </a:r>
            <a:endParaRPr lang="cs-CZ" sz="2400" dirty="0"/>
          </a:p>
          <a:p>
            <a:r>
              <a:rPr lang="cs-CZ" dirty="0" err="1">
                <a:solidFill>
                  <a:schemeClr val="tx2"/>
                </a:solidFill>
              </a:rPr>
              <a:t>Phobia</a:t>
            </a:r>
            <a:r>
              <a:rPr lang="cs-CZ" dirty="0"/>
              <a:t> = </a:t>
            </a:r>
            <a:r>
              <a:rPr lang="cs-CZ" dirty="0" err="1"/>
              <a:t>persistent</a:t>
            </a:r>
            <a:r>
              <a:rPr lang="cs-CZ" dirty="0"/>
              <a:t> </a:t>
            </a:r>
            <a:r>
              <a:rPr lang="cs-CZ" dirty="0" err="1"/>
              <a:t>irrational</a:t>
            </a:r>
            <a:r>
              <a:rPr lang="cs-CZ" dirty="0"/>
              <a:t> </a:t>
            </a:r>
            <a:r>
              <a:rPr lang="cs-CZ" dirty="0" err="1"/>
              <a:t>fear</a:t>
            </a:r>
            <a:r>
              <a:rPr lang="cs-CZ" dirty="0"/>
              <a:t> and </a:t>
            </a:r>
            <a:r>
              <a:rPr lang="cs-CZ" dirty="0" err="1"/>
              <a:t>wish</a:t>
            </a:r>
            <a:r>
              <a:rPr lang="cs-CZ" dirty="0"/>
              <a:t> to </a:t>
            </a:r>
            <a:r>
              <a:rPr lang="cs-CZ" dirty="0" err="1"/>
              <a:t>avoid</a:t>
            </a:r>
            <a:r>
              <a:rPr lang="cs-CZ" dirty="0"/>
              <a:t> a </a:t>
            </a:r>
            <a:r>
              <a:rPr lang="cs-CZ" dirty="0" err="1"/>
              <a:t>specific</a:t>
            </a:r>
            <a:r>
              <a:rPr lang="cs-CZ" dirty="0"/>
              <a:t> </a:t>
            </a:r>
            <a:r>
              <a:rPr lang="cs-CZ" dirty="0" err="1"/>
              <a:t>situation</a:t>
            </a:r>
            <a:r>
              <a:rPr lang="cs-CZ" dirty="0"/>
              <a:t>, </a:t>
            </a:r>
            <a:r>
              <a:rPr lang="cs-CZ" dirty="0" err="1"/>
              <a:t>object</a:t>
            </a:r>
            <a:r>
              <a:rPr lang="cs-CZ" dirty="0"/>
              <a:t>, </a:t>
            </a:r>
            <a:r>
              <a:rPr lang="cs-CZ" dirty="0" err="1"/>
              <a:t>activity</a:t>
            </a:r>
            <a:endParaRPr lang="cs-CZ" dirty="0"/>
          </a:p>
          <a:p>
            <a:pPr lvl="1"/>
            <a:r>
              <a:rPr lang="cs-CZ" dirty="0" err="1"/>
              <a:t>agoraphobia</a:t>
            </a:r>
            <a:r>
              <a:rPr lang="cs-CZ" dirty="0"/>
              <a:t>, </a:t>
            </a:r>
            <a:r>
              <a:rPr lang="cs-CZ" dirty="0" err="1"/>
              <a:t>claustrophobia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zápatí 5">
            <a:extLst>
              <a:ext uri="{FF2B5EF4-FFF2-40B4-BE49-F238E27FC236}">
                <a16:creationId xmlns:a16="http://schemas.microsoft.com/office/drawing/2014/main" id="{B11D6532-0662-A044-97F2-9A54E1A96C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pt-BR" dirty="0"/>
              <a:t>MUDr. Alena Damborská,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5765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398D6963-564E-B74C-8A53-E05413D57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Affect</a:t>
            </a: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8B1D46D-283F-FC49-A240-A1F405226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tx2"/>
                </a:solidFill>
              </a:rPr>
              <a:t>Quality</a:t>
            </a:r>
            <a:r>
              <a:rPr lang="cs-CZ" dirty="0"/>
              <a:t> </a:t>
            </a:r>
            <a:r>
              <a:rPr lang="cs-CZ" sz="2400" dirty="0"/>
              <a:t>(</a:t>
            </a:r>
            <a:r>
              <a:rPr lang="cs-CZ" sz="2400" dirty="0" err="1"/>
              <a:t>depressed</a:t>
            </a:r>
            <a:r>
              <a:rPr lang="cs-CZ" sz="2400" dirty="0"/>
              <a:t>, </a:t>
            </a:r>
            <a:r>
              <a:rPr lang="cs-CZ" sz="2400" dirty="0" err="1"/>
              <a:t>euthymic</a:t>
            </a:r>
            <a:r>
              <a:rPr lang="cs-CZ" sz="2400" dirty="0"/>
              <a:t>, </a:t>
            </a:r>
            <a:r>
              <a:rPr lang="cs-CZ" sz="2400" dirty="0" err="1"/>
              <a:t>euphoric</a:t>
            </a:r>
            <a:r>
              <a:rPr lang="cs-CZ" sz="2400" dirty="0"/>
              <a:t>)</a:t>
            </a:r>
          </a:p>
          <a:p>
            <a:r>
              <a:rPr lang="cs-CZ" dirty="0">
                <a:solidFill>
                  <a:schemeClr val="tx2"/>
                </a:solidFill>
              </a:rPr>
              <a:t>Intensity </a:t>
            </a:r>
            <a:r>
              <a:rPr lang="cs-CZ" sz="2400" dirty="0"/>
              <a:t>(</a:t>
            </a:r>
            <a:r>
              <a:rPr lang="cs-CZ" sz="2400" dirty="0" err="1"/>
              <a:t>mild</a:t>
            </a:r>
            <a:r>
              <a:rPr lang="cs-CZ" sz="2400" dirty="0"/>
              <a:t>, </a:t>
            </a:r>
            <a:r>
              <a:rPr lang="cs-CZ" sz="2400" dirty="0" err="1"/>
              <a:t>moderate,severe</a:t>
            </a:r>
            <a:r>
              <a:rPr lang="cs-CZ" sz="2400" dirty="0"/>
              <a:t>)</a:t>
            </a:r>
          </a:p>
          <a:p>
            <a:r>
              <a:rPr lang="cs-CZ" dirty="0" err="1">
                <a:solidFill>
                  <a:schemeClr val="tx2"/>
                </a:solidFill>
              </a:rPr>
              <a:t>Content</a:t>
            </a:r>
            <a:r>
              <a:rPr lang="cs-CZ" dirty="0"/>
              <a:t> </a:t>
            </a:r>
            <a:r>
              <a:rPr lang="cs-CZ" sz="2400" dirty="0"/>
              <a:t>(</a:t>
            </a:r>
            <a:r>
              <a:rPr lang="cs-CZ" sz="2400" dirty="0" err="1"/>
              <a:t>perplexity</a:t>
            </a:r>
            <a:r>
              <a:rPr lang="cs-CZ" sz="2400" dirty="0"/>
              <a:t>, </a:t>
            </a:r>
            <a:r>
              <a:rPr lang="cs-CZ" sz="2400" dirty="0" err="1"/>
              <a:t>fatuousity</a:t>
            </a:r>
            <a:r>
              <a:rPr lang="cs-CZ" sz="2400" dirty="0"/>
              <a:t>)</a:t>
            </a:r>
          </a:p>
          <a:p>
            <a:r>
              <a:rPr lang="cs-CZ" dirty="0">
                <a:solidFill>
                  <a:schemeClr val="tx2"/>
                </a:solidFill>
              </a:rPr>
              <a:t>Dynamics</a:t>
            </a:r>
            <a:endParaRPr lang="en-US" dirty="0">
              <a:solidFill>
                <a:schemeClr val="tx2"/>
              </a:solidFill>
            </a:endParaRPr>
          </a:p>
          <a:p>
            <a:pPr lvl="1"/>
            <a:r>
              <a:rPr lang="cs-CZ" dirty="0" err="1"/>
              <a:t>Range</a:t>
            </a:r>
            <a:r>
              <a:rPr lang="cs-CZ" dirty="0"/>
              <a:t> = diversity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emotional</a:t>
            </a:r>
            <a:r>
              <a:rPr lang="cs-CZ" dirty="0"/>
              <a:t> </a:t>
            </a:r>
            <a:r>
              <a:rPr lang="cs-CZ" dirty="0" err="1"/>
              <a:t>states</a:t>
            </a:r>
            <a:r>
              <a:rPr lang="cs-CZ" dirty="0"/>
              <a:t> (</a:t>
            </a:r>
            <a:r>
              <a:rPr lang="cs-CZ" dirty="0" err="1"/>
              <a:t>flattening</a:t>
            </a:r>
            <a:r>
              <a:rPr lang="cs-CZ" dirty="0"/>
              <a:t>, </a:t>
            </a:r>
            <a:r>
              <a:rPr lang="cs-CZ" dirty="0" err="1"/>
              <a:t>restricted</a:t>
            </a:r>
            <a:r>
              <a:rPr lang="cs-CZ" dirty="0"/>
              <a:t>, </a:t>
            </a:r>
            <a:r>
              <a:rPr lang="cs-CZ" dirty="0" err="1"/>
              <a:t>expansive</a:t>
            </a:r>
            <a:r>
              <a:rPr lang="cs-CZ" dirty="0"/>
              <a:t>)</a:t>
            </a:r>
          </a:p>
          <a:p>
            <a:pPr lvl="2"/>
            <a:endParaRPr lang="en-US" dirty="0"/>
          </a:p>
          <a:p>
            <a:pPr lvl="1"/>
            <a:r>
              <a:rPr lang="cs-CZ" dirty="0" err="1"/>
              <a:t>Reactivity</a:t>
            </a:r>
            <a:r>
              <a:rPr lang="cs-CZ" dirty="0"/>
              <a:t> = </a:t>
            </a:r>
            <a:r>
              <a:rPr lang="cs-CZ" dirty="0" err="1"/>
              <a:t>rapidity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affect</a:t>
            </a:r>
            <a:r>
              <a:rPr lang="cs-CZ" dirty="0"/>
              <a:t> </a:t>
            </a:r>
            <a:r>
              <a:rPr lang="cs-CZ" dirty="0" err="1"/>
              <a:t>shifts</a:t>
            </a:r>
            <a:r>
              <a:rPr lang="cs-CZ" dirty="0"/>
              <a:t> to </a:t>
            </a:r>
            <a:r>
              <a:rPr lang="cs-CZ" dirty="0" err="1"/>
              <a:t>another</a:t>
            </a:r>
            <a:r>
              <a:rPr lang="cs-CZ" dirty="0"/>
              <a:t> (lability, </a:t>
            </a:r>
            <a:r>
              <a:rPr lang="cs-CZ" dirty="0" err="1"/>
              <a:t>incontinence</a:t>
            </a:r>
            <a:r>
              <a:rPr lang="cs-CZ" dirty="0"/>
              <a:t>, </a:t>
            </a:r>
            <a:r>
              <a:rPr lang="cs-CZ" dirty="0" err="1"/>
              <a:t>irritability</a:t>
            </a:r>
            <a:r>
              <a:rPr lang="cs-CZ" dirty="0"/>
              <a:t>)</a:t>
            </a:r>
            <a:endParaRPr lang="en-US" dirty="0"/>
          </a:p>
          <a:p>
            <a:r>
              <a:rPr lang="cs-CZ" dirty="0" err="1">
                <a:solidFill>
                  <a:schemeClr val="tx2"/>
                </a:solidFill>
              </a:rPr>
              <a:t>Congruence</a:t>
            </a:r>
            <a:r>
              <a:rPr lang="cs-CZ" dirty="0"/>
              <a:t> = </a:t>
            </a:r>
            <a:r>
              <a:rPr lang="en-US" dirty="0"/>
              <a:t>Appropriateness</a:t>
            </a:r>
            <a:r>
              <a:rPr lang="cs-CZ" dirty="0"/>
              <a:t> </a:t>
            </a:r>
            <a:r>
              <a:rPr lang="cs-CZ" sz="2400" dirty="0"/>
              <a:t>(</a:t>
            </a:r>
            <a:r>
              <a:rPr lang="cs-CZ" sz="2400" dirty="0" err="1"/>
              <a:t>incongruent</a:t>
            </a:r>
            <a:r>
              <a:rPr lang="cs-CZ" sz="2400" dirty="0"/>
              <a:t> </a:t>
            </a:r>
            <a:r>
              <a:rPr lang="cs-CZ" sz="2400" dirty="0" err="1"/>
              <a:t>emotions</a:t>
            </a:r>
            <a:r>
              <a:rPr lang="cs-CZ" sz="2400" dirty="0"/>
              <a:t> in </a:t>
            </a:r>
            <a:r>
              <a:rPr lang="cs-CZ" sz="2400" dirty="0" err="1"/>
              <a:t>schizophrenia</a:t>
            </a:r>
            <a:r>
              <a:rPr lang="cs-CZ" sz="2400" dirty="0"/>
              <a:t>)</a:t>
            </a:r>
            <a:endParaRPr lang="en-US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4926C38-8308-4A25-B4C1-2231E0EEA7C0}"/>
              </a:ext>
            </a:extLst>
          </p:cNvPr>
          <p:cNvSpPr txBox="1"/>
          <p:nvPr/>
        </p:nvSpPr>
        <p:spPr>
          <a:xfrm flipH="1">
            <a:off x="6319519" y="2561672"/>
            <a:ext cx="55710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hlinkClick r:id="rId3"/>
              </a:rPr>
              <a:t>https://www.coursera.org/learn/international-psychiatry/lecture/X6IZW/the-affect-in-the-mental-state-examination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0888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7E831216-2E51-A644-B00C-96B6A37FB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Depression</a:t>
            </a:r>
            <a:r>
              <a:rPr lang="cs-CZ" dirty="0"/>
              <a:t> - syndrom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9AD3A46-1997-9942-BA58-E128FE7F3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603" y="1171576"/>
            <a:ext cx="10138497" cy="5469467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/>
              <a:t>Affective</a:t>
            </a:r>
            <a:r>
              <a:rPr lang="cs-CZ" dirty="0"/>
              <a:t> </a:t>
            </a:r>
            <a:r>
              <a:rPr lang="cs-CZ" dirty="0" err="1"/>
              <a:t>symptoms</a:t>
            </a:r>
            <a:endParaRPr lang="cs-CZ" dirty="0"/>
          </a:p>
          <a:p>
            <a:pPr lvl="1"/>
            <a:r>
              <a:rPr lang="cs-CZ" dirty="0" err="1"/>
              <a:t>depressed</a:t>
            </a:r>
            <a:r>
              <a:rPr lang="cs-CZ" dirty="0"/>
              <a:t> </a:t>
            </a:r>
            <a:r>
              <a:rPr lang="cs-CZ" dirty="0" err="1"/>
              <a:t>mood</a:t>
            </a:r>
            <a:r>
              <a:rPr lang="cs-CZ" dirty="0"/>
              <a:t> – </a:t>
            </a:r>
            <a:r>
              <a:rPr lang="cs-CZ" dirty="0" err="1"/>
              <a:t>bad</a:t>
            </a:r>
            <a:r>
              <a:rPr lang="cs-CZ" dirty="0"/>
              <a:t>, </a:t>
            </a:r>
            <a:r>
              <a:rPr lang="cs-CZ" dirty="0" err="1"/>
              <a:t>down</a:t>
            </a:r>
            <a:r>
              <a:rPr lang="cs-CZ" dirty="0"/>
              <a:t>, </a:t>
            </a:r>
            <a:r>
              <a:rPr lang="cs-CZ" dirty="0" err="1"/>
              <a:t>black</a:t>
            </a:r>
            <a:r>
              <a:rPr lang="cs-CZ" dirty="0"/>
              <a:t>, </a:t>
            </a:r>
            <a:r>
              <a:rPr lang="cs-CZ" dirty="0" err="1"/>
              <a:t>oppressive</a:t>
            </a:r>
            <a:r>
              <a:rPr lang="cs-CZ" dirty="0"/>
              <a:t> – </a:t>
            </a:r>
            <a:r>
              <a:rPr lang="cs-CZ" dirty="0" err="1"/>
              <a:t>distinguish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physiological</a:t>
            </a:r>
            <a:r>
              <a:rPr lang="cs-CZ" dirty="0"/>
              <a:t> </a:t>
            </a:r>
            <a:r>
              <a:rPr lang="cs-CZ" dirty="0" err="1"/>
              <a:t>sadness</a:t>
            </a:r>
            <a:endParaRPr lang="cs-CZ" dirty="0"/>
          </a:p>
          <a:p>
            <a:pPr lvl="1"/>
            <a:r>
              <a:rPr lang="cs-CZ" dirty="0" err="1"/>
              <a:t>anhedonia</a:t>
            </a:r>
            <a:endParaRPr lang="cs-CZ" dirty="0"/>
          </a:p>
          <a:p>
            <a:pPr lvl="1"/>
            <a:r>
              <a:rPr lang="cs-CZ" dirty="0"/>
              <a:t>(</a:t>
            </a:r>
            <a:r>
              <a:rPr lang="cs-CZ" dirty="0" err="1"/>
              <a:t>anxiety</a:t>
            </a:r>
            <a:r>
              <a:rPr lang="cs-CZ" dirty="0"/>
              <a:t>)</a:t>
            </a:r>
          </a:p>
          <a:p>
            <a:r>
              <a:rPr lang="cs-CZ" dirty="0" err="1"/>
              <a:t>Motivation</a:t>
            </a:r>
            <a:endParaRPr lang="cs-CZ" dirty="0"/>
          </a:p>
          <a:p>
            <a:pPr lvl="1"/>
            <a:r>
              <a:rPr lang="cs-CZ" dirty="0" err="1"/>
              <a:t>loss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interest</a:t>
            </a:r>
            <a:r>
              <a:rPr lang="cs-CZ" dirty="0"/>
              <a:t> in </a:t>
            </a:r>
            <a:r>
              <a:rPr lang="cs-CZ" dirty="0" err="1"/>
              <a:t>usual</a:t>
            </a:r>
            <a:r>
              <a:rPr lang="cs-CZ" dirty="0"/>
              <a:t> </a:t>
            </a:r>
            <a:r>
              <a:rPr lang="cs-CZ" dirty="0" err="1"/>
              <a:t>activities</a:t>
            </a:r>
            <a:endParaRPr lang="cs-CZ" dirty="0"/>
          </a:p>
          <a:p>
            <a:pPr lvl="1"/>
            <a:r>
              <a:rPr lang="cs-CZ" dirty="0" err="1"/>
              <a:t>inability</a:t>
            </a:r>
            <a:r>
              <a:rPr lang="cs-CZ" dirty="0"/>
              <a:t> to </a:t>
            </a:r>
            <a:r>
              <a:rPr lang="cs-CZ" dirty="0" err="1"/>
              <a:t>perform</a:t>
            </a:r>
            <a:r>
              <a:rPr lang="cs-CZ" dirty="0"/>
              <a:t>, </a:t>
            </a:r>
            <a:r>
              <a:rPr lang="cs-CZ" dirty="0" err="1"/>
              <a:t>initiate</a:t>
            </a:r>
            <a:r>
              <a:rPr lang="cs-CZ" dirty="0"/>
              <a:t> </a:t>
            </a:r>
            <a:r>
              <a:rPr lang="cs-CZ" dirty="0" err="1"/>
              <a:t>activity</a:t>
            </a:r>
            <a:r>
              <a:rPr lang="cs-CZ" dirty="0"/>
              <a:t> (</a:t>
            </a:r>
            <a:r>
              <a:rPr lang="cs-CZ" dirty="0" err="1"/>
              <a:t>abulia</a:t>
            </a:r>
            <a:r>
              <a:rPr lang="cs-CZ" dirty="0"/>
              <a:t>, </a:t>
            </a:r>
            <a:r>
              <a:rPr lang="cs-CZ" dirty="0" err="1"/>
              <a:t>hypobulia</a:t>
            </a:r>
            <a:r>
              <a:rPr lang="cs-CZ" dirty="0"/>
              <a:t>)</a:t>
            </a:r>
          </a:p>
          <a:p>
            <a:r>
              <a:rPr lang="cs-CZ" dirty="0" err="1"/>
              <a:t>Cognitive</a:t>
            </a:r>
            <a:endParaRPr lang="cs-CZ" dirty="0"/>
          </a:p>
          <a:p>
            <a:pPr lvl="1"/>
            <a:r>
              <a:rPr lang="cs-CZ" dirty="0" err="1"/>
              <a:t>evaluation</a:t>
            </a:r>
            <a:r>
              <a:rPr lang="cs-CZ" dirty="0"/>
              <a:t>, </a:t>
            </a:r>
            <a:r>
              <a:rPr lang="cs-CZ" dirty="0" err="1"/>
              <a:t>self-esteem</a:t>
            </a:r>
            <a:endParaRPr lang="cs-CZ" dirty="0"/>
          </a:p>
          <a:p>
            <a:pPr lvl="1"/>
            <a:r>
              <a:rPr lang="cs-CZ" dirty="0" err="1"/>
              <a:t>attention</a:t>
            </a:r>
            <a:r>
              <a:rPr lang="cs-CZ" dirty="0"/>
              <a:t> (</a:t>
            </a:r>
            <a:r>
              <a:rPr lang="cs-CZ" dirty="0" err="1"/>
              <a:t>hypoprosexia</a:t>
            </a:r>
            <a:r>
              <a:rPr lang="cs-CZ" dirty="0"/>
              <a:t>), </a:t>
            </a:r>
            <a:r>
              <a:rPr lang="cs-CZ" dirty="0" err="1"/>
              <a:t>memory</a:t>
            </a:r>
            <a:endParaRPr lang="cs-CZ" dirty="0"/>
          </a:p>
          <a:p>
            <a:pPr lvl="1"/>
            <a:r>
              <a:rPr lang="cs-CZ" dirty="0"/>
              <a:t>negative </a:t>
            </a:r>
            <a:r>
              <a:rPr lang="cs-CZ" dirty="0" err="1"/>
              <a:t>cognitive</a:t>
            </a:r>
            <a:r>
              <a:rPr lang="cs-CZ" dirty="0"/>
              <a:t> </a:t>
            </a:r>
            <a:r>
              <a:rPr lang="cs-CZ" dirty="0" err="1"/>
              <a:t>biases</a:t>
            </a:r>
            <a:r>
              <a:rPr lang="cs-CZ" dirty="0"/>
              <a:t> </a:t>
            </a:r>
          </a:p>
          <a:p>
            <a:r>
              <a:rPr lang="cs-CZ" dirty="0" err="1"/>
              <a:t>Suicidal</a:t>
            </a:r>
            <a:r>
              <a:rPr lang="cs-CZ" dirty="0"/>
              <a:t> </a:t>
            </a:r>
            <a:r>
              <a:rPr lang="cs-CZ" dirty="0" err="1"/>
              <a:t>activity</a:t>
            </a:r>
            <a:r>
              <a:rPr lang="cs-CZ" dirty="0"/>
              <a:t> – </a:t>
            </a:r>
            <a:r>
              <a:rPr lang="cs-CZ" dirty="0" err="1"/>
              <a:t>hoplessness</a:t>
            </a:r>
            <a:r>
              <a:rPr lang="cs-CZ" dirty="0"/>
              <a:t>, </a:t>
            </a:r>
            <a:r>
              <a:rPr lang="cs-CZ" dirty="0" err="1"/>
              <a:t>suicidal</a:t>
            </a:r>
            <a:r>
              <a:rPr lang="cs-CZ" dirty="0"/>
              <a:t> </a:t>
            </a:r>
            <a:r>
              <a:rPr lang="cs-CZ" dirty="0" err="1"/>
              <a:t>thoughts</a:t>
            </a:r>
            <a:endParaRPr lang="cs-CZ" dirty="0"/>
          </a:p>
          <a:p>
            <a:r>
              <a:rPr lang="cs-CZ" dirty="0" err="1"/>
              <a:t>Vegetative</a:t>
            </a:r>
            <a:r>
              <a:rPr lang="cs-CZ" dirty="0"/>
              <a:t>, „</a:t>
            </a:r>
            <a:r>
              <a:rPr lang="cs-CZ" dirty="0" err="1"/>
              <a:t>somatic</a:t>
            </a:r>
            <a:r>
              <a:rPr lang="cs-CZ" dirty="0"/>
              <a:t>“</a:t>
            </a:r>
          </a:p>
          <a:p>
            <a:pPr lvl="1"/>
            <a:r>
              <a:rPr lang="cs-CZ" dirty="0" err="1"/>
              <a:t>insomnia</a:t>
            </a:r>
            <a:r>
              <a:rPr lang="cs-CZ" dirty="0"/>
              <a:t>, </a:t>
            </a:r>
            <a:r>
              <a:rPr lang="cs-CZ" dirty="0" err="1"/>
              <a:t>constipation</a:t>
            </a:r>
            <a:r>
              <a:rPr lang="cs-CZ" dirty="0"/>
              <a:t>, </a:t>
            </a:r>
            <a:r>
              <a:rPr lang="cs-CZ" dirty="0" err="1"/>
              <a:t>anorexia</a:t>
            </a:r>
            <a:r>
              <a:rPr lang="cs-CZ" dirty="0"/>
              <a:t>. </a:t>
            </a:r>
            <a:r>
              <a:rPr lang="cs-CZ" dirty="0" err="1"/>
              <a:t>decreased</a:t>
            </a:r>
            <a:r>
              <a:rPr lang="cs-CZ" dirty="0"/>
              <a:t> libido, </a:t>
            </a:r>
            <a:r>
              <a:rPr lang="cs-CZ" dirty="0" err="1"/>
              <a:t>loss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energy</a:t>
            </a:r>
            <a:r>
              <a:rPr lang="cs-CZ" dirty="0"/>
              <a:t> and </a:t>
            </a:r>
            <a:r>
              <a:rPr lang="cs-CZ" dirty="0" err="1"/>
              <a:t>fatigue</a:t>
            </a:r>
            <a:r>
              <a:rPr lang="cs-CZ" dirty="0"/>
              <a:t>, </a:t>
            </a:r>
            <a:r>
              <a:rPr lang="cs-CZ" dirty="0" err="1"/>
              <a:t>psychomotor</a:t>
            </a:r>
            <a:r>
              <a:rPr lang="cs-CZ" dirty="0"/>
              <a:t> </a:t>
            </a:r>
            <a:r>
              <a:rPr lang="cs-CZ" dirty="0" err="1"/>
              <a:t>retardation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93718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55AF1E34-4B62-2B48-9290-656704E8E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Mania</a:t>
            </a:r>
            <a:r>
              <a:rPr lang="cs-CZ" dirty="0"/>
              <a:t> - syndrom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FF8429A-591B-3548-9FB3-C2815604FB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Affective symptoms</a:t>
            </a:r>
          </a:p>
          <a:p>
            <a:pPr lvl="1"/>
            <a:r>
              <a:rPr lang="en-US" dirty="0"/>
              <a:t>expansive moods: mania, </a:t>
            </a:r>
            <a:r>
              <a:rPr lang="en-US" dirty="0" err="1"/>
              <a:t>euforia</a:t>
            </a:r>
            <a:r>
              <a:rPr lang="en-US" dirty="0"/>
              <a:t>, </a:t>
            </a:r>
            <a:r>
              <a:rPr lang="en-US" dirty="0" err="1"/>
              <a:t>iritability</a:t>
            </a:r>
            <a:r>
              <a:rPr lang="en-US" dirty="0"/>
              <a:t>, </a:t>
            </a:r>
            <a:r>
              <a:rPr lang="en-US" dirty="0" err="1"/>
              <a:t>dysforia</a:t>
            </a:r>
            <a:endParaRPr lang="en-US" dirty="0"/>
          </a:p>
          <a:p>
            <a:r>
              <a:rPr lang="en-US" dirty="0"/>
              <a:t>Cognitive</a:t>
            </a:r>
          </a:p>
          <a:p>
            <a:pPr lvl="1"/>
            <a:r>
              <a:rPr lang="en-US" dirty="0"/>
              <a:t>increased speed vs. decreased accuracy: cognition (flight of ideas), memory (hypermnesia), speech (</a:t>
            </a:r>
            <a:r>
              <a:rPr lang="en-US" dirty="0" err="1"/>
              <a:t>pseudoincoherence</a:t>
            </a:r>
            <a:r>
              <a:rPr lang="en-US" dirty="0"/>
              <a:t>), decisions (risky)…</a:t>
            </a:r>
          </a:p>
          <a:p>
            <a:pPr lvl="1"/>
            <a:r>
              <a:rPr lang="en-US" dirty="0"/>
              <a:t>distractibility</a:t>
            </a:r>
          </a:p>
          <a:p>
            <a:pPr lvl="1"/>
            <a:r>
              <a:rPr lang="en-US" dirty="0"/>
              <a:t>inflated unrealistic self-esteem</a:t>
            </a:r>
          </a:p>
          <a:p>
            <a:r>
              <a:rPr lang="en-US" dirty="0"/>
              <a:t>Behavioral</a:t>
            </a:r>
          </a:p>
          <a:p>
            <a:pPr lvl="1"/>
            <a:r>
              <a:rPr lang="en-US" dirty="0"/>
              <a:t>hyperactivity, restlessness</a:t>
            </a:r>
          </a:p>
          <a:p>
            <a:pPr lvl="1"/>
            <a:r>
              <a:rPr lang="en-US" dirty="0"/>
              <a:t>overinvolvement – socially, sexually, occupationally…</a:t>
            </a:r>
          </a:p>
          <a:p>
            <a:r>
              <a:rPr lang="en-US" dirty="0"/>
              <a:t>Vegetative, somatic</a:t>
            </a:r>
          </a:p>
          <a:p>
            <a:pPr lvl="1"/>
            <a:r>
              <a:rPr lang="en-US" dirty="0"/>
              <a:t>insomnia (</a:t>
            </a:r>
            <a:r>
              <a:rPr lang="en-US" b="1" dirty="0"/>
              <a:t>decreased need to sleep</a:t>
            </a:r>
            <a:r>
              <a:rPr lang="en-US" dirty="0"/>
              <a:t>), anorexia (decreased need to eat), increased energy</a:t>
            </a:r>
          </a:p>
        </p:txBody>
      </p:sp>
      <p:sp>
        <p:nvSpPr>
          <p:cNvPr id="5" name="Zástupný symbol pro zápatí 5">
            <a:extLst>
              <a:ext uri="{FF2B5EF4-FFF2-40B4-BE49-F238E27FC236}">
                <a16:creationId xmlns:a16="http://schemas.microsoft.com/office/drawing/2014/main" id="{4DA81C8C-D4B4-F548-BFB5-32806C92BA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pt-BR"/>
              <a:t>MUDr. Alena Damborská,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8837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AA84791E-0162-124A-BBD7-DBF3631C7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Thinking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38C4335-1F72-478C-B525-7A8BD1A57184}"/>
              </a:ext>
            </a:extLst>
          </p:cNvPr>
          <p:cNvSpPr txBox="1"/>
          <p:nvPr/>
        </p:nvSpPr>
        <p:spPr>
          <a:xfrm>
            <a:off x="592653" y="4071945"/>
            <a:ext cx="109499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= </a:t>
            </a:r>
            <a:r>
              <a:rPr lang="cs-CZ" sz="2800" dirty="0" err="1"/>
              <a:t>goal-directed</a:t>
            </a:r>
            <a:r>
              <a:rPr lang="cs-CZ" sz="2800" dirty="0"/>
              <a:t> </a:t>
            </a:r>
            <a:r>
              <a:rPr lang="cs-CZ" sz="2800" dirty="0" err="1"/>
              <a:t>flow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ideas</a:t>
            </a:r>
            <a:r>
              <a:rPr lang="cs-CZ" sz="2800" dirty="0"/>
              <a:t> and </a:t>
            </a:r>
            <a:r>
              <a:rPr lang="cs-CZ" sz="2800" dirty="0" err="1"/>
              <a:t>associations</a:t>
            </a:r>
            <a:r>
              <a:rPr lang="cs-CZ" sz="2800" dirty="0"/>
              <a:t> </a:t>
            </a:r>
            <a:r>
              <a:rPr lang="cs-CZ" sz="2800" dirty="0" err="1"/>
              <a:t>initiated</a:t>
            </a:r>
            <a:r>
              <a:rPr lang="cs-CZ" sz="2800" dirty="0"/>
              <a:t> by a </a:t>
            </a:r>
            <a:r>
              <a:rPr lang="cs-CZ" sz="2800" dirty="0" err="1"/>
              <a:t>problem</a:t>
            </a:r>
            <a:r>
              <a:rPr lang="cs-CZ" sz="2800" dirty="0"/>
              <a:t> and </a:t>
            </a:r>
            <a:r>
              <a:rPr lang="cs-CZ" sz="2800" dirty="0" err="1"/>
              <a:t>leading</a:t>
            </a:r>
            <a:r>
              <a:rPr lang="cs-CZ" sz="2800" dirty="0"/>
              <a:t> </a:t>
            </a:r>
            <a:r>
              <a:rPr lang="cs-CZ" sz="2800" dirty="0" err="1"/>
              <a:t>toward</a:t>
            </a:r>
            <a:r>
              <a:rPr lang="cs-CZ" sz="2800" dirty="0"/>
              <a:t> a reality-</a:t>
            </a:r>
            <a:r>
              <a:rPr lang="cs-CZ" sz="2800" dirty="0" err="1"/>
              <a:t>oriented</a:t>
            </a:r>
            <a:r>
              <a:rPr lang="cs-CZ" sz="2800" dirty="0"/>
              <a:t> </a:t>
            </a:r>
            <a:r>
              <a:rPr lang="cs-CZ" sz="2800" dirty="0" err="1"/>
              <a:t>conclusion</a:t>
            </a:r>
            <a:endParaRPr lang="cs-CZ" sz="2800" dirty="0">
              <a:solidFill>
                <a:schemeClr val="tx2"/>
              </a:solidFill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36BA1622-54EF-4116-9C24-F0BBDEB5B95C}"/>
              </a:ext>
            </a:extLst>
          </p:cNvPr>
          <p:cNvSpPr txBox="1"/>
          <p:nvPr/>
        </p:nvSpPr>
        <p:spPr>
          <a:xfrm>
            <a:off x="1298713" y="5963478"/>
            <a:ext cx="5603457" cy="5583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52000" indent="-180000">
              <a:lnSpc>
                <a:spcPct val="1300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sz="2600" dirty="0" err="1">
                <a:latin typeface="+mn-lt"/>
              </a:rPr>
              <a:t>evaluated</a:t>
            </a:r>
            <a:r>
              <a:rPr lang="cs-CZ" sz="2600" dirty="0">
                <a:latin typeface="+mn-lt"/>
              </a:rPr>
              <a:t> via </a:t>
            </a:r>
            <a:r>
              <a:rPr lang="cs-CZ" sz="2600" dirty="0" err="1">
                <a:latin typeface="+mn-lt"/>
              </a:rPr>
              <a:t>speech</a:t>
            </a:r>
            <a:r>
              <a:rPr lang="cs-CZ" sz="2600" dirty="0">
                <a:latin typeface="+mn-lt"/>
              </a:rPr>
              <a:t> </a:t>
            </a:r>
            <a:r>
              <a:rPr lang="cs-CZ" sz="2600" dirty="0" err="1">
                <a:latin typeface="+mn-lt"/>
              </a:rPr>
              <a:t>of</a:t>
            </a:r>
            <a:r>
              <a:rPr lang="cs-CZ" sz="2600" dirty="0">
                <a:latin typeface="+mn-lt"/>
              </a:rPr>
              <a:t> </a:t>
            </a:r>
            <a:r>
              <a:rPr lang="cs-CZ" sz="2600" dirty="0" err="1">
                <a:latin typeface="+mn-lt"/>
              </a:rPr>
              <a:t>the</a:t>
            </a:r>
            <a:r>
              <a:rPr lang="cs-CZ" sz="2600" dirty="0">
                <a:latin typeface="+mn-lt"/>
              </a:rPr>
              <a:t> </a:t>
            </a:r>
            <a:r>
              <a:rPr lang="cs-CZ" sz="2600" dirty="0" err="1">
                <a:latin typeface="+mn-lt"/>
              </a:rPr>
              <a:t>patient</a:t>
            </a:r>
            <a:endParaRPr lang="cs-CZ" sz="2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340252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AA84791E-0162-124A-BBD7-DBF3631C7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Thought</a:t>
            </a:r>
            <a:r>
              <a:rPr lang="cs-CZ" dirty="0"/>
              <a:t> </a:t>
            </a:r>
            <a:r>
              <a:rPr lang="cs-CZ" dirty="0" err="1"/>
              <a:t>disturbances</a:t>
            </a:r>
            <a:endParaRPr lang="cs-CZ" dirty="0"/>
          </a:p>
        </p:txBody>
      </p:sp>
      <p:sp>
        <p:nvSpPr>
          <p:cNvPr id="4" name="Zástupný symbol pro zápatí 5">
            <a:extLst>
              <a:ext uri="{FF2B5EF4-FFF2-40B4-BE49-F238E27FC236}">
                <a16:creationId xmlns:a16="http://schemas.microsoft.com/office/drawing/2014/main" id="{6FD6F67F-C26A-42EA-A1C4-6B69AEC91C6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pt-BR" dirty="0"/>
              <a:t>MUDr. Alena Damborská,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2402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D33806E0-E388-4C59-A638-E3E27DD70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Aim – learning outcomes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3B4A88C-C36B-4B42-9DEF-84510B9C29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To learn the vocabulary – symptoms of mental illness</a:t>
            </a:r>
          </a:p>
          <a:p>
            <a:r>
              <a:rPr lang="en-US" dirty="0"/>
              <a:t>To learn the concepts of discrete psychological functions</a:t>
            </a:r>
          </a:p>
          <a:p>
            <a:r>
              <a:rPr lang="en-US" dirty="0"/>
              <a:t>To learn the description of major and most frequent symptoms</a:t>
            </a:r>
          </a:p>
          <a:p>
            <a:endParaRPr lang="en-US" dirty="0"/>
          </a:p>
          <a:p>
            <a:pPr marL="72000" indent="0">
              <a:buNone/>
            </a:pPr>
            <a:endParaRPr lang="en-US" dirty="0"/>
          </a:p>
        </p:txBody>
      </p:sp>
      <p:sp>
        <p:nvSpPr>
          <p:cNvPr id="5" name="Zástupný symbol pro zápatí 5">
            <a:extLst>
              <a:ext uri="{FF2B5EF4-FFF2-40B4-BE49-F238E27FC236}">
                <a16:creationId xmlns:a16="http://schemas.microsoft.com/office/drawing/2014/main" id="{E86E4D34-DA19-4B75-9615-9FCA38DA30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pt-BR"/>
              <a:t>MUDr. Alena Damborská, Ph.D.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98003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6419EE0-1A16-3342-BDEC-142D97DF7E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/>
              <a:t>Quantitative disturbances: Speed</a:t>
            </a:r>
            <a:endParaRPr lang="cs-CZ" altLang="cs-CZ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879D78F4-E534-1542-BE38-46AC16624EF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3840" y="1397098"/>
            <a:ext cx="11948160" cy="4740901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60000"/>
              </a:lnSpc>
            </a:pPr>
            <a:r>
              <a:rPr lang="en-GB" altLang="cs-CZ" sz="3600" b="1" dirty="0"/>
              <a:t>Decrease</a:t>
            </a:r>
          </a:p>
          <a:p>
            <a:pPr lvl="1">
              <a:lnSpc>
                <a:spcPct val="160000"/>
              </a:lnSpc>
            </a:pPr>
            <a:r>
              <a:rPr lang="cs-CZ" altLang="cs-CZ" sz="3400" dirty="0">
                <a:solidFill>
                  <a:schemeClr val="tx2"/>
                </a:solidFill>
              </a:rPr>
              <a:t>b</a:t>
            </a:r>
            <a:r>
              <a:rPr lang="en-GB" altLang="cs-CZ" sz="3400" dirty="0" err="1">
                <a:solidFill>
                  <a:schemeClr val="tx2"/>
                </a:solidFill>
              </a:rPr>
              <a:t>radypsychism</a:t>
            </a:r>
            <a:r>
              <a:rPr lang="cs-CZ" altLang="cs-CZ" sz="3400" dirty="0">
                <a:solidFill>
                  <a:schemeClr val="tx2"/>
                </a:solidFill>
              </a:rPr>
              <a:t> (</a:t>
            </a:r>
            <a:r>
              <a:rPr lang="cs-CZ" altLang="cs-CZ" sz="3400" dirty="0" err="1">
                <a:solidFill>
                  <a:schemeClr val="tx2"/>
                </a:solidFill>
              </a:rPr>
              <a:t>retardation</a:t>
            </a:r>
            <a:r>
              <a:rPr lang="cs-CZ" altLang="cs-CZ" sz="3400" dirty="0">
                <a:solidFill>
                  <a:schemeClr val="tx2"/>
                </a:solidFill>
              </a:rPr>
              <a:t>) - </a:t>
            </a:r>
            <a:r>
              <a:rPr lang="en-GB" altLang="cs-CZ" sz="3400" dirty="0"/>
              <a:t>slowing of the flow of associations, slowed and diminished verbal production</a:t>
            </a:r>
            <a:r>
              <a:rPr lang="cs-CZ" altLang="cs-CZ" sz="3400" dirty="0"/>
              <a:t> (major </a:t>
            </a:r>
            <a:r>
              <a:rPr lang="cs-CZ" altLang="cs-CZ" sz="3400" dirty="0" err="1"/>
              <a:t>depression</a:t>
            </a:r>
            <a:r>
              <a:rPr lang="cs-CZ" altLang="cs-CZ" sz="3400" dirty="0"/>
              <a:t>)</a:t>
            </a:r>
            <a:endParaRPr lang="en-GB" altLang="cs-CZ" sz="3400" dirty="0"/>
          </a:p>
          <a:p>
            <a:pPr lvl="1">
              <a:lnSpc>
                <a:spcPct val="160000"/>
              </a:lnSpc>
            </a:pPr>
            <a:r>
              <a:rPr lang="cs-CZ" altLang="cs-CZ" sz="3400" dirty="0" err="1">
                <a:solidFill>
                  <a:schemeClr val="tx2"/>
                </a:solidFill>
              </a:rPr>
              <a:t>thought</a:t>
            </a:r>
            <a:r>
              <a:rPr lang="cs-CZ" altLang="cs-CZ" sz="3400" dirty="0">
                <a:solidFill>
                  <a:schemeClr val="tx2"/>
                </a:solidFill>
              </a:rPr>
              <a:t> </a:t>
            </a:r>
            <a:r>
              <a:rPr lang="en-GB" altLang="cs-CZ" sz="3400" dirty="0">
                <a:solidFill>
                  <a:schemeClr val="tx2"/>
                </a:solidFill>
              </a:rPr>
              <a:t>blocking </a:t>
            </a:r>
            <a:r>
              <a:rPr lang="en-GB" altLang="cs-CZ" sz="3400" dirty="0"/>
              <a:t>- cessation of the flow of associations</a:t>
            </a:r>
            <a:r>
              <a:rPr lang="cs-CZ" altLang="cs-CZ" sz="3400" dirty="0"/>
              <a:t> =</a:t>
            </a:r>
            <a:r>
              <a:rPr lang="en-GB" altLang="cs-CZ" sz="3400" dirty="0"/>
              <a:t> patient stops the verbal production without any recognisable impulse from surroundings</a:t>
            </a:r>
            <a:r>
              <a:rPr lang="cs-CZ" altLang="cs-CZ" sz="3400" dirty="0"/>
              <a:t> (</a:t>
            </a:r>
            <a:r>
              <a:rPr lang="cs-CZ" altLang="cs-CZ" sz="3400" dirty="0" err="1"/>
              <a:t>schizophrenia</a:t>
            </a:r>
            <a:r>
              <a:rPr lang="en-GB" altLang="cs-CZ" sz="3400" dirty="0"/>
              <a:t>)</a:t>
            </a:r>
          </a:p>
          <a:p>
            <a:pPr>
              <a:lnSpc>
                <a:spcPct val="160000"/>
              </a:lnSpc>
            </a:pPr>
            <a:r>
              <a:rPr lang="en-GB" altLang="cs-CZ" sz="3600" b="1" dirty="0"/>
              <a:t>Increase</a:t>
            </a:r>
          </a:p>
          <a:p>
            <a:pPr lvl="1">
              <a:lnSpc>
                <a:spcPct val="160000"/>
              </a:lnSpc>
            </a:pPr>
            <a:r>
              <a:rPr lang="en-GB" altLang="cs-CZ" sz="3400" dirty="0">
                <a:solidFill>
                  <a:schemeClr val="tx2"/>
                </a:solidFill>
              </a:rPr>
              <a:t>flight of </a:t>
            </a:r>
            <a:r>
              <a:rPr lang="cs-CZ" altLang="cs-CZ" sz="3400" dirty="0" err="1">
                <a:solidFill>
                  <a:schemeClr val="tx2"/>
                </a:solidFill>
              </a:rPr>
              <a:t>ideas</a:t>
            </a:r>
            <a:r>
              <a:rPr lang="en-GB" altLang="cs-CZ" sz="3400" dirty="0"/>
              <a:t>: excessive speed of thinking manifested as extreme speed in speech (= </a:t>
            </a:r>
            <a:r>
              <a:rPr lang="en-GB" altLang="cs-CZ" sz="3400" u="sng" dirty="0"/>
              <a:t>logorrhoea</a:t>
            </a:r>
            <a:r>
              <a:rPr lang="en-GB" altLang="cs-CZ" sz="3400" dirty="0"/>
              <a:t>)</a:t>
            </a:r>
            <a:r>
              <a:rPr lang="cs-CZ" altLang="cs-CZ" sz="3400" dirty="0"/>
              <a:t> (</a:t>
            </a:r>
            <a:r>
              <a:rPr lang="cs-CZ" altLang="cs-CZ" sz="3400" dirty="0" err="1"/>
              <a:t>manic</a:t>
            </a:r>
            <a:r>
              <a:rPr lang="cs-CZ" altLang="cs-CZ" sz="3400" dirty="0"/>
              <a:t> </a:t>
            </a:r>
            <a:r>
              <a:rPr lang="cs-CZ" altLang="cs-CZ" sz="3400" dirty="0" err="1"/>
              <a:t>episode</a:t>
            </a:r>
            <a:r>
              <a:rPr lang="cs-CZ" altLang="cs-CZ" sz="3400" dirty="0"/>
              <a:t> </a:t>
            </a:r>
            <a:r>
              <a:rPr lang="cs-CZ" altLang="cs-CZ" sz="3400" dirty="0" err="1"/>
              <a:t>of</a:t>
            </a:r>
            <a:r>
              <a:rPr lang="cs-CZ" altLang="cs-CZ" sz="3400" dirty="0"/>
              <a:t> </a:t>
            </a:r>
            <a:r>
              <a:rPr lang="cs-CZ" altLang="cs-CZ" sz="3400" dirty="0" err="1"/>
              <a:t>bipolar</a:t>
            </a:r>
            <a:r>
              <a:rPr lang="cs-CZ" altLang="cs-CZ" sz="3400" dirty="0"/>
              <a:t> </a:t>
            </a:r>
            <a:r>
              <a:rPr lang="cs-CZ" altLang="cs-CZ" sz="3400" dirty="0" err="1"/>
              <a:t>disorder</a:t>
            </a:r>
            <a:r>
              <a:rPr lang="cs-CZ" altLang="cs-CZ" sz="3400" dirty="0"/>
              <a:t>)</a:t>
            </a:r>
            <a:endParaRPr lang="en-GB" altLang="cs-CZ" sz="3400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D53042D-6B71-4CAE-A3AB-D21110D4CB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pt-BR" dirty="0"/>
              <a:t>MUDr. Alena Damborská,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22247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46773C81-D98E-2A48-9CBA-AD7FFAE808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err="1"/>
              <a:t>Quantitative</a:t>
            </a:r>
            <a:r>
              <a:rPr lang="cs-CZ" altLang="cs-CZ"/>
              <a:t> </a:t>
            </a:r>
            <a:r>
              <a:rPr lang="cs-CZ" altLang="cs-CZ" err="1"/>
              <a:t>disturbances</a:t>
            </a:r>
            <a:r>
              <a:rPr lang="cs-CZ" altLang="cs-CZ"/>
              <a:t>: </a:t>
            </a:r>
            <a:r>
              <a:rPr lang="cs-CZ" altLang="cs-CZ" err="1"/>
              <a:t>Structure</a:t>
            </a:r>
            <a:endParaRPr lang="cs-CZ" altLang="cs-CZ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69E11474-80E4-844B-BC6C-C5A32EF4F7B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0000" y="1435100"/>
            <a:ext cx="10753200" cy="4622800"/>
          </a:xfrm>
        </p:spPr>
        <p:txBody>
          <a:bodyPr>
            <a:normAutofit lnSpcReduction="10000"/>
          </a:bodyPr>
          <a:lstStyle/>
          <a:p>
            <a:r>
              <a:rPr lang="en-GB" altLang="cs-CZ" dirty="0">
                <a:solidFill>
                  <a:schemeClr val="tx2"/>
                </a:solidFill>
              </a:rPr>
              <a:t>circumstantiality</a:t>
            </a:r>
          </a:p>
          <a:p>
            <a:pPr lvl="1">
              <a:lnSpc>
                <a:spcPct val="150000"/>
              </a:lnSpc>
            </a:pPr>
            <a:r>
              <a:rPr lang="en-GB" altLang="cs-CZ" sz="2400" dirty="0"/>
              <a:t>indirect speech that is delayed in a reaching the point, characterised by an overinclusion of details</a:t>
            </a:r>
            <a:r>
              <a:rPr lang="cs-CZ" altLang="cs-CZ" sz="2400" dirty="0"/>
              <a:t> (</a:t>
            </a:r>
            <a:r>
              <a:rPr lang="cs-CZ" altLang="cs-CZ" sz="2400" dirty="0" err="1"/>
              <a:t>obsessive-compulsive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disorder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neurotic</a:t>
            </a:r>
            <a:r>
              <a:rPr lang="cs-CZ" altLang="cs-CZ" sz="2400" dirty="0"/>
              <a:t> </a:t>
            </a:r>
            <a:r>
              <a:rPr lang="cs-CZ" altLang="cs-CZ" sz="2400" dirty="0" err="1"/>
              <a:t>disorders</a:t>
            </a:r>
            <a:r>
              <a:rPr lang="cs-CZ" altLang="cs-CZ" sz="2400" dirty="0"/>
              <a:t>) </a:t>
            </a:r>
            <a:endParaRPr lang="en-GB" altLang="cs-CZ" sz="2400" dirty="0"/>
          </a:p>
          <a:p>
            <a:r>
              <a:rPr lang="en-GB" altLang="cs-CZ" dirty="0">
                <a:solidFill>
                  <a:schemeClr val="tx2"/>
                </a:solidFill>
              </a:rPr>
              <a:t>perseverative</a:t>
            </a:r>
            <a:r>
              <a:rPr lang="en-GB" altLang="cs-CZ" dirty="0"/>
              <a:t> thinking</a:t>
            </a:r>
          </a:p>
          <a:p>
            <a:pPr lvl="1">
              <a:lnSpc>
                <a:spcPct val="150000"/>
              </a:lnSpc>
            </a:pPr>
            <a:r>
              <a:rPr lang="en-GB" altLang="cs-CZ" sz="2400" dirty="0"/>
              <a:t>involuntary persistence of response to some question or topic, </a:t>
            </a:r>
            <a:r>
              <a:rPr lang="en-GB" altLang="cs-CZ" sz="2400" u="sng" dirty="0"/>
              <a:t>verbigeration </a:t>
            </a:r>
            <a:r>
              <a:rPr lang="en-GB" altLang="cs-CZ" sz="2400" dirty="0"/>
              <a:t>- a meaningless repetition of specific word or phrase</a:t>
            </a:r>
            <a:r>
              <a:rPr lang="cs-CZ" altLang="cs-CZ" sz="2400" dirty="0"/>
              <a:t> (</a:t>
            </a:r>
            <a:r>
              <a:rPr lang="cs-CZ" altLang="cs-CZ" sz="2400" dirty="0" err="1"/>
              <a:t>manic</a:t>
            </a:r>
            <a:r>
              <a:rPr lang="cs-CZ" altLang="cs-CZ" sz="2400" dirty="0"/>
              <a:t> </a:t>
            </a:r>
            <a:r>
              <a:rPr lang="cs-CZ" altLang="cs-CZ" sz="2400" dirty="0" err="1"/>
              <a:t>episode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of</a:t>
            </a:r>
            <a:r>
              <a:rPr lang="cs-CZ" altLang="cs-CZ" sz="2400" dirty="0"/>
              <a:t> BD)</a:t>
            </a:r>
            <a:endParaRPr lang="en-GB" altLang="cs-CZ" dirty="0"/>
          </a:p>
          <a:p>
            <a:r>
              <a:rPr lang="en-GB" altLang="cs-CZ" dirty="0">
                <a:solidFill>
                  <a:schemeClr val="tx2"/>
                </a:solidFill>
              </a:rPr>
              <a:t>tangentiality</a:t>
            </a:r>
          </a:p>
          <a:p>
            <a:pPr lvl="1">
              <a:lnSpc>
                <a:spcPct val="150000"/>
              </a:lnSpc>
            </a:pPr>
            <a:r>
              <a:rPr lang="en-GB" altLang="cs-CZ" sz="2400" dirty="0"/>
              <a:t>patient never gets from desired point to desired goal</a:t>
            </a:r>
          </a:p>
          <a:p>
            <a:endParaRPr lang="en-US" altLang="cs-CZ" dirty="0"/>
          </a:p>
        </p:txBody>
      </p:sp>
      <p:sp>
        <p:nvSpPr>
          <p:cNvPr id="4" name="Zástupný symbol pro zápatí 5">
            <a:extLst>
              <a:ext uri="{FF2B5EF4-FFF2-40B4-BE49-F238E27FC236}">
                <a16:creationId xmlns:a16="http://schemas.microsoft.com/office/drawing/2014/main" id="{848EA8CD-1F41-4523-99DD-7F852F31D5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pt-BR" dirty="0"/>
              <a:t>MUDr. Alena Damborská,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7728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46773C81-D98E-2A48-9CBA-AD7FFAE808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err="1"/>
              <a:t>Quantitative</a:t>
            </a:r>
            <a:r>
              <a:rPr lang="cs-CZ" altLang="cs-CZ"/>
              <a:t> </a:t>
            </a:r>
            <a:r>
              <a:rPr lang="cs-CZ" altLang="cs-CZ" err="1"/>
              <a:t>disturbances</a:t>
            </a:r>
            <a:r>
              <a:rPr lang="cs-CZ" altLang="cs-CZ"/>
              <a:t>: </a:t>
            </a:r>
            <a:r>
              <a:rPr lang="cs-CZ" altLang="cs-CZ" err="1"/>
              <a:t>Structure</a:t>
            </a:r>
            <a:endParaRPr lang="cs-CZ" altLang="cs-CZ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69E11474-80E4-844B-BC6C-C5A32EF4F7B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0000" y="1435100"/>
            <a:ext cx="10753200" cy="4622800"/>
          </a:xfrm>
        </p:spPr>
        <p:txBody>
          <a:bodyPr>
            <a:normAutofit fontScale="92500" lnSpcReduction="10000"/>
          </a:bodyPr>
          <a:lstStyle/>
          <a:p>
            <a:r>
              <a:rPr lang="en-US" altLang="cs-CZ" sz="2600" dirty="0">
                <a:solidFill>
                  <a:schemeClr val="tx2"/>
                </a:solidFill>
              </a:rPr>
              <a:t>illogical</a:t>
            </a:r>
            <a:r>
              <a:rPr lang="en-US" altLang="cs-CZ" sz="2600" dirty="0"/>
              <a:t> </a:t>
            </a:r>
            <a:r>
              <a:rPr lang="cs-CZ" altLang="cs-CZ" sz="2600" dirty="0"/>
              <a:t>(</a:t>
            </a:r>
            <a:r>
              <a:rPr lang="cs-CZ" altLang="cs-CZ" sz="2600" dirty="0" err="1"/>
              <a:t>paralogic</a:t>
            </a:r>
            <a:r>
              <a:rPr lang="cs-CZ" altLang="cs-CZ" sz="2600" dirty="0"/>
              <a:t>) </a:t>
            </a:r>
            <a:r>
              <a:rPr lang="en-US" altLang="cs-CZ" sz="2600" dirty="0"/>
              <a:t>thinking</a:t>
            </a:r>
            <a:r>
              <a:rPr lang="cs-CZ" altLang="cs-CZ" sz="2600" dirty="0"/>
              <a:t>, </a:t>
            </a:r>
            <a:r>
              <a:rPr lang="cs-CZ" altLang="cs-CZ" sz="2600" dirty="0" err="1"/>
              <a:t>loosening</a:t>
            </a:r>
            <a:r>
              <a:rPr lang="cs-CZ" altLang="cs-CZ" sz="2600" dirty="0"/>
              <a:t> </a:t>
            </a:r>
            <a:r>
              <a:rPr lang="cs-CZ" altLang="cs-CZ" sz="2600" dirty="0" err="1"/>
              <a:t>of</a:t>
            </a:r>
            <a:r>
              <a:rPr lang="cs-CZ" altLang="cs-CZ" sz="2600" dirty="0"/>
              <a:t> </a:t>
            </a:r>
            <a:r>
              <a:rPr lang="cs-CZ" altLang="cs-CZ" sz="2600" dirty="0" err="1"/>
              <a:t>associations</a:t>
            </a:r>
            <a:endParaRPr lang="en-US" altLang="cs-CZ" sz="2600" dirty="0"/>
          </a:p>
          <a:p>
            <a:pPr lvl="1">
              <a:lnSpc>
                <a:spcPct val="150000"/>
              </a:lnSpc>
            </a:pPr>
            <a:r>
              <a:rPr lang="en-US" altLang="cs-CZ" sz="2400" dirty="0"/>
              <a:t>thinking containing erroneous conclusions or internal contradiction</a:t>
            </a:r>
          </a:p>
          <a:p>
            <a:r>
              <a:rPr lang="en-US" altLang="cs-CZ" sz="2600" dirty="0">
                <a:solidFill>
                  <a:schemeClr val="tx2"/>
                </a:solidFill>
              </a:rPr>
              <a:t>neologism</a:t>
            </a:r>
          </a:p>
          <a:p>
            <a:pPr lvl="1">
              <a:lnSpc>
                <a:spcPct val="150000"/>
              </a:lnSpc>
            </a:pPr>
            <a:r>
              <a:rPr lang="en-US" altLang="cs-CZ" sz="2400" dirty="0"/>
              <a:t>new word created by the patient often by combining syllables or other words</a:t>
            </a:r>
          </a:p>
          <a:p>
            <a:r>
              <a:rPr lang="en-US" altLang="cs-CZ" sz="2600" dirty="0">
                <a:solidFill>
                  <a:schemeClr val="tx2"/>
                </a:solidFill>
              </a:rPr>
              <a:t>incoherent</a:t>
            </a:r>
            <a:r>
              <a:rPr lang="en-US" altLang="cs-CZ" sz="2600" dirty="0"/>
              <a:t> thinking</a:t>
            </a:r>
          </a:p>
          <a:p>
            <a:pPr lvl="1">
              <a:lnSpc>
                <a:spcPct val="150000"/>
              </a:lnSpc>
            </a:pPr>
            <a:r>
              <a:rPr lang="en-US" altLang="cs-CZ" sz="2400" dirty="0"/>
              <a:t>thought that is not understandable</a:t>
            </a:r>
          </a:p>
          <a:p>
            <a:pPr lvl="1">
              <a:lnSpc>
                <a:spcPct val="150000"/>
              </a:lnSpc>
            </a:pPr>
            <a:r>
              <a:rPr lang="en-US" altLang="cs-CZ" sz="2400" u="sng" dirty="0"/>
              <a:t>word salad</a:t>
            </a:r>
            <a:r>
              <a:rPr lang="en-US" altLang="cs-CZ" sz="2400" dirty="0"/>
              <a:t>: incoherent mixture of words and phrases</a:t>
            </a:r>
            <a:endParaRPr lang="cs-CZ" altLang="cs-CZ" sz="2400" dirty="0"/>
          </a:p>
          <a:p>
            <a:r>
              <a:rPr lang="cs-CZ" sz="2600" dirty="0"/>
              <a:t>absence </a:t>
            </a:r>
            <a:r>
              <a:rPr lang="cs-CZ" sz="2600" dirty="0" err="1"/>
              <a:t>of</a:t>
            </a:r>
            <a:r>
              <a:rPr lang="cs-CZ" sz="2600" dirty="0"/>
              <a:t> </a:t>
            </a:r>
            <a:r>
              <a:rPr lang="cs-CZ" sz="2600" dirty="0" err="1"/>
              <a:t>abstraction</a:t>
            </a:r>
            <a:r>
              <a:rPr lang="cs-CZ" sz="2600" dirty="0"/>
              <a:t> = </a:t>
            </a:r>
            <a:r>
              <a:rPr lang="cs-CZ" sz="2600" dirty="0" err="1">
                <a:solidFill>
                  <a:schemeClr val="tx2"/>
                </a:solidFill>
              </a:rPr>
              <a:t>hyperconcretism</a:t>
            </a:r>
            <a:endParaRPr lang="cs-CZ" sz="2600" dirty="0">
              <a:solidFill>
                <a:schemeClr val="tx2"/>
              </a:solidFill>
            </a:endParaRPr>
          </a:p>
          <a:p>
            <a:pPr marL="72000" indent="0">
              <a:buNone/>
            </a:pPr>
            <a:r>
              <a:rPr lang="cs-CZ" sz="2200" i="1" dirty="0" err="1"/>
              <a:t>The</a:t>
            </a:r>
            <a:r>
              <a:rPr lang="cs-CZ" sz="2200" i="1" dirty="0"/>
              <a:t> </a:t>
            </a:r>
            <a:r>
              <a:rPr lang="cs-CZ" sz="2200" i="1" dirty="0" err="1"/>
              <a:t>apple</a:t>
            </a:r>
            <a:r>
              <a:rPr lang="cs-CZ" sz="2200" i="1" dirty="0"/>
              <a:t> </a:t>
            </a:r>
            <a:r>
              <a:rPr lang="cs-CZ" sz="2200" i="1" dirty="0" err="1"/>
              <a:t>does</a:t>
            </a:r>
            <a:r>
              <a:rPr lang="cs-CZ" sz="2200" i="1" dirty="0"/>
              <a:t> not </a:t>
            </a:r>
            <a:r>
              <a:rPr lang="cs-CZ" sz="2200" i="1" dirty="0" err="1"/>
              <a:t>fall</a:t>
            </a:r>
            <a:r>
              <a:rPr lang="cs-CZ" sz="2200" i="1" dirty="0"/>
              <a:t> far </a:t>
            </a:r>
            <a:r>
              <a:rPr lang="cs-CZ" sz="2200" i="1" dirty="0" err="1"/>
              <a:t>from</a:t>
            </a:r>
            <a:r>
              <a:rPr lang="cs-CZ" sz="2200" i="1" dirty="0"/>
              <a:t> </a:t>
            </a:r>
            <a:r>
              <a:rPr lang="cs-CZ" sz="2200" i="1" dirty="0" err="1"/>
              <a:t>the</a:t>
            </a:r>
            <a:r>
              <a:rPr lang="cs-CZ" sz="2200" i="1" dirty="0"/>
              <a:t> </a:t>
            </a:r>
            <a:r>
              <a:rPr lang="cs-CZ" sz="2200" i="1" dirty="0" err="1"/>
              <a:t>tree</a:t>
            </a:r>
            <a:endParaRPr lang="en-US" sz="2200" i="1" dirty="0"/>
          </a:p>
          <a:p>
            <a:endParaRPr lang="en-US" altLang="cs-CZ" sz="3200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29D5FB14-656C-4493-8525-1FE1B1314B3C}"/>
              </a:ext>
            </a:extLst>
          </p:cNvPr>
          <p:cNvSpPr/>
          <p:nvPr/>
        </p:nvSpPr>
        <p:spPr>
          <a:xfrm>
            <a:off x="6257925" y="3502747"/>
            <a:ext cx="5376000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cs-CZ" sz="1900" dirty="0">
                <a:hlinkClick r:id="rId3"/>
              </a:rPr>
              <a:t>https://www.coursera.org/learn/international-psychiatry/lecture/BzKL8/the-thought-process-in-the-mental-state-examination</a:t>
            </a: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433109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Semanting</a:t>
            </a:r>
            <a:r>
              <a:rPr lang="cs-CZ" dirty="0"/>
              <a:t> </a:t>
            </a:r>
            <a:r>
              <a:rPr lang="cs-CZ" dirty="0" err="1"/>
              <a:t>priming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= </a:t>
            </a:r>
            <a:r>
              <a:rPr lang="cs-CZ" dirty="0" err="1"/>
              <a:t>automatic</a:t>
            </a:r>
            <a:r>
              <a:rPr lang="cs-CZ" dirty="0"/>
              <a:t> (</a:t>
            </a:r>
            <a:r>
              <a:rPr lang="cs-CZ" dirty="0" err="1"/>
              <a:t>implicit</a:t>
            </a:r>
            <a:r>
              <a:rPr lang="cs-CZ" dirty="0"/>
              <a:t>) </a:t>
            </a:r>
            <a:r>
              <a:rPr lang="cs-CZ" dirty="0" err="1"/>
              <a:t>memory</a:t>
            </a:r>
            <a:r>
              <a:rPr lang="cs-CZ" dirty="0"/>
              <a:t> </a:t>
            </a:r>
            <a:r>
              <a:rPr lang="cs-CZ" dirty="0" err="1"/>
              <a:t>function</a:t>
            </a:r>
            <a:endParaRPr lang="cs-CZ" dirty="0"/>
          </a:p>
          <a:p>
            <a:pPr lvl="1">
              <a:lnSpc>
                <a:spcPct val="150000"/>
              </a:lnSpc>
            </a:pPr>
            <a:r>
              <a:rPr lang="cs-CZ" sz="2400" dirty="0" err="1"/>
              <a:t>tunes</a:t>
            </a:r>
            <a:r>
              <a:rPr lang="cs-CZ" sz="2400" dirty="0"/>
              <a:t> </a:t>
            </a:r>
            <a:r>
              <a:rPr lang="cs-CZ" sz="2400" dirty="0" err="1"/>
              <a:t>your</a:t>
            </a:r>
            <a:r>
              <a:rPr lang="cs-CZ" sz="2400" dirty="0"/>
              <a:t> </a:t>
            </a:r>
            <a:r>
              <a:rPr lang="cs-CZ" sz="2400" dirty="0" err="1"/>
              <a:t>associations</a:t>
            </a:r>
            <a:r>
              <a:rPr lang="cs-CZ" sz="2400" dirty="0"/>
              <a:t> </a:t>
            </a:r>
            <a:r>
              <a:rPr lang="cs-CZ" sz="2400" dirty="0" err="1"/>
              <a:t>based</a:t>
            </a:r>
            <a:r>
              <a:rPr lang="cs-CZ" sz="2400" dirty="0"/>
              <a:t> on </a:t>
            </a:r>
            <a:r>
              <a:rPr lang="cs-CZ" sz="2400" dirty="0" err="1"/>
              <a:t>current</a:t>
            </a:r>
            <a:r>
              <a:rPr lang="cs-CZ" sz="2400" dirty="0"/>
              <a:t> </a:t>
            </a:r>
            <a:r>
              <a:rPr lang="cs-CZ" sz="2400" dirty="0" err="1"/>
              <a:t>content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mind </a:t>
            </a:r>
          </a:p>
          <a:p>
            <a:pPr lvl="1">
              <a:lnSpc>
                <a:spcPct val="150000"/>
              </a:lnSpc>
            </a:pPr>
            <a:r>
              <a:rPr lang="cs-CZ" sz="2400" dirty="0"/>
              <a:t>network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representations</a:t>
            </a:r>
            <a:r>
              <a:rPr lang="cs-CZ" sz="2400" dirty="0"/>
              <a:t> (</a:t>
            </a:r>
            <a:r>
              <a:rPr lang="cs-CZ" sz="2400" dirty="0" err="1"/>
              <a:t>words</a:t>
            </a:r>
            <a:r>
              <a:rPr lang="cs-CZ" sz="2400" dirty="0"/>
              <a:t>, </a:t>
            </a:r>
            <a:r>
              <a:rPr lang="cs-CZ" sz="2400" dirty="0" err="1"/>
              <a:t>meanings</a:t>
            </a:r>
            <a:r>
              <a:rPr lang="cs-CZ" sz="2400" dirty="0"/>
              <a:t>)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activated</a:t>
            </a:r>
            <a:endParaRPr lang="cs-CZ" sz="2400" dirty="0"/>
          </a:p>
          <a:p>
            <a:pPr lvl="1">
              <a:lnSpc>
                <a:spcPct val="150000"/>
              </a:lnSpc>
            </a:pPr>
            <a:r>
              <a:rPr lang="cs-CZ" sz="2400" dirty="0" err="1"/>
              <a:t>optimal</a:t>
            </a:r>
            <a:r>
              <a:rPr lang="cs-CZ" sz="2400" dirty="0"/>
              <a:t> performance = </a:t>
            </a:r>
            <a:r>
              <a:rPr lang="cs-CZ" sz="2400" dirty="0" err="1"/>
              <a:t>focused</a:t>
            </a:r>
            <a:r>
              <a:rPr lang="cs-CZ" sz="2400" dirty="0"/>
              <a:t> </a:t>
            </a:r>
            <a:r>
              <a:rPr lang="cs-CZ" sz="2400" dirty="0" err="1"/>
              <a:t>activation</a:t>
            </a:r>
            <a:r>
              <a:rPr lang="cs-CZ" sz="2400" dirty="0"/>
              <a:t> </a:t>
            </a:r>
            <a:r>
              <a:rPr lang="cs-CZ" sz="2400" dirty="0" err="1"/>
              <a:t>around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network node</a:t>
            </a:r>
          </a:p>
          <a:p>
            <a:pPr lvl="1">
              <a:lnSpc>
                <a:spcPct val="150000"/>
              </a:lnSpc>
            </a:pPr>
            <a:endParaRPr lang="cs-CZ" sz="2400" dirty="0"/>
          </a:p>
          <a:p>
            <a:pPr lvl="1">
              <a:lnSpc>
                <a:spcPct val="150000"/>
              </a:lnSpc>
            </a:pPr>
            <a:r>
              <a:rPr lang="cs-CZ" sz="2400" i="1" dirty="0" err="1"/>
              <a:t>Lexical</a:t>
            </a:r>
            <a:r>
              <a:rPr lang="cs-CZ" sz="2400" i="1" dirty="0"/>
              <a:t> </a:t>
            </a:r>
            <a:r>
              <a:rPr lang="cs-CZ" sz="2400" i="1" dirty="0" err="1"/>
              <a:t>decision</a:t>
            </a:r>
            <a:r>
              <a:rPr lang="cs-CZ" sz="2400" i="1" dirty="0"/>
              <a:t> </a:t>
            </a:r>
            <a:r>
              <a:rPr lang="cs-CZ" sz="2400" i="1" dirty="0" err="1"/>
              <a:t>task</a:t>
            </a:r>
            <a:r>
              <a:rPr lang="cs-CZ" sz="2400" dirty="0"/>
              <a:t>: </a:t>
            </a:r>
            <a:r>
              <a:rPr lang="cs-CZ" sz="2400" dirty="0" err="1"/>
              <a:t>word</a:t>
            </a:r>
            <a:r>
              <a:rPr lang="cs-CZ" sz="2400" dirty="0"/>
              <a:t> x </a:t>
            </a:r>
            <a:r>
              <a:rPr lang="cs-CZ" sz="2400" dirty="0" err="1"/>
              <a:t>nonword</a:t>
            </a:r>
            <a:r>
              <a:rPr lang="cs-CZ" sz="2400" dirty="0"/>
              <a:t> (student x </a:t>
            </a:r>
            <a:r>
              <a:rPr lang="cs-CZ" sz="2400" dirty="0" err="1"/>
              <a:t>stadent</a:t>
            </a:r>
            <a:r>
              <a:rPr lang="cs-CZ" sz="2400" dirty="0"/>
              <a:t>)</a:t>
            </a:r>
          </a:p>
          <a:p>
            <a:pPr lvl="1"/>
            <a:endParaRPr lang="cs-CZ" dirty="0"/>
          </a:p>
        </p:txBody>
      </p:sp>
      <p:sp>
        <p:nvSpPr>
          <p:cNvPr id="4" name="Zástupný symbol pro zápatí 5">
            <a:extLst>
              <a:ext uri="{FF2B5EF4-FFF2-40B4-BE49-F238E27FC236}">
                <a16:creationId xmlns:a16="http://schemas.microsoft.com/office/drawing/2014/main" id="{E45805E1-0767-A849-9E80-FDA2DED4E02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pt-BR"/>
              <a:t>MUDr. Alena Damborská,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2222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File:This is a picture showing the processes involved in semantic priming experiment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" y="4167684"/>
            <a:ext cx="3345160" cy="1974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662" y="637332"/>
            <a:ext cx="3571297" cy="3530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865312" y="326009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Lexical</a:t>
            </a:r>
            <a:r>
              <a:rPr lang="cs-CZ" dirty="0"/>
              <a:t> </a:t>
            </a:r>
            <a:r>
              <a:rPr lang="cs-CZ" dirty="0" err="1"/>
              <a:t>decision</a:t>
            </a:r>
            <a:r>
              <a:rPr lang="cs-CZ" dirty="0"/>
              <a:t> </a:t>
            </a:r>
            <a:r>
              <a:rPr lang="cs-CZ" dirty="0" err="1"/>
              <a:t>task</a:t>
            </a:r>
            <a:endParaRPr 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C284F8CC-1072-47BB-94EA-627FC7DD34E2}"/>
              </a:ext>
            </a:extLst>
          </p:cNvPr>
          <p:cNvSpPr/>
          <p:nvPr/>
        </p:nvSpPr>
        <p:spPr>
          <a:xfrm>
            <a:off x="202703" y="6531991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200" dirty="0" err="1"/>
              <a:t>Pomarol-Clotet</a:t>
            </a:r>
            <a:r>
              <a:rPr lang="cs-CZ" sz="1200" dirty="0"/>
              <a:t> et al., 2008</a:t>
            </a:r>
          </a:p>
        </p:txBody>
      </p:sp>
      <p:pic>
        <p:nvPicPr>
          <p:cNvPr id="11" name="Picture 2" descr="http://upload.wikimedia.org/wikiversity/en/8/81/Spreadingactivation.png">
            <a:extLst>
              <a:ext uri="{FF2B5EF4-FFF2-40B4-BE49-F238E27FC236}">
                <a16:creationId xmlns:a16="http://schemas.microsoft.com/office/drawing/2014/main" id="{751F97C6-0B37-4805-8577-66467DEE66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1788" y="584461"/>
            <a:ext cx="6334125" cy="455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Ovál 11">
            <a:extLst>
              <a:ext uri="{FF2B5EF4-FFF2-40B4-BE49-F238E27FC236}">
                <a16:creationId xmlns:a16="http://schemas.microsoft.com/office/drawing/2014/main" id="{697075D5-CCBE-4C34-9173-5CFBE3D12714}"/>
              </a:ext>
            </a:extLst>
          </p:cNvPr>
          <p:cNvSpPr/>
          <p:nvPr/>
        </p:nvSpPr>
        <p:spPr bwMode="auto">
          <a:xfrm>
            <a:off x="6400800" y="1295400"/>
            <a:ext cx="1714500" cy="2463800"/>
          </a:xfrm>
          <a:prstGeom prst="ellipse">
            <a:avLst/>
          </a:prstGeom>
          <a:solidFill>
            <a:srgbClr val="FFFF00">
              <a:alpha val="31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3" name="Ovál 12">
            <a:extLst>
              <a:ext uri="{FF2B5EF4-FFF2-40B4-BE49-F238E27FC236}">
                <a16:creationId xmlns:a16="http://schemas.microsoft.com/office/drawing/2014/main" id="{19B99901-9E27-46ED-95C5-B8672064AA06}"/>
              </a:ext>
            </a:extLst>
          </p:cNvPr>
          <p:cNvSpPr/>
          <p:nvPr/>
        </p:nvSpPr>
        <p:spPr bwMode="auto">
          <a:xfrm>
            <a:off x="5092700" y="535186"/>
            <a:ext cx="4330700" cy="3984227"/>
          </a:xfrm>
          <a:prstGeom prst="ellipse">
            <a:avLst/>
          </a:prstGeom>
          <a:solidFill>
            <a:schemeClr val="accent2">
              <a:alpha val="17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570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Semantic</a:t>
            </a:r>
            <a:r>
              <a:rPr lang="cs-CZ" dirty="0"/>
              <a:t> </a:t>
            </a:r>
            <a:r>
              <a:rPr lang="cs-CZ" dirty="0" err="1"/>
              <a:t>priming</a:t>
            </a:r>
            <a:r>
              <a:rPr lang="cs-CZ" dirty="0"/>
              <a:t> and </a:t>
            </a:r>
            <a:r>
              <a:rPr lang="cs-CZ" dirty="0" err="1"/>
              <a:t>Formal</a:t>
            </a:r>
            <a:r>
              <a:rPr lang="cs-CZ" dirty="0"/>
              <a:t> </a:t>
            </a:r>
            <a:r>
              <a:rPr lang="cs-CZ" dirty="0" err="1"/>
              <a:t>Thought</a:t>
            </a:r>
            <a:r>
              <a:rPr lang="cs-CZ" dirty="0"/>
              <a:t> </a:t>
            </a:r>
            <a:r>
              <a:rPr lang="cs-CZ" dirty="0" err="1"/>
              <a:t>Disorder</a:t>
            </a:r>
            <a:r>
              <a:rPr lang="cs-CZ" dirty="0"/>
              <a:t> (FTD)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Meta-</a:t>
            </a:r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36 </a:t>
            </a:r>
            <a:r>
              <a:rPr lang="cs-CZ" dirty="0" err="1"/>
              <a:t>studies</a:t>
            </a:r>
            <a:r>
              <a:rPr lang="cs-CZ" dirty="0"/>
              <a:t> (</a:t>
            </a:r>
            <a:r>
              <a:rPr lang="cs-CZ" dirty="0" err="1"/>
              <a:t>Pomarol-Clotet</a:t>
            </a:r>
            <a:r>
              <a:rPr lang="cs-CZ" dirty="0"/>
              <a:t> et al., 2008)</a:t>
            </a:r>
          </a:p>
          <a:p>
            <a:pPr lvl="1"/>
            <a:r>
              <a:rPr lang="cs-CZ" dirty="0"/>
              <a:t>SCH vs. HC d = 0,7 (95% CI -0,02 – 0,16)</a:t>
            </a:r>
          </a:p>
          <a:p>
            <a:pPr lvl="1"/>
            <a:r>
              <a:rPr lang="cs-CZ" dirty="0"/>
              <a:t>FTD vs. HC d = 0,38 (95% CI 0,21 – 0,55)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r>
              <a:rPr lang="cs-CZ" sz="2800" dirty="0" err="1">
                <a:solidFill>
                  <a:schemeClr val="tx2"/>
                </a:solidFill>
              </a:rPr>
              <a:t>Semantic</a:t>
            </a:r>
            <a:r>
              <a:rPr lang="cs-CZ" sz="2800" dirty="0">
                <a:solidFill>
                  <a:schemeClr val="tx2"/>
                </a:solidFill>
              </a:rPr>
              <a:t> </a:t>
            </a:r>
            <a:r>
              <a:rPr lang="cs-CZ" sz="2800" dirty="0" err="1">
                <a:solidFill>
                  <a:schemeClr val="tx2"/>
                </a:solidFill>
              </a:rPr>
              <a:t>hyperpriming</a:t>
            </a:r>
            <a:r>
              <a:rPr lang="cs-CZ" sz="2800" dirty="0">
                <a:solidFill>
                  <a:schemeClr val="tx2"/>
                </a:solidFill>
              </a:rPr>
              <a:t> in FTD </a:t>
            </a:r>
            <a:r>
              <a:rPr lang="cs-CZ" sz="2800" dirty="0"/>
              <a:t>= </a:t>
            </a:r>
            <a:r>
              <a:rPr lang="cs-CZ" sz="2800" dirty="0" err="1"/>
              <a:t>pathological</a:t>
            </a:r>
            <a:r>
              <a:rPr lang="cs-CZ" sz="2800" dirty="0"/>
              <a:t> </a:t>
            </a:r>
            <a:r>
              <a:rPr lang="cs-CZ" sz="2800" dirty="0" err="1"/>
              <a:t>hightening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normal</a:t>
            </a:r>
            <a:r>
              <a:rPr lang="cs-CZ" sz="2800" dirty="0"/>
              <a:t> </a:t>
            </a:r>
            <a:r>
              <a:rPr lang="cs-CZ" sz="2800" dirty="0" err="1"/>
              <a:t>associative</a:t>
            </a:r>
            <a:r>
              <a:rPr lang="cs-CZ" sz="2800" dirty="0"/>
              <a:t> </a:t>
            </a:r>
            <a:r>
              <a:rPr lang="cs-CZ" sz="2800" dirty="0" err="1"/>
              <a:t>processes</a:t>
            </a:r>
            <a:r>
              <a:rPr lang="cs-CZ" sz="2800" dirty="0"/>
              <a:t> = fast response to </a:t>
            </a:r>
            <a:r>
              <a:rPr lang="cs-CZ" sz="2800" dirty="0" err="1"/>
              <a:t>distant</a:t>
            </a:r>
            <a:r>
              <a:rPr lang="cs-CZ" sz="2800" dirty="0"/>
              <a:t> </a:t>
            </a:r>
            <a:r>
              <a:rPr lang="cs-CZ" sz="2800" dirty="0" err="1"/>
              <a:t>words</a:t>
            </a:r>
            <a:endParaRPr lang="cs-CZ" sz="2800" dirty="0"/>
          </a:p>
          <a:p>
            <a:pPr marL="457200" lvl="1" indent="0">
              <a:buNone/>
            </a:pPr>
            <a:r>
              <a:rPr lang="cs-CZ" sz="2800" dirty="0"/>
              <a:t> </a:t>
            </a:r>
          </a:p>
          <a:p>
            <a:pPr marL="457200" lvl="1" indent="0">
              <a:buNone/>
            </a:pPr>
            <a:r>
              <a:rPr lang="cs-CZ" sz="2800" dirty="0"/>
              <a:t>- more </a:t>
            </a:r>
            <a:r>
              <a:rPr lang="cs-CZ" sz="2800" dirty="0" err="1"/>
              <a:t>extensive</a:t>
            </a:r>
            <a:r>
              <a:rPr lang="cs-CZ" sz="2800" dirty="0"/>
              <a:t> network </a:t>
            </a:r>
            <a:r>
              <a:rPr lang="cs-CZ" sz="2800" dirty="0" err="1"/>
              <a:t>activation</a:t>
            </a:r>
            <a:r>
              <a:rPr lang="cs-CZ" sz="2800" dirty="0"/>
              <a:t> 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DDF7604-5D32-44D1-B234-1B9EC8213A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pt-BR" dirty="0"/>
              <a:t>MUDr. Alena Damborská,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148336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5">
            <a:extLst>
              <a:ext uri="{FF2B5EF4-FFF2-40B4-BE49-F238E27FC236}">
                <a16:creationId xmlns:a16="http://schemas.microsoft.com/office/drawing/2014/main" id="{DF8D3B93-B7E0-D14E-9FC7-BD255FBBAE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pt-BR"/>
              <a:t>MUDr. Alena Damborská, Ph.D.</a:t>
            </a:r>
            <a:endParaRPr lang="cs-CZ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384A7C72-84B8-4164-907A-08BC59D4A909}"/>
              </a:ext>
            </a:extLst>
          </p:cNvPr>
          <p:cNvSpPr txBox="1">
            <a:spLocks noChangeArrowheads="1"/>
          </p:cNvSpPr>
          <p:nvPr/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en-GB" altLang="cs-CZ" kern="0" dirty="0"/>
              <a:t>Qua</a:t>
            </a:r>
            <a:r>
              <a:rPr lang="cs-CZ" altLang="cs-CZ" kern="0" dirty="0" err="1"/>
              <a:t>li</a:t>
            </a:r>
            <a:r>
              <a:rPr lang="en-GB" altLang="cs-CZ" kern="0" dirty="0" err="1"/>
              <a:t>tative</a:t>
            </a:r>
            <a:r>
              <a:rPr lang="en-GB" altLang="cs-CZ" kern="0" dirty="0"/>
              <a:t> disturbances: </a:t>
            </a:r>
            <a:r>
              <a:rPr lang="cs-CZ" altLang="cs-CZ" kern="0" dirty="0" err="1"/>
              <a:t>Content</a:t>
            </a:r>
            <a:endParaRPr lang="cs-CZ" altLang="cs-CZ" kern="0" dirty="0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6C4360D8-242F-406E-AB24-D93B0EA50303}"/>
              </a:ext>
            </a:extLst>
          </p:cNvPr>
          <p:cNvSpPr/>
          <p:nvPr/>
        </p:nvSpPr>
        <p:spPr>
          <a:xfrm>
            <a:off x="920119" y="1742040"/>
            <a:ext cx="2317301" cy="1305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52000" indent="-18000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altLang="cs-CZ" sz="2800" dirty="0" err="1">
                <a:latin typeface="+mn-lt"/>
              </a:rPr>
              <a:t>Delusions</a:t>
            </a:r>
            <a:endParaRPr lang="cs-CZ" altLang="cs-CZ" sz="2800" dirty="0">
              <a:latin typeface="+mn-lt"/>
            </a:endParaRPr>
          </a:p>
          <a:p>
            <a:pPr marL="252000" indent="-18000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altLang="cs-CZ" sz="2800" dirty="0" err="1">
                <a:latin typeface="+mn-lt"/>
              </a:rPr>
              <a:t>Obsessions</a:t>
            </a:r>
            <a:endParaRPr lang="en-GB" altLang="cs-CZ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8966168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5FEBCF08-28C5-5D41-B1B3-80AD0821D3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Delusions</a:t>
            </a:r>
            <a:endParaRPr lang="cs-CZ" altLang="cs-CZ" dirty="0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A7873F1A-0161-5C4D-B606-10F85D636DF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2000" indent="0">
              <a:buNone/>
            </a:pPr>
            <a:r>
              <a:rPr lang="en-GB" altLang="cs-CZ" dirty="0"/>
              <a:t>= False beliefs</a:t>
            </a:r>
          </a:p>
          <a:p>
            <a:pPr lvl="1"/>
            <a:r>
              <a:rPr lang="cs-CZ" altLang="cs-CZ" dirty="0"/>
              <a:t>not a </a:t>
            </a:r>
            <a:r>
              <a:rPr lang="cs-CZ" altLang="cs-CZ" dirty="0" err="1"/>
              <a:t>conventional</a:t>
            </a:r>
            <a:r>
              <a:rPr lang="cs-CZ" altLang="cs-CZ" dirty="0"/>
              <a:t> </a:t>
            </a:r>
            <a:r>
              <a:rPr lang="cs-CZ" altLang="cs-CZ" dirty="0" err="1"/>
              <a:t>belief</a:t>
            </a:r>
            <a:r>
              <a:rPr lang="cs-CZ" altLang="cs-CZ" dirty="0"/>
              <a:t> (not </a:t>
            </a:r>
            <a:r>
              <a:rPr lang="cs-CZ" altLang="cs-CZ" dirty="0" err="1"/>
              <a:t>shared</a:t>
            </a:r>
            <a:r>
              <a:rPr lang="cs-CZ" altLang="cs-CZ" dirty="0"/>
              <a:t>)</a:t>
            </a:r>
          </a:p>
          <a:p>
            <a:pPr lvl="1"/>
            <a:r>
              <a:rPr lang="en-GB" altLang="cs-CZ" dirty="0"/>
              <a:t>inadequate/</a:t>
            </a:r>
            <a:r>
              <a:rPr lang="en-GB" altLang="cs-CZ" dirty="0" err="1"/>
              <a:t>bizzare</a:t>
            </a:r>
            <a:r>
              <a:rPr lang="en-GB" altLang="cs-CZ" dirty="0"/>
              <a:t> content</a:t>
            </a:r>
          </a:p>
          <a:p>
            <a:pPr lvl="1"/>
            <a:r>
              <a:rPr lang="cs-CZ" altLang="cs-CZ" dirty="0" err="1"/>
              <a:t>formed</a:t>
            </a:r>
            <a:r>
              <a:rPr lang="cs-CZ" altLang="cs-CZ" dirty="0"/>
              <a:t> by </a:t>
            </a:r>
            <a:r>
              <a:rPr lang="cs-CZ" altLang="cs-CZ" dirty="0" err="1"/>
              <a:t>logical</a:t>
            </a:r>
            <a:r>
              <a:rPr lang="cs-CZ" altLang="cs-CZ" dirty="0"/>
              <a:t> </a:t>
            </a:r>
            <a:r>
              <a:rPr lang="cs-CZ" altLang="cs-CZ" dirty="0" err="1"/>
              <a:t>thinking</a:t>
            </a:r>
            <a:r>
              <a:rPr lang="cs-CZ" altLang="cs-CZ" dirty="0"/>
              <a:t> </a:t>
            </a:r>
            <a:r>
              <a:rPr lang="cs-CZ" altLang="cs-CZ" dirty="0" err="1"/>
              <a:t>process</a:t>
            </a:r>
            <a:r>
              <a:rPr lang="cs-CZ" altLang="cs-CZ" dirty="0"/>
              <a:t> but </a:t>
            </a:r>
            <a:r>
              <a:rPr lang="cs-CZ" altLang="cs-CZ" dirty="0" err="1"/>
              <a:t>based</a:t>
            </a:r>
            <a:r>
              <a:rPr lang="cs-CZ" altLang="cs-CZ" dirty="0"/>
              <a:t> on a </a:t>
            </a:r>
            <a:r>
              <a:rPr lang="cs-CZ" altLang="cs-CZ" dirty="0" err="1"/>
              <a:t>patholgical</a:t>
            </a:r>
            <a:r>
              <a:rPr lang="cs-CZ" altLang="cs-CZ" dirty="0"/>
              <a:t> </a:t>
            </a:r>
            <a:r>
              <a:rPr lang="cs-CZ" altLang="cs-CZ" dirty="0" err="1"/>
              <a:t>assumption</a:t>
            </a:r>
            <a:endParaRPr lang="en-GB" altLang="cs-CZ" dirty="0"/>
          </a:p>
          <a:p>
            <a:pPr lvl="1"/>
            <a:r>
              <a:rPr lang="en-GB" altLang="cs-CZ" dirty="0"/>
              <a:t>not consistent with patient‘ s intelligence and cultural background </a:t>
            </a:r>
          </a:p>
          <a:p>
            <a:pPr lvl="1"/>
            <a:r>
              <a:rPr lang="en-GB" altLang="cs-CZ" dirty="0"/>
              <a:t>cannot be corrected by </a:t>
            </a:r>
            <a:r>
              <a:rPr lang="cs-CZ" altLang="cs-CZ" dirty="0" err="1"/>
              <a:t>rational</a:t>
            </a:r>
            <a:r>
              <a:rPr lang="cs-CZ" altLang="cs-CZ" dirty="0"/>
              <a:t> </a:t>
            </a:r>
            <a:r>
              <a:rPr lang="cs-CZ" altLang="cs-CZ" dirty="0" err="1"/>
              <a:t>arguments</a:t>
            </a:r>
            <a:endParaRPr lang="en-GB" altLang="cs-CZ" dirty="0"/>
          </a:p>
          <a:p>
            <a:pPr lvl="1"/>
            <a:r>
              <a:rPr lang="en-GB" altLang="cs-CZ" dirty="0"/>
              <a:t>influence on behaviour </a:t>
            </a:r>
          </a:p>
          <a:p>
            <a:r>
              <a:rPr lang="en-GB" altLang="cs-CZ" dirty="0"/>
              <a:t>Formation (development)</a:t>
            </a:r>
          </a:p>
          <a:p>
            <a:pPr lvl="1"/>
            <a:r>
              <a:rPr lang="en-GB" altLang="cs-CZ" dirty="0" err="1"/>
              <a:t>Delusionoal</a:t>
            </a:r>
            <a:r>
              <a:rPr lang="en-GB" altLang="cs-CZ" dirty="0"/>
              <a:t> </a:t>
            </a:r>
            <a:r>
              <a:rPr lang="en-GB" altLang="cs-CZ" dirty="0">
                <a:solidFill>
                  <a:schemeClr val="tx2"/>
                </a:solidFill>
              </a:rPr>
              <a:t>mood </a:t>
            </a:r>
            <a:r>
              <a:rPr lang="en-GB" altLang="cs-CZ" dirty="0"/>
              <a:t>– feeling that something is wrong, different, unreal</a:t>
            </a:r>
          </a:p>
          <a:p>
            <a:pPr lvl="1"/>
            <a:r>
              <a:rPr lang="en-GB" altLang="cs-CZ" dirty="0"/>
              <a:t>Delusional </a:t>
            </a:r>
            <a:r>
              <a:rPr lang="en-GB" altLang="cs-CZ" dirty="0">
                <a:solidFill>
                  <a:schemeClr val="tx2"/>
                </a:solidFill>
              </a:rPr>
              <a:t>perception</a:t>
            </a:r>
            <a:r>
              <a:rPr lang="en-GB" altLang="cs-CZ" dirty="0"/>
              <a:t> – things have special meaning, perceived as significant</a:t>
            </a:r>
          </a:p>
          <a:p>
            <a:pPr lvl="1"/>
            <a:r>
              <a:rPr lang="en-GB" altLang="cs-CZ" dirty="0"/>
              <a:t>Making sense out of it = ”AHA”, delusion </a:t>
            </a:r>
            <a:r>
              <a:rPr lang="en-GB" altLang="cs-CZ" dirty="0">
                <a:solidFill>
                  <a:schemeClr val="tx2"/>
                </a:solidFill>
              </a:rPr>
              <a:t>formation</a:t>
            </a:r>
          </a:p>
        </p:txBody>
      </p:sp>
      <p:sp>
        <p:nvSpPr>
          <p:cNvPr id="4" name="Zástupný symbol pro zápatí 5">
            <a:extLst>
              <a:ext uri="{FF2B5EF4-FFF2-40B4-BE49-F238E27FC236}">
                <a16:creationId xmlns:a16="http://schemas.microsoft.com/office/drawing/2014/main" id="{44EAD2C1-E58B-2845-9A68-5C1B200A17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pt-BR"/>
              <a:t>MUDr. Alena Damborská, Ph.D.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793948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B7B6ECB3-5E7C-F443-8C4F-E829C284A2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000" y="810266"/>
            <a:ext cx="11853334" cy="431467"/>
          </a:xfrm>
        </p:spPr>
        <p:txBody>
          <a:bodyPr/>
          <a:lstStyle/>
          <a:p>
            <a:r>
              <a:rPr lang="cs-CZ" altLang="cs-CZ" b="0" dirty="0" err="1"/>
              <a:t>Melancholic</a:t>
            </a:r>
            <a:r>
              <a:rPr lang="cs-CZ" altLang="cs-CZ" b="0" dirty="0"/>
              <a:t> </a:t>
            </a:r>
            <a:r>
              <a:rPr lang="cs-CZ" altLang="cs-CZ" b="0" dirty="0" err="1"/>
              <a:t>delusions</a:t>
            </a:r>
            <a:r>
              <a:rPr lang="cs-CZ" altLang="cs-CZ" b="0" dirty="0"/>
              <a:t> (</a:t>
            </a:r>
            <a:r>
              <a:rPr lang="cs-CZ" altLang="cs-CZ" b="0" dirty="0" err="1"/>
              <a:t>micromanic</a:t>
            </a:r>
            <a:r>
              <a:rPr lang="cs-CZ" altLang="cs-CZ" b="0" dirty="0"/>
              <a:t>, </a:t>
            </a:r>
            <a:r>
              <a:rPr lang="cs-CZ" altLang="cs-CZ" b="0" dirty="0" err="1"/>
              <a:t>depressive</a:t>
            </a:r>
            <a:r>
              <a:rPr lang="cs-CZ" altLang="cs-CZ" b="0" dirty="0"/>
              <a:t>)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8269ED32-7D8A-1040-8104-EBA431A0C4A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0000" y="1509122"/>
            <a:ext cx="10753200" cy="5165998"/>
          </a:xfrm>
        </p:spPr>
        <p:txBody>
          <a:bodyPr/>
          <a:lstStyle/>
          <a:p>
            <a:r>
              <a:rPr lang="en-GB" altLang="cs-CZ" sz="2400" dirty="0"/>
              <a:t>delusion of </a:t>
            </a:r>
            <a:r>
              <a:rPr lang="en-GB" altLang="cs-CZ" sz="2400" dirty="0">
                <a:solidFill>
                  <a:schemeClr val="tx2"/>
                </a:solidFill>
              </a:rPr>
              <a:t>self accusation </a:t>
            </a:r>
          </a:p>
          <a:p>
            <a:pPr lvl="1">
              <a:lnSpc>
                <a:spcPct val="150000"/>
              </a:lnSpc>
            </a:pPr>
            <a:r>
              <a:rPr lang="en-GB" altLang="cs-CZ" dirty="0"/>
              <a:t>false interpretation of real past event resulting in feeling of guilt</a:t>
            </a:r>
          </a:p>
          <a:p>
            <a:r>
              <a:rPr lang="en-GB" altLang="cs-CZ" sz="2400" dirty="0">
                <a:solidFill>
                  <a:schemeClr val="tx2"/>
                </a:solidFill>
              </a:rPr>
              <a:t>hypochondriac</a:t>
            </a:r>
            <a:r>
              <a:rPr lang="en-GB" altLang="cs-CZ" sz="2400" dirty="0"/>
              <a:t> delusion </a:t>
            </a:r>
          </a:p>
          <a:p>
            <a:pPr lvl="1">
              <a:lnSpc>
                <a:spcPct val="150000"/>
              </a:lnSpc>
            </a:pPr>
            <a:r>
              <a:rPr lang="en-GB" altLang="cs-CZ" dirty="0"/>
              <a:t>false belief of having a fatal physical illness</a:t>
            </a:r>
          </a:p>
          <a:p>
            <a:r>
              <a:rPr lang="en-GB" altLang="cs-CZ" sz="2400" dirty="0">
                <a:solidFill>
                  <a:schemeClr val="tx2"/>
                </a:solidFill>
              </a:rPr>
              <a:t>nihilistic</a:t>
            </a:r>
            <a:r>
              <a:rPr lang="en-GB" altLang="cs-CZ" sz="2400" dirty="0"/>
              <a:t> delusions</a:t>
            </a:r>
          </a:p>
          <a:p>
            <a:pPr lvl="1">
              <a:lnSpc>
                <a:spcPct val="150000"/>
              </a:lnSpc>
            </a:pPr>
            <a:r>
              <a:rPr lang="en-GB" altLang="cs-CZ" dirty="0"/>
              <a:t>false feeling that self, others or the world is non-existent or ending</a:t>
            </a:r>
          </a:p>
          <a:p>
            <a:r>
              <a:rPr lang="en-GB" altLang="cs-CZ" sz="2400" dirty="0"/>
              <a:t>delusions of </a:t>
            </a:r>
            <a:r>
              <a:rPr lang="en-GB" altLang="cs-CZ" sz="2400" dirty="0">
                <a:solidFill>
                  <a:schemeClr val="tx2"/>
                </a:solidFill>
              </a:rPr>
              <a:t>failure</a:t>
            </a:r>
          </a:p>
          <a:p>
            <a:pPr lvl="1">
              <a:lnSpc>
                <a:spcPct val="150000"/>
              </a:lnSpc>
            </a:pPr>
            <a:r>
              <a:rPr lang="en-GB" altLang="cs-CZ" dirty="0"/>
              <a:t>false belief that one is unable to do anything useful</a:t>
            </a:r>
            <a:r>
              <a:rPr lang="cs-CZ" altLang="cs-CZ" dirty="0"/>
              <a:t>, </a:t>
            </a:r>
            <a:r>
              <a:rPr lang="cs-CZ" altLang="cs-CZ" dirty="0" err="1"/>
              <a:t>worthlessness</a:t>
            </a:r>
            <a:endParaRPr lang="en-GB" altLang="cs-CZ" dirty="0"/>
          </a:p>
          <a:p>
            <a:r>
              <a:rPr lang="en-GB" altLang="cs-CZ" sz="2400" dirty="0"/>
              <a:t>delusion of </a:t>
            </a:r>
            <a:r>
              <a:rPr lang="en-GB" altLang="cs-CZ" sz="2400" dirty="0">
                <a:solidFill>
                  <a:schemeClr val="tx2"/>
                </a:solidFill>
              </a:rPr>
              <a:t>p</a:t>
            </a:r>
            <a:r>
              <a:rPr lang="cs-CZ" altLang="cs-CZ" sz="2400" dirty="0">
                <a:solidFill>
                  <a:schemeClr val="tx2"/>
                </a:solidFill>
              </a:rPr>
              <a:t>r</a:t>
            </a:r>
            <a:r>
              <a:rPr lang="en-GB" altLang="cs-CZ" sz="2400" dirty="0">
                <a:solidFill>
                  <a:schemeClr val="tx2"/>
                </a:solidFill>
              </a:rPr>
              <a:t>o</a:t>
            </a:r>
            <a:r>
              <a:rPr lang="cs-CZ" altLang="cs-CZ" sz="2400" dirty="0">
                <a:solidFill>
                  <a:schemeClr val="tx2"/>
                </a:solidFill>
              </a:rPr>
              <a:t>p</a:t>
            </a:r>
            <a:r>
              <a:rPr lang="en-GB" altLang="cs-CZ" sz="2400" dirty="0" err="1">
                <a:solidFill>
                  <a:schemeClr val="tx2"/>
                </a:solidFill>
              </a:rPr>
              <a:t>erty</a:t>
            </a:r>
            <a:r>
              <a:rPr lang="en-GB" altLang="cs-CZ" sz="2400" dirty="0">
                <a:solidFill>
                  <a:schemeClr val="tx2"/>
                </a:solidFill>
              </a:rPr>
              <a:t> (ruin)</a:t>
            </a:r>
          </a:p>
          <a:p>
            <a:pPr lvl="1">
              <a:lnSpc>
                <a:spcPct val="150000"/>
              </a:lnSpc>
            </a:pPr>
            <a:r>
              <a:rPr lang="en-GB" altLang="cs-CZ" dirty="0"/>
              <a:t>false belief that one lost all property</a:t>
            </a:r>
          </a:p>
        </p:txBody>
      </p:sp>
    </p:spTree>
    <p:extLst>
      <p:ext uri="{BB962C8B-B14F-4D97-AF65-F5344CB8AC3E}">
        <p14:creationId xmlns:p14="http://schemas.microsoft.com/office/powerpoint/2010/main" val="119857528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C72E8114-DE84-5D41-9CB7-0A30016468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6269" y="720000"/>
            <a:ext cx="11887200" cy="576002"/>
          </a:xfrm>
        </p:spPr>
        <p:txBody>
          <a:bodyPr/>
          <a:lstStyle/>
          <a:p>
            <a:r>
              <a:rPr lang="cs-CZ" altLang="cs-CZ" b="0" dirty="0" err="1"/>
              <a:t>Delusions</a:t>
            </a:r>
            <a:r>
              <a:rPr lang="cs-CZ" altLang="cs-CZ" b="0" dirty="0"/>
              <a:t> </a:t>
            </a:r>
            <a:r>
              <a:rPr lang="cs-CZ" altLang="cs-CZ" b="0" dirty="0" err="1"/>
              <a:t>of</a:t>
            </a:r>
            <a:r>
              <a:rPr lang="cs-CZ" altLang="cs-CZ" b="0" dirty="0"/>
              <a:t> </a:t>
            </a:r>
            <a:r>
              <a:rPr lang="cs-CZ" altLang="cs-CZ" b="0" dirty="0" err="1"/>
              <a:t>grandeur</a:t>
            </a:r>
            <a:r>
              <a:rPr lang="cs-CZ" altLang="cs-CZ" b="0" dirty="0"/>
              <a:t> (</a:t>
            </a:r>
            <a:r>
              <a:rPr lang="cs-CZ" altLang="cs-CZ" b="0" dirty="0" err="1"/>
              <a:t>megalomanic</a:t>
            </a:r>
            <a:r>
              <a:rPr lang="cs-CZ" altLang="cs-CZ" b="0" dirty="0"/>
              <a:t>, </a:t>
            </a:r>
            <a:r>
              <a:rPr lang="cs-CZ" altLang="cs-CZ" b="0" dirty="0" err="1"/>
              <a:t>expansive</a:t>
            </a:r>
            <a:r>
              <a:rPr lang="cs-CZ" altLang="cs-CZ" b="0" dirty="0"/>
              <a:t>)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5BA75112-000C-DA4C-9F32-176FE86AF5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cs-CZ" dirty="0"/>
              <a:t>delusion of </a:t>
            </a:r>
            <a:r>
              <a:rPr lang="en-GB" altLang="cs-CZ" dirty="0">
                <a:solidFill>
                  <a:schemeClr val="tx2"/>
                </a:solidFill>
              </a:rPr>
              <a:t>importance</a:t>
            </a:r>
          </a:p>
          <a:p>
            <a:pPr lvl="1"/>
            <a:r>
              <a:rPr lang="en-GB" altLang="cs-CZ" dirty="0"/>
              <a:t>exaggerated conception of one‘s importance</a:t>
            </a:r>
          </a:p>
          <a:p>
            <a:r>
              <a:rPr lang="en-GB" altLang="cs-CZ" dirty="0"/>
              <a:t>delusion of power, </a:t>
            </a:r>
            <a:r>
              <a:rPr lang="en-GB" altLang="cs-CZ" dirty="0" err="1">
                <a:solidFill>
                  <a:schemeClr val="tx2"/>
                </a:solidFill>
              </a:rPr>
              <a:t>extrapotence</a:t>
            </a:r>
            <a:endParaRPr lang="en-GB" altLang="cs-CZ" dirty="0">
              <a:solidFill>
                <a:schemeClr val="tx2"/>
              </a:solidFill>
            </a:endParaRPr>
          </a:p>
          <a:p>
            <a:pPr lvl="1"/>
            <a:r>
              <a:rPr lang="en-GB" altLang="cs-CZ" dirty="0"/>
              <a:t>exaggerated conception of one‘s abilities/possibilities</a:t>
            </a:r>
            <a:r>
              <a:rPr lang="cs-CZ" altLang="cs-CZ" dirty="0"/>
              <a:t>, </a:t>
            </a:r>
            <a:r>
              <a:rPr lang="cs-CZ" altLang="cs-CZ" dirty="0" err="1"/>
              <a:t>supernatural</a:t>
            </a:r>
            <a:r>
              <a:rPr lang="cs-CZ" altLang="cs-CZ" dirty="0"/>
              <a:t> </a:t>
            </a:r>
            <a:r>
              <a:rPr lang="cs-CZ" altLang="cs-CZ" dirty="0" err="1"/>
              <a:t>skills</a:t>
            </a:r>
            <a:endParaRPr lang="en-GB" altLang="cs-CZ" dirty="0"/>
          </a:p>
          <a:p>
            <a:r>
              <a:rPr lang="en-GB" altLang="cs-CZ" dirty="0"/>
              <a:t>delusion of </a:t>
            </a:r>
            <a:r>
              <a:rPr lang="en-GB" altLang="cs-CZ" dirty="0">
                <a:solidFill>
                  <a:schemeClr val="tx2"/>
                </a:solidFill>
              </a:rPr>
              <a:t>identity</a:t>
            </a:r>
          </a:p>
          <a:p>
            <a:pPr lvl="1"/>
            <a:r>
              <a:rPr lang="en-GB" altLang="cs-CZ" dirty="0"/>
              <a:t>false belief of being the offspring of member of an important family</a:t>
            </a:r>
          </a:p>
        </p:txBody>
      </p:sp>
      <p:sp>
        <p:nvSpPr>
          <p:cNvPr id="4" name="Zástupný symbol pro zápatí 5">
            <a:extLst>
              <a:ext uri="{FF2B5EF4-FFF2-40B4-BE49-F238E27FC236}">
                <a16:creationId xmlns:a16="http://schemas.microsoft.com/office/drawing/2014/main" id="{996C1822-5943-5246-AFF9-7A07A7D6B2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pt-BR"/>
              <a:t>MUDr. Alena Damborská, Ph.D.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2747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9467" y="671984"/>
            <a:ext cx="5909733" cy="5184576"/>
          </a:xfrm>
        </p:spPr>
        <p:txBody>
          <a:bodyPr>
            <a:normAutofit/>
          </a:bodyPr>
          <a:lstStyle/>
          <a:p>
            <a:pPr marL="72000" indent="0">
              <a:buNone/>
            </a:pPr>
            <a:r>
              <a:rPr lang="en-US" b="1" dirty="0">
                <a:solidFill>
                  <a:schemeClr val="tx2"/>
                </a:solidFill>
              </a:rPr>
              <a:t>Psychiatry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/>
              <a:t>studies mental disorders</a:t>
            </a:r>
            <a:endParaRPr lang="cs-CZ" dirty="0"/>
          </a:p>
          <a:p>
            <a:r>
              <a:rPr lang="cs-CZ" dirty="0" err="1"/>
              <a:t>Description</a:t>
            </a:r>
            <a:endParaRPr lang="cs-CZ" dirty="0"/>
          </a:p>
          <a:p>
            <a:r>
              <a:rPr lang="cs-CZ" dirty="0"/>
              <a:t>Etiology</a:t>
            </a:r>
          </a:p>
          <a:p>
            <a:r>
              <a:rPr lang="cs-CZ" dirty="0" err="1"/>
              <a:t>Prognosis</a:t>
            </a:r>
            <a:endParaRPr lang="cs-CZ" dirty="0"/>
          </a:p>
          <a:p>
            <a:r>
              <a:rPr lang="cs-CZ" dirty="0" err="1"/>
              <a:t>Prevention</a:t>
            </a:r>
            <a:endParaRPr lang="cs-CZ" dirty="0"/>
          </a:p>
          <a:p>
            <a:r>
              <a:rPr lang="cs-CZ" dirty="0" err="1"/>
              <a:t>Treatment</a:t>
            </a:r>
            <a:endParaRPr lang="cs-CZ" dirty="0"/>
          </a:p>
          <a:p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EF683D3-1788-4D8B-B2C8-F32D6C5AA8F0}"/>
              </a:ext>
            </a:extLst>
          </p:cNvPr>
          <p:cNvSpPr txBox="1"/>
          <p:nvPr/>
        </p:nvSpPr>
        <p:spPr>
          <a:xfrm>
            <a:off x="4130567" y="2922910"/>
            <a:ext cx="7342634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tx2"/>
                </a:solidFill>
              </a:rPr>
              <a:t>General psychiatry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/>
              <a:t>studies</a:t>
            </a:r>
            <a:r>
              <a:rPr lang="cs-CZ" dirty="0"/>
              <a:t> </a:t>
            </a:r>
            <a:r>
              <a:rPr lang="cs-CZ" dirty="0" err="1"/>
              <a:t>impairment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brain and mind </a:t>
            </a:r>
            <a:r>
              <a:rPr lang="cs-CZ" dirty="0" err="1"/>
              <a:t>functions</a:t>
            </a:r>
            <a:endParaRPr lang="cs-CZ" dirty="0"/>
          </a:p>
          <a:p>
            <a:r>
              <a:rPr lang="en-US" dirty="0">
                <a:solidFill>
                  <a:schemeClr val="tx2"/>
                </a:solidFill>
              </a:rPr>
              <a:t>Special psychiatry</a:t>
            </a:r>
            <a:endParaRPr lang="cs-CZ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/>
              <a:t>is devoted to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en-US" dirty="0"/>
              <a:t>mental diseases</a:t>
            </a:r>
            <a:endParaRPr lang="cs-CZ" dirty="0"/>
          </a:p>
        </p:txBody>
      </p:sp>
      <p:sp>
        <p:nvSpPr>
          <p:cNvPr id="5" name="Zástupný symbol pro zápatí 5">
            <a:extLst>
              <a:ext uri="{FF2B5EF4-FFF2-40B4-BE49-F238E27FC236}">
                <a16:creationId xmlns:a16="http://schemas.microsoft.com/office/drawing/2014/main" id="{944DFA70-AB3B-490C-B98D-8B04B15A6DE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pt-BR" dirty="0"/>
              <a:t>MUDr. Alena Damborská, Ph.D.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E1273D3-7E3F-2D4F-B8AA-161AA0022B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0" dirty="0" err="1"/>
              <a:t>Paranoid</a:t>
            </a:r>
            <a:r>
              <a:rPr lang="cs-CZ" altLang="cs-CZ" b="0" dirty="0"/>
              <a:t> </a:t>
            </a:r>
            <a:r>
              <a:rPr lang="cs-CZ" altLang="cs-CZ" b="0" dirty="0" err="1"/>
              <a:t>Delusions</a:t>
            </a:r>
            <a:endParaRPr lang="cs-CZ" altLang="cs-CZ" b="0" dirty="0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E9B77DF9-C99A-0F47-846D-F9641BFFE1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0000" y="1371600"/>
            <a:ext cx="10753200" cy="465852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dirty="0"/>
              <a:t>b</a:t>
            </a:r>
            <a:r>
              <a:rPr lang="en-GB" altLang="cs-CZ" dirty="0" err="1"/>
              <a:t>ased</a:t>
            </a:r>
            <a:r>
              <a:rPr lang="en-GB" altLang="cs-CZ" dirty="0"/>
              <a:t> on ideas of reference (false ideas that behaviour of others refers to a patient):</a:t>
            </a:r>
          </a:p>
          <a:p>
            <a:r>
              <a:rPr lang="en-GB" altLang="cs-CZ" dirty="0"/>
              <a:t>delusion of </a:t>
            </a:r>
            <a:r>
              <a:rPr lang="en-GB" altLang="cs-CZ" dirty="0">
                <a:solidFill>
                  <a:schemeClr val="tx2"/>
                </a:solidFill>
              </a:rPr>
              <a:t>persecution</a:t>
            </a:r>
          </a:p>
          <a:p>
            <a:pPr lvl="1"/>
            <a:r>
              <a:rPr lang="en-GB" altLang="cs-CZ" dirty="0"/>
              <a:t>false belief that one is being persecuted</a:t>
            </a:r>
          </a:p>
          <a:p>
            <a:r>
              <a:rPr lang="en-GB" altLang="cs-CZ" dirty="0"/>
              <a:t>delusion of </a:t>
            </a:r>
            <a:r>
              <a:rPr lang="en-GB" altLang="cs-CZ" dirty="0">
                <a:solidFill>
                  <a:schemeClr val="tx2"/>
                </a:solidFill>
              </a:rPr>
              <a:t>infidelity</a:t>
            </a:r>
          </a:p>
          <a:p>
            <a:pPr lvl="1"/>
            <a:r>
              <a:rPr lang="en-GB" altLang="cs-CZ" dirty="0"/>
              <a:t>false belief that one‘s lover is unfaithful</a:t>
            </a:r>
          </a:p>
          <a:p>
            <a:r>
              <a:rPr lang="en-GB" altLang="cs-CZ" dirty="0" err="1">
                <a:solidFill>
                  <a:schemeClr val="tx2"/>
                </a:solidFill>
              </a:rPr>
              <a:t>erotomanic</a:t>
            </a:r>
            <a:r>
              <a:rPr lang="en-GB" altLang="cs-CZ" dirty="0"/>
              <a:t> delusion</a:t>
            </a:r>
          </a:p>
          <a:p>
            <a:pPr lvl="1"/>
            <a:r>
              <a:rPr lang="en-GB" altLang="cs-CZ" dirty="0"/>
              <a:t>false belief, that someone </a:t>
            </a:r>
            <a:r>
              <a:rPr lang="cs-CZ" altLang="cs-CZ" dirty="0"/>
              <a:t>(</a:t>
            </a:r>
            <a:r>
              <a:rPr lang="cs-CZ" altLang="cs-CZ" dirty="0" err="1"/>
              <a:t>usually</a:t>
            </a:r>
            <a:r>
              <a:rPr lang="cs-CZ" altLang="cs-CZ" dirty="0"/>
              <a:t> </a:t>
            </a:r>
            <a:r>
              <a:rPr lang="cs-CZ" altLang="cs-CZ" dirty="0" err="1"/>
              <a:t>famous</a:t>
            </a:r>
            <a:r>
              <a:rPr lang="cs-CZ" altLang="cs-CZ" dirty="0"/>
              <a:t>) </a:t>
            </a:r>
            <a:r>
              <a:rPr lang="en-GB" altLang="cs-CZ" dirty="0"/>
              <a:t>is deeply in love with them</a:t>
            </a:r>
          </a:p>
        </p:txBody>
      </p:sp>
      <p:sp>
        <p:nvSpPr>
          <p:cNvPr id="4" name="Zástupný symbol pro zápatí 5">
            <a:extLst>
              <a:ext uri="{FF2B5EF4-FFF2-40B4-BE49-F238E27FC236}">
                <a16:creationId xmlns:a16="http://schemas.microsoft.com/office/drawing/2014/main" id="{0106DFD9-A413-C94C-8104-3632EB11769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pt-BR"/>
              <a:t>MUDr. Alena Damborská, Ph.D.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1833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6C646C67-8C3B-9849-9E90-2CED1023CE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0" dirty="0" err="1"/>
              <a:t>Delusions</a:t>
            </a:r>
            <a:r>
              <a:rPr lang="cs-CZ" altLang="cs-CZ" b="0" dirty="0"/>
              <a:t> </a:t>
            </a:r>
            <a:r>
              <a:rPr lang="cs-CZ" altLang="cs-CZ" b="0" dirty="0" err="1"/>
              <a:t>of</a:t>
            </a:r>
            <a:r>
              <a:rPr lang="cs-CZ" altLang="cs-CZ" b="0" dirty="0"/>
              <a:t> </a:t>
            </a:r>
            <a:r>
              <a:rPr lang="cs-CZ" altLang="cs-CZ" b="0" dirty="0" err="1"/>
              <a:t>thought</a:t>
            </a:r>
            <a:r>
              <a:rPr lang="cs-CZ" altLang="cs-CZ" b="0" dirty="0"/>
              <a:t> </a:t>
            </a:r>
            <a:r>
              <a:rPr lang="cs-CZ" altLang="cs-CZ" b="0" dirty="0" err="1"/>
              <a:t>control</a:t>
            </a:r>
            <a:endParaRPr lang="cs-CZ" altLang="cs-CZ" b="0" dirty="0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03E92AE3-5794-9D47-914F-7D0E73910D1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Monotype Sorts" pitchFamily="2" charset="2"/>
              <a:buNone/>
            </a:pPr>
            <a:r>
              <a:rPr lang="en-GB" altLang="cs-CZ" dirty="0"/>
              <a:t> = false feeling that one‘s will, thoughts, feelings, or movements are controlled by another agent</a:t>
            </a:r>
          </a:p>
          <a:p>
            <a:r>
              <a:rPr lang="en-GB" altLang="cs-CZ" dirty="0"/>
              <a:t>thought </a:t>
            </a:r>
            <a:r>
              <a:rPr lang="en-GB" altLang="cs-CZ" dirty="0">
                <a:solidFill>
                  <a:schemeClr val="tx2"/>
                </a:solidFill>
              </a:rPr>
              <a:t>withdrawal</a:t>
            </a:r>
          </a:p>
          <a:p>
            <a:pPr lvl="1"/>
            <a:r>
              <a:rPr lang="en-GB" altLang="cs-CZ" dirty="0"/>
              <a:t>false belief that  one‘s thought are being removed from one‘s mind by other people o</a:t>
            </a:r>
            <a:r>
              <a:rPr lang="cs-CZ" altLang="cs-CZ" dirty="0"/>
              <a:t>r</a:t>
            </a:r>
            <a:r>
              <a:rPr lang="en-GB" altLang="cs-CZ" dirty="0"/>
              <a:t> force</a:t>
            </a:r>
          </a:p>
          <a:p>
            <a:r>
              <a:rPr lang="en-GB" altLang="cs-CZ" dirty="0"/>
              <a:t>thought </a:t>
            </a:r>
            <a:r>
              <a:rPr lang="en-GB" altLang="cs-CZ" dirty="0">
                <a:solidFill>
                  <a:schemeClr val="tx2"/>
                </a:solidFill>
              </a:rPr>
              <a:t>insertion</a:t>
            </a:r>
          </a:p>
          <a:p>
            <a:pPr lvl="1"/>
            <a:r>
              <a:rPr lang="en-GB" altLang="cs-CZ" dirty="0"/>
              <a:t>false belief that thought are being implanted in one‘s mind by other people or force</a:t>
            </a:r>
          </a:p>
          <a:p>
            <a:r>
              <a:rPr lang="en-GB" altLang="cs-CZ" dirty="0"/>
              <a:t>thought </a:t>
            </a:r>
            <a:r>
              <a:rPr lang="en-GB" altLang="cs-CZ" dirty="0">
                <a:solidFill>
                  <a:schemeClr val="tx2"/>
                </a:solidFill>
              </a:rPr>
              <a:t>broadcasting</a:t>
            </a:r>
          </a:p>
          <a:p>
            <a:pPr lvl="1"/>
            <a:r>
              <a:rPr lang="en-GB" altLang="cs-CZ" dirty="0"/>
              <a:t>false belief that one‘s thought can be heard by others</a:t>
            </a:r>
          </a:p>
          <a:p>
            <a:r>
              <a:rPr lang="en-GB" altLang="cs-CZ" dirty="0"/>
              <a:t>thought </a:t>
            </a:r>
            <a:r>
              <a:rPr lang="en-GB" altLang="cs-CZ" dirty="0">
                <a:solidFill>
                  <a:schemeClr val="tx2"/>
                </a:solidFill>
              </a:rPr>
              <a:t>control</a:t>
            </a:r>
          </a:p>
          <a:p>
            <a:pPr lvl="1"/>
            <a:r>
              <a:rPr lang="en-GB" altLang="cs-CZ" dirty="0"/>
              <a:t>false belief that one‘s thoughts are being controlled by other people</a:t>
            </a:r>
            <a:r>
              <a:rPr lang="cs-CZ" altLang="cs-CZ" dirty="0"/>
              <a:t> </a:t>
            </a:r>
            <a:r>
              <a:rPr lang="cs-CZ" altLang="cs-CZ" dirty="0" err="1"/>
              <a:t>or</a:t>
            </a:r>
            <a:r>
              <a:rPr lang="cs-CZ" altLang="cs-CZ" dirty="0"/>
              <a:t> </a:t>
            </a:r>
            <a:r>
              <a:rPr lang="cs-CZ" altLang="cs-CZ" dirty="0" err="1"/>
              <a:t>force</a:t>
            </a:r>
            <a:endParaRPr lang="en-GB" altLang="cs-CZ" dirty="0"/>
          </a:p>
          <a:p>
            <a:endParaRPr lang="en-GB" altLang="cs-CZ" dirty="0"/>
          </a:p>
        </p:txBody>
      </p:sp>
      <p:sp>
        <p:nvSpPr>
          <p:cNvPr id="4" name="Zástupný symbol pro zápatí 5">
            <a:extLst>
              <a:ext uri="{FF2B5EF4-FFF2-40B4-BE49-F238E27FC236}">
                <a16:creationId xmlns:a16="http://schemas.microsoft.com/office/drawing/2014/main" id="{5255E079-B9A4-744D-8A40-DF4A3D3F92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pt-BR"/>
              <a:t>MUDr. Alena Damborská, Ph.D.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26748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4E929C02-E4EF-424E-A130-AC2CEBE1BF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47970" y="105425"/>
            <a:ext cx="6129868" cy="1054576"/>
          </a:xfrm>
        </p:spPr>
        <p:txBody>
          <a:bodyPr/>
          <a:lstStyle/>
          <a:p>
            <a:r>
              <a:rPr lang="cs-CZ" altLang="cs-CZ" sz="1800" b="0" dirty="0"/>
              <a:t>Obsessions</a:t>
            </a:r>
            <a:r>
              <a:rPr lang="cs-CZ" sz="1800" b="0" dirty="0">
                <a:hlinkClick r:id="rId3"/>
              </a:rPr>
              <a:t>https://www.coursera.org/learn/international-psychiatry/lecture/klFvK/thought-content-and-the-delusion</a:t>
            </a:r>
            <a:br>
              <a:rPr lang="cs-CZ" dirty="0"/>
            </a:br>
            <a:endParaRPr lang="cs-CZ" altLang="cs-CZ" dirty="0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92AA5F12-4928-CA4E-8EFF-EF927A14BB8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19400" y="1181866"/>
            <a:ext cx="10753200" cy="5676134"/>
          </a:xfrm>
        </p:spPr>
        <p:txBody>
          <a:bodyPr>
            <a:noAutofit/>
          </a:bodyPr>
          <a:lstStyle/>
          <a:p>
            <a:pPr marL="72000" indent="0">
              <a:buNone/>
            </a:pPr>
            <a:r>
              <a:rPr lang="cs-CZ" altLang="cs-CZ" sz="2400" dirty="0"/>
              <a:t>=  </a:t>
            </a:r>
            <a:r>
              <a:rPr lang="cs-CZ" altLang="cs-CZ" sz="2400" b="1" dirty="0" err="1"/>
              <a:t>thoughts</a:t>
            </a:r>
            <a:r>
              <a:rPr lang="cs-CZ" altLang="cs-CZ" sz="2400" b="1" dirty="0"/>
              <a:t>, </a:t>
            </a:r>
            <a:r>
              <a:rPr lang="cs-CZ" altLang="cs-CZ" sz="2400" b="1" dirty="0" err="1"/>
              <a:t>impulses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or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images</a:t>
            </a:r>
            <a:r>
              <a:rPr lang="cs-CZ" altLang="cs-CZ" sz="2400" b="1" dirty="0"/>
              <a:t> </a:t>
            </a:r>
            <a:r>
              <a:rPr lang="cs-CZ" altLang="cs-CZ" sz="2400" dirty="0" err="1"/>
              <a:t>entering</a:t>
            </a:r>
            <a:r>
              <a:rPr lang="cs-CZ" altLang="cs-CZ" sz="2400" dirty="0"/>
              <a:t> </a:t>
            </a:r>
            <a:r>
              <a:rPr lang="cs-CZ" altLang="cs-CZ" sz="2400" dirty="0" err="1"/>
              <a:t>the</a:t>
            </a:r>
            <a:r>
              <a:rPr lang="cs-CZ" altLang="cs-CZ" sz="2400" dirty="0"/>
              <a:t> mind </a:t>
            </a:r>
            <a:r>
              <a:rPr lang="cs-CZ" altLang="cs-CZ" sz="2400" dirty="0" err="1"/>
              <a:t>despite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the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person´s</a:t>
            </a:r>
            <a:r>
              <a:rPr lang="cs-CZ" altLang="cs-CZ" sz="2400" dirty="0"/>
              <a:t> </a:t>
            </a:r>
            <a:r>
              <a:rPr lang="cs-CZ" altLang="cs-CZ" sz="2400" dirty="0" err="1"/>
              <a:t>effort</a:t>
            </a:r>
            <a:r>
              <a:rPr lang="cs-CZ" altLang="cs-CZ" sz="2400" dirty="0"/>
              <a:t> to </a:t>
            </a:r>
            <a:r>
              <a:rPr lang="cs-CZ" altLang="cs-CZ" sz="2400" dirty="0" err="1"/>
              <a:t>exclude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them</a:t>
            </a:r>
            <a:endParaRPr lang="cs-CZ" altLang="cs-CZ" sz="2400" dirty="0"/>
          </a:p>
          <a:p>
            <a:r>
              <a:rPr lang="cs-CZ" altLang="cs-CZ" sz="2400" dirty="0"/>
              <a:t>p</a:t>
            </a:r>
            <a:r>
              <a:rPr lang="en-GB" altLang="cs-CZ" sz="2400" dirty="0" err="1"/>
              <a:t>ersisten</a:t>
            </a:r>
            <a:r>
              <a:rPr lang="cs-CZ" altLang="cs-CZ" sz="2400" dirty="0"/>
              <a:t>t,</a:t>
            </a:r>
            <a:r>
              <a:rPr lang="en-GB" altLang="cs-CZ" sz="2400" dirty="0"/>
              <a:t> irresistible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repetitive</a:t>
            </a:r>
            <a:r>
              <a:rPr lang="cs-CZ" altLang="cs-CZ" sz="2400" dirty="0"/>
              <a:t>,</a:t>
            </a:r>
            <a:r>
              <a:rPr lang="en-GB" altLang="cs-CZ" sz="2400" dirty="0"/>
              <a:t> stereotypical, monotonous</a:t>
            </a:r>
          </a:p>
          <a:p>
            <a:r>
              <a:rPr lang="en-GB" altLang="cs-CZ" sz="2400" dirty="0"/>
              <a:t>interfere with directed behaviour</a:t>
            </a:r>
            <a:r>
              <a:rPr lang="cs-CZ" altLang="cs-CZ" sz="2400" dirty="0"/>
              <a:t> and </a:t>
            </a:r>
            <a:r>
              <a:rPr lang="en-GB" altLang="cs-CZ" sz="2400" dirty="0"/>
              <a:t>attention</a:t>
            </a:r>
          </a:p>
          <a:p>
            <a:r>
              <a:rPr lang="en-GB" altLang="cs-CZ" sz="2400" dirty="0"/>
              <a:t>ego-dystonic</a:t>
            </a:r>
            <a:r>
              <a:rPr lang="cs-CZ" altLang="cs-CZ" sz="2400" dirty="0"/>
              <a:t> =&gt; </a:t>
            </a:r>
            <a:r>
              <a:rPr lang="en-GB" altLang="cs-CZ" sz="2400" dirty="0"/>
              <a:t>associated with anxiety</a:t>
            </a:r>
            <a:endParaRPr lang="cs-CZ" altLang="cs-CZ" sz="2400" dirty="0"/>
          </a:p>
          <a:p>
            <a:endParaRPr lang="en-GB" altLang="cs-CZ" sz="2400" dirty="0"/>
          </a:p>
          <a:p>
            <a:pPr>
              <a:buFont typeface="Monotype Sorts" pitchFamily="2" charset="2"/>
              <a:buNone/>
            </a:pPr>
            <a:r>
              <a:rPr lang="en-GB" altLang="cs-CZ" sz="2400" dirty="0"/>
              <a:t>vs. </a:t>
            </a:r>
            <a:r>
              <a:rPr lang="en-GB" altLang="cs-CZ" sz="2400" dirty="0">
                <a:solidFill>
                  <a:schemeClr val="tx2"/>
                </a:solidFill>
              </a:rPr>
              <a:t>preoccupation of thought</a:t>
            </a:r>
            <a:r>
              <a:rPr lang="cs-CZ" altLang="cs-CZ" sz="2400" dirty="0">
                <a:solidFill>
                  <a:schemeClr val="tx2"/>
                </a:solidFill>
              </a:rPr>
              <a:t> (</a:t>
            </a:r>
            <a:r>
              <a:rPr lang="cs-CZ" altLang="cs-CZ" sz="2400" dirty="0" err="1">
                <a:solidFill>
                  <a:schemeClr val="tx2"/>
                </a:solidFill>
              </a:rPr>
              <a:t>Over-valued</a:t>
            </a:r>
            <a:r>
              <a:rPr lang="cs-CZ" altLang="cs-CZ" sz="2400" dirty="0">
                <a:solidFill>
                  <a:schemeClr val="tx2"/>
                </a:solidFill>
              </a:rPr>
              <a:t> </a:t>
            </a:r>
            <a:r>
              <a:rPr lang="cs-CZ" altLang="cs-CZ" sz="2400" dirty="0" err="1">
                <a:solidFill>
                  <a:schemeClr val="tx2"/>
                </a:solidFill>
              </a:rPr>
              <a:t>ideas</a:t>
            </a:r>
            <a:r>
              <a:rPr lang="cs-CZ" altLang="cs-CZ" sz="2400" dirty="0">
                <a:solidFill>
                  <a:schemeClr val="tx2"/>
                </a:solidFill>
              </a:rPr>
              <a:t>)</a:t>
            </a:r>
            <a:r>
              <a:rPr lang="en-GB" altLang="cs-CZ" sz="2400" dirty="0"/>
              <a:t>: certain idea is in the centre of thinking, is coming back, usually associated with a strong affective tone (</a:t>
            </a:r>
            <a:r>
              <a:rPr lang="cs-CZ" altLang="cs-CZ" sz="2400" dirty="0"/>
              <a:t>person</a:t>
            </a:r>
            <a:r>
              <a:rPr lang="en-GB" altLang="cs-CZ" sz="2400" dirty="0"/>
              <a:t>, money, success…)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other</a:t>
            </a:r>
            <a:r>
              <a:rPr lang="cs-CZ" altLang="cs-CZ" sz="2400" dirty="0"/>
              <a:t> </a:t>
            </a:r>
            <a:r>
              <a:rPr lang="cs-CZ" altLang="cs-CZ" sz="2400" dirty="0" err="1"/>
              <a:t>things</a:t>
            </a:r>
            <a:r>
              <a:rPr lang="cs-CZ" altLang="cs-CZ" sz="2400" dirty="0"/>
              <a:t> are not </a:t>
            </a:r>
            <a:r>
              <a:rPr lang="cs-CZ" altLang="cs-CZ" sz="2400" dirty="0" err="1"/>
              <a:t>considered</a:t>
            </a:r>
            <a:r>
              <a:rPr lang="cs-CZ" altLang="cs-CZ" sz="2400" dirty="0"/>
              <a:t> to </a:t>
            </a:r>
            <a:r>
              <a:rPr lang="cs-CZ" altLang="cs-CZ" sz="2400" dirty="0" err="1"/>
              <a:t>be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important</a:t>
            </a:r>
            <a:r>
              <a:rPr lang="cs-CZ" altLang="cs-CZ" sz="2400" dirty="0"/>
              <a:t> </a:t>
            </a:r>
          </a:p>
          <a:p>
            <a:pPr>
              <a:buFont typeface="Monotype Sorts" pitchFamily="2" charset="2"/>
              <a:buNone/>
            </a:pPr>
            <a:r>
              <a:rPr lang="cs-CZ" altLang="cs-CZ" sz="2400" dirty="0"/>
              <a:t>- </a:t>
            </a:r>
            <a:r>
              <a:rPr lang="cs-CZ" altLang="cs-CZ" sz="2400" dirty="0" err="1"/>
              <a:t>schizophrenia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narcissistic</a:t>
            </a:r>
            <a:r>
              <a:rPr lang="cs-CZ" altLang="cs-CZ" sz="2400" dirty="0"/>
              <a:t> personality, BPD, </a:t>
            </a:r>
            <a:r>
              <a:rPr lang="cs-CZ" altLang="cs-CZ" sz="2400" dirty="0" err="1"/>
              <a:t>mania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psychosis</a:t>
            </a:r>
            <a:endParaRPr lang="en-GB" altLang="cs-CZ" sz="2400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F8E387B-13FB-4DD7-A915-94BAE1BDCFC8}"/>
              </a:ext>
            </a:extLst>
          </p:cNvPr>
          <p:cNvSpPr txBox="1">
            <a:spLocks noChangeArrowheads="1"/>
          </p:cNvSpPr>
          <p:nvPr/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 err="1"/>
              <a:t>Obsessions</a:t>
            </a:r>
            <a:endParaRPr lang="cs-CZ" altLang="cs-CZ" kern="0" dirty="0"/>
          </a:p>
        </p:txBody>
      </p:sp>
    </p:spTree>
    <p:extLst>
      <p:ext uri="{BB962C8B-B14F-4D97-AF65-F5344CB8AC3E}">
        <p14:creationId xmlns:p14="http://schemas.microsoft.com/office/powerpoint/2010/main" val="2025309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056F43F7-F649-A74F-BAFE-D9D9FDAF4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err="1"/>
              <a:t>Memory</a:t>
            </a:r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EDBD113-227D-4152-9251-7C2857109D18}"/>
              </a:ext>
            </a:extLst>
          </p:cNvPr>
          <p:cNvSpPr txBox="1"/>
          <p:nvPr/>
        </p:nvSpPr>
        <p:spPr>
          <a:xfrm>
            <a:off x="592653" y="4071945"/>
            <a:ext cx="109499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= </a:t>
            </a:r>
            <a:r>
              <a:rPr lang="cs-CZ" sz="2800" dirty="0" err="1"/>
              <a:t>function</a:t>
            </a:r>
            <a:r>
              <a:rPr lang="cs-CZ" sz="2800" dirty="0"/>
              <a:t> </a:t>
            </a:r>
            <a:r>
              <a:rPr lang="cs-CZ" sz="2800" dirty="0" err="1"/>
              <a:t>that</a:t>
            </a:r>
            <a:r>
              <a:rPr lang="cs-CZ" sz="2800" dirty="0"/>
              <a:t> </a:t>
            </a:r>
            <a:r>
              <a:rPr lang="cs-CZ" sz="2800" dirty="0" err="1"/>
              <a:t>enables</a:t>
            </a:r>
            <a:r>
              <a:rPr lang="cs-CZ" sz="2800" dirty="0"/>
              <a:t> to </a:t>
            </a:r>
            <a:r>
              <a:rPr lang="cs-CZ" sz="2800" dirty="0" err="1"/>
              <a:t>store</a:t>
            </a:r>
            <a:r>
              <a:rPr lang="cs-CZ" sz="2800" dirty="0"/>
              <a:t> and </a:t>
            </a:r>
            <a:r>
              <a:rPr lang="cs-CZ" sz="2800" dirty="0" err="1"/>
              <a:t>remember</a:t>
            </a:r>
            <a:r>
              <a:rPr lang="cs-CZ" sz="2800" dirty="0"/>
              <a:t> </a:t>
            </a:r>
            <a:r>
              <a:rPr lang="cs-CZ" sz="2800" dirty="0" err="1"/>
              <a:t>information</a:t>
            </a:r>
            <a:endParaRPr lang="cs-CZ" sz="2800" dirty="0">
              <a:solidFill>
                <a:schemeClr val="tx2"/>
              </a:solidFill>
            </a:endParaRP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8A2E341-99C9-4967-9CBB-EE84290319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pt-BR" dirty="0"/>
              <a:t>MUDr. Alena Damborská,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477672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B2D24BD-BD5E-4E40-8DDB-B968F0D195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„Life cycle“ of a memory trace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5DA6CA3D-B64D-F74C-B9F6-A9B6B9E78C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0000" y="1494468"/>
            <a:ext cx="10753200" cy="4139998"/>
          </a:xfrm>
        </p:spPr>
        <p:txBody>
          <a:bodyPr/>
          <a:lstStyle/>
          <a:p>
            <a:r>
              <a:rPr lang="cs-CZ" altLang="cs-CZ" dirty="0" err="1"/>
              <a:t>Immediate</a:t>
            </a:r>
            <a:r>
              <a:rPr lang="cs-CZ" altLang="cs-CZ" dirty="0"/>
              <a:t> </a:t>
            </a:r>
            <a:r>
              <a:rPr lang="cs-CZ" altLang="cs-CZ" dirty="0" err="1"/>
              <a:t>memory</a:t>
            </a:r>
            <a:endParaRPr lang="cs-CZ" altLang="cs-CZ" dirty="0"/>
          </a:p>
          <a:p>
            <a:pPr lvl="1">
              <a:lnSpc>
                <a:spcPct val="150000"/>
              </a:lnSpc>
            </a:pPr>
            <a:r>
              <a:rPr lang="cs-CZ" altLang="cs-CZ" dirty="0" err="1"/>
              <a:t>information</a:t>
            </a:r>
            <a:r>
              <a:rPr lang="cs-CZ" altLang="cs-CZ" dirty="0"/>
              <a:t> </a:t>
            </a:r>
            <a:r>
              <a:rPr lang="cs-CZ" altLang="cs-CZ" dirty="0" err="1"/>
              <a:t>stored</a:t>
            </a:r>
            <a:r>
              <a:rPr lang="cs-CZ" altLang="cs-CZ" dirty="0"/>
              <a:t> </a:t>
            </a:r>
            <a:r>
              <a:rPr lang="cs-CZ" altLang="cs-CZ" dirty="0" err="1"/>
              <a:t>for</a:t>
            </a:r>
            <a:r>
              <a:rPr lang="cs-CZ" altLang="cs-CZ" dirty="0"/>
              <a:t> 15-20s</a:t>
            </a:r>
          </a:p>
          <a:p>
            <a:r>
              <a:rPr lang="cs-CZ" altLang="cs-CZ" dirty="0" err="1"/>
              <a:t>Short</a:t>
            </a:r>
            <a:r>
              <a:rPr lang="cs-CZ" altLang="cs-CZ" dirty="0"/>
              <a:t>-term </a:t>
            </a:r>
            <a:r>
              <a:rPr lang="cs-CZ" altLang="cs-CZ" dirty="0" err="1"/>
              <a:t>memory</a:t>
            </a:r>
            <a:endParaRPr lang="cs-CZ" altLang="cs-CZ" dirty="0"/>
          </a:p>
          <a:p>
            <a:pPr lvl="1">
              <a:lnSpc>
                <a:spcPct val="150000"/>
              </a:lnSpc>
            </a:pPr>
            <a:r>
              <a:rPr lang="cs-CZ" altLang="cs-CZ" dirty="0" err="1"/>
              <a:t>consolidation</a:t>
            </a:r>
            <a:r>
              <a:rPr lang="cs-CZ" altLang="cs-CZ" dirty="0"/>
              <a:t>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the</a:t>
            </a:r>
            <a:r>
              <a:rPr lang="cs-CZ" altLang="cs-CZ" dirty="0"/>
              <a:t> </a:t>
            </a:r>
            <a:r>
              <a:rPr lang="cs-CZ" altLang="cs-CZ" dirty="0" err="1"/>
              <a:t>memory</a:t>
            </a:r>
            <a:r>
              <a:rPr lang="cs-CZ" altLang="cs-CZ" dirty="0"/>
              <a:t> </a:t>
            </a:r>
            <a:r>
              <a:rPr lang="cs-CZ" altLang="cs-CZ" dirty="0" err="1"/>
              <a:t>trace</a:t>
            </a:r>
            <a:r>
              <a:rPr lang="cs-CZ" altLang="cs-CZ" dirty="0"/>
              <a:t> – </a:t>
            </a:r>
            <a:r>
              <a:rPr lang="cs-CZ" altLang="cs-CZ" dirty="0" err="1"/>
              <a:t>several</a:t>
            </a:r>
            <a:r>
              <a:rPr lang="cs-CZ" altLang="cs-CZ" dirty="0"/>
              <a:t> </a:t>
            </a:r>
            <a:r>
              <a:rPr lang="cs-CZ" altLang="cs-CZ" dirty="0" err="1"/>
              <a:t>minutes</a:t>
            </a:r>
            <a:r>
              <a:rPr lang="cs-CZ" altLang="cs-CZ" dirty="0"/>
              <a:t> to 2 </a:t>
            </a:r>
            <a:r>
              <a:rPr lang="cs-CZ" altLang="cs-CZ" dirty="0" err="1"/>
              <a:t>days</a:t>
            </a:r>
            <a:endParaRPr lang="cs-CZ" altLang="cs-CZ" dirty="0"/>
          </a:p>
          <a:p>
            <a:pPr lvl="1">
              <a:lnSpc>
                <a:spcPct val="150000"/>
              </a:lnSpc>
            </a:pPr>
            <a:r>
              <a:rPr lang="cs-CZ" altLang="cs-CZ" dirty="0" err="1"/>
              <a:t>medial</a:t>
            </a:r>
            <a:r>
              <a:rPr lang="cs-CZ" altLang="cs-CZ" dirty="0"/>
              <a:t> </a:t>
            </a:r>
            <a:r>
              <a:rPr lang="cs-CZ" altLang="cs-CZ" dirty="0" err="1"/>
              <a:t>temporal</a:t>
            </a:r>
            <a:r>
              <a:rPr lang="cs-CZ" altLang="cs-CZ" dirty="0"/>
              <a:t> </a:t>
            </a:r>
            <a:r>
              <a:rPr lang="cs-CZ" altLang="cs-CZ" dirty="0" err="1"/>
              <a:t>structures</a:t>
            </a:r>
            <a:r>
              <a:rPr lang="cs-CZ" altLang="cs-CZ" dirty="0"/>
              <a:t> (hippocampus)</a:t>
            </a:r>
          </a:p>
          <a:p>
            <a:r>
              <a:rPr lang="cs-CZ" altLang="cs-CZ" dirty="0"/>
              <a:t>Long-term </a:t>
            </a:r>
            <a:r>
              <a:rPr lang="cs-CZ" altLang="cs-CZ" dirty="0" err="1"/>
              <a:t>memory</a:t>
            </a:r>
            <a:endParaRPr lang="cs-CZ" altLang="cs-CZ" dirty="0"/>
          </a:p>
          <a:p>
            <a:pPr lvl="1">
              <a:lnSpc>
                <a:spcPct val="150000"/>
              </a:lnSpc>
            </a:pPr>
            <a:r>
              <a:rPr lang="cs-CZ" altLang="cs-CZ" dirty="0" err="1"/>
              <a:t>formed</a:t>
            </a:r>
            <a:r>
              <a:rPr lang="cs-CZ" altLang="cs-CZ" dirty="0"/>
              <a:t> </a:t>
            </a:r>
            <a:r>
              <a:rPr lang="cs-CZ" altLang="cs-CZ" dirty="0" err="1"/>
              <a:t>trace</a:t>
            </a:r>
            <a:endParaRPr lang="cs-CZ" altLang="cs-CZ" dirty="0"/>
          </a:p>
          <a:p>
            <a:pPr lvl="1">
              <a:lnSpc>
                <a:spcPct val="150000"/>
              </a:lnSpc>
            </a:pPr>
            <a:r>
              <a:rPr lang="cs-CZ" altLang="cs-CZ" dirty="0" err="1"/>
              <a:t>large</a:t>
            </a:r>
            <a:r>
              <a:rPr lang="cs-CZ" altLang="cs-CZ" dirty="0"/>
              <a:t> </a:t>
            </a:r>
            <a:r>
              <a:rPr lang="cs-CZ" altLang="cs-CZ" dirty="0" err="1"/>
              <a:t>cortical</a:t>
            </a:r>
            <a:r>
              <a:rPr lang="cs-CZ" altLang="cs-CZ" dirty="0"/>
              <a:t> </a:t>
            </a:r>
            <a:r>
              <a:rPr lang="cs-CZ" altLang="cs-CZ" dirty="0" err="1"/>
              <a:t>areas</a:t>
            </a:r>
            <a:endParaRPr lang="cs-CZ" altLang="cs-CZ" dirty="0"/>
          </a:p>
          <a:p>
            <a:pPr lvl="1">
              <a:lnSpc>
                <a:spcPct val="150000"/>
              </a:lnSpc>
            </a:pPr>
            <a:r>
              <a:rPr lang="cs-CZ" altLang="cs-CZ" dirty="0" err="1"/>
              <a:t>Declarative</a:t>
            </a:r>
            <a:r>
              <a:rPr lang="cs-CZ" altLang="cs-CZ" dirty="0"/>
              <a:t> (explicit) – </a:t>
            </a:r>
            <a:r>
              <a:rPr lang="cs-CZ" altLang="cs-CZ" dirty="0" err="1"/>
              <a:t>for</a:t>
            </a:r>
            <a:r>
              <a:rPr lang="cs-CZ" altLang="cs-CZ" dirty="0"/>
              <a:t> </a:t>
            </a:r>
            <a:r>
              <a:rPr lang="cs-CZ" altLang="cs-CZ" dirty="0" err="1"/>
              <a:t>events</a:t>
            </a:r>
            <a:r>
              <a:rPr lang="cs-CZ" altLang="cs-CZ" dirty="0"/>
              <a:t>, </a:t>
            </a:r>
            <a:r>
              <a:rPr lang="cs-CZ" altLang="cs-CZ" dirty="0" err="1"/>
              <a:t>language</a:t>
            </a:r>
            <a:r>
              <a:rPr lang="cs-CZ" altLang="cs-CZ" dirty="0"/>
              <a:t>, </a:t>
            </a:r>
            <a:r>
              <a:rPr lang="cs-CZ" altLang="cs-CZ" dirty="0" err="1"/>
              <a:t>knowledge</a:t>
            </a:r>
            <a:endParaRPr lang="cs-CZ" altLang="cs-CZ" dirty="0"/>
          </a:p>
          <a:p>
            <a:pPr lvl="1">
              <a:lnSpc>
                <a:spcPct val="150000"/>
              </a:lnSpc>
            </a:pPr>
            <a:r>
              <a:rPr lang="cs-CZ" altLang="cs-CZ" dirty="0" err="1"/>
              <a:t>Procedural</a:t>
            </a:r>
            <a:r>
              <a:rPr lang="cs-CZ" altLang="cs-CZ" dirty="0"/>
              <a:t> – </a:t>
            </a:r>
            <a:r>
              <a:rPr lang="cs-CZ" altLang="cs-CZ" dirty="0" err="1"/>
              <a:t>for</a:t>
            </a:r>
            <a:r>
              <a:rPr lang="cs-CZ" altLang="cs-CZ" dirty="0"/>
              <a:t> motor </a:t>
            </a:r>
            <a:r>
              <a:rPr lang="cs-CZ" altLang="cs-CZ" dirty="0" err="1"/>
              <a:t>patterns</a:t>
            </a:r>
            <a:r>
              <a:rPr lang="cs-CZ" altLang="cs-CZ" dirty="0"/>
              <a:t> (</a:t>
            </a:r>
            <a:r>
              <a:rPr lang="cs-CZ" altLang="cs-CZ" dirty="0" err="1"/>
              <a:t>riding</a:t>
            </a:r>
            <a:r>
              <a:rPr lang="cs-CZ" altLang="cs-CZ" dirty="0"/>
              <a:t> bike, </a:t>
            </a:r>
            <a:r>
              <a:rPr lang="cs-CZ" altLang="cs-CZ" dirty="0" err="1"/>
              <a:t>skiing</a:t>
            </a:r>
            <a:r>
              <a:rPr lang="cs-CZ" alt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063853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AA84791E-0162-124A-BBD7-DBF3631C7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Memory</a:t>
            </a:r>
            <a:r>
              <a:rPr lang="cs-CZ" dirty="0"/>
              <a:t> </a:t>
            </a:r>
            <a:r>
              <a:rPr lang="cs-CZ" dirty="0" err="1"/>
              <a:t>disturbances</a:t>
            </a:r>
            <a:endParaRPr lang="cs-CZ" dirty="0"/>
          </a:p>
        </p:txBody>
      </p:sp>
      <p:sp>
        <p:nvSpPr>
          <p:cNvPr id="4" name="Zástupný symbol pro zápatí 5">
            <a:extLst>
              <a:ext uri="{FF2B5EF4-FFF2-40B4-BE49-F238E27FC236}">
                <a16:creationId xmlns:a16="http://schemas.microsoft.com/office/drawing/2014/main" id="{C1311109-428E-45EA-848F-D95D36DDC4E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pt-BR" dirty="0"/>
              <a:t>MUDr. Alena Damborská,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231239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DA17472A-4914-B745-852E-3459430F14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Quantitative</a:t>
            </a:r>
            <a:r>
              <a:rPr lang="cs-CZ" altLang="cs-CZ" dirty="0"/>
              <a:t> </a:t>
            </a:r>
            <a:r>
              <a:rPr lang="cs-CZ" altLang="cs-CZ" dirty="0" err="1"/>
              <a:t>disturbances</a:t>
            </a:r>
            <a:endParaRPr lang="cs-CZ" altLang="cs-CZ" dirty="0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1FECDE54-FB24-D148-8D87-F6D338A258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0000" y="1120776"/>
            <a:ext cx="10753200" cy="5550957"/>
          </a:xfrm>
        </p:spPr>
        <p:txBody>
          <a:bodyPr/>
          <a:lstStyle/>
          <a:p>
            <a:r>
              <a:rPr lang="en-US" altLang="cs-CZ" dirty="0">
                <a:solidFill>
                  <a:schemeClr val="tx2"/>
                </a:solidFill>
              </a:rPr>
              <a:t>Amnesia: </a:t>
            </a:r>
            <a:r>
              <a:rPr lang="en-US" altLang="cs-CZ" sz="2000" dirty="0"/>
              <a:t>short/long-term memory impairment in a state of normal consciousness</a:t>
            </a:r>
          </a:p>
          <a:p>
            <a:pPr lvl="1">
              <a:lnSpc>
                <a:spcPct val="150000"/>
              </a:lnSpc>
            </a:pPr>
            <a:r>
              <a:rPr lang="en-US" altLang="cs-CZ" sz="2400" dirty="0"/>
              <a:t>anterograde: failure to form new information</a:t>
            </a:r>
            <a:endParaRPr lang="en-US" altLang="cs-CZ" sz="2000" dirty="0"/>
          </a:p>
          <a:p>
            <a:pPr lvl="1">
              <a:lnSpc>
                <a:spcPct val="150000"/>
              </a:lnSpc>
            </a:pPr>
            <a:r>
              <a:rPr lang="en-US" altLang="cs-CZ" sz="2400" dirty="0"/>
              <a:t>retrograde: failure to recall old information</a:t>
            </a:r>
          </a:p>
          <a:p>
            <a:pPr lvl="2">
              <a:lnSpc>
                <a:spcPct val="150000"/>
              </a:lnSpc>
            </a:pPr>
            <a:r>
              <a:rPr lang="en-US" altLang="cs-CZ" sz="2000" dirty="0"/>
              <a:t>organic (head trauma, tumor, surgery etc.)</a:t>
            </a:r>
          </a:p>
          <a:p>
            <a:pPr lvl="2">
              <a:lnSpc>
                <a:spcPct val="150000"/>
              </a:lnSpc>
            </a:pPr>
            <a:r>
              <a:rPr lang="en-US" altLang="cs-CZ" sz="2000" b="1" dirty="0"/>
              <a:t>dissociative amnesia: </a:t>
            </a:r>
            <a:r>
              <a:rPr lang="en-US" altLang="cs-CZ" sz="2000" dirty="0"/>
              <a:t>selective </a:t>
            </a:r>
            <a:r>
              <a:rPr lang="cs-CZ" altLang="cs-CZ" sz="2000" dirty="0" err="1"/>
              <a:t>inability</a:t>
            </a:r>
            <a:r>
              <a:rPr lang="cs-CZ" altLang="cs-CZ" sz="2000" dirty="0"/>
              <a:t> to </a:t>
            </a:r>
            <a:r>
              <a:rPr lang="cs-CZ" altLang="cs-CZ" sz="2000" dirty="0" err="1"/>
              <a:t>recall</a:t>
            </a:r>
            <a:r>
              <a:rPr lang="cs-CZ" altLang="cs-CZ" sz="2000" dirty="0"/>
              <a:t> </a:t>
            </a:r>
            <a:r>
              <a:rPr lang="cs-CZ" altLang="cs-CZ" sz="2000" dirty="0" err="1"/>
              <a:t>previously</a:t>
            </a:r>
            <a:r>
              <a:rPr lang="cs-CZ" altLang="cs-CZ" sz="2000" dirty="0"/>
              <a:t> </a:t>
            </a:r>
            <a:r>
              <a:rPr lang="cs-CZ" altLang="cs-CZ" sz="2000" dirty="0" err="1"/>
              <a:t>learned</a:t>
            </a:r>
            <a:r>
              <a:rPr lang="cs-CZ" altLang="cs-CZ" sz="2000" dirty="0"/>
              <a:t> </a:t>
            </a:r>
            <a:r>
              <a:rPr lang="cs-CZ" altLang="cs-CZ" sz="2000" dirty="0" err="1"/>
              <a:t>information</a:t>
            </a:r>
            <a:r>
              <a:rPr lang="cs-CZ" altLang="cs-CZ" sz="2000" dirty="0"/>
              <a:t> </a:t>
            </a:r>
            <a:r>
              <a:rPr lang="cs-CZ" altLang="cs-CZ" sz="2000" dirty="0" err="1"/>
              <a:t>with</a:t>
            </a:r>
            <a:r>
              <a:rPr lang="cs-CZ" altLang="cs-CZ" sz="2000" dirty="0"/>
              <a:t> </a:t>
            </a:r>
            <a:r>
              <a:rPr lang="cs-CZ" altLang="cs-CZ" sz="2000" dirty="0" err="1"/>
              <a:t>normal</a:t>
            </a:r>
            <a:r>
              <a:rPr lang="cs-CZ" altLang="cs-CZ" sz="2000" dirty="0"/>
              <a:t> </a:t>
            </a:r>
            <a:r>
              <a:rPr lang="cs-CZ" altLang="cs-CZ" sz="2000" dirty="0" err="1"/>
              <a:t>functioning</a:t>
            </a:r>
            <a:r>
              <a:rPr lang="cs-CZ" altLang="cs-CZ" sz="2000" dirty="0"/>
              <a:t> in </a:t>
            </a:r>
            <a:r>
              <a:rPr lang="cs-CZ" altLang="cs-CZ" sz="2000" dirty="0" err="1"/>
              <a:t>the</a:t>
            </a:r>
            <a:r>
              <a:rPr lang="cs-CZ" altLang="cs-CZ" sz="2000" dirty="0"/>
              <a:t> </a:t>
            </a:r>
            <a:r>
              <a:rPr lang="cs-CZ" altLang="cs-CZ" sz="2000" dirty="0" err="1"/>
              <a:t>present</a:t>
            </a:r>
            <a:r>
              <a:rPr lang="cs-CZ" altLang="cs-CZ" sz="2000" dirty="0"/>
              <a:t> (</a:t>
            </a:r>
            <a:r>
              <a:rPr lang="cs-CZ" altLang="cs-CZ" sz="1900" dirty="0" err="1"/>
              <a:t>normal</a:t>
            </a:r>
            <a:r>
              <a:rPr lang="cs-CZ" altLang="cs-CZ" sz="1900" dirty="0"/>
              <a:t> </a:t>
            </a:r>
            <a:r>
              <a:rPr lang="cs-CZ" altLang="cs-CZ" sz="1900" dirty="0" err="1"/>
              <a:t>learning</a:t>
            </a:r>
            <a:r>
              <a:rPr lang="cs-CZ" altLang="cs-CZ" sz="1900" dirty="0"/>
              <a:t>)</a:t>
            </a:r>
          </a:p>
          <a:p>
            <a:r>
              <a:rPr lang="cs-CZ" altLang="cs-CZ" dirty="0" err="1">
                <a:solidFill>
                  <a:schemeClr val="tx2"/>
                </a:solidFill>
              </a:rPr>
              <a:t>Hypomnesia</a:t>
            </a:r>
            <a:endParaRPr lang="en-US" altLang="cs-CZ" dirty="0">
              <a:solidFill>
                <a:schemeClr val="tx2"/>
              </a:solidFill>
            </a:endParaRPr>
          </a:p>
          <a:p>
            <a:r>
              <a:rPr lang="en-US" altLang="cs-CZ" dirty="0">
                <a:solidFill>
                  <a:schemeClr val="tx2"/>
                </a:solidFill>
              </a:rPr>
              <a:t>Hypermnesia: </a:t>
            </a:r>
            <a:r>
              <a:rPr lang="en-US" altLang="cs-CZ" sz="2000" dirty="0"/>
              <a:t>unusually vivid memory</a:t>
            </a:r>
          </a:p>
          <a:p>
            <a:pPr lvl="1">
              <a:lnSpc>
                <a:spcPct val="150000"/>
              </a:lnSpc>
            </a:pPr>
            <a:r>
              <a:rPr lang="en-US" altLang="cs-CZ" sz="2400" dirty="0"/>
              <a:t>mania, posttraumatic stress disorder (intrusive memories), obsessive or paranoid personality traits</a:t>
            </a:r>
          </a:p>
        </p:txBody>
      </p:sp>
    </p:spTree>
    <p:extLst>
      <p:ext uri="{BB962C8B-B14F-4D97-AF65-F5344CB8AC3E}">
        <p14:creationId xmlns:p14="http://schemas.microsoft.com/office/powerpoint/2010/main" val="2796684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51637886-FAAC-3344-A646-980F0DF114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Qualitative</a:t>
            </a:r>
            <a:r>
              <a:rPr lang="cs-CZ" altLang="cs-CZ" dirty="0"/>
              <a:t> </a:t>
            </a:r>
            <a:r>
              <a:rPr lang="cs-CZ" altLang="cs-CZ" dirty="0" err="1"/>
              <a:t>disturbances</a:t>
            </a:r>
            <a:endParaRPr lang="cs-CZ" altLang="cs-CZ" dirty="0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6A79F7A7-3436-2449-BCC1-57E27CC85F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cs-CZ" dirty="0">
                <a:solidFill>
                  <a:schemeClr val="tx2"/>
                </a:solidFill>
              </a:rPr>
              <a:t>paramnesias</a:t>
            </a:r>
            <a:r>
              <a:rPr lang="en-US" altLang="cs-CZ" dirty="0"/>
              <a:t> – retrospective falsification of memories during its recollection </a:t>
            </a:r>
            <a:r>
              <a:rPr lang="en-US" altLang="cs-CZ" sz="2000" dirty="0"/>
              <a:t>(</a:t>
            </a:r>
            <a:r>
              <a:rPr lang="cs-CZ" altLang="cs-CZ" sz="2000" dirty="0" err="1"/>
              <a:t>incaccuracy</a:t>
            </a:r>
            <a:r>
              <a:rPr lang="cs-CZ" altLang="cs-CZ" sz="2000" dirty="0"/>
              <a:t> in </a:t>
            </a:r>
            <a:r>
              <a:rPr lang="cs-CZ" altLang="cs-CZ" sz="2000" dirty="0" err="1"/>
              <a:t>time</a:t>
            </a:r>
            <a:r>
              <a:rPr lang="cs-CZ" altLang="cs-CZ" sz="2000" dirty="0"/>
              <a:t> and </a:t>
            </a:r>
            <a:r>
              <a:rPr lang="cs-CZ" altLang="cs-CZ" sz="2000" dirty="0" err="1"/>
              <a:t>situation</a:t>
            </a:r>
            <a:r>
              <a:rPr lang="cs-CZ" altLang="cs-CZ" sz="2000" dirty="0"/>
              <a:t> </a:t>
            </a:r>
            <a:r>
              <a:rPr lang="cs-CZ" altLang="cs-CZ" sz="2000" dirty="0" err="1"/>
              <a:t>of</a:t>
            </a:r>
            <a:r>
              <a:rPr lang="cs-CZ" altLang="cs-CZ" sz="2000" dirty="0"/>
              <a:t> </a:t>
            </a:r>
            <a:r>
              <a:rPr lang="cs-CZ" altLang="cs-CZ" sz="2000" dirty="0" err="1"/>
              <a:t>the</a:t>
            </a:r>
            <a:r>
              <a:rPr lang="cs-CZ" altLang="cs-CZ" sz="2000" dirty="0"/>
              <a:t> </a:t>
            </a:r>
            <a:r>
              <a:rPr lang="cs-CZ" altLang="cs-CZ" sz="2000" dirty="0" err="1"/>
              <a:t>recalled</a:t>
            </a:r>
            <a:r>
              <a:rPr lang="cs-CZ" altLang="cs-CZ" sz="2000" dirty="0"/>
              <a:t> </a:t>
            </a:r>
            <a:r>
              <a:rPr lang="cs-CZ" altLang="cs-CZ" sz="2000" dirty="0" err="1"/>
              <a:t>event</a:t>
            </a:r>
            <a:r>
              <a:rPr lang="cs-CZ" altLang="cs-CZ" sz="2000" dirty="0"/>
              <a:t>)</a:t>
            </a:r>
            <a:endParaRPr lang="en-US" altLang="cs-CZ" sz="2000" dirty="0"/>
          </a:p>
          <a:p>
            <a:r>
              <a:rPr lang="en-US" altLang="cs-CZ" dirty="0">
                <a:solidFill>
                  <a:schemeClr val="tx2"/>
                </a:solidFill>
              </a:rPr>
              <a:t>confabulation</a:t>
            </a:r>
            <a:r>
              <a:rPr lang="en-US" altLang="cs-CZ" dirty="0"/>
              <a:t> – filling memory gaps with inaccurate information</a:t>
            </a:r>
            <a:endParaRPr lang="en-US" altLang="cs-CZ" sz="1800" dirty="0"/>
          </a:p>
        </p:txBody>
      </p:sp>
      <p:sp>
        <p:nvSpPr>
          <p:cNvPr id="4" name="Zástupný symbol pro zápatí 5">
            <a:extLst>
              <a:ext uri="{FF2B5EF4-FFF2-40B4-BE49-F238E27FC236}">
                <a16:creationId xmlns:a16="http://schemas.microsoft.com/office/drawing/2014/main" id="{4885E249-8861-A24D-ABED-3C29313DFD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pt-BR"/>
              <a:t>MUDr. Alena Damborská, Ph.D.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67522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>
            <a:extLst>
              <a:ext uri="{FF2B5EF4-FFF2-40B4-BE49-F238E27FC236}">
                <a16:creationId xmlns:a16="http://schemas.microsoft.com/office/drawing/2014/main" id="{81367977-5A8C-B64B-B91D-9D7F9498660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/>
              <a:t>Amnestic disorders</a:t>
            </a:r>
          </a:p>
        </p:txBody>
      </p:sp>
      <p:sp>
        <p:nvSpPr>
          <p:cNvPr id="3" name="Zástupný symbol pro zápatí 5">
            <a:extLst>
              <a:ext uri="{FF2B5EF4-FFF2-40B4-BE49-F238E27FC236}">
                <a16:creationId xmlns:a16="http://schemas.microsoft.com/office/drawing/2014/main" id="{A5A3E44E-7E89-448E-9B2B-12D0CD33EA7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pt-BR" dirty="0"/>
              <a:t>MUDr. Alena Damborská,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61777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98E6C596-559D-6F40-8E01-8D009ADEF3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Characteristics</a:t>
            </a:r>
            <a:endParaRPr lang="cs-CZ" altLang="cs-CZ" dirty="0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0A877430-F19E-E143-9E2D-591F104099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cs-CZ" b="1" dirty="0"/>
              <a:t>Definition</a:t>
            </a:r>
            <a:r>
              <a:rPr lang="en-US" altLang="cs-CZ" dirty="0"/>
              <a:t>: acquired </a:t>
            </a:r>
            <a:r>
              <a:rPr lang="en-US" altLang="cs-CZ" b="1" dirty="0"/>
              <a:t>impaired ability to learn </a:t>
            </a:r>
            <a:r>
              <a:rPr lang="en-US" altLang="cs-CZ" dirty="0"/>
              <a:t>and recall new information (and past events sometimes)</a:t>
            </a:r>
            <a:endParaRPr lang="cs-CZ" altLang="cs-CZ" dirty="0"/>
          </a:p>
          <a:p>
            <a:endParaRPr lang="en-US" altLang="cs-CZ" dirty="0"/>
          </a:p>
          <a:p>
            <a:r>
              <a:rPr lang="en-US" altLang="cs-CZ" sz="2400" b="1" dirty="0"/>
              <a:t>No attention deficit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or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clouding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of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consciousness</a:t>
            </a:r>
            <a:r>
              <a:rPr lang="cs-CZ" altLang="cs-CZ" sz="2400" b="1" dirty="0"/>
              <a:t> </a:t>
            </a:r>
            <a:r>
              <a:rPr lang="cs-CZ" altLang="cs-CZ" sz="2400" dirty="0"/>
              <a:t>(delirium), </a:t>
            </a:r>
            <a:r>
              <a:rPr lang="cs-CZ" altLang="cs-CZ" sz="2400" b="1" dirty="0"/>
              <a:t>no </a:t>
            </a:r>
            <a:r>
              <a:rPr lang="cs-CZ" altLang="cs-CZ" sz="2400" b="1" dirty="0" err="1"/>
              <a:t>other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cognitive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dysfunction</a:t>
            </a:r>
            <a:r>
              <a:rPr lang="cs-CZ" altLang="cs-CZ" sz="2400" b="1" dirty="0"/>
              <a:t> </a:t>
            </a:r>
            <a:r>
              <a:rPr lang="cs-CZ" altLang="cs-CZ" sz="2400" dirty="0"/>
              <a:t>(</a:t>
            </a:r>
            <a:r>
              <a:rPr lang="cs-CZ" altLang="cs-CZ" sz="2400" dirty="0" err="1"/>
              <a:t>dementia</a:t>
            </a:r>
            <a:r>
              <a:rPr lang="cs-CZ" altLang="cs-CZ" sz="2400" dirty="0"/>
              <a:t>)</a:t>
            </a:r>
          </a:p>
          <a:p>
            <a:r>
              <a:rPr lang="cs-CZ" altLang="cs-CZ" sz="2400" dirty="0" err="1"/>
              <a:t>caused</a:t>
            </a:r>
            <a:r>
              <a:rPr lang="cs-CZ" altLang="cs-CZ" sz="2400" dirty="0"/>
              <a:t> by </a:t>
            </a:r>
            <a:r>
              <a:rPr lang="cs-CZ" altLang="cs-CZ" sz="2400" dirty="0" err="1"/>
              <a:t>structural</a:t>
            </a:r>
            <a:r>
              <a:rPr lang="cs-CZ" altLang="cs-CZ" sz="2400" dirty="0"/>
              <a:t> </a:t>
            </a:r>
            <a:r>
              <a:rPr lang="cs-CZ" altLang="cs-CZ" sz="2400" dirty="0" err="1"/>
              <a:t>or</a:t>
            </a:r>
            <a:r>
              <a:rPr lang="cs-CZ" altLang="cs-CZ" sz="2400" dirty="0"/>
              <a:t> </a:t>
            </a:r>
            <a:r>
              <a:rPr lang="cs-CZ" altLang="cs-CZ" sz="2400" dirty="0" err="1"/>
              <a:t>chemical</a:t>
            </a:r>
            <a:r>
              <a:rPr lang="cs-CZ" altLang="cs-CZ" sz="2400" dirty="0"/>
              <a:t> </a:t>
            </a:r>
            <a:r>
              <a:rPr lang="cs-CZ" altLang="cs-CZ" sz="2400" dirty="0" err="1"/>
              <a:t>damage</a:t>
            </a:r>
            <a:r>
              <a:rPr lang="cs-CZ" altLang="cs-CZ" sz="2400" dirty="0"/>
              <a:t> to </a:t>
            </a:r>
            <a:r>
              <a:rPr lang="cs-CZ" altLang="cs-CZ" sz="2400" dirty="0" err="1"/>
              <a:t>the</a:t>
            </a:r>
            <a:r>
              <a:rPr lang="cs-CZ" altLang="cs-CZ" sz="2400" dirty="0"/>
              <a:t> brain via </a:t>
            </a:r>
            <a:r>
              <a:rPr lang="cs-CZ" altLang="cs-CZ" sz="2400" dirty="0" err="1"/>
              <a:t>systemic</a:t>
            </a:r>
            <a:r>
              <a:rPr lang="cs-CZ" altLang="cs-CZ" sz="2400" dirty="0"/>
              <a:t> </a:t>
            </a:r>
            <a:r>
              <a:rPr lang="cs-CZ" altLang="cs-CZ" sz="2400" dirty="0" err="1"/>
              <a:t>disease</a:t>
            </a:r>
            <a:r>
              <a:rPr lang="cs-CZ" altLang="cs-CZ" sz="2400" dirty="0"/>
              <a:t> (</a:t>
            </a:r>
            <a:r>
              <a:rPr lang="cs-CZ" altLang="cs-CZ" sz="2400" dirty="0" err="1"/>
              <a:t>metabolic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hypoxia</a:t>
            </a:r>
            <a:r>
              <a:rPr lang="cs-CZ" altLang="cs-CZ" sz="2400" dirty="0"/>
              <a:t>, substance abuse) </a:t>
            </a:r>
            <a:r>
              <a:rPr lang="cs-CZ" altLang="cs-CZ" sz="2400" dirty="0" err="1"/>
              <a:t>or</a:t>
            </a:r>
            <a:r>
              <a:rPr lang="cs-CZ" altLang="cs-CZ" sz="2400" dirty="0"/>
              <a:t> </a:t>
            </a:r>
            <a:r>
              <a:rPr lang="cs-CZ" altLang="cs-CZ" sz="2400" dirty="0" err="1"/>
              <a:t>primary</a:t>
            </a:r>
            <a:r>
              <a:rPr lang="cs-CZ" altLang="cs-CZ" sz="2400" dirty="0"/>
              <a:t> </a:t>
            </a:r>
            <a:r>
              <a:rPr lang="cs-CZ" altLang="cs-CZ" sz="2400" dirty="0" err="1"/>
              <a:t>cerebral</a:t>
            </a:r>
            <a:r>
              <a:rPr lang="cs-CZ" altLang="cs-CZ" sz="2400" dirty="0"/>
              <a:t> </a:t>
            </a:r>
            <a:r>
              <a:rPr lang="cs-CZ" altLang="cs-CZ" sz="2400" dirty="0" err="1"/>
              <a:t>disease</a:t>
            </a:r>
            <a:r>
              <a:rPr lang="cs-CZ" altLang="cs-CZ" sz="2400" dirty="0"/>
              <a:t> (brain </a:t>
            </a:r>
            <a:r>
              <a:rPr lang="cs-CZ" altLang="cs-CZ" sz="2400" dirty="0" err="1"/>
              <a:t>infections</a:t>
            </a:r>
            <a:r>
              <a:rPr lang="cs-CZ" altLang="cs-CZ" sz="2400" dirty="0"/>
              <a:t>, brain </a:t>
            </a:r>
            <a:r>
              <a:rPr lang="cs-CZ" altLang="cs-CZ" sz="2400" dirty="0" err="1"/>
              <a:t>tumors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head</a:t>
            </a:r>
            <a:r>
              <a:rPr lang="cs-CZ" altLang="cs-CZ" sz="2400" dirty="0"/>
              <a:t> trauma)</a:t>
            </a:r>
            <a:endParaRPr lang="en-US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727904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C1A61EC2-73C8-492B-B797-F479EAF4A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Domains of psychopathology</a:t>
            </a:r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12C600B-52D7-4265-894E-8D5BDD662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0" y="1692002"/>
            <a:ext cx="10965200" cy="3032398"/>
          </a:xfrm>
        </p:spPr>
        <p:txBody>
          <a:bodyPr/>
          <a:lstStyle/>
          <a:p>
            <a:r>
              <a:rPr lang="en-US" dirty="0"/>
              <a:t>Personality</a:t>
            </a:r>
          </a:p>
          <a:p>
            <a:r>
              <a:rPr lang="cs-CZ" dirty="0"/>
              <a:t>E</a:t>
            </a:r>
            <a:r>
              <a:rPr lang="en-US" dirty="0"/>
              <a:t>motions</a:t>
            </a:r>
            <a:endParaRPr lang="cs-CZ" dirty="0"/>
          </a:p>
          <a:p>
            <a:r>
              <a:rPr lang="en-US" dirty="0"/>
              <a:t>Cognition</a:t>
            </a:r>
          </a:p>
          <a:p>
            <a:r>
              <a:rPr lang="en-US" dirty="0"/>
              <a:t>Behavior</a:t>
            </a:r>
            <a:endParaRPr lang="cs-CZ" dirty="0"/>
          </a:p>
        </p:txBody>
      </p:sp>
      <p:sp>
        <p:nvSpPr>
          <p:cNvPr id="5" name="Zástupný symbol pro zápatí 5">
            <a:extLst>
              <a:ext uri="{FF2B5EF4-FFF2-40B4-BE49-F238E27FC236}">
                <a16:creationId xmlns:a16="http://schemas.microsoft.com/office/drawing/2014/main" id="{66D83FC0-E112-49CB-82E7-4B56E7AAAB8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pt-BR"/>
              <a:t>MUDr. Alena Damborská, Ph.D.</a:t>
            </a:r>
            <a:endParaRPr lang="cs-CZ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CCA1F50-3F5A-4D5E-AF95-742A2995056E}"/>
              </a:ext>
            </a:extLst>
          </p:cNvPr>
          <p:cNvSpPr txBox="1"/>
          <p:nvPr/>
        </p:nvSpPr>
        <p:spPr>
          <a:xfrm>
            <a:off x="508000" y="5060701"/>
            <a:ext cx="96528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Psychopathology</a:t>
            </a:r>
            <a:r>
              <a:rPr lang="en-US" dirty="0"/>
              <a:t> describes symptoms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impaired</a:t>
            </a:r>
            <a:r>
              <a:rPr lang="cs-CZ" dirty="0"/>
              <a:t> </a:t>
            </a:r>
            <a:r>
              <a:rPr lang="cs-CZ" b="1" dirty="0" err="1"/>
              <a:t>psychic</a:t>
            </a:r>
            <a:r>
              <a:rPr lang="cs-CZ" b="1" dirty="0"/>
              <a:t> </a:t>
            </a:r>
            <a:r>
              <a:rPr lang="cs-CZ" b="1" dirty="0" err="1"/>
              <a:t>functions</a:t>
            </a:r>
            <a:endParaRPr lang="en-US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605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2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CCC73F87-2C24-E747-85A9-5041EEFDA8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Clinical notes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68086095-45B5-524E-9159-1BE9DA14E8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0000" y="1171576"/>
            <a:ext cx="10753200" cy="5686424"/>
          </a:xfrm>
        </p:spPr>
        <p:txBody>
          <a:bodyPr/>
          <a:lstStyle/>
          <a:p>
            <a:r>
              <a:rPr lang="cs-CZ" altLang="cs-CZ" b="1" dirty="0" err="1"/>
              <a:t>Transient</a:t>
            </a:r>
            <a:r>
              <a:rPr lang="cs-CZ" altLang="cs-CZ" b="1" dirty="0"/>
              <a:t> </a:t>
            </a:r>
            <a:r>
              <a:rPr lang="cs-CZ" altLang="cs-CZ" b="1" dirty="0" err="1"/>
              <a:t>global</a:t>
            </a:r>
            <a:r>
              <a:rPr lang="cs-CZ" altLang="cs-CZ" b="1" dirty="0"/>
              <a:t> </a:t>
            </a:r>
            <a:r>
              <a:rPr lang="cs-CZ" altLang="cs-CZ" b="1" dirty="0" err="1"/>
              <a:t>amnesia</a:t>
            </a:r>
            <a:endParaRPr lang="cs-CZ" altLang="cs-CZ" b="1" dirty="0"/>
          </a:p>
          <a:p>
            <a:pPr lvl="1">
              <a:lnSpc>
                <a:spcPct val="150000"/>
              </a:lnSpc>
            </a:pPr>
            <a:r>
              <a:rPr lang="cs-CZ" altLang="cs-CZ" dirty="0" err="1"/>
              <a:t>episodes</a:t>
            </a:r>
            <a:r>
              <a:rPr lang="cs-CZ" altLang="cs-CZ" dirty="0"/>
              <a:t>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transitory</a:t>
            </a:r>
            <a:r>
              <a:rPr lang="cs-CZ" altLang="cs-CZ" dirty="0"/>
              <a:t> </a:t>
            </a:r>
            <a:r>
              <a:rPr lang="cs-CZ" altLang="cs-CZ" dirty="0" err="1"/>
              <a:t>inability</a:t>
            </a:r>
            <a:r>
              <a:rPr lang="cs-CZ" altLang="cs-CZ" dirty="0"/>
              <a:t> to </a:t>
            </a:r>
            <a:r>
              <a:rPr lang="cs-CZ" altLang="cs-CZ" dirty="0" err="1"/>
              <a:t>learn</a:t>
            </a:r>
            <a:r>
              <a:rPr lang="cs-CZ" altLang="cs-CZ" dirty="0"/>
              <a:t> (to </a:t>
            </a:r>
            <a:r>
              <a:rPr lang="cs-CZ" altLang="cs-CZ" u="sng" dirty="0" err="1"/>
              <a:t>form</a:t>
            </a:r>
            <a:r>
              <a:rPr lang="cs-CZ" altLang="cs-CZ" u="sng" dirty="0"/>
              <a:t> </a:t>
            </a:r>
            <a:r>
              <a:rPr lang="cs-CZ" altLang="cs-CZ" dirty="0" err="1"/>
              <a:t>memories</a:t>
            </a:r>
            <a:r>
              <a:rPr lang="cs-CZ" altLang="cs-CZ" dirty="0"/>
              <a:t>)</a:t>
            </a:r>
          </a:p>
          <a:p>
            <a:pPr lvl="1">
              <a:lnSpc>
                <a:spcPct val="150000"/>
              </a:lnSpc>
            </a:pPr>
            <a:r>
              <a:rPr lang="cs-CZ" altLang="cs-CZ" dirty="0" err="1"/>
              <a:t>inability</a:t>
            </a:r>
            <a:r>
              <a:rPr lang="cs-CZ" altLang="cs-CZ" dirty="0"/>
              <a:t> to </a:t>
            </a:r>
            <a:r>
              <a:rPr lang="cs-CZ" altLang="cs-CZ" u="sng" dirty="0" err="1"/>
              <a:t>recall</a:t>
            </a:r>
            <a:r>
              <a:rPr lang="cs-CZ" altLang="cs-CZ" u="sng" dirty="0"/>
              <a:t> </a:t>
            </a:r>
            <a:r>
              <a:rPr lang="cs-CZ" altLang="cs-CZ" dirty="0" err="1"/>
              <a:t>memories</a:t>
            </a:r>
            <a:r>
              <a:rPr lang="cs-CZ" altLang="cs-CZ" dirty="0"/>
              <a:t> </a:t>
            </a:r>
            <a:r>
              <a:rPr lang="cs-CZ" altLang="cs-CZ" dirty="0" err="1"/>
              <a:t>from</a:t>
            </a:r>
            <a:r>
              <a:rPr lang="cs-CZ" altLang="cs-CZ" dirty="0"/>
              <a:t> </a:t>
            </a:r>
            <a:r>
              <a:rPr lang="cs-CZ" altLang="cs-CZ" dirty="0" err="1"/>
              <a:t>the</a:t>
            </a:r>
            <a:r>
              <a:rPr lang="cs-CZ" altLang="cs-CZ" dirty="0"/>
              <a:t> </a:t>
            </a:r>
            <a:r>
              <a:rPr lang="cs-CZ" altLang="cs-CZ" dirty="0" err="1"/>
              <a:t>episode</a:t>
            </a:r>
            <a:endParaRPr lang="cs-CZ" altLang="cs-CZ" dirty="0"/>
          </a:p>
          <a:p>
            <a:pPr lvl="1">
              <a:lnSpc>
                <a:spcPct val="150000"/>
              </a:lnSpc>
            </a:pPr>
            <a:r>
              <a:rPr lang="cs-CZ" altLang="cs-CZ" u="sng" dirty="0" err="1"/>
              <a:t>restoration</a:t>
            </a:r>
            <a:r>
              <a:rPr lang="cs-CZ" altLang="cs-CZ" dirty="0"/>
              <a:t> to </a:t>
            </a:r>
            <a:r>
              <a:rPr lang="cs-CZ" altLang="cs-CZ" dirty="0" err="1"/>
              <a:t>completly</a:t>
            </a:r>
            <a:r>
              <a:rPr lang="cs-CZ" altLang="cs-CZ" dirty="0"/>
              <a:t> </a:t>
            </a:r>
            <a:r>
              <a:rPr lang="cs-CZ" altLang="cs-CZ" dirty="0" err="1"/>
              <a:t>intact</a:t>
            </a:r>
            <a:r>
              <a:rPr lang="cs-CZ" altLang="cs-CZ" dirty="0"/>
              <a:t> </a:t>
            </a:r>
            <a:r>
              <a:rPr lang="cs-CZ" altLang="cs-CZ" dirty="0" err="1"/>
              <a:t>cognitive</a:t>
            </a:r>
            <a:r>
              <a:rPr lang="cs-CZ" altLang="cs-CZ" dirty="0"/>
              <a:t> </a:t>
            </a:r>
            <a:r>
              <a:rPr lang="cs-CZ" altLang="cs-CZ" dirty="0" err="1"/>
              <a:t>state</a:t>
            </a:r>
            <a:endParaRPr lang="cs-CZ" altLang="cs-CZ" dirty="0"/>
          </a:p>
          <a:p>
            <a:pPr lvl="1">
              <a:lnSpc>
                <a:spcPct val="150000"/>
              </a:lnSpc>
            </a:pPr>
            <a:r>
              <a:rPr lang="cs-CZ" altLang="cs-CZ" dirty="0"/>
              <a:t>no </a:t>
            </a:r>
            <a:r>
              <a:rPr lang="cs-CZ" altLang="cs-CZ" dirty="0" err="1"/>
              <a:t>behavioral</a:t>
            </a:r>
            <a:r>
              <a:rPr lang="cs-CZ" altLang="cs-CZ" dirty="0"/>
              <a:t> </a:t>
            </a:r>
            <a:r>
              <a:rPr lang="cs-CZ" altLang="cs-CZ" dirty="0" err="1"/>
              <a:t>changes</a:t>
            </a:r>
            <a:r>
              <a:rPr lang="cs-CZ" altLang="cs-CZ" dirty="0"/>
              <a:t> x </a:t>
            </a:r>
            <a:r>
              <a:rPr lang="cs-CZ" altLang="cs-CZ" dirty="0" err="1"/>
              <a:t>may</a:t>
            </a:r>
            <a:r>
              <a:rPr lang="cs-CZ" altLang="cs-CZ" dirty="0"/>
              <a:t> </a:t>
            </a:r>
            <a:r>
              <a:rPr lang="cs-CZ" altLang="cs-CZ" dirty="0" err="1"/>
              <a:t>be</a:t>
            </a:r>
            <a:r>
              <a:rPr lang="cs-CZ" altLang="cs-CZ" dirty="0"/>
              <a:t> </a:t>
            </a:r>
            <a:r>
              <a:rPr lang="cs-CZ" altLang="cs-CZ" dirty="0" err="1"/>
              <a:t>confusion</a:t>
            </a:r>
            <a:endParaRPr lang="cs-CZ" altLang="cs-CZ" dirty="0"/>
          </a:p>
          <a:p>
            <a:r>
              <a:rPr lang="cs-CZ" altLang="cs-CZ" dirty="0" err="1"/>
              <a:t>sudden</a:t>
            </a:r>
            <a:r>
              <a:rPr lang="cs-CZ" altLang="cs-CZ" dirty="0"/>
              <a:t>/</a:t>
            </a:r>
            <a:r>
              <a:rPr lang="cs-CZ" altLang="cs-CZ" dirty="0" err="1"/>
              <a:t>gradual</a:t>
            </a:r>
            <a:r>
              <a:rPr lang="cs-CZ" altLang="cs-CZ" dirty="0"/>
              <a:t> </a:t>
            </a:r>
            <a:r>
              <a:rPr lang="cs-CZ" altLang="cs-CZ" dirty="0" err="1"/>
              <a:t>onset</a:t>
            </a:r>
            <a:r>
              <a:rPr lang="cs-CZ" altLang="cs-CZ" dirty="0"/>
              <a:t> (</a:t>
            </a:r>
            <a:r>
              <a:rPr lang="cs-CZ" altLang="cs-CZ" dirty="0" err="1"/>
              <a:t>head</a:t>
            </a:r>
            <a:r>
              <a:rPr lang="cs-CZ" altLang="cs-CZ" dirty="0"/>
              <a:t> trauma/</a:t>
            </a:r>
            <a:r>
              <a:rPr lang="cs-CZ" altLang="cs-CZ" dirty="0" err="1"/>
              <a:t>chronic</a:t>
            </a:r>
            <a:r>
              <a:rPr lang="cs-CZ" altLang="cs-CZ" dirty="0"/>
              <a:t> </a:t>
            </a:r>
            <a:r>
              <a:rPr lang="cs-CZ" altLang="cs-CZ" dirty="0" err="1"/>
              <a:t>toxic</a:t>
            </a:r>
            <a:r>
              <a:rPr lang="cs-CZ" altLang="cs-CZ" dirty="0"/>
              <a:t> </a:t>
            </a:r>
            <a:r>
              <a:rPr lang="cs-CZ" altLang="cs-CZ" dirty="0" err="1"/>
              <a:t>exposure</a:t>
            </a:r>
            <a:r>
              <a:rPr lang="cs-CZ" altLang="cs-CZ" dirty="0"/>
              <a:t>)</a:t>
            </a:r>
          </a:p>
          <a:p>
            <a:r>
              <a:rPr lang="cs-CZ" altLang="cs-CZ" dirty="0" err="1"/>
              <a:t>disorientation</a:t>
            </a:r>
            <a:r>
              <a:rPr lang="cs-CZ" altLang="cs-CZ" dirty="0"/>
              <a:t> to place and </a:t>
            </a:r>
            <a:r>
              <a:rPr lang="cs-CZ" altLang="cs-CZ" dirty="0" err="1"/>
              <a:t>time</a:t>
            </a:r>
            <a:r>
              <a:rPr lang="cs-CZ" altLang="cs-CZ" dirty="0"/>
              <a:t>, </a:t>
            </a:r>
            <a:r>
              <a:rPr lang="cs-CZ" altLang="cs-CZ" dirty="0" err="1"/>
              <a:t>spared</a:t>
            </a:r>
            <a:r>
              <a:rPr lang="cs-CZ" altLang="cs-CZ" dirty="0"/>
              <a:t> </a:t>
            </a:r>
            <a:r>
              <a:rPr lang="cs-CZ" altLang="cs-CZ" dirty="0" err="1"/>
              <a:t>orientation</a:t>
            </a:r>
            <a:r>
              <a:rPr lang="cs-CZ" altLang="cs-CZ" dirty="0"/>
              <a:t> to person</a:t>
            </a:r>
          </a:p>
          <a:p>
            <a:r>
              <a:rPr lang="cs-CZ" altLang="cs-CZ" dirty="0" err="1"/>
              <a:t>lack</a:t>
            </a:r>
            <a:r>
              <a:rPr lang="cs-CZ" altLang="cs-CZ" dirty="0"/>
              <a:t>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insight</a:t>
            </a:r>
            <a:endParaRPr lang="cs-CZ" altLang="cs-CZ" dirty="0"/>
          </a:p>
          <a:p>
            <a:r>
              <a:rPr lang="cs-CZ" altLang="cs-CZ" b="1" dirty="0" err="1"/>
              <a:t>confabulations</a:t>
            </a:r>
            <a:endParaRPr lang="cs-CZ" alt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51433773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AA84791E-0162-124A-BBD7-DBF3631C7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Intellect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7943E7-BD0E-4002-BE27-12602BC90350}"/>
              </a:ext>
            </a:extLst>
          </p:cNvPr>
          <p:cNvSpPr txBox="1"/>
          <p:nvPr/>
        </p:nvSpPr>
        <p:spPr>
          <a:xfrm>
            <a:off x="592652" y="4071945"/>
            <a:ext cx="11167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= </a:t>
            </a:r>
            <a:r>
              <a:rPr lang="cs-CZ" sz="2800" dirty="0" err="1"/>
              <a:t>mental</a:t>
            </a:r>
            <a:r>
              <a:rPr lang="cs-CZ" sz="2800" dirty="0"/>
              <a:t> </a:t>
            </a:r>
            <a:r>
              <a:rPr lang="cs-CZ" sz="2800" dirty="0" err="1"/>
              <a:t>ability</a:t>
            </a:r>
            <a:r>
              <a:rPr lang="cs-CZ" sz="2800" dirty="0"/>
              <a:t> </a:t>
            </a:r>
            <a:r>
              <a:rPr lang="cs-CZ" sz="2800" dirty="0" err="1"/>
              <a:t>that</a:t>
            </a:r>
            <a:r>
              <a:rPr lang="cs-CZ" sz="2800" dirty="0"/>
              <a:t> </a:t>
            </a:r>
            <a:r>
              <a:rPr lang="cs-CZ" sz="2800" dirty="0" err="1"/>
              <a:t>includes</a:t>
            </a:r>
            <a:r>
              <a:rPr lang="cs-CZ" sz="2800" dirty="0"/>
              <a:t> </a:t>
            </a:r>
            <a:r>
              <a:rPr lang="cs-CZ" sz="2800" dirty="0" err="1"/>
              <a:t>logical</a:t>
            </a:r>
            <a:r>
              <a:rPr lang="cs-CZ" sz="2800" dirty="0"/>
              <a:t> and </a:t>
            </a:r>
            <a:r>
              <a:rPr lang="cs-CZ" sz="2800" dirty="0" err="1"/>
              <a:t>rational</a:t>
            </a:r>
            <a:r>
              <a:rPr lang="cs-CZ" sz="2800" dirty="0"/>
              <a:t> </a:t>
            </a:r>
            <a:r>
              <a:rPr lang="cs-CZ" sz="2800" dirty="0" err="1"/>
              <a:t>aspects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the</a:t>
            </a:r>
            <a:r>
              <a:rPr lang="cs-CZ" sz="2800" dirty="0"/>
              <a:t> mind</a:t>
            </a:r>
            <a:endParaRPr lang="cs-CZ" sz="2800" dirty="0">
              <a:solidFill>
                <a:schemeClr val="tx2"/>
              </a:solidFill>
            </a:endParaRPr>
          </a:p>
        </p:txBody>
      </p:sp>
      <p:sp>
        <p:nvSpPr>
          <p:cNvPr id="5" name="Zástupný symbol pro zápatí 5">
            <a:extLst>
              <a:ext uri="{FF2B5EF4-FFF2-40B4-BE49-F238E27FC236}">
                <a16:creationId xmlns:a16="http://schemas.microsoft.com/office/drawing/2014/main" id="{7467A41C-A66C-4414-AEA9-934BFB20B64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pt-BR" dirty="0"/>
              <a:t>MUDr. Alena Damborská,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719893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AA84791E-0162-124A-BBD7-DBF3631C7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Intellect</a:t>
            </a:r>
            <a:r>
              <a:rPr lang="cs-CZ" dirty="0"/>
              <a:t> </a:t>
            </a:r>
            <a:r>
              <a:rPr lang="cs-CZ" dirty="0" err="1"/>
              <a:t>disturbances</a:t>
            </a:r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4D538BD7-E3BA-4C83-A9E6-5C40F6AED4BF}"/>
              </a:ext>
            </a:extLst>
          </p:cNvPr>
          <p:cNvSpPr txBox="1"/>
          <p:nvPr/>
        </p:nvSpPr>
        <p:spPr>
          <a:xfrm>
            <a:off x="795867" y="4071945"/>
            <a:ext cx="7551041" cy="1863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52000" indent="-18000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sz="2800" dirty="0" err="1">
                <a:solidFill>
                  <a:schemeClr val="tx2"/>
                </a:solidFill>
                <a:latin typeface="+mn-lt"/>
              </a:rPr>
              <a:t>Mental</a:t>
            </a:r>
            <a:r>
              <a:rPr lang="cs-CZ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cs-CZ" sz="2800" dirty="0" err="1">
                <a:solidFill>
                  <a:schemeClr val="tx2"/>
                </a:solidFill>
                <a:latin typeface="+mn-lt"/>
              </a:rPr>
              <a:t>retardation</a:t>
            </a:r>
            <a:r>
              <a:rPr lang="cs-CZ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cs-CZ" sz="2800" dirty="0">
                <a:latin typeface="+mn-lt"/>
              </a:rPr>
              <a:t>(</a:t>
            </a:r>
            <a:r>
              <a:rPr lang="cs-CZ" sz="2800" dirty="0" err="1">
                <a:latin typeface="+mn-lt"/>
              </a:rPr>
              <a:t>insufficient</a:t>
            </a:r>
            <a:r>
              <a:rPr lang="cs-CZ" sz="2800" dirty="0">
                <a:latin typeface="+mn-lt"/>
              </a:rPr>
              <a:t> </a:t>
            </a:r>
            <a:r>
              <a:rPr lang="cs-CZ" sz="2800" dirty="0" err="1">
                <a:latin typeface="+mn-lt"/>
              </a:rPr>
              <a:t>development</a:t>
            </a:r>
            <a:r>
              <a:rPr lang="cs-CZ" sz="2800" dirty="0"/>
              <a:t>)</a:t>
            </a:r>
          </a:p>
          <a:p>
            <a:pPr marL="252000" indent="-18000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sz="2800" dirty="0" err="1">
                <a:solidFill>
                  <a:schemeClr val="tx2"/>
                </a:solidFill>
                <a:latin typeface="+mn-lt"/>
              </a:rPr>
              <a:t>Dementia</a:t>
            </a:r>
            <a:r>
              <a:rPr lang="cs-CZ" sz="2800" dirty="0">
                <a:latin typeface="+mn-lt"/>
              </a:rPr>
              <a:t> (</a:t>
            </a:r>
            <a:r>
              <a:rPr lang="cs-CZ" sz="2800" dirty="0" err="1">
                <a:latin typeface="+mn-lt"/>
              </a:rPr>
              <a:t>decline</a:t>
            </a:r>
            <a:r>
              <a:rPr lang="cs-CZ" sz="2800" dirty="0">
                <a:latin typeface="+mn-lt"/>
              </a:rPr>
              <a:t>)</a:t>
            </a:r>
          </a:p>
          <a:p>
            <a:pPr marL="252000" indent="-18000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endParaRPr lang="cs-CZ" dirty="0"/>
          </a:p>
        </p:txBody>
      </p:sp>
      <p:sp>
        <p:nvSpPr>
          <p:cNvPr id="4" name="Zástupný symbol pro zápatí 5">
            <a:extLst>
              <a:ext uri="{FF2B5EF4-FFF2-40B4-BE49-F238E27FC236}">
                <a16:creationId xmlns:a16="http://schemas.microsoft.com/office/drawing/2014/main" id="{A58ED10A-B503-4E4A-8EB1-6AE545F0AB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pt-BR" dirty="0"/>
              <a:t>MUDr. Alena Damborská,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572007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EC1C3902-3C5E-324D-9129-DB08AE0150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Dementia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BF36727C-5712-454C-9BB6-4F3BE21649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cs-CZ" dirty="0"/>
              <a:t>persistent diminution of </a:t>
            </a:r>
            <a:r>
              <a:rPr lang="en-US" altLang="cs-CZ" b="1" dirty="0"/>
              <a:t>cognition</a:t>
            </a:r>
            <a:r>
              <a:rPr lang="en-US" altLang="cs-CZ" dirty="0"/>
              <a:t> in the setting of a stable level of </a:t>
            </a:r>
            <a:r>
              <a:rPr lang="en-US" altLang="cs-CZ" b="1" dirty="0"/>
              <a:t>consciousness</a:t>
            </a:r>
          </a:p>
          <a:p>
            <a:r>
              <a:rPr lang="en-US" altLang="cs-CZ" dirty="0"/>
              <a:t>three main symptomatic domains:</a:t>
            </a:r>
          </a:p>
          <a:p>
            <a:pPr lvl="1"/>
            <a:r>
              <a:rPr lang="en-US" altLang="cs-CZ" sz="2400" dirty="0"/>
              <a:t>neuropsychologic: cognitive decline</a:t>
            </a:r>
          </a:p>
          <a:p>
            <a:pPr lvl="1"/>
            <a:r>
              <a:rPr lang="en-US" altLang="cs-CZ" sz="2400" dirty="0"/>
              <a:t>neuropsychiatric: behavioral and psychological symptoms</a:t>
            </a:r>
          </a:p>
          <a:p>
            <a:pPr lvl="1"/>
            <a:r>
              <a:rPr lang="en-US" altLang="cs-CZ" sz="2400" dirty="0"/>
              <a:t>activities of daily living</a:t>
            </a:r>
          </a:p>
        </p:txBody>
      </p:sp>
      <p:sp>
        <p:nvSpPr>
          <p:cNvPr id="4" name="Zástupný symbol pro zápatí 5">
            <a:extLst>
              <a:ext uri="{FF2B5EF4-FFF2-40B4-BE49-F238E27FC236}">
                <a16:creationId xmlns:a16="http://schemas.microsoft.com/office/drawing/2014/main" id="{75B75C01-EF11-4943-8F3F-2DCDAB05153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pt-BR"/>
              <a:t>MUDr. Alena Damborská, Ph.D.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954974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9C9AD25C-AF5B-0041-87C6-71978E1B34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Dementia</a:t>
            </a:r>
            <a:endParaRPr lang="cs-CZ" altLang="cs-CZ" dirty="0"/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653195A2-AB57-2848-AF07-AEC488D23E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0000" y="1116263"/>
            <a:ext cx="11167200" cy="5860263"/>
          </a:xfrm>
        </p:spPr>
        <p:txBody>
          <a:bodyPr/>
          <a:lstStyle/>
          <a:p>
            <a:r>
              <a:rPr lang="en-US" altLang="cs-CZ" sz="2400" dirty="0"/>
              <a:t>memory: </a:t>
            </a:r>
            <a:r>
              <a:rPr lang="cs-CZ" altLang="cs-CZ" sz="2400" dirty="0" err="1"/>
              <a:t>impaired</a:t>
            </a:r>
            <a:r>
              <a:rPr lang="cs-CZ" altLang="cs-CZ" sz="2400" dirty="0"/>
              <a:t> </a:t>
            </a:r>
            <a:r>
              <a:rPr lang="en-US" altLang="cs-CZ" sz="2400" dirty="0"/>
              <a:t>learning, recall, </a:t>
            </a:r>
            <a:r>
              <a:rPr lang="cs-CZ" altLang="cs-CZ" sz="2400" dirty="0"/>
              <a:t>and </a:t>
            </a:r>
            <a:r>
              <a:rPr lang="en-US" altLang="cs-CZ" sz="2400" dirty="0"/>
              <a:t>recognition</a:t>
            </a:r>
          </a:p>
          <a:p>
            <a:r>
              <a:rPr lang="en-US" altLang="cs-CZ" sz="2400" dirty="0"/>
              <a:t>executive functions: non-realistic planning, </a:t>
            </a:r>
            <a:r>
              <a:rPr lang="cs-CZ" altLang="cs-CZ" sz="2400" dirty="0" err="1"/>
              <a:t>decreased</a:t>
            </a:r>
            <a:r>
              <a:rPr lang="cs-CZ" altLang="cs-CZ" sz="2400" dirty="0"/>
              <a:t> </a:t>
            </a:r>
            <a:r>
              <a:rPr lang="en-US" altLang="cs-CZ" sz="2400" dirty="0"/>
              <a:t>flexibility</a:t>
            </a:r>
          </a:p>
          <a:p>
            <a:r>
              <a:rPr lang="en-US" altLang="cs-CZ" sz="2400" dirty="0"/>
              <a:t>thought and language</a:t>
            </a:r>
            <a:r>
              <a:rPr lang="cs-CZ" altLang="cs-CZ" sz="2400" dirty="0"/>
              <a:t> </a:t>
            </a:r>
            <a:r>
              <a:rPr lang="en-US" altLang="cs-CZ" sz="2000" dirty="0"/>
              <a:t>(disorganized structure, </a:t>
            </a:r>
            <a:r>
              <a:rPr lang="cs-CZ" altLang="cs-CZ" sz="2000" dirty="0" err="1"/>
              <a:t>decreased</a:t>
            </a:r>
            <a:r>
              <a:rPr lang="cs-CZ" altLang="cs-CZ" sz="2000" dirty="0"/>
              <a:t> </a:t>
            </a:r>
            <a:r>
              <a:rPr lang="en-US" altLang="cs-CZ" sz="2000" dirty="0"/>
              <a:t>fluency)</a:t>
            </a:r>
          </a:p>
          <a:p>
            <a:pPr lvl="1">
              <a:lnSpc>
                <a:spcPct val="150000"/>
              </a:lnSpc>
            </a:pPr>
            <a:r>
              <a:rPr lang="en-US" altLang="cs-CZ" sz="2400" b="1" dirty="0"/>
              <a:t>perseveration</a:t>
            </a:r>
            <a:r>
              <a:rPr lang="en-US" altLang="cs-CZ" sz="2400" dirty="0"/>
              <a:t> </a:t>
            </a:r>
            <a:r>
              <a:rPr lang="en-US" altLang="cs-CZ" dirty="0"/>
              <a:t>(following a topic after its change)</a:t>
            </a:r>
            <a:r>
              <a:rPr lang="en-US" altLang="cs-CZ" sz="2400" dirty="0"/>
              <a:t>, </a:t>
            </a:r>
            <a:r>
              <a:rPr lang="en-US" altLang="cs-CZ" sz="2400" b="1" dirty="0"/>
              <a:t>echolalia</a:t>
            </a:r>
            <a:r>
              <a:rPr lang="en-US" altLang="cs-CZ" sz="2400" dirty="0"/>
              <a:t> </a:t>
            </a:r>
            <a:r>
              <a:rPr lang="en-US" altLang="cs-CZ" dirty="0"/>
              <a:t>(repetition of other's speech)</a:t>
            </a:r>
            <a:endParaRPr lang="cs-CZ" altLang="cs-CZ" dirty="0"/>
          </a:p>
          <a:p>
            <a:pPr lvl="1">
              <a:lnSpc>
                <a:spcPct val="150000"/>
              </a:lnSpc>
            </a:pPr>
            <a:r>
              <a:rPr lang="cs-CZ" altLang="cs-CZ" sz="2400" dirty="0" err="1"/>
              <a:t>impaired</a:t>
            </a:r>
            <a:r>
              <a:rPr lang="cs-CZ" altLang="cs-CZ" sz="2400" dirty="0"/>
              <a:t> </a:t>
            </a:r>
            <a:r>
              <a:rPr lang="en-US" altLang="cs-CZ" sz="2400" dirty="0"/>
              <a:t>abstraction </a:t>
            </a:r>
            <a:r>
              <a:rPr lang="en-US" altLang="cs-CZ" dirty="0"/>
              <a:t>(concrete thinking)</a:t>
            </a:r>
          </a:p>
          <a:p>
            <a:r>
              <a:rPr lang="cs-CZ" altLang="cs-CZ" sz="2400" dirty="0" err="1"/>
              <a:t>poor</a:t>
            </a:r>
            <a:r>
              <a:rPr lang="cs-CZ" altLang="cs-CZ" sz="2400" dirty="0"/>
              <a:t> </a:t>
            </a:r>
            <a:r>
              <a:rPr lang="en-US" altLang="cs-CZ" sz="2400" dirty="0"/>
              <a:t>judgment</a:t>
            </a:r>
            <a:r>
              <a:rPr lang="cs-CZ" altLang="cs-CZ" sz="2400" dirty="0"/>
              <a:t> </a:t>
            </a:r>
            <a:r>
              <a:rPr lang="cs-CZ" altLang="cs-CZ" sz="2000" dirty="0"/>
              <a:t>(„</a:t>
            </a:r>
            <a:r>
              <a:rPr lang="cs-CZ" altLang="cs-CZ" sz="2000" dirty="0" err="1"/>
              <a:t>what</a:t>
            </a:r>
            <a:r>
              <a:rPr lang="cs-CZ" altLang="cs-CZ" sz="2000" dirty="0"/>
              <a:t> to </a:t>
            </a:r>
            <a:r>
              <a:rPr lang="cs-CZ" altLang="cs-CZ" sz="2000" dirty="0" err="1"/>
              <a:t>wear</a:t>
            </a:r>
            <a:r>
              <a:rPr lang="cs-CZ" altLang="cs-CZ" sz="2000" dirty="0"/>
              <a:t> in </a:t>
            </a:r>
            <a:r>
              <a:rPr lang="cs-CZ" altLang="cs-CZ" sz="2000" dirty="0" err="1"/>
              <a:t>cold</a:t>
            </a:r>
            <a:r>
              <a:rPr lang="cs-CZ" altLang="cs-CZ" sz="2000" dirty="0"/>
              <a:t> </a:t>
            </a:r>
            <a:r>
              <a:rPr lang="cs-CZ" altLang="cs-CZ" sz="2000" dirty="0" err="1"/>
              <a:t>weather</a:t>
            </a:r>
            <a:r>
              <a:rPr lang="cs-CZ" altLang="cs-CZ" sz="2000" dirty="0"/>
              <a:t>“)</a:t>
            </a:r>
            <a:r>
              <a:rPr lang="en-US" altLang="cs-CZ" sz="2400" dirty="0"/>
              <a:t>, </a:t>
            </a:r>
            <a:r>
              <a:rPr lang="cs-CZ" altLang="cs-CZ" sz="2400" dirty="0" err="1"/>
              <a:t>loss</a:t>
            </a:r>
            <a:r>
              <a:rPr lang="cs-CZ" altLang="cs-CZ" sz="2400" dirty="0"/>
              <a:t> </a:t>
            </a:r>
            <a:r>
              <a:rPr lang="cs-CZ" altLang="cs-CZ" sz="2400" dirty="0" err="1"/>
              <a:t>of</a:t>
            </a:r>
            <a:r>
              <a:rPr lang="cs-CZ" altLang="cs-CZ" sz="2400" dirty="0"/>
              <a:t> </a:t>
            </a:r>
            <a:r>
              <a:rPr lang="en-US" altLang="cs-CZ" sz="2400" dirty="0"/>
              <a:t>insight </a:t>
            </a:r>
            <a:r>
              <a:rPr lang="en-US" altLang="cs-CZ" sz="2000" dirty="0"/>
              <a:t>(</a:t>
            </a:r>
            <a:r>
              <a:rPr lang="cs-CZ" altLang="cs-CZ" sz="2000" dirty="0" err="1"/>
              <a:t>unawareness</a:t>
            </a:r>
            <a:r>
              <a:rPr lang="cs-CZ" altLang="cs-CZ" sz="2000" dirty="0"/>
              <a:t> </a:t>
            </a:r>
            <a:r>
              <a:rPr lang="cs-CZ" altLang="cs-CZ" sz="2000" dirty="0" err="1"/>
              <a:t>of</a:t>
            </a:r>
            <a:r>
              <a:rPr lang="cs-CZ" altLang="cs-CZ" sz="2000" dirty="0"/>
              <a:t> </a:t>
            </a:r>
            <a:r>
              <a:rPr lang="cs-CZ" altLang="cs-CZ" sz="2000" dirty="0" err="1"/>
              <a:t>symptoms</a:t>
            </a:r>
            <a:r>
              <a:rPr lang="en-US" altLang="cs-CZ" sz="2000" dirty="0"/>
              <a:t>)</a:t>
            </a:r>
            <a:endParaRPr lang="en-US" altLang="cs-CZ" sz="2400" dirty="0"/>
          </a:p>
          <a:p>
            <a:r>
              <a:rPr lang="en-US" altLang="cs-CZ" sz="2400" dirty="0"/>
              <a:t>attention: </a:t>
            </a:r>
            <a:r>
              <a:rPr lang="cs-CZ" altLang="cs-CZ" sz="2400" dirty="0" err="1"/>
              <a:t>increased</a:t>
            </a:r>
            <a:r>
              <a:rPr lang="cs-CZ" altLang="cs-CZ" sz="2400" dirty="0"/>
              <a:t> </a:t>
            </a:r>
            <a:r>
              <a:rPr lang="en-US" altLang="cs-CZ" sz="2400" dirty="0"/>
              <a:t>distractibility</a:t>
            </a:r>
          </a:p>
          <a:p>
            <a:r>
              <a:rPr lang="en-US" altLang="cs-CZ" sz="2400" dirty="0"/>
              <a:t>visuospatial abilities </a:t>
            </a:r>
            <a:r>
              <a:rPr lang="en-US" altLang="cs-CZ" sz="2000" dirty="0"/>
              <a:t>(</a:t>
            </a:r>
            <a:r>
              <a:rPr lang="cs-CZ" altLang="cs-CZ" sz="2000" dirty="0" err="1"/>
              <a:t>inability</a:t>
            </a:r>
            <a:r>
              <a:rPr lang="cs-CZ" altLang="cs-CZ" sz="2000" dirty="0"/>
              <a:t> to </a:t>
            </a:r>
            <a:r>
              <a:rPr lang="en-US" altLang="cs-CZ" sz="2000" dirty="0" err="1"/>
              <a:t>reproduc</a:t>
            </a:r>
            <a:r>
              <a:rPr lang="cs-CZ" altLang="cs-CZ" sz="2000" dirty="0"/>
              <a:t>e</a:t>
            </a:r>
            <a:r>
              <a:rPr lang="en-US" altLang="cs-CZ" sz="2000" dirty="0"/>
              <a:t> a complex drawing)</a:t>
            </a:r>
          </a:p>
          <a:p>
            <a:r>
              <a:rPr lang="en-US" altLang="cs-CZ" sz="2400" dirty="0"/>
              <a:t>higher cortical functions - gnosis and praxis: apraxia</a:t>
            </a:r>
            <a:r>
              <a:rPr lang="cs-CZ" altLang="cs-CZ" sz="2400" dirty="0"/>
              <a:t> </a:t>
            </a:r>
            <a:r>
              <a:rPr lang="cs-CZ" altLang="cs-CZ" sz="2000" dirty="0"/>
              <a:t>(</a:t>
            </a:r>
            <a:r>
              <a:rPr lang="cs-CZ" altLang="cs-CZ" sz="2000" dirty="0" err="1"/>
              <a:t>lack</a:t>
            </a:r>
            <a:r>
              <a:rPr lang="cs-CZ" altLang="cs-CZ" sz="2000" dirty="0"/>
              <a:t> </a:t>
            </a:r>
            <a:r>
              <a:rPr lang="cs-CZ" altLang="cs-CZ" sz="2000" dirty="0" err="1"/>
              <a:t>of</a:t>
            </a:r>
            <a:r>
              <a:rPr lang="cs-CZ" altLang="cs-CZ" sz="2000" dirty="0"/>
              <a:t> </a:t>
            </a:r>
            <a:r>
              <a:rPr lang="cs-CZ" altLang="cs-CZ" sz="2000" dirty="0" err="1"/>
              <a:t>motion</a:t>
            </a:r>
            <a:r>
              <a:rPr lang="cs-CZ" altLang="cs-CZ" sz="2000" dirty="0"/>
              <a:t> </a:t>
            </a:r>
            <a:r>
              <a:rPr lang="cs-CZ" altLang="cs-CZ" sz="2000" dirty="0" err="1"/>
              <a:t>skills</a:t>
            </a:r>
            <a:r>
              <a:rPr lang="cs-CZ" altLang="cs-CZ" sz="2000" dirty="0"/>
              <a:t>)</a:t>
            </a:r>
            <a:r>
              <a:rPr lang="en-US" altLang="cs-CZ" sz="2400" dirty="0"/>
              <a:t>, agnosia</a:t>
            </a:r>
            <a:r>
              <a:rPr lang="cs-CZ" altLang="cs-CZ" sz="2400" dirty="0"/>
              <a:t> </a:t>
            </a:r>
            <a:r>
              <a:rPr lang="cs-CZ" altLang="cs-CZ" sz="2000" dirty="0"/>
              <a:t>(</a:t>
            </a:r>
            <a:r>
              <a:rPr lang="cs-CZ" altLang="cs-CZ" sz="2000" dirty="0" err="1"/>
              <a:t>inability</a:t>
            </a:r>
            <a:r>
              <a:rPr lang="cs-CZ" altLang="cs-CZ" sz="2000" dirty="0"/>
              <a:t> to </a:t>
            </a:r>
            <a:r>
              <a:rPr lang="cs-CZ" altLang="cs-CZ" sz="2000" dirty="0" err="1"/>
              <a:t>recognize</a:t>
            </a:r>
            <a:r>
              <a:rPr lang="cs-CZ" altLang="cs-CZ" sz="2000" dirty="0"/>
              <a:t> </a:t>
            </a:r>
            <a:r>
              <a:rPr lang="cs-CZ" altLang="cs-CZ" sz="2000" dirty="0" err="1"/>
              <a:t>objects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sounds</a:t>
            </a:r>
            <a:r>
              <a:rPr lang="cs-CZ" altLang="cs-CZ" sz="2000" dirty="0"/>
              <a:t>..)</a:t>
            </a:r>
            <a:endParaRPr lang="en-US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46131218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B8A96FD0-1F32-5A45-9195-ADC4EB68F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Volition</a:t>
            </a:r>
            <a:r>
              <a:rPr lang="cs-CZ" dirty="0"/>
              <a:t> and </a:t>
            </a:r>
            <a:r>
              <a:rPr lang="cs-CZ" dirty="0" err="1"/>
              <a:t>Action</a:t>
            </a:r>
            <a:br>
              <a:rPr lang="cs-CZ" dirty="0"/>
            </a:b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              = </a:t>
            </a:r>
            <a:r>
              <a:rPr lang="cs-CZ" dirty="0" err="1"/>
              <a:t>voluntary</a:t>
            </a:r>
            <a:r>
              <a:rPr lang="cs-CZ" dirty="0"/>
              <a:t> </a:t>
            </a:r>
            <a:r>
              <a:rPr lang="cs-CZ" dirty="0" err="1"/>
              <a:t>movements</a:t>
            </a:r>
            <a:endParaRPr lang="cs-CZ" dirty="0"/>
          </a:p>
        </p:txBody>
      </p:sp>
      <p:sp>
        <p:nvSpPr>
          <p:cNvPr id="3" name="Zástupný symbol pro zápatí 5">
            <a:extLst>
              <a:ext uri="{FF2B5EF4-FFF2-40B4-BE49-F238E27FC236}">
                <a16:creationId xmlns:a16="http://schemas.microsoft.com/office/drawing/2014/main" id="{B200D404-9000-43EC-9C81-DCB8D03941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pt-BR" dirty="0"/>
              <a:t>MUDr. Alena Damborská,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679773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AA84791E-0162-124A-BBD7-DBF3631C7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Volition</a:t>
            </a:r>
            <a:r>
              <a:rPr lang="cs-CZ" dirty="0"/>
              <a:t> </a:t>
            </a:r>
            <a:r>
              <a:rPr lang="cs-CZ" dirty="0" err="1"/>
              <a:t>disturbances</a:t>
            </a:r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4D538BD7-E3BA-4C83-A9E6-5C40F6AED4BF}"/>
              </a:ext>
            </a:extLst>
          </p:cNvPr>
          <p:cNvSpPr txBox="1"/>
          <p:nvPr/>
        </p:nvSpPr>
        <p:spPr>
          <a:xfrm>
            <a:off x="795867" y="4071945"/>
            <a:ext cx="6520375" cy="25099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52000" indent="-18000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sz="2800" dirty="0" err="1">
                <a:solidFill>
                  <a:schemeClr val="tx2"/>
                </a:solidFill>
                <a:latin typeface="+mn-lt"/>
              </a:rPr>
              <a:t>Hypobulia</a:t>
            </a:r>
            <a:r>
              <a:rPr lang="cs-CZ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cs-CZ" sz="2800" dirty="0">
                <a:latin typeface="+mn-lt"/>
              </a:rPr>
              <a:t>(</a:t>
            </a:r>
            <a:r>
              <a:rPr lang="cs-CZ" sz="2800" dirty="0" err="1">
                <a:latin typeface="+mn-lt"/>
              </a:rPr>
              <a:t>depression</a:t>
            </a:r>
            <a:r>
              <a:rPr lang="cs-CZ" sz="2800" dirty="0">
                <a:latin typeface="+mn-lt"/>
              </a:rPr>
              <a:t>, </a:t>
            </a:r>
            <a:r>
              <a:rPr lang="cs-CZ" sz="2800" dirty="0" err="1">
                <a:latin typeface="+mn-lt"/>
              </a:rPr>
              <a:t>schizophrenia</a:t>
            </a:r>
            <a:r>
              <a:rPr lang="cs-CZ" sz="2800" dirty="0"/>
              <a:t>)</a:t>
            </a:r>
          </a:p>
          <a:p>
            <a:pPr marL="252000" indent="-18000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sz="2800" dirty="0" err="1">
                <a:solidFill>
                  <a:schemeClr val="tx2"/>
                </a:solidFill>
                <a:latin typeface="+mn-lt"/>
              </a:rPr>
              <a:t>Abulia</a:t>
            </a:r>
            <a:endParaRPr lang="cs-CZ" sz="2800" dirty="0">
              <a:solidFill>
                <a:schemeClr val="tx2"/>
              </a:solidFill>
              <a:latin typeface="+mn-lt"/>
            </a:endParaRPr>
          </a:p>
          <a:p>
            <a:pPr marL="252000" indent="-18000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sz="2800" dirty="0" err="1">
                <a:solidFill>
                  <a:schemeClr val="tx2"/>
                </a:solidFill>
                <a:latin typeface="+mn-lt"/>
              </a:rPr>
              <a:t>Hyperbulia</a:t>
            </a:r>
            <a:r>
              <a:rPr lang="cs-CZ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cs-CZ" sz="2800" dirty="0">
                <a:latin typeface="+mn-lt"/>
              </a:rPr>
              <a:t>(</a:t>
            </a:r>
            <a:r>
              <a:rPr lang="cs-CZ" sz="2800" dirty="0" err="1">
                <a:latin typeface="+mn-lt"/>
              </a:rPr>
              <a:t>mania</a:t>
            </a:r>
            <a:r>
              <a:rPr lang="cs-CZ" sz="2800" dirty="0">
                <a:latin typeface="+mn-lt"/>
              </a:rPr>
              <a:t>)</a:t>
            </a:r>
          </a:p>
          <a:p>
            <a:pPr marL="252000" indent="-18000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746853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B8A96FD0-1F32-5A45-9195-ADC4EB68F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Catatonia</a:t>
            </a:r>
            <a:r>
              <a:rPr lang="cs-CZ" dirty="0"/>
              <a:t> </a:t>
            </a:r>
            <a:r>
              <a:rPr lang="cs-CZ" sz="2800" dirty="0"/>
              <a:t>= </a:t>
            </a:r>
            <a:r>
              <a:rPr lang="cs-CZ" sz="2800" b="0" dirty="0" err="1"/>
              <a:t>qualitative</a:t>
            </a:r>
            <a:r>
              <a:rPr lang="cs-CZ" sz="2800" b="0" dirty="0"/>
              <a:t> disturbance </a:t>
            </a:r>
            <a:r>
              <a:rPr lang="cs-CZ" sz="2800" b="0" dirty="0" err="1"/>
              <a:t>of</a:t>
            </a:r>
            <a:r>
              <a:rPr lang="cs-CZ" sz="2800" b="0" dirty="0"/>
              <a:t> </a:t>
            </a:r>
            <a:r>
              <a:rPr lang="cs-CZ" sz="2800" b="0" dirty="0" err="1"/>
              <a:t>voluntary</a:t>
            </a:r>
            <a:r>
              <a:rPr lang="cs-CZ" sz="2800" b="0" dirty="0"/>
              <a:t> </a:t>
            </a:r>
            <a:r>
              <a:rPr lang="cs-CZ" sz="2800" b="0" dirty="0" err="1"/>
              <a:t>movements</a:t>
            </a:r>
            <a:br>
              <a:rPr lang="cs-CZ" dirty="0"/>
            </a:br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CFCF9E95-46BE-46F3-A21E-359B3BF6D448}"/>
              </a:ext>
            </a:extLst>
          </p:cNvPr>
          <p:cNvSpPr txBox="1"/>
          <p:nvPr/>
        </p:nvSpPr>
        <p:spPr>
          <a:xfrm>
            <a:off x="762000" y="4071945"/>
            <a:ext cx="9032857" cy="1305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52000" indent="-18000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sz="2800" dirty="0" err="1">
                <a:latin typeface="+mn-lt"/>
              </a:rPr>
              <a:t>immobility</a:t>
            </a:r>
            <a:r>
              <a:rPr lang="cs-CZ" sz="2800" dirty="0">
                <a:latin typeface="+mn-lt"/>
              </a:rPr>
              <a:t>, </a:t>
            </a:r>
            <a:r>
              <a:rPr lang="cs-CZ" sz="2800" dirty="0" err="1">
                <a:latin typeface="+mn-lt"/>
              </a:rPr>
              <a:t>abnormal</a:t>
            </a:r>
            <a:r>
              <a:rPr lang="cs-CZ" sz="2800" dirty="0">
                <a:latin typeface="+mn-lt"/>
              </a:rPr>
              <a:t> </a:t>
            </a:r>
            <a:r>
              <a:rPr lang="cs-CZ" sz="2800" dirty="0" err="1">
                <a:latin typeface="+mn-lt"/>
              </a:rPr>
              <a:t>behaviors</a:t>
            </a:r>
            <a:r>
              <a:rPr lang="cs-CZ" sz="2800" dirty="0">
                <a:latin typeface="+mn-lt"/>
              </a:rPr>
              <a:t>, </a:t>
            </a:r>
            <a:r>
              <a:rPr lang="cs-CZ" sz="2800" dirty="0" err="1">
                <a:latin typeface="+mn-lt"/>
              </a:rPr>
              <a:t>abnormal</a:t>
            </a:r>
            <a:r>
              <a:rPr lang="cs-CZ" sz="2800" dirty="0">
                <a:latin typeface="+mn-lt"/>
              </a:rPr>
              <a:t> </a:t>
            </a:r>
            <a:r>
              <a:rPr lang="cs-CZ" sz="2800" dirty="0" err="1">
                <a:latin typeface="+mn-lt"/>
              </a:rPr>
              <a:t>movements</a:t>
            </a:r>
            <a:br>
              <a:rPr lang="cs-CZ" sz="2800" dirty="0">
                <a:solidFill>
                  <a:schemeClr val="tx2"/>
                </a:solidFill>
                <a:latin typeface="+mn-lt"/>
              </a:rPr>
            </a:br>
            <a:endParaRPr lang="cs-CZ" sz="2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" name="Zástupný symbol pro zápatí 5">
            <a:extLst>
              <a:ext uri="{FF2B5EF4-FFF2-40B4-BE49-F238E27FC236}">
                <a16:creationId xmlns:a16="http://schemas.microsoft.com/office/drawing/2014/main" id="{606062BA-76EF-441B-9D54-1FE4712C21C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pt-BR" dirty="0"/>
              <a:t>MUDr. Alena Damborská,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650306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B4ECA69A-FFAB-EF49-8DAF-0CF8E00F1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800" y="0"/>
            <a:ext cx="10753200" cy="1325880"/>
          </a:xfrm>
        </p:spPr>
        <p:txBody>
          <a:bodyPr/>
          <a:lstStyle/>
          <a:p>
            <a:pPr>
              <a:lnSpc>
                <a:spcPct val="170000"/>
              </a:lnSpc>
            </a:pPr>
            <a:r>
              <a:rPr lang="en-US" dirty="0"/>
              <a:t>„Positive“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DC02F84E-4B43-A342-BA16-D7F6F80CD7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02056"/>
            <a:ext cx="10753200" cy="5686424"/>
          </a:xfrm>
        </p:spPr>
        <p:txBody>
          <a:bodyPr>
            <a:normAutofit/>
          </a:bodyPr>
          <a:lstStyle/>
          <a:p>
            <a:pPr lvl="1">
              <a:lnSpc>
                <a:spcPct val="170000"/>
              </a:lnSpc>
            </a:pPr>
            <a:r>
              <a:rPr lang="en-US" sz="2800" dirty="0"/>
              <a:t>agitation</a:t>
            </a:r>
          </a:p>
          <a:p>
            <a:pPr lvl="1">
              <a:lnSpc>
                <a:spcPct val="170000"/>
              </a:lnSpc>
            </a:pPr>
            <a:r>
              <a:rPr lang="en-US" sz="2800" dirty="0"/>
              <a:t>active negativism</a:t>
            </a:r>
          </a:p>
          <a:p>
            <a:pPr lvl="1">
              <a:lnSpc>
                <a:spcPct val="170000"/>
              </a:lnSpc>
            </a:pPr>
            <a:r>
              <a:rPr lang="en-US" sz="2800" dirty="0"/>
              <a:t>mannerism (odd caricature of normal movements)</a:t>
            </a:r>
          </a:p>
          <a:p>
            <a:pPr lvl="1">
              <a:lnSpc>
                <a:spcPct val="170000"/>
              </a:lnSpc>
            </a:pPr>
            <a:r>
              <a:rPr lang="en-US" sz="2800" dirty="0"/>
              <a:t>stereotypies (repetitive, nonsensical movements)</a:t>
            </a:r>
          </a:p>
          <a:p>
            <a:pPr lvl="1">
              <a:lnSpc>
                <a:spcPct val="170000"/>
              </a:lnSpc>
            </a:pPr>
            <a:r>
              <a:rPr lang="en-US" sz="2800" dirty="0"/>
              <a:t>grimacing</a:t>
            </a:r>
          </a:p>
          <a:p>
            <a:pPr lvl="1">
              <a:lnSpc>
                <a:spcPct val="170000"/>
              </a:lnSpc>
            </a:pPr>
            <a:r>
              <a:rPr lang="en-US" sz="2800" dirty="0"/>
              <a:t>echolalia, echopraxia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85140326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B4ECA69A-FFAB-EF49-8DAF-0CF8E00F1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„Negative“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DC02F84E-4B43-A342-BA16-D7F6F80CD7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000" y="1171576"/>
            <a:ext cx="11639640" cy="5686424"/>
          </a:xfrm>
        </p:spPr>
        <p:txBody>
          <a:bodyPr>
            <a:normAutofit/>
          </a:bodyPr>
          <a:lstStyle/>
          <a:p>
            <a:pPr lvl="1">
              <a:lnSpc>
                <a:spcPct val="170000"/>
              </a:lnSpc>
            </a:pPr>
            <a:r>
              <a:rPr lang="en-US" sz="2800" dirty="0"/>
              <a:t>mutism</a:t>
            </a:r>
          </a:p>
          <a:p>
            <a:pPr lvl="1">
              <a:lnSpc>
                <a:spcPct val="170000"/>
              </a:lnSpc>
            </a:pPr>
            <a:r>
              <a:rPr lang="en-US" sz="2800" dirty="0"/>
              <a:t>passive negativism</a:t>
            </a:r>
          </a:p>
          <a:p>
            <a:pPr lvl="1">
              <a:lnSpc>
                <a:spcPct val="170000"/>
              </a:lnSpc>
            </a:pPr>
            <a:r>
              <a:rPr lang="en-US" sz="2800" dirty="0"/>
              <a:t>catalepsy (passive induction of a posture held against gravity)</a:t>
            </a:r>
          </a:p>
          <a:p>
            <a:pPr lvl="1">
              <a:lnSpc>
                <a:spcPct val="170000"/>
              </a:lnSpc>
            </a:pPr>
            <a:r>
              <a:rPr lang="en-US" sz="2800" dirty="0"/>
              <a:t>posturing (spontaneous and active maintenance of posture against gravity)</a:t>
            </a:r>
          </a:p>
          <a:p>
            <a:pPr lvl="1">
              <a:lnSpc>
                <a:spcPct val="170000"/>
              </a:lnSpc>
            </a:pPr>
            <a:r>
              <a:rPr lang="en-US" sz="2800" dirty="0"/>
              <a:t>waxy flexibility (slight and even resistance to positioning by examiner)</a:t>
            </a:r>
          </a:p>
          <a:p>
            <a:pPr lvl="1">
              <a:lnSpc>
                <a:spcPct val="170000"/>
              </a:lnSpc>
            </a:pPr>
            <a:r>
              <a:rPr lang="en-US" sz="2800" dirty="0"/>
              <a:t>stupor (no psychomotor activity)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16588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Psychic</a:t>
            </a:r>
            <a:r>
              <a:rPr lang="cs-CZ" dirty="0"/>
              <a:t> </a:t>
            </a:r>
            <a:r>
              <a:rPr lang="cs-CZ" dirty="0" err="1"/>
              <a:t>functions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9467" y="1269508"/>
            <a:ext cx="3126090" cy="2778709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</a:pPr>
            <a:r>
              <a:rPr lang="cs-CZ" sz="2400" dirty="0">
                <a:solidFill>
                  <a:schemeClr val="tx2"/>
                </a:solidFill>
              </a:rPr>
              <a:t>Personality</a:t>
            </a:r>
          </a:p>
          <a:p>
            <a:pPr lvl="1">
              <a:lnSpc>
                <a:spcPct val="150000"/>
              </a:lnSpc>
            </a:pPr>
            <a:r>
              <a:rPr lang="cs-CZ" sz="2400" dirty="0">
                <a:solidFill>
                  <a:schemeClr val="tx2"/>
                </a:solidFill>
              </a:rPr>
              <a:t>E</a:t>
            </a:r>
            <a:r>
              <a:rPr lang="en-US" sz="2400" dirty="0">
                <a:solidFill>
                  <a:schemeClr val="tx2"/>
                </a:solidFill>
              </a:rPr>
              <a:t>motions</a:t>
            </a:r>
            <a:endParaRPr lang="cs-CZ" sz="2400" dirty="0">
              <a:solidFill>
                <a:schemeClr val="tx2"/>
              </a:solidFill>
            </a:endParaRP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err="1"/>
              <a:t>mood</a:t>
            </a:r>
            <a:endParaRPr lang="cs-CZ" sz="2400" dirty="0"/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err="1"/>
              <a:t>affect</a:t>
            </a:r>
            <a:endParaRPr lang="cs-CZ" sz="2400" dirty="0"/>
          </a:p>
          <a:p>
            <a:pPr lvl="1">
              <a:lnSpc>
                <a:spcPct val="150000"/>
              </a:lnSpc>
            </a:pPr>
            <a:endParaRPr lang="cs-CZ" sz="2400" dirty="0"/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E2C2F7BF-B076-4629-8036-202748D8120B}"/>
              </a:ext>
            </a:extLst>
          </p:cNvPr>
          <p:cNvSpPr txBox="1">
            <a:spLocks/>
          </p:cNvSpPr>
          <p:nvPr/>
        </p:nvSpPr>
        <p:spPr>
          <a:xfrm>
            <a:off x="4864963" y="1269508"/>
            <a:ext cx="5212672" cy="53998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lnSpc>
                <a:spcPct val="150000"/>
              </a:lnSpc>
            </a:pPr>
            <a:r>
              <a:rPr lang="cs-CZ" sz="2400" kern="0" dirty="0" err="1">
                <a:solidFill>
                  <a:schemeClr val="tx2"/>
                </a:solidFill>
              </a:rPr>
              <a:t>Cognition</a:t>
            </a:r>
            <a:endParaRPr lang="cs-CZ" sz="2400" kern="0" dirty="0">
              <a:solidFill>
                <a:schemeClr val="tx2"/>
              </a:solidFill>
            </a:endParaRP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kern="0" dirty="0"/>
              <a:t>consciousness </a:t>
            </a:r>
            <a:endParaRPr lang="cs-CZ" sz="2400" kern="0" dirty="0"/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kern="0" dirty="0" err="1"/>
              <a:t>attention</a:t>
            </a:r>
            <a:endParaRPr lang="cs-CZ" sz="2400" kern="0" dirty="0"/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kern="0" dirty="0" err="1"/>
              <a:t>orientation</a:t>
            </a:r>
            <a:endParaRPr lang="cs-CZ" sz="2400" kern="0" dirty="0"/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kern="0" dirty="0" err="1"/>
              <a:t>perception</a:t>
            </a:r>
            <a:endParaRPr lang="cs-CZ" sz="2400" kern="0" dirty="0"/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kern="0" dirty="0" err="1"/>
              <a:t>memory</a:t>
            </a:r>
            <a:r>
              <a:rPr lang="cs-CZ" sz="2400" kern="0" dirty="0"/>
              <a:t> and </a:t>
            </a:r>
            <a:r>
              <a:rPr lang="cs-CZ" sz="2400" kern="0" dirty="0" err="1"/>
              <a:t>learning</a:t>
            </a:r>
            <a:endParaRPr lang="en-US" sz="2400" kern="0" dirty="0"/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kern="0" dirty="0" err="1"/>
              <a:t>thinking</a:t>
            </a:r>
            <a:r>
              <a:rPr lang="cs-CZ" sz="2400" kern="0" dirty="0"/>
              <a:t> and </a:t>
            </a:r>
            <a:r>
              <a:rPr lang="cs-CZ" sz="2400" kern="0" dirty="0" err="1"/>
              <a:t>decision</a:t>
            </a:r>
            <a:r>
              <a:rPr lang="cs-CZ" sz="2400" kern="0" dirty="0"/>
              <a:t> </a:t>
            </a:r>
            <a:r>
              <a:rPr lang="cs-CZ" sz="2400" kern="0" dirty="0" err="1"/>
              <a:t>making</a:t>
            </a:r>
            <a:endParaRPr lang="cs-CZ" sz="2400" kern="0" dirty="0"/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kern="0" dirty="0" err="1"/>
              <a:t>intellect</a:t>
            </a:r>
            <a:endParaRPr lang="cs-CZ" sz="2400" kern="0" dirty="0"/>
          </a:p>
          <a:p>
            <a:pPr lvl="1">
              <a:lnSpc>
                <a:spcPct val="150000"/>
              </a:lnSpc>
            </a:pPr>
            <a:endParaRPr lang="cs-CZ" sz="2400" kern="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F149964-2E28-4C9F-987B-E268ECD0A110}"/>
              </a:ext>
            </a:extLst>
          </p:cNvPr>
          <p:cNvSpPr txBox="1"/>
          <p:nvPr/>
        </p:nvSpPr>
        <p:spPr>
          <a:xfrm>
            <a:off x="389467" y="4459014"/>
            <a:ext cx="2414444" cy="16858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04000" lvl="1" indent="-18000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dirty="0" err="1">
                <a:solidFill>
                  <a:schemeClr val="tx2"/>
                </a:solidFill>
                <a:latin typeface="+mn-lt"/>
              </a:rPr>
              <a:t>Behavior</a:t>
            </a:r>
            <a:endParaRPr lang="cs-CZ" dirty="0">
              <a:solidFill>
                <a:schemeClr val="tx2"/>
              </a:solidFill>
              <a:latin typeface="+mn-lt"/>
            </a:endParaRPr>
          </a:p>
          <a:p>
            <a:pPr marL="1257300" lvl="2" indent="-342900">
              <a:lnSpc>
                <a:spcPct val="150000"/>
              </a:lnSpc>
              <a:spcBef>
                <a:spcPts val="0"/>
              </a:spcBef>
              <a:buClr>
                <a:schemeClr val="folHlink"/>
              </a:buClr>
              <a:buSzPct val="80000"/>
              <a:buFont typeface="Arial" panose="020B0604020202020204" pitchFamily="34" charset="0"/>
              <a:buChar char="•"/>
            </a:pPr>
            <a:r>
              <a:rPr lang="cs-CZ" dirty="0" err="1">
                <a:latin typeface="+mn-lt"/>
              </a:rPr>
              <a:t>volition</a:t>
            </a:r>
            <a:endParaRPr lang="cs-CZ" dirty="0">
              <a:latin typeface="+mn-lt"/>
            </a:endParaRPr>
          </a:p>
          <a:p>
            <a:pPr marL="1257300" lvl="2" indent="-342900">
              <a:lnSpc>
                <a:spcPct val="150000"/>
              </a:lnSpc>
              <a:spcBef>
                <a:spcPts val="0"/>
              </a:spcBef>
              <a:buClr>
                <a:schemeClr val="folHlink"/>
              </a:buClr>
              <a:buSzPct val="80000"/>
              <a:buFont typeface="Arial" panose="020B0604020202020204" pitchFamily="34" charset="0"/>
              <a:buChar char="•"/>
            </a:pPr>
            <a:r>
              <a:rPr lang="cs-CZ" dirty="0" err="1">
                <a:latin typeface="+mn-lt"/>
              </a:rPr>
              <a:t>action</a:t>
            </a: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31959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Presentations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Psychosis</a:t>
            </a:r>
            <a:r>
              <a:rPr lang="cs-CZ" dirty="0"/>
              <a:t>: </a:t>
            </a:r>
            <a:r>
              <a:rPr lang="cs-CZ" dirty="0">
                <a:hlinkClick r:id="rId2"/>
              </a:rPr>
              <a:t>https://www.youtube.com/watch?v=ZB28gfSmz1Y&amp;t=35s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Depression</a:t>
            </a:r>
            <a:r>
              <a:rPr lang="cs-CZ" dirty="0"/>
              <a:t>: </a:t>
            </a:r>
            <a:r>
              <a:rPr lang="cs-CZ" dirty="0">
                <a:hlinkClick r:id="rId3"/>
              </a:rPr>
              <a:t>https://www.youtube.com/watch?v=4YhpWZCdiZc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Mania</a:t>
            </a:r>
            <a:r>
              <a:rPr lang="cs-CZ" dirty="0"/>
              <a:t>: </a:t>
            </a:r>
            <a:r>
              <a:rPr lang="cs-CZ" dirty="0">
                <a:hlinkClick r:id="rId4"/>
              </a:rPr>
              <a:t>https://www.youtube.com/watch?v=zA-fqvC02oM&amp;list=PLFZTljPAn-Kx257X3b9ET8qZfVOcC8V5o&amp;index=7&amp;t=0s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D459A317-071F-4389-B9BB-7F32F71F0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steps – clinical vignettes</a:t>
            </a:r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945842B-E130-4E28-82F1-DFEDE3FD7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Have a look at videos:</a:t>
            </a:r>
          </a:p>
          <a:p>
            <a:pPr lvl="1"/>
            <a:r>
              <a:rPr lang="en-US"/>
              <a:t>Depression: </a:t>
            </a:r>
            <a:r>
              <a:rPr lang="cs-CZ">
                <a:hlinkClick r:id="rId2"/>
              </a:rPr>
              <a:t>https://www.youtube.com/watch?v=4YhpWZCdiZc</a:t>
            </a:r>
            <a:endParaRPr lang="en-US"/>
          </a:p>
          <a:p>
            <a:pPr lvl="1"/>
            <a:r>
              <a:rPr lang="en-US"/>
              <a:t>Mania: </a:t>
            </a:r>
            <a:r>
              <a:rPr lang="cs-CZ">
                <a:hlinkClick r:id="rId3"/>
              </a:rPr>
              <a:t>https://www.youtube.com/watch?v=zA-fqvC02oM</a:t>
            </a:r>
            <a:endParaRPr lang="en-US"/>
          </a:p>
          <a:p>
            <a:pPr lvl="1"/>
            <a:r>
              <a:rPr lang="en-US"/>
              <a:t>Hallucinations: </a:t>
            </a:r>
            <a:r>
              <a:rPr lang="cs-CZ">
                <a:hlinkClick r:id="rId4"/>
              </a:rPr>
              <a:t>https://www.youtube.com/watch?v=0tn8xLQY53U</a:t>
            </a:r>
            <a:endParaRPr lang="en-US"/>
          </a:p>
          <a:p>
            <a:pPr lvl="1"/>
            <a:r>
              <a:rPr lang="en-US"/>
              <a:t>Hallucinations and delusions: </a:t>
            </a:r>
            <a:r>
              <a:rPr lang="cs-CZ">
                <a:hlinkClick r:id="rId5"/>
              </a:rPr>
              <a:t>https://www.youtube.com/watch?v=ZB28gfSmz1Y</a:t>
            </a:r>
            <a:endParaRPr lang="en-US"/>
          </a:p>
          <a:p>
            <a:pPr lvl="1"/>
            <a:r>
              <a:rPr lang="en-US"/>
              <a:t>Delirium: </a:t>
            </a:r>
            <a:r>
              <a:rPr lang="cs-CZ">
                <a:hlinkClick r:id="rId6"/>
              </a:rPr>
              <a:t>https://www.youtube.com/watch?v=lJH1AoVuVS0</a:t>
            </a:r>
            <a:endParaRPr lang="en-US"/>
          </a:p>
          <a:p>
            <a:pPr lvl="1"/>
            <a:r>
              <a:rPr lang="en-US"/>
              <a:t>Delirium: </a:t>
            </a:r>
            <a:r>
              <a:rPr lang="cs-CZ">
                <a:hlinkClick r:id="rId7"/>
              </a:rPr>
              <a:t>https://www.youtube.com/watch?v=hwz9M2jZi_o</a:t>
            </a:r>
            <a:endParaRPr lang="en-US"/>
          </a:p>
          <a:p>
            <a:pPr lvl="1"/>
            <a:r>
              <a:rPr lang="en-US"/>
              <a:t>Anxiety: </a:t>
            </a:r>
            <a:r>
              <a:rPr lang="cs-CZ">
                <a:hlinkClick r:id="rId8"/>
              </a:rPr>
              <a:t>https://www.youtube.com/watch?v=Ii2FHbtVJzc</a:t>
            </a:r>
            <a:endParaRPr lang="en-US"/>
          </a:p>
          <a:p>
            <a:pPr lvl="1"/>
            <a:r>
              <a:rPr lang="en-US"/>
              <a:t>Panic attack: </a:t>
            </a:r>
            <a:r>
              <a:rPr lang="cs-CZ">
                <a:hlinkClick r:id="rId9"/>
              </a:rPr>
              <a:t>https://www.youtube.com/watch?v=9YaS_4tXBNU</a:t>
            </a:r>
            <a:endParaRPr lang="en-US"/>
          </a:p>
          <a:p>
            <a:pPr lvl="1"/>
            <a:r>
              <a:rPr lang="en-US"/>
              <a:t>Catatonia: </a:t>
            </a:r>
            <a:r>
              <a:rPr lang="cs-CZ">
                <a:hlinkClick r:id="rId10"/>
              </a:rPr>
              <a:t>https://www.youtube.com/watch?v=_s1lzxHRO4U</a:t>
            </a:r>
            <a:endParaRPr lang="en-US"/>
          </a:p>
          <a:p>
            <a:pPr lvl="1"/>
            <a:r>
              <a:rPr lang="en-US"/>
              <a:t>Obsessions, Compulsions: </a:t>
            </a:r>
            <a:r>
              <a:rPr lang="cs-CZ">
                <a:hlinkClick r:id="rId11"/>
              </a:rPr>
              <a:t>https://www.youtube.com/watch?v=xMwOLoPFKlM</a:t>
            </a:r>
            <a:endParaRPr lang="en-US"/>
          </a:p>
          <a:p>
            <a:pPr lvl="1"/>
            <a:r>
              <a:rPr lang="en-US"/>
              <a:t>Obsessions, Compulsions: </a:t>
            </a:r>
            <a:r>
              <a:rPr lang="cs-CZ">
                <a:hlinkClick r:id="rId12"/>
              </a:rPr>
              <a:t>https://www.youtube.com/watch?v=syM6XYzht20</a:t>
            </a:r>
            <a:endParaRPr lang="en-US"/>
          </a:p>
          <a:p>
            <a:pPr lvl="1"/>
            <a:r>
              <a:rPr lang="en-US"/>
              <a:t>Conversion: </a:t>
            </a:r>
            <a:r>
              <a:rPr lang="cs-CZ">
                <a:hlinkClick r:id="rId13"/>
              </a:rPr>
              <a:t>https://www.youtube.com/watch?v=_jOuqAcgMrA</a:t>
            </a:r>
            <a:endParaRPr lang="en-US"/>
          </a:p>
          <a:p>
            <a:pPr lvl="1"/>
            <a:r>
              <a:rPr lang="en-US"/>
              <a:t>Suicide: </a:t>
            </a:r>
            <a:r>
              <a:rPr lang="cs-CZ">
                <a:hlinkClick r:id="rId14"/>
              </a:rPr>
              <a:t>https://www.youtube.com/watch?v=A-m_aIQfXZA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007151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0248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362234-FA0F-664B-9083-F2F100D6B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525" fontAlgn="auto">
              <a:spcAft>
                <a:spcPts val="0"/>
              </a:spcAft>
              <a:defRPr/>
            </a:pPr>
            <a:r>
              <a:rPr lang="en-GB" dirty="0"/>
              <a:t>Norm and pathology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EDB5729-6E3C-E140-9C55-CD5FDCCC7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65813"/>
            <a:ext cx="11363970" cy="5492187"/>
          </a:xfrm>
        </p:spPr>
        <p:txBody>
          <a:bodyPr>
            <a:normAutofit fontScale="92500" lnSpcReduction="20000"/>
          </a:bodyPr>
          <a:lstStyle/>
          <a:p>
            <a:pPr marL="521208" indent="-457200" fontAlgn="auto">
              <a:spcAft>
                <a:spcPts val="0"/>
              </a:spcAft>
              <a:defRPr/>
            </a:pPr>
            <a:r>
              <a:rPr lang="en-GB" sz="3000" dirty="0"/>
              <a:t>Personal</a:t>
            </a:r>
          </a:p>
          <a:p>
            <a:pPr marL="985860" lvl="1" indent="-342900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GB" sz="2600" dirty="0"/>
              <a:t>Subjective ego-dystonic experience</a:t>
            </a:r>
          </a:p>
          <a:p>
            <a:pPr marL="985860" lvl="1" indent="-342900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GB" sz="2600" dirty="0"/>
              <a:t>Significant change in habitual experience and behaviour</a:t>
            </a:r>
          </a:p>
          <a:p>
            <a:pPr marL="1392174" lvl="2" indent="-285750" fontAlgn="auto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900" dirty="0"/>
              <a:t>Does not need to be realised – recognized by peers</a:t>
            </a:r>
          </a:p>
          <a:p>
            <a:pPr marL="521208" indent="-457200" fontAlgn="auto">
              <a:spcAft>
                <a:spcPts val="0"/>
              </a:spcAft>
              <a:defRPr/>
            </a:pPr>
            <a:r>
              <a:rPr lang="en-GB" sz="3000" dirty="0"/>
              <a:t>Cultural</a:t>
            </a:r>
          </a:p>
          <a:p>
            <a:pPr marL="985860" lvl="1" indent="-342900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GB" sz="2600" dirty="0"/>
              <a:t>Conformist and non-conformist behaviour</a:t>
            </a:r>
          </a:p>
          <a:p>
            <a:pPr marL="1392174" lvl="2" indent="-285750" fontAlgn="auto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900" dirty="0"/>
              <a:t>Usual behaviour and experience corresponding to the culture and individual’s position within it </a:t>
            </a:r>
          </a:p>
          <a:p>
            <a:pPr marL="1392174" lvl="2" indent="-285750" fontAlgn="auto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900" dirty="0"/>
              <a:t>Non-conformity is not a sign of psychopathology</a:t>
            </a:r>
          </a:p>
          <a:p>
            <a:pPr marL="521208" indent="-457200" fontAlgn="auto">
              <a:spcAft>
                <a:spcPts val="0"/>
              </a:spcAft>
              <a:defRPr/>
            </a:pPr>
            <a:r>
              <a:rPr lang="en-GB" sz="3000" dirty="0"/>
              <a:t>Typical clinical pictures = overt signs of mental illness</a:t>
            </a:r>
          </a:p>
          <a:p>
            <a:pPr marL="985860" lvl="1" indent="-342900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GB" sz="2600" dirty="0"/>
              <a:t>Hallucinations, catatonia…</a:t>
            </a:r>
          </a:p>
          <a:p>
            <a:pPr marL="521208" indent="-457200" fontAlgn="auto">
              <a:spcAft>
                <a:spcPts val="0"/>
              </a:spcAft>
              <a:defRPr/>
            </a:pPr>
            <a:r>
              <a:rPr lang="en-GB" sz="3000" dirty="0"/>
              <a:t>Always search for the reason of behaviour: </a:t>
            </a:r>
            <a:r>
              <a:rPr lang="cs-CZ" sz="3500" b="1" dirty="0"/>
              <a:t>“</a:t>
            </a:r>
            <a:r>
              <a:rPr lang="en-GB" sz="3500" b="1" dirty="0"/>
              <a:t>Why</a:t>
            </a:r>
            <a:r>
              <a:rPr lang="cs-CZ" sz="3500" b="1" dirty="0"/>
              <a:t>”</a:t>
            </a:r>
            <a:r>
              <a:rPr lang="en-GB" sz="3500" b="1" dirty="0"/>
              <a:t>?</a:t>
            </a:r>
            <a:endParaRPr lang="en-GB" sz="3000" b="1" dirty="0"/>
          </a:p>
        </p:txBody>
      </p:sp>
    </p:spTree>
    <p:extLst>
      <p:ext uri="{BB962C8B-B14F-4D97-AF65-F5344CB8AC3E}">
        <p14:creationId xmlns:p14="http://schemas.microsoft.com/office/powerpoint/2010/main" val="2689345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F5038703-C1CF-2C46-BA2F-D5F06BB3A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Consciousness</a:t>
            </a:r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3AE22077-2A0E-496B-AA68-3B09016EC41A}"/>
              </a:ext>
            </a:extLst>
          </p:cNvPr>
          <p:cNvSpPr txBox="1"/>
          <p:nvPr/>
        </p:nvSpPr>
        <p:spPr>
          <a:xfrm>
            <a:off x="1639574" y="4071945"/>
            <a:ext cx="73802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= </a:t>
            </a:r>
            <a:r>
              <a:rPr lang="cs-CZ" sz="2800" dirty="0" err="1"/>
              <a:t>awareness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one´s</a:t>
            </a:r>
            <a:r>
              <a:rPr lang="cs-CZ" sz="2800" dirty="0"/>
              <a:t> body and </a:t>
            </a:r>
            <a:r>
              <a:rPr lang="cs-CZ" sz="2800" dirty="0" err="1"/>
              <a:t>environment</a:t>
            </a:r>
            <a:endParaRPr lang="cs-CZ" sz="2800" dirty="0"/>
          </a:p>
        </p:txBody>
      </p:sp>
      <p:sp>
        <p:nvSpPr>
          <p:cNvPr id="4" name="Zástupný symbol pro zápatí 5">
            <a:extLst>
              <a:ext uri="{FF2B5EF4-FFF2-40B4-BE49-F238E27FC236}">
                <a16:creationId xmlns:a16="http://schemas.microsoft.com/office/drawing/2014/main" id="{70EBA466-FC28-48EE-87D9-298D34481D6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pt-BR" dirty="0"/>
              <a:t>MUDr. Alena Damborská,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2088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C1A61EC2-73C8-492B-B797-F479EAF4A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cs-CZ" dirty="0" err="1"/>
              <a:t>isorders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Consciousness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12C600B-52D7-4265-894E-8D5BDD662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0" y="1556538"/>
            <a:ext cx="10965200" cy="3032398"/>
          </a:xfrm>
        </p:spPr>
        <p:txBody>
          <a:bodyPr/>
          <a:lstStyle/>
          <a:p>
            <a:pPr marL="72000" indent="0">
              <a:buNone/>
            </a:pPr>
            <a:r>
              <a:rPr lang="cs-CZ" i="1" dirty="0" err="1"/>
              <a:t>Quantitative</a:t>
            </a:r>
            <a:r>
              <a:rPr lang="cs-CZ" i="1" dirty="0"/>
              <a:t> </a:t>
            </a:r>
            <a:r>
              <a:rPr lang="cs-CZ" i="1" dirty="0" err="1"/>
              <a:t>changes</a:t>
            </a:r>
            <a:r>
              <a:rPr lang="cs-CZ" i="1" dirty="0"/>
              <a:t> </a:t>
            </a:r>
            <a:r>
              <a:rPr lang="cs-CZ" dirty="0"/>
              <a:t>- </a:t>
            </a:r>
            <a:r>
              <a:rPr lang="cs-CZ" dirty="0" err="1"/>
              <a:t>reduced</a:t>
            </a:r>
            <a:r>
              <a:rPr lang="cs-CZ" dirty="0"/>
              <a:t> vigility (</a:t>
            </a:r>
            <a:r>
              <a:rPr lang="cs-CZ" dirty="0" err="1"/>
              <a:t>alertness</a:t>
            </a:r>
            <a:r>
              <a:rPr lang="cs-CZ" dirty="0"/>
              <a:t>):</a:t>
            </a:r>
          </a:p>
          <a:p>
            <a:r>
              <a:rPr lang="cs-CZ" dirty="0">
                <a:solidFill>
                  <a:schemeClr val="tx2"/>
                </a:solidFill>
              </a:rPr>
              <a:t>Somnolence</a:t>
            </a:r>
            <a:r>
              <a:rPr lang="cs-CZ" dirty="0"/>
              <a:t> </a:t>
            </a:r>
            <a:endParaRPr lang="en-US" dirty="0"/>
          </a:p>
          <a:p>
            <a:r>
              <a:rPr lang="cs-CZ" dirty="0" err="1">
                <a:solidFill>
                  <a:schemeClr val="tx2"/>
                </a:solidFill>
              </a:rPr>
              <a:t>Sopor</a:t>
            </a:r>
            <a:endParaRPr lang="cs-CZ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Co</a:t>
            </a:r>
            <a:r>
              <a:rPr lang="cs-CZ" dirty="0" err="1">
                <a:solidFill>
                  <a:schemeClr val="tx2"/>
                </a:solidFill>
              </a:rPr>
              <a:t>ma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Zástupný symbol pro zápatí 5">
            <a:extLst>
              <a:ext uri="{FF2B5EF4-FFF2-40B4-BE49-F238E27FC236}">
                <a16:creationId xmlns:a16="http://schemas.microsoft.com/office/drawing/2014/main" id="{66D83FC0-E112-49CB-82E7-4B56E7AAAB8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r>
              <a:rPr lang="pt-BR"/>
              <a:t>MUDr. Alena Damborská, Ph.D.</a:t>
            </a:r>
            <a:endParaRPr lang="cs-CZ"/>
          </a:p>
        </p:txBody>
      </p:sp>
      <p:pic>
        <p:nvPicPr>
          <p:cNvPr id="6" name="Obrázek 5" descr="glasgow-coma-scale.jpg">
            <a:extLst>
              <a:ext uri="{FF2B5EF4-FFF2-40B4-BE49-F238E27FC236}">
                <a16:creationId xmlns:a16="http://schemas.microsoft.com/office/drawing/2014/main" id="{CDC7968B-8EE2-4D19-A994-DD03DDACBA9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6000" y="2252735"/>
            <a:ext cx="4595053" cy="4605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882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V_LF.pptm" id="{22DA8D62-2DA7-49E9-AB36-5C3C2F00F6FF}" vid="{D45825EE-BE0A-4645-A9D3-C0D0306E0BF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PV_LF</Template>
  <TotalTime>2669</TotalTime>
  <Words>3520</Words>
  <Application>Microsoft Office PowerPoint</Application>
  <PresentationFormat>Širokoúhlá obrazovka</PresentationFormat>
  <Paragraphs>497</Paragraphs>
  <Slides>62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62</vt:i4>
      </vt:variant>
    </vt:vector>
  </HeadingPairs>
  <TitlesOfParts>
    <vt:vector size="67" baseType="lpstr">
      <vt:lpstr>Arial</vt:lpstr>
      <vt:lpstr>Monotype Sorts</vt:lpstr>
      <vt:lpstr>Tahoma</vt:lpstr>
      <vt:lpstr>Wingdings</vt:lpstr>
      <vt:lpstr>Prezentace_MU_CZ</vt:lpstr>
      <vt:lpstr>Psychopathology </vt:lpstr>
      <vt:lpstr>Outline</vt:lpstr>
      <vt:lpstr>Aim – learning outcomes</vt:lpstr>
      <vt:lpstr>Prezentace aplikace PowerPoint</vt:lpstr>
      <vt:lpstr>Domains of psychopathology</vt:lpstr>
      <vt:lpstr>Psychic functions</vt:lpstr>
      <vt:lpstr>Norm and pathology</vt:lpstr>
      <vt:lpstr>Consciousness</vt:lpstr>
      <vt:lpstr>Disorders of Consciousness</vt:lpstr>
      <vt:lpstr>Disorders of Consciousness</vt:lpstr>
      <vt:lpstr>Delirium</vt:lpstr>
      <vt:lpstr>Orientation</vt:lpstr>
      <vt:lpstr>Disturbances of orientation</vt:lpstr>
      <vt:lpstr>Attention</vt:lpstr>
      <vt:lpstr>Disturbances of attention</vt:lpstr>
      <vt:lpstr>Perception</vt:lpstr>
      <vt:lpstr>Disturbances of perception</vt:lpstr>
      <vt:lpstr>Abnormal coordination of sensorimotor cortex</vt:lpstr>
      <vt:lpstr>Emotions</vt:lpstr>
      <vt:lpstr>Emotions</vt:lpstr>
      <vt:lpstr>Emotions</vt:lpstr>
      <vt:lpstr>Disturbances of emotions</vt:lpstr>
      <vt:lpstr>Disturbances of emotions</vt:lpstr>
      <vt:lpstr>Disturbances of emotions</vt:lpstr>
      <vt:lpstr>Affect</vt:lpstr>
      <vt:lpstr>Depression - syndrom</vt:lpstr>
      <vt:lpstr>Mania - syndrom</vt:lpstr>
      <vt:lpstr>Thinking</vt:lpstr>
      <vt:lpstr>Thought disturbances</vt:lpstr>
      <vt:lpstr>Quantitative disturbances: Speed</vt:lpstr>
      <vt:lpstr>Quantitative disturbances: Structure</vt:lpstr>
      <vt:lpstr>Quantitative disturbances: Structure</vt:lpstr>
      <vt:lpstr>Semanting priming</vt:lpstr>
      <vt:lpstr>Prezentace aplikace PowerPoint</vt:lpstr>
      <vt:lpstr>Semantic priming and Formal Thought Disorder (FTD)</vt:lpstr>
      <vt:lpstr>Prezentace aplikace PowerPoint</vt:lpstr>
      <vt:lpstr>Delusions</vt:lpstr>
      <vt:lpstr>Melancholic delusions (micromanic, depressive)</vt:lpstr>
      <vt:lpstr>Delusions of grandeur (megalomanic, expansive)</vt:lpstr>
      <vt:lpstr>Paranoid Delusions</vt:lpstr>
      <vt:lpstr>Delusions of thought control</vt:lpstr>
      <vt:lpstr>Obsessionshttps://www.coursera.org/learn/international-psychiatry/lecture/klFvK/thought-content-and-the-delusion </vt:lpstr>
      <vt:lpstr>Memory</vt:lpstr>
      <vt:lpstr>„Life cycle“ of a memory trace</vt:lpstr>
      <vt:lpstr>Memory disturbances</vt:lpstr>
      <vt:lpstr>Quantitative disturbances</vt:lpstr>
      <vt:lpstr>Qualitative disturbances</vt:lpstr>
      <vt:lpstr>Amnestic disorders</vt:lpstr>
      <vt:lpstr>Characteristics</vt:lpstr>
      <vt:lpstr>Clinical notes</vt:lpstr>
      <vt:lpstr>Intellect</vt:lpstr>
      <vt:lpstr>Intellect disturbances</vt:lpstr>
      <vt:lpstr>Dementia</vt:lpstr>
      <vt:lpstr>Dementia</vt:lpstr>
      <vt:lpstr>Volition and Action                 = voluntary movements</vt:lpstr>
      <vt:lpstr>Volition disturbances</vt:lpstr>
      <vt:lpstr>Catatonia = qualitative disturbance of voluntary movements </vt:lpstr>
      <vt:lpstr>„Positive“</vt:lpstr>
      <vt:lpstr>„Negative“</vt:lpstr>
      <vt:lpstr>Presentations</vt:lpstr>
      <vt:lpstr>Next steps – clinical vignettes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Psychopathology </dc:title>
  <dc:creator>Tomáš Kašpárek</dc:creator>
  <cp:lastModifiedBy>Alena Damborská</cp:lastModifiedBy>
  <cp:revision>197</cp:revision>
  <cp:lastPrinted>1601-01-01T00:00:00Z</cp:lastPrinted>
  <dcterms:created xsi:type="dcterms:W3CDTF">2019-11-29T08:25:37Z</dcterms:created>
  <dcterms:modified xsi:type="dcterms:W3CDTF">2021-04-13T08:20:43Z</dcterms:modified>
</cp:coreProperties>
</file>