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14"/>
  </p:notesMasterIdLst>
  <p:handoutMasterIdLst>
    <p:handoutMasterId r:id="rId15"/>
  </p:handoutMasterIdLst>
  <p:sldIdLst>
    <p:sldId id="256" r:id="rId2"/>
    <p:sldId id="261" r:id="rId3"/>
    <p:sldId id="268" r:id="rId4"/>
    <p:sldId id="259" r:id="rId5"/>
    <p:sldId id="258" r:id="rId6"/>
    <p:sldId id="260" r:id="rId7"/>
    <p:sldId id="262" r:id="rId8"/>
    <p:sldId id="265" r:id="rId9"/>
    <p:sldId id="269" r:id="rId10"/>
    <p:sldId id="266" r:id="rId11"/>
    <p:sldId id="267" r:id="rId12"/>
    <p:sldId id="264" r:id="rId13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F1AB2-1976-4502-BF36-3FF5EA218861}" styleName="Střední styl 4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Světlý styl 3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5906" autoAdjust="0"/>
  </p:normalViewPr>
  <p:slideViewPr>
    <p:cSldViewPr snapToGrid="0">
      <p:cViewPr varScale="1">
        <p:scale>
          <a:sx n="106" d="100"/>
          <a:sy n="106" d="100"/>
        </p:scale>
        <p:origin x="654" y="108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002092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72942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511845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95014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282835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528719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384946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977111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406949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81867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886109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02615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en-GB" noProof="0" dirty="0"/>
              <a:t>Click here to insert title.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Click here to insert subtitle.</a:t>
            </a:r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, text –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se slide with imag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Define footer – presentation title / department</a:t>
            </a:r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on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icon</a:t>
            </a:r>
            <a:r>
              <a:rPr lang="cs-CZ" dirty="0"/>
              <a:t> to insert image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MED slid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890088" cy="2260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– invers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here to insert title.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here to insert subtitle.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7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 hasCustomPrompt="1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137" y="1695074"/>
            <a:ext cx="5218413" cy="3896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2" name="Zástupný symbol pro obsah 2"/>
          <p:cNvSpPr>
            <a:spLocks noGrp="1"/>
          </p:cNvSpPr>
          <p:nvPr>
            <p:ph idx="28" hasCustomPrompt="1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 baseline="0"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ex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dirty="0"/>
              <a:t>Second level</a:t>
            </a:r>
            <a:endParaRPr lang="cs-CZ" dirty="0"/>
          </a:p>
          <a:p>
            <a:pPr lvl="2"/>
            <a:r>
              <a:rPr lang="en-GB" dirty="0"/>
              <a:t>Third level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Click here insert text.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90" r:id="rId2"/>
    <p:sldLayoutId id="2147483684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4" r:id="rId12"/>
    <p:sldLayoutId id="2147483692" r:id="rId13"/>
    <p:sldLayoutId id="2147483693" r:id="rId14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059F203-74D7-444B-BF61-95A819D36F6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Physiology</a:t>
            </a:r>
            <a:r>
              <a:rPr lang="cs-CZ" noProof="0" dirty="0"/>
              <a:t> department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28AD60A-F679-40CE-BB8A-8819878042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EB028AD-55F2-4512-8D83-D0C77508D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of the nutrition</a:t>
            </a:r>
            <a:r>
              <a:rPr lang="cs-CZ" dirty="0"/>
              <a:t>al</a:t>
            </a:r>
            <a:r>
              <a:rPr lang="en-US" dirty="0"/>
              <a:t> state</a:t>
            </a:r>
            <a:br>
              <a:rPr lang="en-US" dirty="0"/>
            </a:b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11701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D097A00-D76C-46D6-B6A4-6DCD90BBD84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Physiology</a:t>
            </a:r>
            <a:r>
              <a:rPr lang="cs-CZ" dirty="0"/>
              <a:t> department</a:t>
            </a:r>
            <a:endParaRPr lang="en-GB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93B40D1-13F0-4355-B4C0-EB0382B2AD0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70318CE-7901-47C6-8559-C3F6CA9BD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Imaging</a:t>
            </a:r>
            <a:r>
              <a:rPr lang="cs-CZ" dirty="0"/>
              <a:t> </a:t>
            </a:r>
            <a:r>
              <a:rPr lang="cs-CZ" dirty="0" err="1"/>
              <a:t>techniques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233CF976-A72A-41FC-87B2-171A5B9C1A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Computed tomography (CT)</a:t>
            </a:r>
          </a:p>
          <a:p>
            <a:r>
              <a:rPr lang="en-US" dirty="0"/>
              <a:t>Magnetic resonance imaging (MRI)</a:t>
            </a:r>
          </a:p>
          <a:p>
            <a:r>
              <a:rPr lang="en-US" dirty="0"/>
              <a:t>Ultrasound (US)</a:t>
            </a:r>
            <a:r>
              <a:rPr lang="cs-CZ" dirty="0"/>
              <a:t>*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8834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D097A00-D76C-46D6-B6A4-6DCD90BBD84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Physiology</a:t>
            </a:r>
            <a:r>
              <a:rPr lang="cs-CZ" dirty="0"/>
              <a:t> department</a:t>
            </a:r>
            <a:endParaRPr lang="en-GB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93B40D1-13F0-4355-B4C0-EB0382B2AD0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70318CE-7901-47C6-8559-C3F6CA9BD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Bioimpedance</a:t>
            </a:r>
            <a:r>
              <a:rPr lang="cs-CZ" dirty="0"/>
              <a:t> </a:t>
            </a:r>
            <a:r>
              <a:rPr lang="en-US" dirty="0"/>
              <a:t>measuring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233CF976-A72A-41FC-87B2-171A5B9C1A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Bioimpedance</a:t>
            </a:r>
            <a:r>
              <a:rPr lang="cs-CZ" dirty="0"/>
              <a:t> </a:t>
            </a:r>
            <a:r>
              <a:rPr lang="cs-CZ" dirty="0" err="1"/>
              <a:t>spectroscopy</a:t>
            </a:r>
            <a:r>
              <a:rPr lang="cs-CZ" dirty="0"/>
              <a:t> (BIS)</a:t>
            </a:r>
          </a:p>
          <a:p>
            <a:r>
              <a:rPr lang="cs-CZ" dirty="0" err="1"/>
              <a:t>Bioelectrical</a:t>
            </a:r>
            <a:r>
              <a:rPr lang="cs-CZ" dirty="0"/>
              <a:t> impedance </a:t>
            </a:r>
            <a:r>
              <a:rPr lang="cs-CZ" dirty="0" err="1"/>
              <a:t>analysis</a:t>
            </a:r>
            <a:r>
              <a:rPr lang="cs-CZ" dirty="0"/>
              <a:t> (BIA)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0F92CC40-AF99-48A4-9FD4-6D1B5D8C739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900" y="2859635"/>
            <a:ext cx="3826915" cy="382691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03D53FBA-BB29-4DD4-AC1F-D89177C640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576" y="1428751"/>
            <a:ext cx="3855509" cy="5429249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A5E1006-6543-4511-ACA7-59B2F42EA10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2905" y="3341925"/>
            <a:ext cx="2667095" cy="271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8874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D097A00-D76C-46D6-B6A4-6DCD90BBD84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Physiology</a:t>
            </a:r>
            <a:r>
              <a:rPr lang="cs-CZ" dirty="0"/>
              <a:t> department</a:t>
            </a:r>
            <a:endParaRPr lang="en-GB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93B40D1-13F0-4355-B4C0-EB0382B2AD0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70318CE-7901-47C6-8559-C3F6CA9BD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86600"/>
            <a:ext cx="10753200" cy="451576"/>
          </a:xfrm>
        </p:spPr>
        <p:txBody>
          <a:bodyPr/>
          <a:lstStyle/>
          <a:p>
            <a:r>
              <a:rPr lang="en-GB" dirty="0"/>
              <a:t>Indexes calculated from anthropometric parameters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ástupný symbol pro obsah 4">
                <a:extLst>
                  <a:ext uri="{FF2B5EF4-FFF2-40B4-BE49-F238E27FC236}">
                    <a16:creationId xmlns:a16="http://schemas.microsoft.com/office/drawing/2014/main" id="{233CF976-A72A-41FC-87B2-171A5B9C1AF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20000" y="1120502"/>
                <a:ext cx="10753200" cy="4139998"/>
              </a:xfrm>
            </p:spPr>
            <p:txBody>
              <a:bodyPr/>
              <a:lstStyle/>
              <a:p>
                <a:r>
                  <a:rPr lang="en-GB" b="1" dirty="0" err="1"/>
                  <a:t>Broca´s</a:t>
                </a:r>
                <a:r>
                  <a:rPr lang="en-GB" b="1" dirty="0"/>
                  <a:t> index (ideal body mass):</a:t>
                </a:r>
                <a:endParaRPr lang="cs-CZ" b="1" dirty="0"/>
              </a:p>
              <a:p>
                <a:pPr lvl="1"/>
                <a:r>
                  <a:rPr lang="en-GB" dirty="0"/>
                  <a:t>♂:   height in cm - 100                     or     (height in m)</a:t>
                </a:r>
                <a:r>
                  <a:rPr lang="en-GB" baseline="30000" dirty="0"/>
                  <a:t>2</a:t>
                </a:r>
                <a:r>
                  <a:rPr lang="en-GB" dirty="0"/>
                  <a:t> </a:t>
                </a:r>
                <a:r>
                  <a:rPr lang="en-GB" dirty="0">
                    <a:sym typeface="Symbol" panose="05050102010706020507" pitchFamily="18" charset="2"/>
                  </a:rPr>
                  <a:t></a:t>
                </a:r>
                <a:r>
                  <a:rPr lang="en-GB" dirty="0"/>
                  <a:t> 23</a:t>
                </a:r>
                <a:endParaRPr lang="cs-CZ" dirty="0"/>
              </a:p>
              <a:p>
                <a:pPr lvl="1"/>
                <a:r>
                  <a:rPr lang="en-GB" dirty="0"/>
                  <a:t>♀ :   (height in cm - 100) - 10 %      or     (height in m)</a:t>
                </a:r>
                <a:r>
                  <a:rPr lang="en-GB" baseline="30000" dirty="0"/>
                  <a:t>2</a:t>
                </a:r>
                <a:r>
                  <a:rPr lang="en-GB" dirty="0"/>
                  <a:t> </a:t>
                </a:r>
                <a:r>
                  <a:rPr lang="en-GB" dirty="0">
                    <a:sym typeface="Symbol" panose="05050102010706020507" pitchFamily="18" charset="2"/>
                  </a:rPr>
                  <a:t></a:t>
                </a:r>
                <a:r>
                  <a:rPr lang="en-GB" dirty="0"/>
                  <a:t> 21</a:t>
                </a:r>
                <a:endParaRPr lang="cs-CZ" dirty="0"/>
              </a:p>
              <a:p>
                <a:pPr lvl="1"/>
                <a:endParaRPr lang="cs-CZ" dirty="0"/>
              </a:p>
              <a:p>
                <a:pPr marL="324000" lvl="1" indent="0">
                  <a:buNone/>
                </a:pPr>
                <a:endParaRPr lang="cs-CZ" dirty="0"/>
              </a:p>
              <a:p>
                <a:pPr lvl="1"/>
                <a:endParaRPr lang="cs-CZ" dirty="0"/>
              </a:p>
              <a:p>
                <a:pPr lvl="1"/>
                <a:endParaRPr lang="cs-CZ" dirty="0"/>
              </a:p>
              <a:p>
                <a:r>
                  <a:rPr lang="en-GB" b="1" dirty="0" err="1"/>
                  <a:t>Quetelet´s</a:t>
                </a:r>
                <a:r>
                  <a:rPr lang="en-GB" b="1" dirty="0"/>
                  <a:t> index or body mass index (BMI):</a:t>
                </a:r>
                <a:endParaRPr lang="cs-CZ" b="1" dirty="0"/>
              </a:p>
              <a:p>
                <a:pPr lvl="1"/>
                <a:r>
                  <a:rPr lang="en-GB" dirty="0"/>
                  <a:t> 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𝐵𝑀𝐼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>
                            <a:latin typeface="Cambria Math" panose="02040503050406030204" pitchFamily="18" charset="0"/>
                          </a:rPr>
                          <m:t>𝑏𝑜𝑑𝑦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𝑤𝑒𝑖𝑔h𝑡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𝑘𝑔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sSup>
                          <m:sSup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h𝑒𝑖𝑔h𝑡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 (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cs-CZ" dirty="0"/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5" name="Zástupný symbol pro obsah 4">
                <a:extLst>
                  <a:ext uri="{FF2B5EF4-FFF2-40B4-BE49-F238E27FC236}">
                    <a16:creationId xmlns:a16="http://schemas.microsoft.com/office/drawing/2014/main" id="{233CF976-A72A-41FC-87B2-171A5B9C1AF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20000" y="1120502"/>
                <a:ext cx="10753200" cy="4139998"/>
              </a:xfrm>
              <a:blipFill>
                <a:blip r:embed="rId3"/>
                <a:stretch>
                  <a:fillRect l="-119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Tabulka 5">
            <a:extLst>
              <a:ext uri="{FF2B5EF4-FFF2-40B4-BE49-F238E27FC236}">
                <a16:creationId xmlns:a16="http://schemas.microsoft.com/office/drawing/2014/main" id="{AC9FD0EF-00E3-4675-B118-61CCFC4996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4508462"/>
              </p:ext>
            </p:extLst>
          </p:nvPr>
        </p:nvGraphicFramePr>
        <p:xfrm>
          <a:off x="719138" y="2491772"/>
          <a:ext cx="7081838" cy="1006094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3540919">
                  <a:extLst>
                    <a:ext uri="{9D8B030D-6E8A-4147-A177-3AD203B41FA5}">
                      <a16:colId xmlns:a16="http://schemas.microsoft.com/office/drawing/2014/main" val="1027007663"/>
                    </a:ext>
                  </a:extLst>
                </a:gridCol>
                <a:gridCol w="3540919">
                  <a:extLst>
                    <a:ext uri="{9D8B030D-6E8A-4147-A177-3AD203B41FA5}">
                      <a16:colId xmlns:a16="http://schemas.microsoft.com/office/drawing/2014/main" val="1982712440"/>
                    </a:ext>
                  </a:extLst>
                </a:gridCol>
              </a:tblGrid>
              <a:tr h="2324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Obesity degree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% ideal body mass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8499391"/>
                  </a:ext>
                </a:extLst>
              </a:tr>
              <a:tr h="1934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mild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115–129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6608001"/>
                  </a:ext>
                </a:extLst>
              </a:tr>
              <a:tr h="1934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moderate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130–149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837312"/>
                  </a:ext>
                </a:extLst>
              </a:tr>
              <a:tr h="1934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severe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150–199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8133248"/>
                  </a:ext>
                </a:extLst>
              </a:tr>
              <a:tr h="1934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morbid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sym typeface="Symbol" panose="05050102010706020507" pitchFamily="18" charset="2"/>
                        </a:rPr>
                        <a:t></a:t>
                      </a:r>
                      <a:r>
                        <a:rPr lang="en-GB" sz="1200" dirty="0">
                          <a:effectLst/>
                        </a:rPr>
                        <a:t> 200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5602294"/>
                  </a:ext>
                </a:extLst>
              </a:tr>
            </a:tbl>
          </a:graphicData>
        </a:graphic>
      </p:graphicFrame>
      <p:graphicFrame>
        <p:nvGraphicFramePr>
          <p:cNvPr id="8" name="Tabulka 7">
            <a:extLst>
              <a:ext uri="{FF2B5EF4-FFF2-40B4-BE49-F238E27FC236}">
                <a16:creationId xmlns:a16="http://schemas.microsoft.com/office/drawing/2014/main" id="{050A6600-74AF-49B3-A2D4-6EC22C8A9E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9565818"/>
              </p:ext>
            </p:extLst>
          </p:nvPr>
        </p:nvGraphicFramePr>
        <p:xfrm>
          <a:off x="718800" y="4759533"/>
          <a:ext cx="7081839" cy="1382283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2360613">
                  <a:extLst>
                    <a:ext uri="{9D8B030D-6E8A-4147-A177-3AD203B41FA5}">
                      <a16:colId xmlns:a16="http://schemas.microsoft.com/office/drawing/2014/main" val="1257692295"/>
                    </a:ext>
                  </a:extLst>
                </a:gridCol>
                <a:gridCol w="2360613">
                  <a:extLst>
                    <a:ext uri="{9D8B030D-6E8A-4147-A177-3AD203B41FA5}">
                      <a16:colId xmlns:a16="http://schemas.microsoft.com/office/drawing/2014/main" val="804203521"/>
                    </a:ext>
                  </a:extLst>
                </a:gridCol>
                <a:gridCol w="2360613">
                  <a:extLst>
                    <a:ext uri="{9D8B030D-6E8A-4147-A177-3AD203B41FA5}">
                      <a16:colId xmlns:a16="http://schemas.microsoft.com/office/drawing/2014/main" val="4110762915"/>
                    </a:ext>
                  </a:extLst>
                </a:gridCol>
              </a:tblGrid>
              <a:tr h="206375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BMI (kg.m</a:t>
                      </a:r>
                      <a:r>
                        <a:rPr lang="en-GB" sz="1200" baseline="30000">
                          <a:effectLst/>
                        </a:rPr>
                        <a:t>-2</a:t>
                      </a:r>
                      <a:r>
                        <a:rPr lang="en-GB" sz="1200">
                          <a:effectLst/>
                        </a:rPr>
                        <a:t>)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6478839"/>
                  </a:ext>
                </a:extLst>
              </a:tr>
              <a:tr h="1934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Category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Men</a:t>
                      </a:r>
                      <a:endParaRPr lang="cs-CZ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Women</a:t>
                      </a:r>
                      <a:endParaRPr lang="cs-CZ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1910261"/>
                  </a:ext>
                </a:extLst>
              </a:tr>
              <a:tr h="1934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Underweight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&lt; 20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&lt; 19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3258593"/>
                  </a:ext>
                </a:extLst>
              </a:tr>
              <a:tr h="2088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Healthy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20–24,9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19–23,9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0142041"/>
                  </a:ext>
                </a:extLst>
              </a:tr>
              <a:tr h="1934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Overweight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25–29,9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24–28,9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3191837"/>
                  </a:ext>
                </a:extLst>
              </a:tr>
              <a:tr h="1934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Obesity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30–39,9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29–38,9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3669921"/>
                  </a:ext>
                </a:extLst>
              </a:tr>
              <a:tr h="1934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Morbid obesity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&gt; 40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&gt; 39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0918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9646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0FE6291-2D45-417E-A861-8DA1B67EC1C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Physiology</a:t>
            </a:r>
            <a:r>
              <a:rPr lang="cs-CZ" dirty="0"/>
              <a:t> department</a:t>
            </a:r>
            <a:endParaRPr lang="en-GB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32F94E5-A59B-4527-B4FA-57D6090A71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5833308-EB34-47CB-B594-49A8F2CF7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Adipose </a:t>
            </a:r>
            <a:r>
              <a:rPr lang="cs-CZ" dirty="0"/>
              <a:t>t</a:t>
            </a:r>
            <a:r>
              <a:rPr lang="en-US" dirty="0"/>
              <a:t>issue</a:t>
            </a:r>
          </a:p>
        </p:txBody>
      </p:sp>
      <p:sp>
        <p:nvSpPr>
          <p:cNvPr id="12" name="Zástupný symbol pro obsah 11">
            <a:extLst>
              <a:ext uri="{FF2B5EF4-FFF2-40B4-BE49-F238E27FC236}">
                <a16:creationId xmlns:a16="http://schemas.microsoft.com/office/drawing/2014/main" id="{ED8246B2-C04C-4118-BEE9-9CE0761C9B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White</a:t>
            </a:r>
            <a:r>
              <a:rPr lang="cs-CZ" dirty="0"/>
              <a:t> (</a:t>
            </a:r>
            <a:r>
              <a:rPr lang="en-US" dirty="0"/>
              <a:t>for storing dietary</a:t>
            </a:r>
            <a:r>
              <a:rPr lang="cs-CZ" dirty="0"/>
              <a:t> </a:t>
            </a:r>
            <a:r>
              <a:rPr lang="en-US" dirty="0"/>
              <a:t>energy</a:t>
            </a:r>
            <a:r>
              <a:rPr lang="cs-CZ" dirty="0"/>
              <a:t> as </a:t>
            </a:r>
            <a:r>
              <a:rPr lang="cs-CZ" dirty="0" err="1"/>
              <a:t>TAGs</a:t>
            </a:r>
            <a:r>
              <a:rPr lang="cs-CZ" dirty="0"/>
              <a:t>)</a:t>
            </a:r>
          </a:p>
          <a:p>
            <a:r>
              <a:rPr lang="en-US" dirty="0"/>
              <a:t>Brown </a:t>
            </a:r>
            <a:r>
              <a:rPr lang="cs-CZ" dirty="0"/>
              <a:t>(</a:t>
            </a:r>
            <a:r>
              <a:rPr lang="en-US" dirty="0"/>
              <a:t>for ability to convert chemical energy into</a:t>
            </a:r>
            <a:r>
              <a:rPr lang="cs-CZ" dirty="0"/>
              <a:t> </a:t>
            </a:r>
            <a:r>
              <a:rPr lang="en-US" dirty="0"/>
              <a:t>heat</a:t>
            </a:r>
            <a:r>
              <a:rPr lang="cs-CZ" dirty="0"/>
              <a:t>)</a:t>
            </a:r>
          </a:p>
          <a:p>
            <a:r>
              <a:rPr lang="en-US" dirty="0"/>
              <a:t>Beige </a:t>
            </a:r>
            <a:r>
              <a:rPr lang="cs-CZ" dirty="0"/>
              <a:t>= </a:t>
            </a:r>
            <a:r>
              <a:rPr lang="en-US" dirty="0"/>
              <a:t>harbored </a:t>
            </a:r>
            <a:endParaRPr lang="cs-CZ" dirty="0"/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C95FB36F-C049-480E-B901-17C4C27D27A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1" t="10583" r="74406" b="4035"/>
          <a:stretch/>
        </p:blipFill>
        <p:spPr>
          <a:xfrm>
            <a:off x="878471" y="3640935"/>
            <a:ext cx="2051321" cy="2497065"/>
          </a:xfrm>
          <a:prstGeom prst="rect">
            <a:avLst/>
          </a:prstGeom>
        </p:spPr>
      </p:pic>
      <p:sp>
        <p:nvSpPr>
          <p:cNvPr id="15" name="TextovéPole 14">
            <a:extLst>
              <a:ext uri="{FF2B5EF4-FFF2-40B4-BE49-F238E27FC236}">
                <a16:creationId xmlns:a16="http://schemas.microsoft.com/office/drawing/2014/main" id="{BED908A8-4B9D-4105-A491-FB25C2A64309}"/>
              </a:ext>
            </a:extLst>
          </p:cNvPr>
          <p:cNvSpPr txBox="1"/>
          <p:nvPr/>
        </p:nvSpPr>
        <p:spPr>
          <a:xfrm rot="16200000">
            <a:off x="-60473" y="4597777"/>
            <a:ext cx="1508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>
                <a:latin typeface="+mn-lt"/>
              </a:rPr>
              <a:t>Steady state</a:t>
            </a:r>
          </a:p>
        </p:txBody>
      </p:sp>
      <p:grpSp>
        <p:nvGrpSpPr>
          <p:cNvPr id="21" name="Skupina 20">
            <a:extLst>
              <a:ext uri="{FF2B5EF4-FFF2-40B4-BE49-F238E27FC236}">
                <a16:creationId xmlns:a16="http://schemas.microsoft.com/office/drawing/2014/main" id="{C65DA43A-8496-4CE3-9416-DDDDAD219BF3}"/>
              </a:ext>
            </a:extLst>
          </p:cNvPr>
          <p:cNvGrpSpPr/>
          <p:nvPr/>
        </p:nvGrpSpPr>
        <p:grpSpPr>
          <a:xfrm>
            <a:off x="4212167" y="3517961"/>
            <a:ext cx="6148442" cy="2700068"/>
            <a:chOff x="4212167" y="3517961"/>
            <a:chExt cx="6148442" cy="2700068"/>
          </a:xfrm>
        </p:grpSpPr>
        <p:pic>
          <p:nvPicPr>
            <p:cNvPr id="13" name="Obrázek 12">
              <a:extLst>
                <a:ext uri="{FF2B5EF4-FFF2-40B4-BE49-F238E27FC236}">
                  <a16:creationId xmlns:a16="http://schemas.microsoft.com/office/drawing/2014/main" id="{15FC5B36-2874-4C56-8E9D-777624333E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725" t="5314" b="2363"/>
            <a:stretch/>
          </p:blipFill>
          <p:spPr>
            <a:xfrm>
              <a:off x="4212167" y="3517961"/>
              <a:ext cx="6148442" cy="2700068"/>
            </a:xfrm>
            <a:prstGeom prst="rect">
              <a:avLst/>
            </a:prstGeom>
          </p:spPr>
        </p:pic>
        <p:pic>
          <p:nvPicPr>
            <p:cNvPr id="18" name="Obrázek 17">
              <a:extLst>
                <a:ext uri="{FF2B5EF4-FFF2-40B4-BE49-F238E27FC236}">
                  <a16:creationId xmlns:a16="http://schemas.microsoft.com/office/drawing/2014/main" id="{AC90E407-2DFF-4AFE-A38E-89DAE7E9AE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725" t="42940" r="69914" b="2363"/>
            <a:stretch/>
          </p:blipFill>
          <p:spPr>
            <a:xfrm rot="5400000">
              <a:off x="7047564" y="2825176"/>
              <a:ext cx="200836" cy="1599646"/>
            </a:xfrm>
            <a:prstGeom prst="rect">
              <a:avLst/>
            </a:prstGeom>
          </p:spPr>
        </p:pic>
        <p:pic>
          <p:nvPicPr>
            <p:cNvPr id="19" name="Obrázek 18">
              <a:extLst>
                <a:ext uri="{FF2B5EF4-FFF2-40B4-BE49-F238E27FC236}">
                  <a16:creationId xmlns:a16="http://schemas.microsoft.com/office/drawing/2014/main" id="{ECC6501E-10F2-4EC5-AA55-8B264DFA8E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725" t="42940" r="69914" b="2363"/>
            <a:stretch/>
          </p:blipFill>
          <p:spPr>
            <a:xfrm rot="5400000">
              <a:off x="5447919" y="2818555"/>
              <a:ext cx="200834" cy="1599646"/>
            </a:xfrm>
            <a:prstGeom prst="rect">
              <a:avLst/>
            </a:prstGeom>
          </p:spPr>
        </p:pic>
        <p:pic>
          <p:nvPicPr>
            <p:cNvPr id="20" name="Obrázek 19">
              <a:extLst>
                <a:ext uri="{FF2B5EF4-FFF2-40B4-BE49-F238E27FC236}">
                  <a16:creationId xmlns:a16="http://schemas.microsoft.com/office/drawing/2014/main" id="{D0984EBF-7646-42F1-9225-A50141D991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725" t="42940" r="69914" b="2363"/>
            <a:stretch/>
          </p:blipFill>
          <p:spPr>
            <a:xfrm rot="5400000">
              <a:off x="8464213" y="2826507"/>
              <a:ext cx="200836" cy="1599646"/>
            </a:xfrm>
            <a:prstGeom prst="rect">
              <a:avLst/>
            </a:prstGeom>
          </p:spPr>
        </p:pic>
      </p:grpSp>
      <p:sp>
        <p:nvSpPr>
          <p:cNvPr id="22" name="Šipka: doprava 21">
            <a:extLst>
              <a:ext uri="{FF2B5EF4-FFF2-40B4-BE49-F238E27FC236}">
                <a16:creationId xmlns:a16="http://schemas.microsoft.com/office/drawing/2014/main" id="{6255A985-9E12-46DB-82AB-90E86281F788}"/>
              </a:ext>
            </a:extLst>
          </p:cNvPr>
          <p:cNvSpPr/>
          <p:nvPr/>
        </p:nvSpPr>
        <p:spPr bwMode="auto">
          <a:xfrm>
            <a:off x="3037398" y="4627659"/>
            <a:ext cx="1009816" cy="66791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23571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0FE6291-2D45-417E-A861-8DA1B67EC1C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Physiology</a:t>
            </a:r>
            <a:r>
              <a:rPr lang="cs-CZ" dirty="0"/>
              <a:t> department</a:t>
            </a:r>
            <a:endParaRPr lang="en-GB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32F94E5-A59B-4527-B4FA-57D6090A71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5833308-EB34-47CB-B594-49A8F2CF7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Fat </a:t>
            </a:r>
            <a:r>
              <a:rPr lang="en-US" dirty="0"/>
              <a:t>tissue</a:t>
            </a:r>
            <a:r>
              <a:rPr lang="cs-CZ" dirty="0"/>
              <a:t> </a:t>
            </a:r>
            <a:r>
              <a:rPr lang="en-US" dirty="0"/>
              <a:t>functions</a:t>
            </a:r>
            <a:endParaRPr lang="cs-CZ" dirty="0"/>
          </a:p>
        </p:txBody>
      </p:sp>
      <p:sp>
        <p:nvSpPr>
          <p:cNvPr id="12" name="Zástupný symbol pro obsah 11">
            <a:extLst>
              <a:ext uri="{FF2B5EF4-FFF2-40B4-BE49-F238E27FC236}">
                <a16:creationId xmlns:a16="http://schemas.microsoft.com/office/drawing/2014/main" id="{ED8246B2-C04C-4118-BEE9-9CE0761C9B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Thermogenesis</a:t>
            </a:r>
            <a:endParaRPr lang="cs-CZ" dirty="0"/>
          </a:p>
          <a:p>
            <a:r>
              <a:rPr lang="en-US" dirty="0"/>
              <a:t>Lactation</a:t>
            </a:r>
            <a:endParaRPr lang="cs-CZ" dirty="0"/>
          </a:p>
          <a:p>
            <a:r>
              <a:rPr lang="en-US" dirty="0"/>
              <a:t>Immune</a:t>
            </a:r>
            <a:r>
              <a:rPr lang="cs-CZ" dirty="0"/>
              <a:t> </a:t>
            </a:r>
            <a:r>
              <a:rPr lang="cs-CZ" dirty="0" err="1"/>
              <a:t>responses</a:t>
            </a:r>
            <a:endParaRPr lang="en-US" dirty="0"/>
          </a:p>
          <a:p>
            <a:r>
              <a:rPr lang="en-US" dirty="0"/>
              <a:t>Fuel for metabolism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312044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C0B776A-DB39-465E-B055-C1746DD3958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Physiology</a:t>
            </a:r>
            <a:r>
              <a:rPr lang="cs-CZ" dirty="0"/>
              <a:t> department</a:t>
            </a:r>
            <a:endParaRPr lang="en-US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8862A79-74BE-4F48-9013-9500696227A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D49E633C-518E-451B-BE83-13CC242E0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Structure of adipose tissue</a:t>
            </a:r>
          </a:p>
        </p:txBody>
      </p:sp>
      <p:sp>
        <p:nvSpPr>
          <p:cNvPr id="7" name="Zástupný symbol pro obsah 6">
            <a:extLst>
              <a:ext uri="{FF2B5EF4-FFF2-40B4-BE49-F238E27FC236}">
                <a16:creationId xmlns:a16="http://schemas.microsoft.com/office/drawing/2014/main" id="{3D082FFA-401F-4D74-B7D9-7DF1A995C0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31620"/>
            <a:ext cx="10753200" cy="4139998"/>
          </a:xfrm>
        </p:spPr>
        <p:txBody>
          <a:bodyPr/>
          <a:lstStyle/>
          <a:p>
            <a:r>
              <a:rPr lang="en-US" dirty="0"/>
              <a:t>Adipocytes</a:t>
            </a:r>
          </a:p>
          <a:p>
            <a:r>
              <a:rPr lang="cs-CZ" dirty="0"/>
              <a:t>N</a:t>
            </a:r>
            <a:r>
              <a:rPr lang="en-US" dirty="0"/>
              <a:t>on-fat cells</a:t>
            </a:r>
            <a:r>
              <a:rPr lang="cs-CZ" dirty="0"/>
              <a:t>: </a:t>
            </a:r>
          </a:p>
          <a:p>
            <a:pPr lvl="1"/>
            <a:r>
              <a:rPr lang="cs-CZ" dirty="0" err="1"/>
              <a:t>inflammatory</a:t>
            </a:r>
            <a:r>
              <a:rPr lang="cs-CZ" dirty="0"/>
              <a:t> </a:t>
            </a:r>
            <a:r>
              <a:rPr lang="cs-CZ" dirty="0" err="1"/>
              <a:t>cells</a:t>
            </a:r>
            <a:r>
              <a:rPr lang="cs-CZ" dirty="0"/>
              <a:t> (</a:t>
            </a:r>
            <a:r>
              <a:rPr lang="cs-CZ" dirty="0" err="1"/>
              <a:t>macrophages</a:t>
            </a:r>
            <a:r>
              <a:rPr lang="cs-CZ" dirty="0"/>
              <a:t>) </a:t>
            </a:r>
          </a:p>
          <a:p>
            <a:pPr lvl="1"/>
            <a:r>
              <a:rPr lang="cs-CZ" dirty="0" err="1"/>
              <a:t>immune</a:t>
            </a:r>
            <a:r>
              <a:rPr lang="cs-CZ" dirty="0"/>
              <a:t> </a:t>
            </a:r>
            <a:r>
              <a:rPr lang="cs-CZ" dirty="0" err="1"/>
              <a:t>cells</a:t>
            </a:r>
            <a:endParaRPr lang="cs-CZ" dirty="0"/>
          </a:p>
          <a:p>
            <a:pPr lvl="1"/>
            <a:r>
              <a:rPr lang="cs-CZ" dirty="0" err="1"/>
              <a:t>preadipocytes</a:t>
            </a:r>
            <a:endParaRPr lang="cs-CZ" dirty="0"/>
          </a:p>
          <a:p>
            <a:pPr lvl="1"/>
            <a:r>
              <a:rPr lang="cs-CZ" dirty="0" err="1"/>
              <a:t>fibroblasts</a:t>
            </a:r>
            <a:endParaRPr lang="cs-CZ" dirty="0"/>
          </a:p>
          <a:p>
            <a:r>
              <a:rPr lang="cs-CZ" dirty="0"/>
              <a:t>C</a:t>
            </a:r>
            <a:r>
              <a:rPr lang="en-US" dirty="0" err="1"/>
              <a:t>onnective</a:t>
            </a:r>
            <a:r>
              <a:rPr lang="en-US" dirty="0"/>
              <a:t> tissue matrix</a:t>
            </a:r>
            <a:endParaRPr lang="cs-CZ" dirty="0"/>
          </a:p>
          <a:p>
            <a:r>
              <a:rPr lang="en-US" dirty="0"/>
              <a:t>Vascular</a:t>
            </a:r>
            <a:r>
              <a:rPr lang="cs-CZ" dirty="0"/>
              <a:t> </a:t>
            </a:r>
            <a:r>
              <a:rPr lang="en-US" dirty="0"/>
              <a:t>tissue</a:t>
            </a:r>
          </a:p>
          <a:p>
            <a:r>
              <a:rPr lang="en-US" dirty="0"/>
              <a:t>Neural tissue</a:t>
            </a:r>
          </a:p>
        </p:txBody>
      </p:sp>
    </p:spTree>
    <p:extLst>
      <p:ext uri="{BB962C8B-B14F-4D97-AF65-F5344CB8AC3E}">
        <p14:creationId xmlns:p14="http://schemas.microsoft.com/office/powerpoint/2010/main" val="320856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C0B776A-DB39-465E-B055-C1746DD3958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Physiology</a:t>
            </a:r>
            <a:r>
              <a:rPr lang="cs-CZ" dirty="0"/>
              <a:t> department</a:t>
            </a:r>
            <a:endParaRPr lang="en-US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8862A79-74BE-4F48-9013-9500696227A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D49E633C-518E-451B-BE83-13CC242E0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Abdominal</a:t>
            </a:r>
            <a:r>
              <a:rPr lang="cs-CZ" dirty="0"/>
              <a:t> fat</a:t>
            </a:r>
          </a:p>
        </p:txBody>
      </p:sp>
      <p:sp>
        <p:nvSpPr>
          <p:cNvPr id="7" name="Zástupný symbol pro obsah 6">
            <a:extLst>
              <a:ext uri="{FF2B5EF4-FFF2-40B4-BE49-F238E27FC236}">
                <a16:creationId xmlns:a16="http://schemas.microsoft.com/office/drawing/2014/main" id="{3D082FFA-401F-4D74-B7D9-7DF1A995C0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abdominal fat is present in two main depots:</a:t>
            </a:r>
          </a:p>
          <a:p>
            <a:r>
              <a:rPr lang="en-US" dirty="0"/>
              <a:t>Subcutaneous</a:t>
            </a:r>
            <a:r>
              <a:rPr lang="cs-CZ" dirty="0"/>
              <a:t> (</a:t>
            </a:r>
            <a:r>
              <a:rPr lang="en-US" dirty="0"/>
              <a:t>80% of all body fat</a:t>
            </a:r>
            <a:r>
              <a:rPr lang="cs-CZ" dirty="0"/>
              <a:t>)</a:t>
            </a:r>
          </a:p>
          <a:p>
            <a:r>
              <a:rPr lang="en-US" dirty="0"/>
              <a:t>Intra-abdominal</a:t>
            </a:r>
            <a:r>
              <a:rPr lang="cs-CZ" dirty="0"/>
              <a:t> (1</a:t>
            </a:r>
            <a:r>
              <a:rPr lang="en-US" dirty="0"/>
              <a:t>0–20% of total fat in men</a:t>
            </a:r>
            <a:r>
              <a:rPr lang="cs-CZ" dirty="0"/>
              <a:t> and 5–8% in </a:t>
            </a:r>
            <a:r>
              <a:rPr lang="en-US" dirty="0"/>
              <a:t>women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563064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CAA0E2F-64E9-4C82-B438-D9479328791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Physiology</a:t>
            </a:r>
            <a:r>
              <a:rPr lang="cs-CZ" dirty="0"/>
              <a:t> department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E79EA5F-647F-4C76-8B18-52F78425DE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E7A6B5C-FD05-4FC8-ACEA-B4D91F0C4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Adipocytes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8F50573C-856A-4F67-BC6D-A69E76FA6B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1115442" cy="4139998"/>
          </a:xfrm>
        </p:spPr>
        <p:txBody>
          <a:bodyPr/>
          <a:lstStyle/>
          <a:p>
            <a:r>
              <a:rPr lang="en-US" dirty="0"/>
              <a:t>New smaller adipocytes act as a</a:t>
            </a:r>
            <a:r>
              <a:rPr lang="cs-CZ" dirty="0"/>
              <a:t> </a:t>
            </a:r>
            <a:r>
              <a:rPr lang="en-US" dirty="0"/>
              <a:t>buffers</a:t>
            </a:r>
            <a:r>
              <a:rPr lang="cs-CZ" dirty="0"/>
              <a:t>. </a:t>
            </a:r>
            <a:r>
              <a:rPr lang="en-US" dirty="0"/>
              <a:t>They</a:t>
            </a:r>
            <a:r>
              <a:rPr lang="cs-CZ" dirty="0"/>
              <a:t> </a:t>
            </a:r>
            <a:r>
              <a:rPr lang="en-US" dirty="0"/>
              <a:t>are more insulin-sensitive and have high</a:t>
            </a:r>
            <a:r>
              <a:rPr lang="cs-CZ" dirty="0"/>
              <a:t> </a:t>
            </a:r>
            <a:r>
              <a:rPr lang="en-US" dirty="0"/>
              <a:t>avidity for FFAs and TGs uptake, preventing their deposition</a:t>
            </a:r>
            <a:r>
              <a:rPr lang="cs-CZ" dirty="0"/>
              <a:t> in </a:t>
            </a:r>
            <a:r>
              <a:rPr lang="en-US" dirty="0"/>
              <a:t>non-adipose</a:t>
            </a:r>
            <a:r>
              <a:rPr lang="cs-CZ" dirty="0"/>
              <a:t> </a:t>
            </a:r>
            <a:r>
              <a:rPr lang="en-US" dirty="0"/>
              <a:t>tissue</a:t>
            </a:r>
            <a:r>
              <a:rPr lang="cs-CZ" dirty="0"/>
              <a:t> (SCAT) </a:t>
            </a:r>
            <a:r>
              <a:rPr lang="en-US" dirty="0"/>
              <a:t> </a:t>
            </a:r>
            <a:endParaRPr lang="cs-CZ" dirty="0"/>
          </a:p>
          <a:p>
            <a:r>
              <a:rPr lang="en-US" dirty="0"/>
              <a:t>Large adipocytes are </a:t>
            </a:r>
            <a:r>
              <a:rPr lang="en-US" dirty="0" err="1"/>
              <a:t>insulinresistant</a:t>
            </a:r>
            <a:r>
              <a:rPr lang="en-US" dirty="0"/>
              <a:t>,</a:t>
            </a:r>
            <a:r>
              <a:rPr lang="cs-CZ" dirty="0"/>
              <a:t> </a:t>
            </a:r>
            <a:r>
              <a:rPr lang="en-US" dirty="0" err="1"/>
              <a:t>hyperlipolytic</a:t>
            </a:r>
            <a:r>
              <a:rPr lang="en-US" dirty="0"/>
              <a:t> and resistant to anti-lipolytic effect</a:t>
            </a:r>
            <a:r>
              <a:rPr lang="cs-CZ" dirty="0"/>
              <a:t> </a:t>
            </a:r>
            <a:r>
              <a:rPr lang="en-US" dirty="0"/>
              <a:t>of insulin </a:t>
            </a:r>
            <a:r>
              <a:rPr lang="cs-CZ" dirty="0"/>
              <a:t>(VAT)</a:t>
            </a:r>
          </a:p>
        </p:txBody>
      </p:sp>
    </p:spTree>
    <p:extLst>
      <p:ext uri="{BB962C8B-B14F-4D97-AF65-F5344CB8AC3E}">
        <p14:creationId xmlns:p14="http://schemas.microsoft.com/office/powerpoint/2010/main" val="13191258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D097A00-D76C-46D6-B6A4-6DCD90BBD84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Physiology</a:t>
            </a:r>
            <a:r>
              <a:rPr lang="cs-CZ" dirty="0"/>
              <a:t> department</a:t>
            </a:r>
            <a:endParaRPr lang="en-GB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93B40D1-13F0-4355-B4C0-EB0382B2AD0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70318CE-7901-47C6-8559-C3F6CA9BD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</a:t>
            </a:r>
            <a:r>
              <a:rPr lang="cs-CZ" dirty="0"/>
              <a:t> and </a:t>
            </a:r>
            <a:r>
              <a:rPr lang="en-US" dirty="0"/>
              <a:t>prognostic</a:t>
            </a:r>
            <a:r>
              <a:rPr lang="cs-CZ" dirty="0"/>
              <a:t> </a:t>
            </a:r>
            <a:r>
              <a:rPr lang="en-US" dirty="0"/>
              <a:t>differences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233CF976-A72A-41FC-87B2-171A5B9C1A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Metabolic</a:t>
            </a:r>
            <a:r>
              <a:rPr lang="cs-CZ" dirty="0"/>
              <a:t> </a:t>
            </a:r>
            <a:r>
              <a:rPr lang="cs-CZ" dirty="0" err="1"/>
              <a:t>risks</a:t>
            </a:r>
            <a:endParaRPr lang="cs-CZ" dirty="0"/>
          </a:p>
          <a:p>
            <a:r>
              <a:rPr lang="cs-CZ" dirty="0" err="1"/>
              <a:t>Metabolic</a:t>
            </a:r>
            <a:r>
              <a:rPr lang="cs-CZ" dirty="0"/>
              <a:t> syndrome</a:t>
            </a:r>
          </a:p>
          <a:p>
            <a:r>
              <a:rPr lang="en-US" dirty="0"/>
              <a:t>Vascular risk and cardiovascular events</a:t>
            </a:r>
            <a:endParaRPr lang="cs-CZ" dirty="0"/>
          </a:p>
          <a:p>
            <a:r>
              <a:rPr lang="cs-CZ" dirty="0" err="1"/>
              <a:t>Prediction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mortality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495023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D097A00-D76C-46D6-B6A4-6DCD90BBD84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Physiology</a:t>
            </a:r>
            <a:r>
              <a:rPr lang="cs-CZ" dirty="0"/>
              <a:t> department</a:t>
            </a:r>
            <a:endParaRPr lang="en-GB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93B40D1-13F0-4355-B4C0-EB0382B2AD0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70318CE-7901-47C6-8559-C3F6CA9BD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521225"/>
            <a:ext cx="10753200" cy="451576"/>
          </a:xfrm>
        </p:spPr>
        <p:txBody>
          <a:bodyPr/>
          <a:lstStyle/>
          <a:p>
            <a:r>
              <a:rPr lang="en-US" dirty="0"/>
              <a:t>Anthropometric indexes of abdominal  adipose</a:t>
            </a:r>
            <a:r>
              <a:rPr lang="cs-CZ" dirty="0"/>
              <a:t> </a:t>
            </a:r>
            <a:r>
              <a:rPr lang="cs-CZ" dirty="0" err="1"/>
              <a:t>tissue</a:t>
            </a:r>
            <a:r>
              <a:rPr lang="cs-CZ" dirty="0"/>
              <a:t> </a:t>
            </a:r>
            <a:r>
              <a:rPr lang="cs-CZ" dirty="0" err="1"/>
              <a:t>mass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233CF976-A72A-41FC-87B2-171A5B9C1A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WHR</a:t>
            </a:r>
          </a:p>
          <a:p>
            <a:r>
              <a:rPr lang="cs-CZ" dirty="0" err="1"/>
              <a:t>Waist</a:t>
            </a:r>
            <a:r>
              <a:rPr lang="cs-CZ" dirty="0"/>
              <a:t> </a:t>
            </a:r>
            <a:r>
              <a:rPr lang="cs-CZ" dirty="0" err="1"/>
              <a:t>circumference</a:t>
            </a:r>
            <a:endParaRPr lang="cs-CZ" dirty="0"/>
          </a:p>
          <a:p>
            <a:r>
              <a:rPr lang="cs-CZ" dirty="0" err="1"/>
              <a:t>Abdominal</a:t>
            </a:r>
            <a:r>
              <a:rPr lang="cs-CZ" dirty="0"/>
              <a:t> </a:t>
            </a:r>
            <a:r>
              <a:rPr lang="cs-CZ" dirty="0" err="1"/>
              <a:t>sagittal</a:t>
            </a:r>
            <a:r>
              <a:rPr lang="cs-CZ" dirty="0"/>
              <a:t> </a:t>
            </a:r>
            <a:r>
              <a:rPr lang="cs-CZ" dirty="0" err="1"/>
              <a:t>diameter</a:t>
            </a:r>
            <a:r>
              <a:rPr lang="cs-CZ" dirty="0"/>
              <a:t>*</a:t>
            </a:r>
          </a:p>
        </p:txBody>
      </p:sp>
      <p:pic>
        <p:nvPicPr>
          <p:cNvPr id="6" name="Obrázek 5" descr="008">
            <a:extLst>
              <a:ext uri="{FF2B5EF4-FFF2-40B4-BE49-F238E27FC236}">
                <a16:creationId xmlns:a16="http://schemas.microsoft.com/office/drawing/2014/main" id="{DF9C5D86-4BA0-458F-848F-E1DFBE90B3F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066" y="1692002"/>
            <a:ext cx="3114675" cy="1679575"/>
          </a:xfrm>
          <a:prstGeom prst="rect">
            <a:avLst/>
          </a:prstGeom>
          <a:noFill/>
        </p:spPr>
      </p:pic>
      <p:graphicFrame>
        <p:nvGraphicFramePr>
          <p:cNvPr id="7" name="Tabulka 6">
            <a:extLst>
              <a:ext uri="{FF2B5EF4-FFF2-40B4-BE49-F238E27FC236}">
                <a16:creationId xmlns:a16="http://schemas.microsoft.com/office/drawing/2014/main" id="{A0090983-6A63-4981-A914-A2C15DDDA3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165287"/>
              </p:ext>
            </p:extLst>
          </p:nvPr>
        </p:nvGraphicFramePr>
        <p:xfrm>
          <a:off x="718799" y="4120763"/>
          <a:ext cx="6048000" cy="1512000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4487431">
                  <a:extLst>
                    <a:ext uri="{9D8B030D-6E8A-4147-A177-3AD203B41FA5}">
                      <a16:colId xmlns:a16="http://schemas.microsoft.com/office/drawing/2014/main" val="2608526834"/>
                    </a:ext>
                  </a:extLst>
                </a:gridCol>
                <a:gridCol w="733394">
                  <a:extLst>
                    <a:ext uri="{9D8B030D-6E8A-4147-A177-3AD203B41FA5}">
                      <a16:colId xmlns:a16="http://schemas.microsoft.com/office/drawing/2014/main" val="968511274"/>
                    </a:ext>
                  </a:extLst>
                </a:gridCol>
                <a:gridCol w="827175">
                  <a:extLst>
                    <a:ext uri="{9D8B030D-6E8A-4147-A177-3AD203B41FA5}">
                      <a16:colId xmlns:a16="http://schemas.microsoft.com/office/drawing/2014/main" val="183168110"/>
                    </a:ext>
                  </a:extLst>
                </a:gridCol>
              </a:tblGrid>
              <a:tr h="302400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Waist circumference (cm)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1981461"/>
                  </a:ext>
                </a:extLst>
              </a:tr>
              <a:tr h="3024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Category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Men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Women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8661976"/>
                  </a:ext>
                </a:extLst>
              </a:tr>
              <a:tr h="3024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Normal value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≤ 94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≤ 80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6072988"/>
                  </a:ext>
                </a:extLst>
              </a:tr>
              <a:tr h="3024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Necessity to decrease body mass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95–102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81–90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3661538"/>
                  </a:ext>
                </a:extLst>
              </a:tr>
              <a:tr h="3024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Medical assistance with decreasing of body mass necessary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&gt; 102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&gt; 90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9780758"/>
                  </a:ext>
                </a:extLst>
              </a:tr>
            </a:tbl>
          </a:graphicData>
        </a:graphic>
      </p:graphicFrame>
      <p:sp>
        <p:nvSpPr>
          <p:cNvPr id="14" name="Obdélník 13">
            <a:extLst>
              <a:ext uri="{FF2B5EF4-FFF2-40B4-BE49-F238E27FC236}">
                <a16:creationId xmlns:a16="http://schemas.microsoft.com/office/drawing/2014/main" id="{EEC7D46F-A603-41BD-9D75-CEDA064D968E}"/>
              </a:ext>
            </a:extLst>
          </p:cNvPr>
          <p:cNvSpPr/>
          <p:nvPr/>
        </p:nvSpPr>
        <p:spPr>
          <a:xfrm>
            <a:off x="7166461" y="4090778"/>
            <a:ext cx="38550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WHR</a:t>
            </a: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GB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for women 	&lt; 0</a:t>
            </a: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GB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80 </a:t>
            </a:r>
            <a:endParaRPr lang="cs-CZ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</a:t>
            </a:r>
            <a:r>
              <a:rPr lang="en-GB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 men           &lt; 1</a:t>
            </a: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GB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00</a:t>
            </a:r>
            <a:endParaRPr lang="cs-CZ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3877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D097A00-D76C-46D6-B6A4-6DCD90BBD84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Physiology</a:t>
            </a:r>
            <a:r>
              <a:rPr lang="cs-CZ" dirty="0"/>
              <a:t> department</a:t>
            </a:r>
            <a:endParaRPr lang="en-GB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93B40D1-13F0-4355-B4C0-EB0382B2AD0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70318CE-7901-47C6-8559-C3F6CA9BD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Imaging</a:t>
            </a:r>
            <a:r>
              <a:rPr lang="cs-CZ" dirty="0"/>
              <a:t> </a:t>
            </a:r>
            <a:r>
              <a:rPr lang="cs-CZ" dirty="0" err="1"/>
              <a:t>techniques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233CF976-A72A-41FC-87B2-171A5B9C1A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Computed tomography (CT)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3604F7AD-D5B3-4A6F-B7B2-DE6DDC0E75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2381191"/>
            <a:ext cx="7848600" cy="4180493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C28C675F-C11B-4F23-90F1-8567F8B60592}"/>
              </a:ext>
            </a:extLst>
          </p:cNvPr>
          <p:cNvSpPr/>
          <p:nvPr/>
        </p:nvSpPr>
        <p:spPr>
          <a:xfrm>
            <a:off x="8191500" y="6407795"/>
            <a:ext cx="249510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i="1" dirty="0" err="1"/>
              <a:t>Abdominal</a:t>
            </a:r>
            <a:r>
              <a:rPr lang="cs-CZ" sz="1400" i="1" dirty="0"/>
              <a:t> </a:t>
            </a:r>
            <a:r>
              <a:rPr lang="cs-CZ" sz="1400" i="1" dirty="0" err="1"/>
              <a:t>sagittal</a:t>
            </a:r>
            <a:r>
              <a:rPr lang="cs-CZ" sz="1400" i="1" dirty="0"/>
              <a:t> </a:t>
            </a:r>
            <a:r>
              <a:rPr lang="cs-CZ" sz="1400" i="1" dirty="0" err="1"/>
              <a:t>diameter</a:t>
            </a:r>
            <a:r>
              <a:rPr lang="cs-CZ" sz="1400" i="1" dirty="0"/>
              <a:t>*</a:t>
            </a:r>
          </a:p>
        </p:txBody>
      </p:sp>
      <p:sp>
        <p:nvSpPr>
          <p:cNvPr id="10" name="Zástupný symbol pro obsah 4">
            <a:extLst>
              <a:ext uri="{FF2B5EF4-FFF2-40B4-BE49-F238E27FC236}">
                <a16:creationId xmlns:a16="http://schemas.microsoft.com/office/drawing/2014/main" id="{2BD667AF-5DFB-490D-B98E-185D9F22EDAE}"/>
              </a:ext>
            </a:extLst>
          </p:cNvPr>
          <p:cNvSpPr txBox="1">
            <a:spLocks/>
          </p:cNvSpPr>
          <p:nvPr/>
        </p:nvSpPr>
        <p:spPr>
          <a:xfrm>
            <a:off x="8054250" y="2454002"/>
            <a:ext cx="4137750" cy="41399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4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cs-CZ" kern="0" dirty="0"/>
              <a:t>L4 – L5 region</a:t>
            </a:r>
          </a:p>
          <a:p>
            <a:r>
              <a:rPr lang="cs-CZ" kern="0" dirty="0"/>
              <a:t>V/S ratio</a:t>
            </a:r>
          </a:p>
          <a:p>
            <a:r>
              <a:rPr lang="cs-CZ" kern="0" dirty="0"/>
              <a:t>V/S≥0.4 (</a:t>
            </a:r>
            <a:r>
              <a:rPr lang="en-US" kern="0" dirty="0"/>
              <a:t>V</a:t>
            </a:r>
            <a:r>
              <a:rPr lang="cs-CZ" kern="0" dirty="0"/>
              <a:t> </a:t>
            </a:r>
            <a:r>
              <a:rPr lang="cs-CZ" kern="0" dirty="0" err="1"/>
              <a:t>group</a:t>
            </a:r>
            <a:r>
              <a:rPr lang="cs-CZ" kern="0" dirty="0"/>
              <a:t>)</a:t>
            </a:r>
          </a:p>
          <a:p>
            <a:r>
              <a:rPr lang="cs-CZ" kern="0" dirty="0"/>
              <a:t>V/S</a:t>
            </a:r>
            <a:r>
              <a:rPr lang="en-US" kern="0" dirty="0"/>
              <a:t>&lt;0.4 (SC group)</a:t>
            </a:r>
          </a:p>
        </p:txBody>
      </p:sp>
    </p:spTree>
    <p:extLst>
      <p:ext uri="{BB962C8B-B14F-4D97-AF65-F5344CB8AC3E}">
        <p14:creationId xmlns:p14="http://schemas.microsoft.com/office/powerpoint/2010/main" val="2663083304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_MU_EN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1" id="{6BC89E16-269B-4875-A8A3-7D5D981D44E5}" vid="{F6D460A2-5B48-45E1-BFF4-0DDF8E264AE0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prezentace-med-en-v9</Template>
  <TotalTime>6320</TotalTime>
  <Words>462</Words>
  <Application>Microsoft Office PowerPoint</Application>
  <PresentationFormat>Širokoúhlá obrazovka</PresentationFormat>
  <Paragraphs>141</Paragraphs>
  <Slides>12</Slides>
  <Notes>12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20" baseType="lpstr">
      <vt:lpstr>Arial</vt:lpstr>
      <vt:lpstr>Calibri</vt:lpstr>
      <vt:lpstr>Cambria Math</vt:lpstr>
      <vt:lpstr>Symbol</vt:lpstr>
      <vt:lpstr>Tahoma</vt:lpstr>
      <vt:lpstr>Times New Roman</vt:lpstr>
      <vt:lpstr>Wingdings</vt:lpstr>
      <vt:lpstr>Presentation_MU_EN</vt:lpstr>
      <vt:lpstr>Evaluation of the nutritional state  </vt:lpstr>
      <vt:lpstr>Adipose tissue</vt:lpstr>
      <vt:lpstr>Fat tissue functions</vt:lpstr>
      <vt:lpstr>Structure of adipose tissue</vt:lpstr>
      <vt:lpstr>Abdominal fat</vt:lpstr>
      <vt:lpstr>Adipocytes</vt:lpstr>
      <vt:lpstr>Clinical and prognostic differences</vt:lpstr>
      <vt:lpstr>Anthropometric indexes of abdominal  adipose tissue mass</vt:lpstr>
      <vt:lpstr>Imaging techniques</vt:lpstr>
      <vt:lpstr>Imaging techniques</vt:lpstr>
      <vt:lpstr>Bioimpedance measuring</vt:lpstr>
      <vt:lpstr>Indexes calculated from anthropometric parameters</vt:lpstr>
    </vt:vector>
  </TitlesOfParts>
  <Company>IBA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Preclinical course (aVLTP05X)</dc:title>
  <dc:creator>Ksenia Budinskaya</dc:creator>
  <cp:lastModifiedBy>Ksenia Budinskaya</cp:lastModifiedBy>
  <cp:revision>53</cp:revision>
  <cp:lastPrinted>1601-01-01T00:00:00Z</cp:lastPrinted>
  <dcterms:created xsi:type="dcterms:W3CDTF">2020-10-09T09:05:29Z</dcterms:created>
  <dcterms:modified xsi:type="dcterms:W3CDTF">2021-03-19T12:57:01Z</dcterms:modified>
</cp:coreProperties>
</file>