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314" r:id="rId5"/>
    <p:sldId id="261" r:id="rId6"/>
    <p:sldId id="260" r:id="rId7"/>
    <p:sldId id="315" r:id="rId8"/>
    <p:sldId id="316" r:id="rId9"/>
    <p:sldId id="262" r:id="rId10"/>
    <p:sldId id="318" r:id="rId11"/>
    <p:sldId id="319" r:id="rId12"/>
    <p:sldId id="320" r:id="rId13"/>
    <p:sldId id="311" r:id="rId14"/>
    <p:sldId id="321" r:id="rId15"/>
    <p:sldId id="322" r:id="rId16"/>
    <p:sldId id="323" r:id="rId17"/>
    <p:sldId id="324" r:id="rId18"/>
    <p:sldId id="325" r:id="rId19"/>
    <p:sldId id="327" r:id="rId20"/>
    <p:sldId id="328" r:id="rId21"/>
    <p:sldId id="275" r:id="rId22"/>
    <p:sldId id="276" r:id="rId23"/>
    <p:sldId id="277" r:id="rId24"/>
    <p:sldId id="312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8" r:id="rId34"/>
    <p:sldId id="337" r:id="rId35"/>
    <p:sldId id="339" r:id="rId36"/>
    <p:sldId id="340" r:id="rId37"/>
    <p:sldId id="341" r:id="rId38"/>
    <p:sldId id="342" r:id="rId39"/>
    <p:sldId id="343" r:id="rId40"/>
    <p:sldId id="286" r:id="rId4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77D6-7974-4344-A4B7-0B5FE98BBB39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840E-13F2-43F6-86E2-B3FA85D0A74B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77D6-7974-4344-A4B7-0B5FE98BBB39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840E-13F2-43F6-86E2-B3FA85D0A74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77D6-7974-4344-A4B7-0B5FE98BBB39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840E-13F2-43F6-86E2-B3FA85D0A74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77D6-7974-4344-A4B7-0B5FE98BBB39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840E-13F2-43F6-86E2-B3FA85D0A74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77D6-7974-4344-A4B7-0B5FE98BBB39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840E-13F2-43F6-86E2-B3FA85D0A74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77D6-7974-4344-A4B7-0B5FE98BBB39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840E-13F2-43F6-86E2-B3FA85D0A74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77D6-7974-4344-A4B7-0B5FE98BBB39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840E-13F2-43F6-86E2-B3FA85D0A74B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77D6-7974-4344-A4B7-0B5FE98BBB39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840E-13F2-43F6-86E2-B3FA85D0A74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77D6-7974-4344-A4B7-0B5FE98BBB39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840E-13F2-43F6-86E2-B3FA85D0A74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77D6-7974-4344-A4B7-0B5FE98BBB39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840E-13F2-43F6-86E2-B3FA85D0A74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77D6-7974-4344-A4B7-0B5FE98BBB39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840E-13F2-43F6-86E2-B3FA85D0A74B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C6177D6-7974-4344-A4B7-0B5FE98BBB39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B01840E-13F2-43F6-86E2-B3FA85D0A74B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fif"/><Relationship Id="rId5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423120"/>
          </a:xfrm>
        </p:spPr>
        <p:txBody>
          <a:bodyPr>
            <a:normAutofit/>
          </a:bodyPr>
          <a:lstStyle/>
          <a:p>
            <a:r>
              <a:rPr lang="cs-CZ" dirty="0" err="1" smtClean="0"/>
              <a:t>Content</a:t>
            </a:r>
            <a:r>
              <a:rPr lang="cs-CZ" dirty="0" smtClean="0"/>
              <a:t> and </a:t>
            </a:r>
            <a:r>
              <a:rPr lang="cs-CZ" dirty="0" err="1" smtClean="0"/>
              <a:t>history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Operating</a:t>
            </a:r>
            <a:r>
              <a:rPr lang="cs-CZ" dirty="0" smtClean="0"/>
              <a:t> </a:t>
            </a:r>
            <a:r>
              <a:rPr lang="cs-CZ" dirty="0" err="1" smtClean="0"/>
              <a:t>room</a:t>
            </a:r>
            <a:endParaRPr lang="cs-CZ" dirty="0" smtClean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1700808"/>
            <a:ext cx="7920880" cy="1793167"/>
          </a:xfrm>
        </p:spPr>
        <p:txBody>
          <a:bodyPr/>
          <a:lstStyle/>
          <a:p>
            <a:r>
              <a:rPr lang="cs-CZ" sz="11500" dirty="0" err="1" smtClean="0"/>
              <a:t>Surgery</a:t>
            </a:r>
            <a:endParaRPr lang="cs-CZ" sz="115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8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6"/>
    </mc:Choice>
    <mc:Fallback xmlns="">
      <p:transition spd="slow" advTm="3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Ancient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China</a:t>
            </a:r>
            <a:endParaRPr lang="cs-CZ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Hua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smtClean="0"/>
              <a:t>(140 -208 AD) </a:t>
            </a:r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famous</a:t>
            </a:r>
            <a:r>
              <a:rPr lang="cs-CZ" dirty="0" smtClean="0"/>
              <a:t> </a:t>
            </a:r>
            <a:r>
              <a:rPr lang="cs-CZ" dirty="0" err="1" smtClean="0"/>
              <a:t>Chinese</a:t>
            </a:r>
            <a:r>
              <a:rPr lang="cs-CZ" dirty="0" smtClean="0"/>
              <a:t> </a:t>
            </a:r>
            <a:r>
              <a:rPr lang="cs-CZ" dirty="0" err="1" smtClean="0"/>
              <a:t>physician</a:t>
            </a:r>
            <a:endParaRPr lang="cs-CZ" dirty="0" smtClean="0"/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- </a:t>
            </a:r>
            <a:r>
              <a:rPr lang="cs-CZ" dirty="0" err="1" smtClean="0"/>
              <a:t>first</a:t>
            </a:r>
            <a:r>
              <a:rPr lang="cs-CZ" dirty="0" smtClean="0"/>
              <a:t> person </a:t>
            </a:r>
            <a:r>
              <a:rPr lang="cs-CZ" dirty="0" err="1" smtClean="0"/>
              <a:t>who</a:t>
            </a:r>
            <a:r>
              <a:rPr lang="cs-CZ" dirty="0" smtClean="0"/>
              <a:t> </a:t>
            </a:r>
            <a:r>
              <a:rPr lang="cs-CZ" dirty="0" err="1" smtClean="0"/>
              <a:t>performed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</a:t>
            </a:r>
            <a:r>
              <a:rPr lang="cs-CZ" dirty="0" err="1" smtClean="0"/>
              <a:t>surgery</a:t>
            </a:r>
            <a:r>
              <a:rPr lang="cs-CZ" dirty="0" smtClean="0"/>
              <a:t>  </a:t>
            </a:r>
            <a:r>
              <a:rPr lang="cs-CZ" dirty="0" err="1" smtClean="0"/>
              <a:t>with</a:t>
            </a:r>
            <a:r>
              <a:rPr lang="cs-CZ" dirty="0" smtClean="0"/>
              <a:t> 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aid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anesthesia</a:t>
            </a:r>
            <a:endParaRPr lang="cs-CZ" dirty="0" smtClean="0"/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- drink  </a:t>
            </a:r>
            <a:r>
              <a:rPr lang="cs-CZ" dirty="0" err="1" smtClean="0"/>
              <a:t>containing</a:t>
            </a:r>
            <a:r>
              <a:rPr lang="cs-CZ" dirty="0" smtClean="0"/>
              <a:t>  </a:t>
            </a:r>
            <a:r>
              <a:rPr lang="cs-CZ" dirty="0" err="1" smtClean="0"/>
              <a:t>hashish</a:t>
            </a:r>
            <a:r>
              <a:rPr lang="cs-CZ" dirty="0" smtClean="0"/>
              <a:t> and </a:t>
            </a:r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akonitine</a:t>
            </a:r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- </a:t>
            </a:r>
            <a:r>
              <a:rPr lang="cs-CZ" dirty="0" err="1" smtClean="0"/>
              <a:t>performed</a:t>
            </a:r>
            <a:r>
              <a:rPr lang="cs-CZ" dirty="0" smtClean="0"/>
              <a:t> </a:t>
            </a:r>
            <a:r>
              <a:rPr lang="cs-CZ" dirty="0" err="1" smtClean="0"/>
              <a:t>skull</a:t>
            </a:r>
            <a:r>
              <a:rPr lang="cs-CZ" dirty="0" smtClean="0"/>
              <a:t> </a:t>
            </a:r>
            <a:r>
              <a:rPr lang="cs-CZ" dirty="0" err="1" smtClean="0"/>
              <a:t>trepanation</a:t>
            </a:r>
            <a:r>
              <a:rPr lang="cs-CZ" dirty="0" smtClean="0"/>
              <a:t>, </a:t>
            </a:r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</a:t>
            </a:r>
            <a:r>
              <a:rPr lang="cs-CZ" dirty="0" err="1" smtClean="0"/>
              <a:t>laparotomy</a:t>
            </a:r>
            <a:r>
              <a:rPr lang="cs-CZ" dirty="0" smtClean="0"/>
              <a:t>, </a:t>
            </a:r>
            <a:r>
              <a:rPr lang="cs-CZ" dirty="0" err="1" smtClean="0"/>
              <a:t>splenectomy</a:t>
            </a:r>
            <a:r>
              <a:rPr lang="cs-CZ" dirty="0" smtClean="0"/>
              <a:t>, </a:t>
            </a:r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</a:t>
            </a:r>
            <a:r>
              <a:rPr lang="cs-CZ" dirty="0" err="1" smtClean="0"/>
              <a:t>anastomosis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intestines</a:t>
            </a:r>
            <a:r>
              <a:rPr lang="cs-CZ" dirty="0" smtClean="0"/>
              <a:t>   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929" y="731520"/>
            <a:ext cx="2551904" cy="395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19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3728" y="5301208"/>
            <a:ext cx="6512511" cy="1143000"/>
          </a:xfrm>
        </p:spPr>
        <p:txBody>
          <a:bodyPr/>
          <a:lstStyle/>
          <a:p>
            <a:r>
              <a:rPr lang="cs-CZ" dirty="0" smtClean="0"/>
              <a:t>Medieval </a:t>
            </a:r>
            <a:r>
              <a:rPr lang="cs-CZ" dirty="0" err="1" smtClean="0"/>
              <a:t>world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115616" y="731520"/>
            <a:ext cx="6428184" cy="4569688"/>
          </a:xfrm>
        </p:spPr>
        <p:txBody>
          <a:bodyPr>
            <a:normAutofit fontScale="92500"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Arabic</a:t>
            </a:r>
            <a:r>
              <a:rPr lang="cs-CZ" dirty="0" smtClean="0">
                <a:solidFill>
                  <a:srgbClr val="FF0000"/>
                </a:solidFill>
              </a:rPr>
              <a:t> period</a:t>
            </a:r>
          </a:p>
          <a:p>
            <a:pPr marL="45720" indent="0">
              <a:buNone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Al-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Zahrawi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Abukasim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(936-1013)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>
              <a:buNone/>
            </a:pPr>
            <a:r>
              <a:rPr lang="cs-CZ" dirty="0"/>
              <a:t>-</a:t>
            </a:r>
            <a:r>
              <a:rPr lang="cs-CZ" dirty="0" smtClean="0"/>
              <a:t> </a:t>
            </a:r>
            <a:r>
              <a:rPr lang="cs-CZ" dirty="0" err="1" smtClean="0"/>
              <a:t>specialized</a:t>
            </a:r>
            <a:r>
              <a:rPr lang="cs-CZ" dirty="0" smtClean="0"/>
              <a:t> in </a:t>
            </a:r>
            <a:r>
              <a:rPr lang="cs-CZ" dirty="0" err="1" smtClean="0"/>
              <a:t>curing</a:t>
            </a:r>
            <a:r>
              <a:rPr lang="cs-CZ" dirty="0" smtClean="0"/>
              <a:t> </a:t>
            </a:r>
            <a:r>
              <a:rPr lang="cs-CZ" dirty="0" err="1" smtClean="0"/>
              <a:t>disease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cauterization</a:t>
            </a:r>
            <a:endParaRPr lang="cs-CZ" dirty="0" smtClean="0"/>
          </a:p>
          <a:p>
            <a:pPr marL="45720" indent="0">
              <a:buNone/>
            </a:pPr>
            <a:r>
              <a:rPr lang="cs-CZ" dirty="0" smtClean="0"/>
              <a:t>- </a:t>
            </a:r>
            <a:r>
              <a:rPr lang="cs-CZ" dirty="0" err="1" smtClean="0"/>
              <a:t>Invented</a:t>
            </a:r>
            <a:r>
              <a:rPr lang="cs-CZ" dirty="0" smtClean="0"/>
              <a:t> </a:t>
            </a:r>
            <a:r>
              <a:rPr lang="cs-CZ" dirty="0" err="1" smtClean="0"/>
              <a:t>several</a:t>
            </a:r>
            <a:r>
              <a:rPr lang="cs-CZ" dirty="0" smtClean="0"/>
              <a:t> </a:t>
            </a:r>
            <a:r>
              <a:rPr lang="cs-CZ" dirty="0" err="1" smtClean="0"/>
              <a:t>devices</a:t>
            </a:r>
            <a:r>
              <a:rPr lang="cs-CZ" dirty="0" smtClean="0"/>
              <a:t> </a:t>
            </a:r>
            <a:r>
              <a:rPr lang="cs-CZ" dirty="0" err="1" smtClean="0"/>
              <a:t>used</a:t>
            </a:r>
            <a:r>
              <a:rPr lang="cs-CZ" dirty="0" smtClean="0"/>
              <a:t>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endParaRPr lang="cs-CZ" dirty="0" smtClean="0"/>
          </a:p>
          <a:p>
            <a:pPr marL="45720" indent="0">
              <a:buNone/>
            </a:pPr>
            <a:r>
              <a:rPr lang="cs-CZ" dirty="0" smtClean="0"/>
              <a:t>- Pioneer in </a:t>
            </a:r>
            <a:r>
              <a:rPr lang="cs-CZ" dirty="0" err="1" smtClean="0"/>
              <a:t>neurosurgery</a:t>
            </a:r>
            <a:r>
              <a:rPr lang="cs-CZ" dirty="0" smtClean="0"/>
              <a:t>, </a:t>
            </a:r>
            <a:r>
              <a:rPr lang="cs-CZ" dirty="0" err="1" smtClean="0"/>
              <a:t>treatment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head</a:t>
            </a:r>
            <a:r>
              <a:rPr lang="cs-CZ" dirty="0" smtClean="0"/>
              <a:t>,  and </a:t>
            </a:r>
          </a:p>
          <a:p>
            <a:pPr marL="45720" indent="0">
              <a:buNone/>
            </a:pPr>
            <a:r>
              <a:rPr lang="cs-CZ" dirty="0" smtClean="0"/>
              <a:t>  </a:t>
            </a:r>
            <a:r>
              <a:rPr lang="cs-CZ" dirty="0" err="1" smtClean="0"/>
              <a:t>spinal</a:t>
            </a:r>
            <a:r>
              <a:rPr lang="cs-CZ" dirty="0" smtClean="0"/>
              <a:t> </a:t>
            </a:r>
            <a:r>
              <a:rPr lang="cs-CZ" dirty="0" err="1" smtClean="0"/>
              <a:t>injuries</a:t>
            </a:r>
            <a:r>
              <a:rPr lang="cs-CZ" dirty="0" smtClean="0"/>
              <a:t>, </a:t>
            </a:r>
            <a:r>
              <a:rPr lang="cs-CZ" dirty="0" err="1" smtClean="0"/>
              <a:t>subdural</a:t>
            </a:r>
            <a:r>
              <a:rPr lang="cs-CZ" dirty="0" smtClean="0"/>
              <a:t> </a:t>
            </a:r>
            <a:r>
              <a:rPr lang="cs-CZ" dirty="0" err="1" smtClean="0"/>
              <a:t>effusions</a:t>
            </a:r>
            <a:endParaRPr lang="cs-CZ" dirty="0" smtClean="0"/>
          </a:p>
          <a:p>
            <a:pPr marL="45720" indent="0">
              <a:buNone/>
            </a:pPr>
            <a:r>
              <a:rPr lang="cs-CZ" dirty="0" smtClean="0"/>
              <a:t>-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clinical</a:t>
            </a:r>
            <a:r>
              <a:rPr lang="cs-CZ" dirty="0" smtClean="0"/>
              <a:t> </a:t>
            </a:r>
            <a:r>
              <a:rPr lang="cs-CZ" dirty="0" err="1" smtClean="0"/>
              <a:t>descriptionon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operative</a:t>
            </a:r>
            <a:r>
              <a:rPr lang="cs-CZ" dirty="0" smtClean="0"/>
              <a:t> </a:t>
            </a:r>
            <a:r>
              <a:rPr lang="cs-CZ" dirty="0" err="1" smtClean="0"/>
              <a:t>procedure</a:t>
            </a:r>
            <a:r>
              <a:rPr lang="cs-CZ" dirty="0" smtClean="0"/>
              <a:t>  </a:t>
            </a:r>
          </a:p>
          <a:p>
            <a:pPr marL="45720" indent="0">
              <a:buNone/>
            </a:pPr>
            <a:r>
              <a:rPr lang="cs-CZ" dirty="0" smtClean="0"/>
              <a:t> 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hydrocephalus</a:t>
            </a:r>
            <a:endParaRPr lang="cs-CZ" dirty="0" smtClean="0"/>
          </a:p>
          <a:p>
            <a:pPr marL="45720" indent="0">
              <a:buNone/>
            </a:pPr>
            <a:r>
              <a:rPr lang="cs-CZ" dirty="0" smtClean="0"/>
              <a:t>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Ibn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Avicenna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980-1038)</a:t>
            </a:r>
          </a:p>
          <a:p>
            <a:pPr marL="45720" indent="0">
              <a:buNone/>
            </a:pPr>
            <a:r>
              <a:rPr lang="cs-CZ" dirty="0" smtClean="0"/>
              <a:t> Canon </a:t>
            </a:r>
            <a:r>
              <a:rPr lang="cs-CZ" dirty="0" err="1" smtClean="0"/>
              <a:t>Medicinae</a:t>
            </a:r>
            <a:r>
              <a:rPr lang="cs-CZ" dirty="0" smtClean="0"/>
              <a:t> – </a:t>
            </a:r>
            <a:r>
              <a:rPr lang="cs-CZ" dirty="0" err="1" smtClean="0"/>
              <a:t>medical</a:t>
            </a:r>
            <a:r>
              <a:rPr lang="cs-CZ" dirty="0" smtClean="0"/>
              <a:t> </a:t>
            </a:r>
            <a:r>
              <a:rPr lang="cs-CZ" dirty="0" err="1" smtClean="0"/>
              <a:t>knowleges</a:t>
            </a:r>
            <a:r>
              <a:rPr lang="cs-CZ" dirty="0" smtClean="0"/>
              <a:t> and      </a:t>
            </a:r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err="1" smtClean="0"/>
              <a:t>experiences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Arabic</a:t>
            </a:r>
            <a:r>
              <a:rPr lang="cs-CZ" dirty="0" smtClean="0"/>
              <a:t> and </a:t>
            </a:r>
            <a:r>
              <a:rPr lang="cs-CZ" dirty="0" err="1" smtClean="0"/>
              <a:t>Greek</a:t>
            </a:r>
            <a:r>
              <a:rPr lang="cs-CZ" dirty="0" smtClean="0"/>
              <a:t> </a:t>
            </a:r>
            <a:r>
              <a:rPr lang="cs-CZ" dirty="0" err="1" smtClean="0"/>
              <a:t>medicine</a:t>
            </a:r>
            <a:r>
              <a:rPr lang="cs-CZ" dirty="0" smtClean="0"/>
              <a:t> </a:t>
            </a:r>
          </a:p>
          <a:p>
            <a:pPr marL="45720" indent="0">
              <a:buNone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32656"/>
            <a:ext cx="2176243" cy="12241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268" y="3717032"/>
            <a:ext cx="2409971" cy="145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6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5001736"/>
          </a:xfrm>
        </p:spPr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European</a:t>
            </a:r>
            <a:r>
              <a:rPr lang="cs-CZ" dirty="0" smtClean="0">
                <a:solidFill>
                  <a:srgbClr val="FF0000"/>
                </a:solidFill>
              </a:rPr>
              <a:t> period  </a:t>
            </a:r>
          </a:p>
          <a:p>
            <a:pPr marL="45720" indent="0">
              <a:buNone/>
            </a:pPr>
            <a:r>
              <a:rPr lang="cs-CZ" dirty="0" err="1" smtClean="0"/>
              <a:t>From</a:t>
            </a:r>
            <a:r>
              <a:rPr lang="cs-CZ" dirty="0" smtClean="0"/>
              <a:t> 13th – to  16th </a:t>
            </a:r>
            <a:r>
              <a:rPr lang="cs-CZ" dirty="0" err="1" smtClean="0"/>
              <a:t>century</a:t>
            </a:r>
            <a:r>
              <a:rPr lang="cs-CZ" dirty="0" smtClean="0"/>
              <a:t>  </a:t>
            </a:r>
            <a:r>
              <a:rPr lang="cs-CZ" dirty="0" err="1" smtClean="0"/>
              <a:t>development</a:t>
            </a:r>
            <a:r>
              <a:rPr lang="cs-CZ" dirty="0" smtClean="0"/>
              <a:t> in </a:t>
            </a:r>
            <a:r>
              <a:rPr lang="cs-CZ" dirty="0" err="1" smtClean="0"/>
              <a:t>Europe</a:t>
            </a:r>
            <a:r>
              <a:rPr lang="cs-CZ" dirty="0" smtClean="0"/>
              <a:t> </a:t>
            </a:r>
            <a:r>
              <a:rPr lang="cs-CZ" dirty="0" err="1" smtClean="0"/>
              <a:t>characterized</a:t>
            </a:r>
            <a:r>
              <a:rPr lang="cs-CZ" dirty="0" smtClean="0"/>
              <a:t> by  so-</a:t>
            </a:r>
            <a:r>
              <a:rPr lang="cs-CZ" dirty="0" err="1" smtClean="0"/>
              <a:t>called</a:t>
            </a:r>
            <a:r>
              <a:rPr lang="cs-CZ" dirty="0" smtClean="0"/>
              <a:t> </a:t>
            </a:r>
            <a:r>
              <a:rPr lang="cs-CZ" b="1" dirty="0" err="1" smtClean="0"/>
              <a:t>Italian-French</a:t>
            </a:r>
            <a:r>
              <a:rPr lang="cs-CZ" b="1" dirty="0" smtClean="0"/>
              <a:t> period)   </a:t>
            </a:r>
          </a:p>
          <a:p>
            <a:pPr marL="45720" indent="0">
              <a:buNone/>
            </a:pPr>
            <a:r>
              <a:rPr lang="cs-CZ" dirty="0" smtClean="0"/>
              <a:t>13th </a:t>
            </a:r>
            <a:r>
              <a:rPr lang="cs-CZ" dirty="0" err="1" smtClean="0"/>
              <a:t>century</a:t>
            </a:r>
            <a:r>
              <a:rPr lang="cs-CZ" dirty="0" smtClean="0"/>
              <a:t> –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universities</a:t>
            </a:r>
            <a:r>
              <a:rPr lang="cs-CZ" dirty="0" smtClean="0"/>
              <a:t> in </a:t>
            </a:r>
            <a:r>
              <a:rPr lang="cs-CZ" dirty="0" smtClean="0">
                <a:solidFill>
                  <a:srgbClr val="FF0000"/>
                </a:solidFill>
              </a:rPr>
              <a:t>Italy</a:t>
            </a:r>
            <a:r>
              <a:rPr lang="cs-CZ" dirty="0" smtClean="0"/>
              <a:t> (</a:t>
            </a:r>
            <a:r>
              <a:rPr lang="cs-CZ" dirty="0" err="1" smtClean="0"/>
              <a:t>Padua</a:t>
            </a:r>
            <a:r>
              <a:rPr lang="cs-CZ" dirty="0" smtClean="0"/>
              <a:t>, </a:t>
            </a:r>
            <a:r>
              <a:rPr lang="cs-CZ" dirty="0" err="1" smtClean="0"/>
              <a:t>Napoli</a:t>
            </a:r>
            <a:r>
              <a:rPr lang="cs-CZ" dirty="0" smtClean="0"/>
              <a:t>, Bologna) – </a:t>
            </a:r>
            <a:r>
              <a:rPr lang="cs-CZ" dirty="0" err="1" smtClean="0"/>
              <a:t>performed</a:t>
            </a:r>
            <a:r>
              <a:rPr lang="cs-CZ" dirty="0" smtClean="0"/>
              <a:t> </a:t>
            </a:r>
            <a:r>
              <a:rPr lang="cs-CZ" dirty="0" err="1" smtClean="0"/>
              <a:t>anatomical</a:t>
            </a:r>
            <a:r>
              <a:rPr lang="cs-CZ" dirty="0" smtClean="0"/>
              <a:t> </a:t>
            </a:r>
            <a:r>
              <a:rPr lang="cs-CZ" dirty="0" err="1" smtClean="0"/>
              <a:t>sections</a:t>
            </a:r>
            <a:r>
              <a:rPr lang="cs-CZ" dirty="0" smtClean="0"/>
              <a:t> </a:t>
            </a:r>
          </a:p>
          <a:p>
            <a:pPr marL="45720" indent="0">
              <a:buNone/>
            </a:pPr>
            <a:endParaRPr lang="cs-CZ" dirty="0" smtClean="0"/>
          </a:p>
          <a:p>
            <a:pPr marL="45720" indent="0">
              <a:buNone/>
            </a:pPr>
            <a:endParaRPr lang="cs-CZ" dirty="0" smtClean="0"/>
          </a:p>
          <a:p>
            <a:pPr marL="4572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068960"/>
            <a:ext cx="3672408" cy="371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62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36712"/>
            <a:ext cx="4194412" cy="554784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620688"/>
            <a:ext cx="4071367" cy="228838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2989284"/>
            <a:ext cx="4060544" cy="3042548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17"/>
    </mc:Choice>
    <mc:Fallback xmlns="">
      <p:transition spd="slow" advTm="19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586583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cs-CZ" sz="1800" dirty="0">
                <a:solidFill>
                  <a:srgbClr val="FF0000"/>
                </a:solidFill>
              </a:rPr>
              <a:t>France </a:t>
            </a:r>
            <a:r>
              <a:rPr lang="cs-CZ" sz="1800" dirty="0"/>
              <a:t>– </a:t>
            </a:r>
            <a:r>
              <a:rPr lang="cs-CZ" sz="1800" dirty="0" err="1"/>
              <a:t>surgery</a:t>
            </a:r>
            <a:r>
              <a:rPr lang="cs-CZ" sz="1800" dirty="0"/>
              <a:t> has </a:t>
            </a:r>
            <a:r>
              <a:rPr lang="cs-CZ" sz="1800" dirty="0" err="1"/>
              <a:t>lower</a:t>
            </a:r>
            <a:r>
              <a:rPr lang="cs-CZ" sz="1800" dirty="0"/>
              <a:t> status </a:t>
            </a:r>
            <a:r>
              <a:rPr lang="cs-CZ" sz="1800" dirty="0" err="1"/>
              <a:t>than</a:t>
            </a:r>
            <a:r>
              <a:rPr lang="cs-CZ" sz="1800" dirty="0"/>
              <a:t> </a:t>
            </a:r>
            <a:r>
              <a:rPr lang="cs-CZ" sz="1800" dirty="0" err="1"/>
              <a:t>pure</a:t>
            </a:r>
            <a:endParaRPr lang="cs-CZ" sz="1800" dirty="0"/>
          </a:p>
          <a:p>
            <a:pPr marL="45720" indent="0">
              <a:buNone/>
            </a:pPr>
            <a:r>
              <a:rPr lang="cs-CZ" sz="1800" dirty="0" err="1"/>
              <a:t>medicine</a:t>
            </a:r>
            <a:r>
              <a:rPr lang="cs-CZ" sz="1800" dirty="0"/>
              <a:t> </a:t>
            </a:r>
            <a:r>
              <a:rPr lang="cs-CZ" sz="1800" dirty="0" err="1"/>
              <a:t>until</a:t>
            </a:r>
            <a:r>
              <a:rPr lang="cs-CZ" sz="1800" dirty="0"/>
              <a:t> </a:t>
            </a:r>
            <a:r>
              <a:rPr lang="cs-CZ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Rogerius</a:t>
            </a:r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Salermitanus</a:t>
            </a:r>
            <a:endPara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>
              <a:buNone/>
            </a:pPr>
            <a:r>
              <a:rPr lang="cs-CZ" sz="1800" dirty="0" err="1" smtClean="0"/>
              <a:t>wrote</a:t>
            </a:r>
            <a:r>
              <a:rPr lang="cs-CZ" sz="1800" dirty="0" smtClean="0"/>
              <a:t> </a:t>
            </a:r>
            <a:r>
              <a:rPr lang="cs-CZ" sz="1800" dirty="0" err="1"/>
              <a:t>file</a:t>
            </a:r>
            <a:r>
              <a:rPr lang="cs-CZ" sz="1800" dirty="0"/>
              <a:t> „</a:t>
            </a:r>
            <a:r>
              <a:rPr lang="cs-CZ" sz="1800" dirty="0" err="1"/>
              <a:t>Chirurgia</a:t>
            </a:r>
            <a:r>
              <a:rPr lang="cs-CZ" sz="1800" dirty="0"/>
              <a:t>“ – </a:t>
            </a:r>
            <a:r>
              <a:rPr lang="cs-CZ" sz="1800" dirty="0" err="1"/>
              <a:t>surgery</a:t>
            </a:r>
            <a:r>
              <a:rPr lang="cs-CZ" sz="1800" dirty="0"/>
              <a:t> </a:t>
            </a:r>
            <a:r>
              <a:rPr lang="cs-CZ" sz="1800" dirty="0" err="1"/>
              <a:t>was</a:t>
            </a:r>
            <a:r>
              <a:rPr lang="cs-CZ" sz="1800" dirty="0"/>
              <a:t> </a:t>
            </a:r>
            <a:r>
              <a:rPr lang="cs-CZ" sz="1800" dirty="0" err="1"/>
              <a:t>considered</a:t>
            </a:r>
            <a:r>
              <a:rPr lang="cs-CZ" sz="1800" dirty="0"/>
              <a:t> as </a:t>
            </a:r>
            <a:r>
              <a:rPr lang="cs-CZ" sz="1800" dirty="0" err="1"/>
              <a:t>craft</a:t>
            </a:r>
            <a:r>
              <a:rPr lang="cs-CZ" sz="1800" dirty="0"/>
              <a:t>, </a:t>
            </a:r>
            <a:endParaRPr lang="cs-CZ" sz="1800" dirty="0" smtClean="0"/>
          </a:p>
          <a:p>
            <a:pPr marL="45720" indent="0">
              <a:buNone/>
            </a:pPr>
            <a:r>
              <a:rPr lang="cs-CZ" sz="1800" dirty="0" err="1" smtClean="0"/>
              <a:t>performed</a:t>
            </a:r>
            <a:r>
              <a:rPr lang="cs-CZ" sz="1800" dirty="0" smtClean="0"/>
              <a:t> </a:t>
            </a:r>
            <a:r>
              <a:rPr lang="cs-CZ" sz="1800" dirty="0"/>
              <a:t>by </a:t>
            </a:r>
            <a:r>
              <a:rPr lang="cs-CZ" sz="1800" dirty="0" err="1"/>
              <a:t>healers</a:t>
            </a:r>
            <a:r>
              <a:rPr lang="cs-CZ" sz="1800" dirty="0"/>
              <a:t> and </a:t>
            </a:r>
            <a:r>
              <a:rPr lang="cs-CZ" sz="1800" dirty="0" err="1" smtClean="0"/>
              <a:t>barbers</a:t>
            </a:r>
            <a:endParaRPr lang="cs-CZ" sz="1800" dirty="0" smtClean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cs-CZ" altLang="cs-CZ" sz="1800" dirty="0">
              <a:solidFill>
                <a:srgbClr val="202124"/>
              </a:solidFill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dirty="0" err="1" smtClean="0">
                <a:solidFill>
                  <a:srgbClr val="202124"/>
                </a:solidFill>
              </a:rPr>
              <a:t>The</a:t>
            </a:r>
            <a:r>
              <a:rPr lang="cs-CZ" altLang="cs-CZ" sz="1800" dirty="0" smtClean="0">
                <a:solidFill>
                  <a:srgbClr val="202124"/>
                </a:solidFill>
              </a:rPr>
              <a:t> </a:t>
            </a:r>
            <a:r>
              <a:rPr lang="cs-CZ" altLang="cs-CZ" sz="1800" dirty="0" err="1">
                <a:solidFill>
                  <a:srgbClr val="202124"/>
                </a:solidFill>
              </a:rPr>
              <a:t>first</a:t>
            </a:r>
            <a:r>
              <a:rPr lang="cs-CZ" altLang="cs-CZ" sz="1800" dirty="0">
                <a:solidFill>
                  <a:srgbClr val="202124"/>
                </a:solidFill>
              </a:rPr>
              <a:t> </a:t>
            </a:r>
            <a:r>
              <a:rPr lang="cs-CZ" altLang="cs-CZ" sz="1800" dirty="0" err="1">
                <a:solidFill>
                  <a:srgbClr val="202124"/>
                </a:solidFill>
              </a:rPr>
              <a:t>real</a:t>
            </a:r>
            <a:r>
              <a:rPr lang="cs-CZ" altLang="cs-CZ" sz="1800" dirty="0">
                <a:solidFill>
                  <a:srgbClr val="202124"/>
                </a:solidFill>
              </a:rPr>
              <a:t> </a:t>
            </a:r>
            <a:r>
              <a:rPr lang="cs-CZ" altLang="cs-CZ" sz="1800" dirty="0" err="1">
                <a:solidFill>
                  <a:srgbClr val="202124"/>
                </a:solidFill>
              </a:rPr>
              <a:t>surgeons</a:t>
            </a:r>
            <a:r>
              <a:rPr lang="cs-CZ" altLang="cs-CZ" sz="1800" dirty="0">
                <a:solidFill>
                  <a:srgbClr val="202124"/>
                </a:solidFill>
              </a:rPr>
              <a:t> </a:t>
            </a:r>
            <a:r>
              <a:rPr lang="cs-CZ" altLang="cs-CZ" sz="1800" dirty="0" err="1">
                <a:solidFill>
                  <a:srgbClr val="202124"/>
                </a:solidFill>
              </a:rPr>
              <a:t>were</a:t>
            </a:r>
            <a:r>
              <a:rPr lang="cs-CZ" altLang="cs-CZ" sz="1800" dirty="0">
                <a:solidFill>
                  <a:srgbClr val="202124"/>
                </a:solidFill>
              </a:rPr>
              <a:t> </a:t>
            </a:r>
            <a:r>
              <a:rPr lang="cs-CZ" altLang="cs-CZ" sz="1800" dirty="0" err="1">
                <a:solidFill>
                  <a:srgbClr val="202124"/>
                </a:solidFill>
              </a:rPr>
              <a:t>the</a:t>
            </a:r>
            <a:r>
              <a:rPr lang="cs-CZ" altLang="cs-CZ" sz="1800" dirty="0">
                <a:solidFill>
                  <a:srgbClr val="202124"/>
                </a:solidFill>
              </a:rPr>
              <a:t> </a:t>
            </a:r>
            <a:r>
              <a:rPr lang="cs-CZ" altLang="cs-CZ" sz="1800" dirty="0" err="1">
                <a:solidFill>
                  <a:srgbClr val="202124"/>
                </a:solidFill>
              </a:rPr>
              <a:t>healers</a:t>
            </a:r>
            <a:r>
              <a:rPr lang="cs-CZ" altLang="cs-CZ" sz="1800" dirty="0">
                <a:solidFill>
                  <a:srgbClr val="202124"/>
                </a:solidFill>
              </a:rPr>
              <a:t> </a:t>
            </a:r>
            <a:r>
              <a:rPr lang="cs-CZ" altLang="cs-CZ" sz="1800" dirty="0" err="1">
                <a:solidFill>
                  <a:srgbClr val="202124"/>
                </a:solidFill>
              </a:rPr>
              <a:t>from</a:t>
            </a:r>
            <a:endParaRPr lang="cs-CZ" altLang="cs-CZ" sz="1800" dirty="0">
              <a:solidFill>
                <a:srgbClr val="202124"/>
              </a:solidFill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dirty="0" err="1" smtClean="0">
                <a:solidFill>
                  <a:srgbClr val="202124"/>
                </a:solidFill>
              </a:rPr>
              <a:t>numerous</a:t>
            </a:r>
            <a:r>
              <a:rPr lang="cs-CZ" altLang="cs-CZ" sz="1800" dirty="0" smtClean="0">
                <a:solidFill>
                  <a:srgbClr val="202124"/>
                </a:solidFill>
              </a:rPr>
              <a:t> </a:t>
            </a:r>
            <a:r>
              <a:rPr lang="cs-CZ" altLang="cs-CZ" sz="1800" dirty="0" err="1">
                <a:solidFill>
                  <a:srgbClr val="202124"/>
                </a:solidFill>
              </a:rPr>
              <a:t>wars</a:t>
            </a:r>
            <a:r>
              <a:rPr lang="cs-CZ" altLang="cs-CZ" sz="1800" dirty="0">
                <a:solidFill>
                  <a:srgbClr val="202124"/>
                </a:solidFill>
              </a:rPr>
              <a:t> - </a:t>
            </a:r>
            <a:r>
              <a:rPr lang="cs-CZ" altLang="cs-CZ" sz="1800" dirty="0" err="1">
                <a:solidFill>
                  <a:srgbClr val="202124"/>
                </a:solidFill>
              </a:rPr>
              <a:t>especially</a:t>
            </a:r>
            <a:r>
              <a:rPr lang="cs-CZ" altLang="cs-CZ" sz="1800" dirty="0">
                <a:solidFill>
                  <a:srgbClr val="202124"/>
                </a:solidFill>
              </a:rPr>
              <a:t> </a:t>
            </a:r>
            <a:r>
              <a:rPr lang="cs-CZ" altLang="cs-CZ" sz="1800" b="1" dirty="0" err="1"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Ambroise</a:t>
            </a:r>
            <a:r>
              <a:rPr lang="cs-CZ" altLang="cs-CZ" sz="1800" b="1" dirty="0"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1800" b="1" dirty="0" err="1"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Paré</a:t>
            </a:r>
            <a:r>
              <a:rPr lang="cs-CZ" altLang="cs-CZ" sz="1800" b="1" dirty="0"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(1510-1590</a:t>
            </a:r>
            <a:r>
              <a:rPr lang="cs-CZ" altLang="cs-CZ" sz="1800" b="1" dirty="0" smtClean="0"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 </a:t>
            </a:r>
            <a:r>
              <a:rPr lang="cs-CZ" altLang="cs-CZ" sz="1800" dirty="0" err="1" smtClean="0">
                <a:solidFill>
                  <a:srgbClr val="202124"/>
                </a:solidFill>
              </a:rPr>
              <a:t>Became</a:t>
            </a:r>
            <a:r>
              <a:rPr lang="cs-CZ" altLang="cs-CZ" sz="1800" dirty="0" smtClean="0">
                <a:solidFill>
                  <a:srgbClr val="202124"/>
                </a:solidFill>
              </a:rPr>
              <a:t> </a:t>
            </a:r>
            <a:r>
              <a:rPr lang="cs-CZ" altLang="cs-CZ" sz="1800" dirty="0">
                <a:solidFill>
                  <a:srgbClr val="202124"/>
                </a:solidFill>
              </a:rPr>
              <a:t>a </a:t>
            </a:r>
            <a:r>
              <a:rPr lang="cs-CZ" altLang="cs-CZ" sz="1800" dirty="0" err="1">
                <a:solidFill>
                  <a:srgbClr val="202124"/>
                </a:solidFill>
              </a:rPr>
              <a:t>royal</a:t>
            </a:r>
            <a:r>
              <a:rPr lang="cs-CZ" altLang="cs-CZ" sz="1800" dirty="0">
                <a:solidFill>
                  <a:srgbClr val="202124"/>
                </a:solidFill>
              </a:rPr>
              <a:t> </a:t>
            </a:r>
            <a:r>
              <a:rPr lang="cs-CZ" altLang="cs-CZ" sz="1800" dirty="0" err="1">
                <a:solidFill>
                  <a:srgbClr val="202124"/>
                </a:solidFill>
              </a:rPr>
              <a:t>healer</a:t>
            </a:r>
            <a:r>
              <a:rPr lang="cs-CZ" altLang="cs-CZ" sz="1800" dirty="0">
                <a:solidFill>
                  <a:srgbClr val="202124"/>
                </a:solidFill>
              </a:rPr>
              <a:t> (</a:t>
            </a:r>
            <a:r>
              <a:rPr lang="cs-CZ" altLang="cs-CZ" sz="1800" dirty="0" err="1">
                <a:solidFill>
                  <a:srgbClr val="202124"/>
                </a:solidFill>
              </a:rPr>
              <a:t>French</a:t>
            </a:r>
            <a:r>
              <a:rPr lang="cs-CZ" altLang="cs-CZ" sz="1800" dirty="0">
                <a:solidFill>
                  <a:srgbClr val="202124"/>
                </a:solidFill>
              </a:rPr>
              <a:t> </a:t>
            </a:r>
            <a:r>
              <a:rPr lang="cs-CZ" altLang="cs-CZ" sz="1800" dirty="0" err="1">
                <a:solidFill>
                  <a:srgbClr val="202124"/>
                </a:solidFill>
              </a:rPr>
              <a:t>kings</a:t>
            </a:r>
            <a:r>
              <a:rPr lang="cs-CZ" altLang="cs-CZ" sz="1800" dirty="0">
                <a:solidFill>
                  <a:srgbClr val="202124"/>
                </a:solidFill>
              </a:rPr>
              <a:t> </a:t>
            </a:r>
            <a:r>
              <a:rPr lang="cs-CZ" altLang="cs-CZ" sz="1800" dirty="0" smtClean="0">
                <a:solidFill>
                  <a:srgbClr val="202124"/>
                </a:solidFill>
              </a:rPr>
              <a:t> Charles </a:t>
            </a:r>
            <a:r>
              <a:rPr lang="cs-CZ" altLang="cs-CZ" sz="1800" dirty="0">
                <a:solidFill>
                  <a:srgbClr val="202124"/>
                </a:solidFill>
              </a:rPr>
              <a:t>IX and Henry III</a:t>
            </a:r>
            <a:r>
              <a:rPr lang="cs-CZ" altLang="cs-CZ" sz="1800" dirty="0" smtClean="0">
                <a:solidFill>
                  <a:srgbClr val="202124"/>
                </a:solidFill>
              </a:rPr>
              <a:t>)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dirty="0" smtClean="0">
                <a:solidFill>
                  <a:srgbClr val="202124"/>
                </a:solidFill>
              </a:rPr>
              <a:t>-  </a:t>
            </a:r>
            <a:r>
              <a:rPr lang="cs-CZ" altLang="cs-CZ" sz="1800" dirty="0" err="1">
                <a:solidFill>
                  <a:srgbClr val="202124"/>
                </a:solidFill>
              </a:rPr>
              <a:t>tying</a:t>
            </a:r>
            <a:r>
              <a:rPr lang="cs-CZ" altLang="cs-CZ" sz="1800" dirty="0">
                <a:solidFill>
                  <a:srgbClr val="202124"/>
                </a:solidFill>
              </a:rPr>
              <a:t> </a:t>
            </a:r>
            <a:r>
              <a:rPr lang="cs-CZ" altLang="cs-CZ" sz="1800" dirty="0" err="1">
                <a:solidFill>
                  <a:srgbClr val="202124"/>
                </a:solidFill>
              </a:rPr>
              <a:t>blood</a:t>
            </a:r>
            <a:r>
              <a:rPr lang="cs-CZ" altLang="cs-CZ" sz="1800" dirty="0">
                <a:solidFill>
                  <a:srgbClr val="202124"/>
                </a:solidFill>
              </a:rPr>
              <a:t> </a:t>
            </a:r>
            <a:r>
              <a:rPr lang="cs-CZ" altLang="cs-CZ" sz="1800" dirty="0" smtClean="0">
                <a:solidFill>
                  <a:srgbClr val="202124"/>
                </a:solidFill>
              </a:rPr>
              <a:t> </a:t>
            </a:r>
            <a:r>
              <a:rPr lang="cs-CZ" altLang="cs-CZ" sz="1800" dirty="0" err="1" smtClean="0">
                <a:solidFill>
                  <a:srgbClr val="202124"/>
                </a:solidFill>
              </a:rPr>
              <a:t>vessels</a:t>
            </a:r>
            <a:r>
              <a:rPr lang="cs-CZ" altLang="cs-CZ" sz="1800" dirty="0" smtClean="0">
                <a:solidFill>
                  <a:srgbClr val="202124"/>
                </a:solidFill>
              </a:rPr>
              <a:t> </a:t>
            </a:r>
            <a:r>
              <a:rPr lang="cs-CZ" altLang="cs-CZ" sz="1800" dirty="0">
                <a:solidFill>
                  <a:srgbClr val="202124"/>
                </a:solidFill>
              </a:rPr>
              <a:t>in </a:t>
            </a:r>
            <a:r>
              <a:rPr lang="cs-CZ" altLang="cs-CZ" sz="1800" dirty="0" err="1">
                <a:solidFill>
                  <a:srgbClr val="202124"/>
                </a:solidFill>
              </a:rPr>
              <a:t>amputated</a:t>
            </a:r>
            <a:r>
              <a:rPr lang="cs-CZ" altLang="cs-CZ" sz="1800" dirty="0">
                <a:solidFill>
                  <a:srgbClr val="202124"/>
                </a:solidFill>
              </a:rPr>
              <a:t> </a:t>
            </a:r>
            <a:r>
              <a:rPr lang="cs-CZ" altLang="cs-CZ" sz="1800" dirty="0" err="1">
                <a:solidFill>
                  <a:srgbClr val="202124"/>
                </a:solidFill>
              </a:rPr>
              <a:t>limbs</a:t>
            </a:r>
            <a:r>
              <a:rPr lang="cs-CZ" altLang="cs-CZ" sz="1800" dirty="0">
                <a:solidFill>
                  <a:srgbClr val="202124"/>
                </a:solidFill>
              </a:rPr>
              <a:t>, he </a:t>
            </a:r>
            <a:r>
              <a:rPr lang="cs-CZ" altLang="cs-CZ" sz="1800" dirty="0" err="1">
                <a:solidFill>
                  <a:srgbClr val="202124"/>
                </a:solidFill>
              </a:rPr>
              <a:t>replaced</a:t>
            </a:r>
            <a:r>
              <a:rPr lang="cs-CZ" altLang="cs-CZ" sz="1800" dirty="0">
                <a:solidFill>
                  <a:srgbClr val="202124"/>
                </a:solidFill>
              </a:rPr>
              <a:t> </a:t>
            </a:r>
            <a:r>
              <a:rPr lang="cs-CZ" altLang="cs-CZ" sz="1800" dirty="0" err="1">
                <a:solidFill>
                  <a:srgbClr val="202124"/>
                </a:solidFill>
              </a:rPr>
              <a:t>the</a:t>
            </a:r>
            <a:r>
              <a:rPr lang="cs-CZ" altLang="cs-CZ" sz="1800" dirty="0">
                <a:solidFill>
                  <a:srgbClr val="202124"/>
                </a:solidFill>
              </a:rPr>
              <a:t> </a:t>
            </a:r>
            <a:r>
              <a:rPr lang="cs-CZ" altLang="cs-CZ" sz="1800" dirty="0" err="1">
                <a:solidFill>
                  <a:srgbClr val="202124"/>
                </a:solidFill>
              </a:rPr>
              <a:t>painful</a:t>
            </a:r>
            <a:r>
              <a:rPr lang="cs-CZ" altLang="cs-CZ" sz="1800" dirty="0">
                <a:solidFill>
                  <a:srgbClr val="202124"/>
                </a:solidFill>
              </a:rPr>
              <a:t> </a:t>
            </a:r>
            <a:r>
              <a:rPr lang="cs-CZ" altLang="cs-CZ" sz="1800" dirty="0" err="1">
                <a:solidFill>
                  <a:srgbClr val="202124"/>
                </a:solidFill>
              </a:rPr>
              <a:t>burning</a:t>
            </a:r>
            <a:r>
              <a:rPr lang="cs-CZ" altLang="cs-CZ" sz="1800" dirty="0">
                <a:solidFill>
                  <a:srgbClr val="202124"/>
                </a:solidFill>
              </a:rPr>
              <a:t>, </a:t>
            </a:r>
            <a:r>
              <a:rPr lang="cs-CZ" altLang="cs-CZ" sz="1800" dirty="0" smtClean="0">
                <a:solidFill>
                  <a:srgbClr val="202124"/>
                </a:solidFill>
              </a:rPr>
              <a:t> he </a:t>
            </a:r>
            <a:r>
              <a:rPr lang="cs-CZ" altLang="cs-CZ" sz="1800" dirty="0" err="1">
                <a:solidFill>
                  <a:srgbClr val="202124"/>
                </a:solidFill>
              </a:rPr>
              <a:t>wrote</a:t>
            </a:r>
            <a:r>
              <a:rPr lang="cs-CZ" altLang="cs-CZ" sz="1800" dirty="0">
                <a:solidFill>
                  <a:srgbClr val="202124"/>
                </a:solidFill>
              </a:rPr>
              <a:t> his </a:t>
            </a:r>
            <a:r>
              <a:rPr lang="cs-CZ" altLang="cs-CZ" sz="1800" dirty="0" smtClean="0">
                <a:solidFill>
                  <a:srgbClr val="202124"/>
                </a:solidFill>
              </a:rPr>
              <a:t>  </a:t>
            </a:r>
            <a:r>
              <a:rPr lang="cs-CZ" altLang="cs-CZ" sz="1800" dirty="0" err="1" smtClean="0">
                <a:solidFill>
                  <a:srgbClr val="202124"/>
                </a:solidFill>
              </a:rPr>
              <a:t>experience</a:t>
            </a:r>
            <a:r>
              <a:rPr lang="cs-CZ" altLang="cs-CZ" sz="1800" dirty="0" smtClean="0">
                <a:solidFill>
                  <a:srgbClr val="202124"/>
                </a:solidFill>
              </a:rPr>
              <a:t> </a:t>
            </a:r>
            <a:r>
              <a:rPr lang="cs-CZ" altLang="cs-CZ" sz="1800" dirty="0">
                <a:solidFill>
                  <a:srgbClr val="202124"/>
                </a:solidFill>
              </a:rPr>
              <a:t>in many </a:t>
            </a:r>
            <a:r>
              <a:rPr lang="cs-CZ" altLang="cs-CZ" sz="1800" dirty="0" err="1" smtClean="0">
                <a:solidFill>
                  <a:srgbClr val="202124"/>
                </a:solidFill>
              </a:rPr>
              <a:t>volumes</a:t>
            </a:r>
            <a:endParaRPr lang="cs-CZ" altLang="cs-CZ" sz="1800" dirty="0">
              <a:solidFill>
                <a:srgbClr val="202124"/>
              </a:solidFill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dirty="0" smtClean="0">
                <a:solidFill>
                  <a:srgbClr val="202124"/>
                </a:solidFill>
              </a:rPr>
              <a:t>- </a:t>
            </a:r>
            <a:r>
              <a:rPr lang="cs-CZ" altLang="cs-CZ" sz="1800" dirty="0" err="1" smtClean="0">
                <a:solidFill>
                  <a:srgbClr val="202124"/>
                </a:solidFill>
              </a:rPr>
              <a:t>Prostesthetics</a:t>
            </a:r>
            <a:r>
              <a:rPr lang="cs-CZ" altLang="cs-CZ" sz="1800" dirty="0" smtClean="0">
                <a:solidFill>
                  <a:srgbClr val="202124"/>
                </a:solidFill>
              </a:rPr>
              <a:t> in 16th </a:t>
            </a:r>
            <a:r>
              <a:rPr lang="cs-CZ" altLang="cs-CZ" sz="1800" dirty="0" err="1" smtClean="0">
                <a:solidFill>
                  <a:srgbClr val="202124"/>
                </a:solidFill>
              </a:rPr>
              <a:t>century</a:t>
            </a:r>
            <a:r>
              <a:rPr lang="cs-CZ" altLang="cs-CZ" sz="1800" dirty="0" smtClean="0">
                <a:solidFill>
                  <a:srgbClr val="202124"/>
                </a:solidFill>
              </a:rPr>
              <a:t> (</a:t>
            </a:r>
            <a:r>
              <a:rPr lang="cs-CZ" altLang="cs-CZ" sz="1800" dirty="0" err="1" smtClean="0">
                <a:solidFill>
                  <a:srgbClr val="202124"/>
                </a:solidFill>
              </a:rPr>
              <a:t>Ambroise</a:t>
            </a:r>
            <a:r>
              <a:rPr lang="cs-CZ" altLang="cs-CZ" sz="1800" dirty="0" smtClean="0">
                <a:solidFill>
                  <a:srgbClr val="202124"/>
                </a:solidFill>
              </a:rPr>
              <a:t>  </a:t>
            </a:r>
            <a:r>
              <a:rPr lang="cs-CZ" altLang="cs-CZ" sz="1800" dirty="0" err="1" smtClean="0">
                <a:solidFill>
                  <a:srgbClr val="202124"/>
                </a:solidFill>
              </a:rPr>
              <a:t>Paré</a:t>
            </a:r>
            <a:r>
              <a:rPr lang="cs-CZ" altLang="cs-CZ" sz="1800" dirty="0" smtClean="0">
                <a:solidFill>
                  <a:srgbClr val="202124"/>
                </a:solidFill>
              </a:rPr>
              <a:t>)</a:t>
            </a:r>
            <a:endParaRPr lang="cs-CZ" altLang="cs-CZ" sz="18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cs-CZ" dirty="0" smtClean="0"/>
          </a:p>
          <a:p>
            <a:pPr marL="45720" indent="0">
              <a:buNone/>
            </a:pPr>
            <a:endParaRPr lang="cs-CZ" dirty="0"/>
          </a:p>
          <a:p>
            <a:pPr marL="4572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119" t="1512" r="13061" b="10794"/>
          <a:stretch/>
        </p:blipFill>
        <p:spPr>
          <a:xfrm>
            <a:off x="6804248" y="4149080"/>
            <a:ext cx="1897038" cy="27086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1412776"/>
            <a:ext cx="1431263" cy="21755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196" y="4663991"/>
            <a:ext cx="3589566" cy="202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4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245424" cy="5793824"/>
          </a:xfrm>
        </p:spPr>
        <p:txBody>
          <a:bodyPr>
            <a:normAutofit/>
          </a:bodyPr>
          <a:lstStyle/>
          <a:p>
            <a:r>
              <a:rPr lang="cs-CZ" dirty="0" smtClean="0"/>
              <a:t>At </a:t>
            </a: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anatomy  (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Vesalius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Eustachio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Fallopia</a:t>
            </a:r>
            <a:r>
              <a:rPr lang="cs-CZ" dirty="0" smtClean="0"/>
              <a:t>) </a:t>
            </a:r>
            <a:r>
              <a:rPr lang="cs-CZ" dirty="0" err="1" smtClean="0"/>
              <a:t>developed</a:t>
            </a:r>
            <a:r>
              <a:rPr lang="cs-CZ" dirty="0" smtClean="0"/>
              <a:t> </a:t>
            </a:r>
            <a:r>
              <a:rPr lang="cs-CZ" dirty="0" err="1" smtClean="0"/>
              <a:t>boisterously</a:t>
            </a:r>
            <a:endParaRPr lang="cs-CZ" dirty="0" smtClean="0"/>
          </a:p>
          <a:p>
            <a:r>
              <a:rPr lang="cs-CZ" dirty="0" err="1" smtClean="0"/>
              <a:t>First</a:t>
            </a:r>
            <a:r>
              <a:rPr lang="cs-CZ" dirty="0" smtClean="0"/>
              <a:t>  </a:t>
            </a:r>
            <a:r>
              <a:rPr lang="cs-CZ" dirty="0" err="1" smtClean="0"/>
              <a:t>physiological</a:t>
            </a:r>
            <a:r>
              <a:rPr lang="cs-CZ" dirty="0" smtClean="0"/>
              <a:t> </a:t>
            </a:r>
            <a:r>
              <a:rPr lang="cs-CZ" dirty="0" err="1" smtClean="0"/>
              <a:t>findings</a:t>
            </a:r>
            <a:endParaRPr lang="cs-CZ" dirty="0" smtClean="0"/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-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Harvey </a:t>
            </a:r>
          </a:p>
          <a:p>
            <a:pPr marL="45720" indent="0">
              <a:buNone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cs-CZ" dirty="0" smtClean="0"/>
              <a:t>1628 – </a:t>
            </a:r>
            <a:r>
              <a:rPr lang="cs-CZ" dirty="0" err="1" smtClean="0"/>
              <a:t>described</a:t>
            </a:r>
            <a:r>
              <a:rPr lang="cs-CZ" dirty="0" smtClean="0"/>
              <a:t> </a:t>
            </a:r>
            <a:r>
              <a:rPr lang="cs-CZ" dirty="0" err="1" smtClean="0"/>
              <a:t>systemic</a:t>
            </a:r>
            <a:r>
              <a:rPr lang="cs-CZ" dirty="0" smtClean="0"/>
              <a:t> </a:t>
            </a:r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   </a:t>
            </a:r>
            <a:r>
              <a:rPr lang="cs-CZ" dirty="0" err="1" smtClean="0"/>
              <a:t>circulation</a:t>
            </a:r>
            <a:endParaRPr lang="cs-CZ" dirty="0"/>
          </a:p>
          <a:p>
            <a:pPr marL="45720" indent="0">
              <a:buNone/>
            </a:pPr>
            <a:r>
              <a:rPr lang="cs-CZ" dirty="0" smtClean="0"/>
              <a:t>  -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Michael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Servetus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 1553 – </a:t>
            </a:r>
            <a:r>
              <a:rPr lang="cs-CZ" dirty="0" err="1" smtClean="0"/>
              <a:t>described</a:t>
            </a:r>
            <a:r>
              <a:rPr lang="cs-CZ" dirty="0" smtClean="0"/>
              <a:t> </a:t>
            </a:r>
            <a:r>
              <a:rPr lang="cs-CZ" dirty="0" err="1" smtClean="0"/>
              <a:t>pulmonary</a:t>
            </a:r>
            <a:r>
              <a:rPr lang="cs-CZ" dirty="0" smtClean="0"/>
              <a:t> </a:t>
            </a:r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</a:t>
            </a:r>
            <a:r>
              <a:rPr lang="cs-CZ" dirty="0" err="1" smtClean="0"/>
              <a:t>circulation</a:t>
            </a:r>
            <a:endParaRPr lang="cs-CZ" dirty="0" smtClean="0"/>
          </a:p>
          <a:p>
            <a:pPr marL="45720" indent="0">
              <a:buNone/>
            </a:pPr>
            <a:endParaRPr lang="cs-CZ" dirty="0" smtClean="0"/>
          </a:p>
          <a:p>
            <a:pPr marL="45720" indent="0">
              <a:buNone/>
            </a:pPr>
            <a:r>
              <a:rPr lang="cs-CZ" dirty="0" err="1" smtClean="0"/>
              <a:t>Since</a:t>
            </a:r>
            <a:r>
              <a:rPr lang="cs-CZ" dirty="0" smtClean="0"/>
              <a:t> 15th </a:t>
            </a:r>
            <a:r>
              <a:rPr lang="cs-CZ" dirty="0" err="1" smtClean="0"/>
              <a:t>century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r>
              <a:rPr lang="cs-CZ" dirty="0" smtClean="0"/>
              <a:t>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taught</a:t>
            </a:r>
            <a:r>
              <a:rPr lang="cs-CZ" dirty="0" smtClean="0"/>
              <a:t>  as a </a:t>
            </a:r>
            <a:r>
              <a:rPr lang="cs-CZ" dirty="0" err="1" smtClean="0"/>
              <a:t>separate</a:t>
            </a:r>
            <a:r>
              <a:rPr lang="cs-CZ" dirty="0" smtClean="0"/>
              <a:t> </a:t>
            </a:r>
            <a:r>
              <a:rPr lang="cs-CZ" dirty="0" err="1" smtClean="0"/>
              <a:t>branch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/>
              <a:t>u</a:t>
            </a:r>
            <a:r>
              <a:rPr lang="cs-CZ" dirty="0" err="1" smtClean="0"/>
              <a:t>niversities</a:t>
            </a:r>
            <a:r>
              <a:rPr lang="cs-CZ" dirty="0" smtClean="0"/>
              <a:t> 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Montpellier</a:t>
            </a:r>
            <a:r>
              <a:rPr lang="cs-CZ" dirty="0" smtClean="0"/>
              <a:t>,  </a:t>
            </a:r>
            <a:r>
              <a:rPr lang="cs-CZ" dirty="0" err="1" smtClean="0"/>
              <a:t>Paduam</a:t>
            </a:r>
            <a:r>
              <a:rPr lang="cs-CZ" dirty="0" smtClean="0"/>
              <a:t>, Bologna.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t="149" b="8762"/>
          <a:stretch/>
        </p:blipFill>
        <p:spPr>
          <a:xfrm>
            <a:off x="5805889" y="1412776"/>
            <a:ext cx="2699792" cy="19399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429000"/>
            <a:ext cx="1872208" cy="168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90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60" y="5229200"/>
            <a:ext cx="6512511" cy="1143000"/>
          </a:xfrm>
        </p:spPr>
        <p:txBody>
          <a:bodyPr/>
          <a:lstStyle/>
          <a:p>
            <a:r>
              <a:rPr lang="cs-CZ" dirty="0" err="1" smtClean="0"/>
              <a:t>Modern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4929728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 smtClean="0"/>
              <a:t>Modern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r>
              <a:rPr lang="cs-CZ" dirty="0" smtClean="0"/>
              <a:t> developer </a:t>
            </a:r>
            <a:r>
              <a:rPr lang="cs-CZ" dirty="0" err="1" smtClean="0"/>
              <a:t>rapidly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scientific</a:t>
            </a:r>
            <a:r>
              <a:rPr lang="cs-CZ" dirty="0" smtClean="0"/>
              <a:t>  </a:t>
            </a:r>
            <a:r>
              <a:rPr lang="cs-CZ" dirty="0" err="1" smtClean="0"/>
              <a:t>era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Three</a:t>
            </a:r>
            <a:r>
              <a:rPr lang="cs-CZ" dirty="0" smtClean="0"/>
              <a:t> </a:t>
            </a:r>
            <a:r>
              <a:rPr lang="cs-CZ" dirty="0" err="1" smtClean="0"/>
              <a:t>main</a:t>
            </a:r>
            <a:r>
              <a:rPr lang="cs-CZ" dirty="0" smtClean="0"/>
              <a:t> </a:t>
            </a:r>
            <a:r>
              <a:rPr lang="cs-CZ" dirty="0" err="1" smtClean="0"/>
              <a:t>developments</a:t>
            </a:r>
            <a:r>
              <a:rPr lang="cs-CZ" dirty="0" smtClean="0"/>
              <a:t> </a:t>
            </a:r>
            <a:r>
              <a:rPr lang="cs-CZ" dirty="0" err="1" smtClean="0"/>
              <a:t>permitted</a:t>
            </a:r>
            <a:r>
              <a:rPr lang="cs-CZ" dirty="0" smtClean="0"/>
              <a:t> 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transition</a:t>
            </a:r>
            <a:r>
              <a:rPr lang="cs-CZ" dirty="0" smtClean="0"/>
              <a:t> to </a:t>
            </a:r>
            <a:r>
              <a:rPr lang="cs-CZ" dirty="0" err="1" smtClean="0"/>
              <a:t>modern</a:t>
            </a:r>
            <a:r>
              <a:rPr lang="cs-CZ" dirty="0" smtClean="0"/>
              <a:t> </a:t>
            </a:r>
            <a:r>
              <a:rPr lang="cs-CZ" dirty="0" err="1" smtClean="0"/>
              <a:t>surgical</a:t>
            </a:r>
            <a:r>
              <a:rPr lang="cs-CZ" dirty="0" smtClean="0"/>
              <a:t> </a:t>
            </a:r>
            <a:r>
              <a:rPr lang="cs-CZ" dirty="0" err="1" smtClean="0"/>
              <a:t>approaches</a:t>
            </a:r>
            <a:r>
              <a:rPr lang="cs-CZ" dirty="0" smtClean="0"/>
              <a:t> </a:t>
            </a:r>
          </a:p>
          <a:p>
            <a:pPr marL="502920" indent="-457200">
              <a:buFont typeface="+mj-lt"/>
              <a:buAutoNum type="arabicPeriod"/>
            </a:pPr>
            <a:r>
              <a:rPr lang="cs-CZ" dirty="0"/>
              <a:t> 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bleeding</a:t>
            </a:r>
            <a:endParaRPr lang="cs-CZ" dirty="0" smtClean="0"/>
          </a:p>
          <a:p>
            <a:pPr marL="502920" indent="-457200">
              <a:buFont typeface="+mj-lt"/>
              <a:buAutoNum type="arabicPeriod"/>
            </a:pPr>
            <a:r>
              <a:rPr lang="cs-CZ" dirty="0"/>
              <a:t> 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endParaRPr lang="cs-CZ" dirty="0" smtClean="0"/>
          </a:p>
          <a:p>
            <a:pPr marL="502920" indent="-457200">
              <a:buFont typeface="+mj-lt"/>
              <a:buAutoNum type="arabicPeriod"/>
            </a:pPr>
            <a:r>
              <a:rPr lang="cs-CZ" dirty="0"/>
              <a:t> 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pain</a:t>
            </a:r>
            <a:r>
              <a:rPr lang="cs-CZ" dirty="0" smtClean="0"/>
              <a:t> (</a:t>
            </a:r>
            <a:r>
              <a:rPr lang="cs-CZ" dirty="0" err="1" smtClean="0"/>
              <a:t>anesthesia</a:t>
            </a:r>
            <a:r>
              <a:rPr lang="cs-CZ" dirty="0" smtClean="0"/>
              <a:t>)</a:t>
            </a:r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    </a:t>
            </a:r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        -  </a:t>
            </a:r>
            <a:r>
              <a:rPr lang="cs-CZ" dirty="0" err="1" smtClean="0"/>
              <a:t>operations</a:t>
            </a:r>
            <a:r>
              <a:rPr lang="cs-CZ" dirty="0" smtClean="0"/>
              <a:t> </a:t>
            </a:r>
            <a:r>
              <a:rPr lang="cs-CZ" dirty="0" err="1" smtClean="0"/>
              <a:t>without</a:t>
            </a:r>
            <a:r>
              <a:rPr lang="cs-CZ" dirty="0" smtClean="0"/>
              <a:t> </a:t>
            </a:r>
            <a:r>
              <a:rPr lang="cs-CZ" dirty="0" err="1" smtClean="0"/>
              <a:t>excessive</a:t>
            </a:r>
            <a:r>
              <a:rPr lang="cs-CZ" dirty="0" smtClean="0"/>
              <a:t> risk  to </a:t>
            </a:r>
            <a:r>
              <a:rPr lang="cs-CZ" dirty="0" err="1" smtClean="0"/>
              <a:t>the</a:t>
            </a:r>
            <a:r>
              <a:rPr lang="cs-CZ" dirty="0" smtClean="0"/>
              <a:t>   </a:t>
            </a:r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</a:t>
            </a:r>
            <a:r>
              <a:rPr lang="cs-CZ" dirty="0" err="1" smtClean="0"/>
              <a:t>patient</a:t>
            </a:r>
            <a:r>
              <a:rPr lang="cs-CZ" dirty="0" smtClean="0"/>
              <a:t> ( </a:t>
            </a:r>
            <a:r>
              <a:rPr lang="cs-CZ" dirty="0" err="1" smtClean="0"/>
              <a:t>control</a:t>
            </a:r>
            <a:r>
              <a:rPr lang="cs-CZ" dirty="0" smtClean="0"/>
              <a:t> 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bleeding</a:t>
            </a:r>
            <a:r>
              <a:rPr lang="cs-CZ" dirty="0" smtClean="0"/>
              <a:t>, </a:t>
            </a:r>
            <a:r>
              <a:rPr lang="cs-CZ" dirty="0" err="1" smtClean="0"/>
              <a:t>blood</a:t>
            </a:r>
            <a:r>
              <a:rPr lang="cs-CZ" dirty="0" smtClean="0"/>
              <a:t> </a:t>
            </a:r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transfer, </a:t>
            </a:r>
            <a:r>
              <a:rPr lang="cs-CZ" dirty="0" err="1" smtClean="0"/>
              <a:t>knowlege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shock</a:t>
            </a:r>
            <a:r>
              <a:rPr lang="cs-CZ" dirty="0" smtClean="0"/>
              <a:t> </a:t>
            </a:r>
            <a:r>
              <a:rPr lang="cs-CZ" dirty="0" err="1" smtClean="0"/>
              <a:t>conditions</a:t>
            </a:r>
            <a:r>
              <a:rPr lang="cs-CZ" dirty="0" smtClean="0"/>
              <a:t>, </a:t>
            </a:r>
            <a:r>
              <a:rPr lang="cs-CZ" dirty="0" err="1" smtClean="0"/>
              <a:t>etc</a:t>
            </a:r>
            <a:r>
              <a:rPr lang="cs-CZ" dirty="0" smtClean="0"/>
              <a:t>.)</a:t>
            </a:r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       -   </a:t>
            </a:r>
            <a:r>
              <a:rPr lang="cs-CZ" dirty="0" err="1" smtClean="0"/>
              <a:t>operation</a:t>
            </a:r>
            <a:r>
              <a:rPr lang="cs-CZ" dirty="0" smtClean="0"/>
              <a:t> </a:t>
            </a:r>
            <a:r>
              <a:rPr lang="cs-CZ" dirty="0" err="1" smtClean="0"/>
              <a:t>without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spread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</a:t>
            </a:r>
            <a:r>
              <a:rPr lang="cs-CZ" dirty="0" err="1" smtClean="0"/>
              <a:t>infection</a:t>
            </a:r>
            <a:endParaRPr lang="cs-CZ" dirty="0" smtClean="0"/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       -   </a:t>
            </a:r>
            <a:r>
              <a:rPr lang="cs-CZ" dirty="0" err="1" smtClean="0"/>
              <a:t>operations</a:t>
            </a:r>
            <a:r>
              <a:rPr lang="cs-CZ" dirty="0" smtClean="0"/>
              <a:t> </a:t>
            </a:r>
            <a:r>
              <a:rPr lang="cs-CZ" dirty="0" err="1" smtClean="0"/>
              <a:t>without</a:t>
            </a:r>
            <a:r>
              <a:rPr lang="cs-CZ" dirty="0" smtClean="0"/>
              <a:t> </a:t>
            </a:r>
            <a:r>
              <a:rPr lang="cs-CZ" dirty="0" err="1" smtClean="0"/>
              <a:t>pain</a:t>
            </a:r>
            <a:r>
              <a:rPr lang="cs-CZ" dirty="0" smtClean="0"/>
              <a:t> ( </a:t>
            </a:r>
            <a:r>
              <a:rPr lang="cs-CZ" dirty="0" err="1" smtClean="0"/>
              <a:t>anesthesia</a:t>
            </a:r>
            <a:r>
              <a:rPr lang="cs-CZ" dirty="0" smtClean="0"/>
              <a:t>)           </a:t>
            </a:r>
          </a:p>
          <a:p>
            <a:pPr marL="45720" indent="0">
              <a:buNone/>
            </a:pPr>
            <a:r>
              <a:rPr lang="cs-CZ" dirty="0" smtClean="0">
                <a:solidFill>
                  <a:srgbClr val="FF0000"/>
                </a:solidFill>
              </a:rPr>
              <a:t>           </a:t>
            </a:r>
          </a:p>
          <a:p>
            <a:pPr marL="45720" indent="0">
              <a:buNone/>
            </a:pPr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1403648" y="3717032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867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23528" y="731520"/>
            <a:ext cx="8496944" cy="6009848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1847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I.F.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Semmelweis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 smtClean="0"/>
              <a:t>discovered</a:t>
            </a:r>
            <a:r>
              <a:rPr lang="cs-CZ" dirty="0" smtClean="0"/>
              <a:t> basic </a:t>
            </a:r>
            <a:r>
              <a:rPr lang="cs-CZ" dirty="0" err="1" smtClean="0"/>
              <a:t>principles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>
                <a:solidFill>
                  <a:srgbClr val="FF0000"/>
                </a:solidFill>
              </a:rPr>
              <a:t>antisepsis</a:t>
            </a:r>
            <a:r>
              <a:rPr lang="cs-CZ" dirty="0" smtClean="0"/>
              <a:t> (</a:t>
            </a:r>
            <a:r>
              <a:rPr lang="cs-CZ" dirty="0" err="1" smtClean="0"/>
              <a:t>washing</a:t>
            </a:r>
            <a:r>
              <a:rPr lang="cs-CZ" dirty="0" smtClean="0"/>
              <a:t> </a:t>
            </a:r>
            <a:r>
              <a:rPr lang="cs-CZ" dirty="0" err="1" smtClean="0"/>
              <a:t>hands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chlorine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lime </a:t>
            </a:r>
            <a:r>
              <a:rPr lang="cs-CZ" dirty="0" err="1" smtClean="0"/>
              <a:t>solution</a:t>
            </a:r>
            <a:r>
              <a:rPr lang="cs-CZ" dirty="0" smtClean="0"/>
              <a:t>)</a:t>
            </a:r>
          </a:p>
          <a:p>
            <a:pPr marL="45720" indent="0">
              <a:buNone/>
            </a:pPr>
            <a:r>
              <a:rPr lang="cs-CZ" dirty="0"/>
              <a:t> </a:t>
            </a:r>
            <a:endParaRPr lang="cs-CZ" dirty="0" smtClean="0"/>
          </a:p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Lister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/>
              <a:t>– </a:t>
            </a:r>
            <a:r>
              <a:rPr lang="cs-CZ" dirty="0" err="1" smtClean="0"/>
              <a:t>introduced</a:t>
            </a:r>
            <a:r>
              <a:rPr lang="cs-CZ" dirty="0" smtClean="0"/>
              <a:t> </a:t>
            </a:r>
            <a:r>
              <a:rPr lang="cs-CZ" dirty="0" err="1" smtClean="0"/>
              <a:t>carbolic</a:t>
            </a:r>
            <a:r>
              <a:rPr lang="cs-CZ" dirty="0" smtClean="0"/>
              <a:t> acid ( </a:t>
            </a:r>
            <a:r>
              <a:rPr lang="cs-CZ" dirty="0" err="1" smtClean="0"/>
              <a:t>phenol</a:t>
            </a:r>
            <a:r>
              <a:rPr lang="cs-CZ" dirty="0" smtClean="0"/>
              <a:t>) to </a:t>
            </a:r>
            <a:r>
              <a:rPr lang="cs-CZ" dirty="0" err="1" smtClean="0"/>
              <a:t>sterilize</a:t>
            </a:r>
            <a:r>
              <a:rPr lang="cs-CZ" dirty="0" smtClean="0"/>
              <a:t>  </a:t>
            </a:r>
            <a:r>
              <a:rPr lang="cs-CZ" dirty="0" err="1" smtClean="0"/>
              <a:t>surgical</a:t>
            </a:r>
            <a:r>
              <a:rPr lang="cs-CZ" dirty="0" smtClean="0"/>
              <a:t>  </a:t>
            </a:r>
            <a:r>
              <a:rPr lang="cs-CZ" dirty="0" err="1" smtClean="0"/>
              <a:t>instruments</a:t>
            </a:r>
            <a:r>
              <a:rPr lang="cs-CZ" dirty="0" smtClean="0"/>
              <a:t> and  to </a:t>
            </a:r>
            <a:r>
              <a:rPr lang="cs-CZ" dirty="0" err="1" smtClean="0"/>
              <a:t>clean</a:t>
            </a:r>
            <a:r>
              <a:rPr lang="cs-CZ" dirty="0" smtClean="0"/>
              <a:t> </a:t>
            </a:r>
            <a:r>
              <a:rPr lang="cs-CZ" dirty="0" err="1" smtClean="0"/>
              <a:t>wound</a:t>
            </a:r>
            <a:endParaRPr lang="cs-CZ" dirty="0" smtClean="0"/>
          </a:p>
          <a:p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Louis Pasteur </a:t>
            </a:r>
            <a:r>
              <a:rPr lang="cs-CZ" dirty="0" smtClean="0"/>
              <a:t>– </a:t>
            </a:r>
            <a:r>
              <a:rPr lang="cs-CZ" dirty="0" err="1" smtClean="0"/>
              <a:t>discovered</a:t>
            </a:r>
            <a:r>
              <a:rPr lang="cs-CZ" dirty="0" smtClean="0"/>
              <a:t> </a:t>
            </a:r>
            <a:r>
              <a:rPr lang="cs-CZ" dirty="0" err="1" smtClean="0"/>
              <a:t>reasons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purulence,  </a:t>
            </a:r>
            <a:r>
              <a:rPr lang="cs-CZ" dirty="0" err="1" smtClean="0"/>
              <a:t>surgeons</a:t>
            </a:r>
            <a:r>
              <a:rPr lang="cs-CZ" dirty="0" smtClean="0"/>
              <a:t> </a:t>
            </a:r>
            <a:r>
              <a:rPr lang="cs-CZ" dirty="0" err="1" smtClean="0"/>
              <a:t>started</a:t>
            </a:r>
            <a:r>
              <a:rPr lang="cs-CZ" dirty="0" smtClean="0"/>
              <a:t> to </a:t>
            </a:r>
            <a:r>
              <a:rPr lang="cs-CZ" dirty="0" err="1" smtClean="0"/>
              <a:t>disinfect</a:t>
            </a:r>
            <a:r>
              <a:rPr lang="cs-CZ" dirty="0" smtClean="0"/>
              <a:t> </a:t>
            </a:r>
            <a:r>
              <a:rPr lang="cs-CZ" dirty="0" err="1" smtClean="0"/>
              <a:t>operation</a:t>
            </a:r>
            <a:r>
              <a:rPr lang="cs-CZ" dirty="0" smtClean="0"/>
              <a:t> </a:t>
            </a:r>
            <a:r>
              <a:rPr lang="cs-CZ" dirty="0" err="1" smtClean="0"/>
              <a:t>field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 </a:t>
            </a:r>
            <a:r>
              <a:rPr lang="cs-CZ" dirty="0" err="1" smtClean="0"/>
              <a:t>disinfectants</a:t>
            </a:r>
            <a:r>
              <a:rPr lang="cs-CZ" dirty="0" smtClean="0"/>
              <a:t> </a:t>
            </a:r>
          </a:p>
          <a:p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W.S.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Halsted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/>
              <a:t>– set up </a:t>
            </a:r>
            <a:r>
              <a:rPr lang="cs-CZ" dirty="0" err="1" smtClean="0"/>
              <a:t>wearing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rubber</a:t>
            </a:r>
            <a:r>
              <a:rPr lang="cs-CZ" dirty="0" smtClean="0"/>
              <a:t>  </a:t>
            </a:r>
            <a:r>
              <a:rPr lang="cs-CZ" dirty="0" err="1" smtClean="0"/>
              <a:t>gloves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endParaRPr lang="cs-CZ" dirty="0" smtClean="0"/>
          </a:p>
          <a:p>
            <a:pPr marL="45720" indent="0">
              <a:buNone/>
            </a:pPr>
            <a:endParaRPr lang="cs-CZ" dirty="0"/>
          </a:p>
          <a:p>
            <a:r>
              <a:rPr lang="cs-CZ" dirty="0" smtClean="0"/>
              <a:t>1846 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Charles Jackson </a:t>
            </a:r>
            <a:r>
              <a:rPr lang="cs-CZ" dirty="0" smtClean="0"/>
              <a:t>– </a:t>
            </a:r>
            <a:r>
              <a:rPr lang="cs-CZ" dirty="0" err="1" smtClean="0"/>
              <a:t>discovered</a:t>
            </a:r>
            <a:r>
              <a:rPr lang="cs-CZ" dirty="0" smtClean="0"/>
              <a:t> ether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anesthetic</a:t>
            </a:r>
            <a:r>
              <a:rPr lang="cs-CZ" dirty="0" smtClean="0"/>
              <a:t> use</a:t>
            </a:r>
          </a:p>
          <a:p>
            <a:pPr marL="45720" indent="0">
              <a:buNone/>
            </a:pPr>
            <a:endParaRPr lang="cs-CZ" dirty="0"/>
          </a:p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C. Roentgen </a:t>
            </a:r>
            <a:r>
              <a:rPr lang="cs-CZ" dirty="0" err="1" smtClean="0"/>
              <a:t>discovered</a:t>
            </a:r>
            <a:r>
              <a:rPr lang="cs-CZ" dirty="0" smtClean="0"/>
              <a:t> X-</a:t>
            </a:r>
            <a:r>
              <a:rPr lang="cs-CZ" dirty="0" err="1" smtClean="0"/>
              <a:t>rays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medical</a:t>
            </a:r>
            <a:r>
              <a:rPr lang="cs-CZ" dirty="0" smtClean="0"/>
              <a:t> use</a:t>
            </a:r>
          </a:p>
          <a:p>
            <a:pPr marL="45720" indent="0">
              <a:buNone/>
            </a:pPr>
            <a:endParaRPr lang="cs-CZ" dirty="0"/>
          </a:p>
          <a:p>
            <a:r>
              <a:rPr lang="cs-CZ" dirty="0" smtClean="0"/>
              <a:t>1929 –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Fleming </a:t>
            </a:r>
            <a:r>
              <a:rPr lang="cs-CZ" dirty="0" err="1" smtClean="0"/>
              <a:t>described</a:t>
            </a:r>
            <a:r>
              <a:rPr lang="cs-CZ" dirty="0" smtClean="0"/>
              <a:t>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true</a:t>
            </a:r>
            <a:r>
              <a:rPr lang="cs-CZ" dirty="0" smtClean="0"/>
              <a:t> </a:t>
            </a:r>
            <a:r>
              <a:rPr lang="cs-CZ" dirty="0" err="1" smtClean="0"/>
              <a:t>antibiotic</a:t>
            </a:r>
            <a:r>
              <a:rPr lang="cs-CZ" dirty="0" smtClean="0"/>
              <a:t>-Penicilin</a:t>
            </a:r>
          </a:p>
          <a:p>
            <a:pPr marL="45720" indent="0">
              <a:buNone/>
            </a:pPr>
            <a:endParaRPr lang="cs-CZ" dirty="0"/>
          </a:p>
          <a:p>
            <a:pPr marL="45720" indent="0">
              <a:buNone/>
            </a:pPr>
            <a:endParaRPr lang="cs-CZ" dirty="0" smtClean="0"/>
          </a:p>
          <a:p>
            <a:pPr marL="45720" indent="0">
              <a:buNone/>
            </a:pPr>
            <a:endParaRPr lang="cs-CZ" dirty="0"/>
          </a:p>
          <a:p>
            <a:pPr marL="45720" indent="0">
              <a:buNone/>
            </a:pPr>
            <a:r>
              <a:rPr lang="cs-CZ" dirty="0" err="1" smtClean="0"/>
              <a:t>After</a:t>
            </a:r>
            <a:r>
              <a:rPr lang="cs-CZ" dirty="0" smtClean="0"/>
              <a:t>  </a:t>
            </a:r>
            <a:r>
              <a:rPr lang="cs-CZ" dirty="0" err="1" smtClean="0"/>
              <a:t>the</a:t>
            </a:r>
            <a:r>
              <a:rPr lang="cs-CZ" dirty="0" smtClean="0"/>
              <a:t> Second  </a:t>
            </a:r>
            <a:r>
              <a:rPr lang="cs-CZ" dirty="0" err="1" smtClean="0"/>
              <a:t>World</a:t>
            </a:r>
            <a:r>
              <a:rPr lang="cs-CZ" dirty="0" smtClean="0"/>
              <a:t> </a:t>
            </a:r>
            <a:r>
              <a:rPr lang="cs-CZ" dirty="0" err="1" smtClean="0"/>
              <a:t>War</a:t>
            </a:r>
            <a:r>
              <a:rPr lang="cs-CZ" dirty="0" smtClean="0"/>
              <a:t> </a:t>
            </a:r>
            <a:r>
              <a:rPr lang="cs-CZ" dirty="0" err="1" smtClean="0"/>
              <a:t>were</a:t>
            </a:r>
            <a:r>
              <a:rPr lang="cs-CZ" dirty="0" smtClean="0"/>
              <a:t> </a:t>
            </a:r>
            <a:r>
              <a:rPr lang="cs-CZ" dirty="0" err="1" smtClean="0"/>
              <a:t>discovered</a:t>
            </a:r>
            <a:r>
              <a:rPr lang="cs-CZ" dirty="0" smtClean="0"/>
              <a:t>  and </a:t>
            </a:r>
            <a:r>
              <a:rPr lang="cs-CZ" dirty="0" err="1" smtClean="0"/>
              <a:t>used</a:t>
            </a:r>
            <a:r>
              <a:rPr lang="cs-CZ" dirty="0" smtClean="0"/>
              <a:t>   </a:t>
            </a:r>
            <a:r>
              <a:rPr lang="cs-CZ" dirty="0" err="1" smtClean="0"/>
              <a:t>subsequent</a:t>
            </a:r>
            <a:r>
              <a:rPr lang="cs-CZ" dirty="0" smtClean="0"/>
              <a:t>  </a:t>
            </a:r>
            <a:r>
              <a:rPr lang="cs-CZ" dirty="0" err="1" smtClean="0"/>
              <a:t>antibiotics</a:t>
            </a:r>
            <a:r>
              <a:rPr lang="cs-CZ" dirty="0" smtClean="0"/>
              <a:t>. Many </a:t>
            </a:r>
            <a:r>
              <a:rPr lang="cs-CZ" dirty="0" err="1" smtClean="0"/>
              <a:t>diagnostic</a:t>
            </a:r>
            <a:r>
              <a:rPr lang="cs-CZ" dirty="0" smtClean="0"/>
              <a:t> </a:t>
            </a:r>
            <a:r>
              <a:rPr lang="cs-CZ" dirty="0" err="1" smtClean="0"/>
              <a:t>methods</a:t>
            </a:r>
            <a:r>
              <a:rPr lang="cs-CZ" dirty="0" smtClean="0"/>
              <a:t> </a:t>
            </a:r>
            <a:r>
              <a:rPr lang="cs-CZ" dirty="0" err="1" smtClean="0"/>
              <a:t>were</a:t>
            </a:r>
            <a:endParaRPr lang="cs-CZ" dirty="0" smtClean="0"/>
          </a:p>
          <a:p>
            <a:pPr marL="45720" indent="0">
              <a:buNone/>
            </a:pPr>
            <a:r>
              <a:rPr lang="cs-CZ" dirty="0" smtClean="0"/>
              <a:t> </a:t>
            </a:r>
          </a:p>
          <a:p>
            <a:pPr marL="45720" indent="0">
              <a:buNone/>
            </a:pPr>
            <a:r>
              <a:rPr lang="cs-CZ" dirty="0" err="1" smtClean="0"/>
              <a:t>improved</a:t>
            </a:r>
            <a:r>
              <a:rPr lang="cs-CZ" dirty="0" smtClean="0"/>
              <a:t> nad </a:t>
            </a:r>
            <a:r>
              <a:rPr lang="cs-CZ" dirty="0" err="1" smtClean="0"/>
              <a:t>new</a:t>
            </a:r>
            <a:r>
              <a:rPr lang="cs-CZ" dirty="0" smtClean="0"/>
              <a:t> </a:t>
            </a:r>
            <a:r>
              <a:rPr lang="cs-CZ" dirty="0" err="1" smtClean="0"/>
              <a:t>technologies</a:t>
            </a:r>
            <a:r>
              <a:rPr lang="cs-CZ" dirty="0" smtClean="0"/>
              <a:t>  </a:t>
            </a:r>
            <a:r>
              <a:rPr lang="cs-CZ" dirty="0" err="1" smtClean="0"/>
              <a:t>were</a:t>
            </a:r>
            <a:r>
              <a:rPr lang="cs-CZ" dirty="0" smtClean="0"/>
              <a:t> </a:t>
            </a:r>
            <a:r>
              <a:rPr lang="cs-CZ" dirty="0" err="1" smtClean="0"/>
              <a:t>discovered</a:t>
            </a:r>
            <a:r>
              <a:rPr lang="cs-CZ" dirty="0" smtClean="0"/>
              <a:t> ( </a:t>
            </a:r>
            <a:r>
              <a:rPr lang="cs-CZ" dirty="0" err="1" smtClean="0"/>
              <a:t>ultrasond</a:t>
            </a:r>
            <a:r>
              <a:rPr lang="cs-CZ" dirty="0" smtClean="0"/>
              <a:t>, CT,  MRI,  </a:t>
            </a:r>
            <a:r>
              <a:rPr lang="cs-CZ" dirty="0" err="1" smtClean="0"/>
              <a:t>endoscopy</a:t>
            </a:r>
            <a:r>
              <a:rPr lang="cs-CZ" dirty="0" smtClean="0"/>
              <a:t>, </a:t>
            </a:r>
            <a:r>
              <a:rPr lang="cs-CZ" dirty="0" err="1" smtClean="0"/>
              <a:t>etc</a:t>
            </a:r>
            <a:r>
              <a:rPr lang="cs-CZ" dirty="0" smtClean="0"/>
              <a:t>.) </a:t>
            </a:r>
          </a:p>
          <a:p>
            <a:endParaRPr lang="cs-CZ" dirty="0"/>
          </a:p>
          <a:p>
            <a:endParaRPr lang="cs-CZ" dirty="0" smtClean="0"/>
          </a:p>
          <a:p>
            <a:pPr marL="4572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45720" indent="0">
              <a:buNone/>
            </a:pPr>
            <a:r>
              <a:rPr lang="cs-CZ" dirty="0" smtClean="0"/>
              <a:t>                          </a:t>
            </a: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060848"/>
            <a:ext cx="1665001" cy="198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664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696" y="4869160"/>
            <a:ext cx="6512511" cy="1143000"/>
          </a:xfrm>
        </p:spPr>
        <p:txBody>
          <a:bodyPr/>
          <a:lstStyle/>
          <a:p>
            <a:r>
              <a:rPr lang="cs-CZ" dirty="0" err="1" smtClean="0"/>
              <a:t>Operating</a:t>
            </a:r>
            <a:r>
              <a:rPr lang="cs-CZ" dirty="0" smtClean="0"/>
              <a:t> </a:t>
            </a:r>
            <a:r>
              <a:rPr lang="cs-CZ" dirty="0" err="1" smtClean="0"/>
              <a:t>theatre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2563" t="22874" r="33682" b="39002"/>
          <a:stretch/>
        </p:blipFill>
        <p:spPr>
          <a:xfrm>
            <a:off x="1423121" y="188640"/>
            <a:ext cx="6120679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05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000" t="36471" r="25735" b="8235"/>
          <a:stretch/>
        </p:blipFill>
        <p:spPr>
          <a:xfrm>
            <a:off x="1143239" y="711893"/>
            <a:ext cx="6984776" cy="48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3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Origin</a:t>
            </a:r>
            <a:r>
              <a:rPr lang="cs-CZ" i="1" dirty="0" smtClean="0"/>
              <a:t> </a:t>
            </a:r>
            <a:r>
              <a:rPr lang="cs-CZ" i="1" dirty="0" err="1" smtClean="0"/>
              <a:t>of</a:t>
            </a:r>
            <a:r>
              <a:rPr lang="cs-CZ" i="1" dirty="0" smtClean="0"/>
              <a:t>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word</a:t>
            </a:r>
            <a:r>
              <a:rPr lang="cs-CZ" i="1" dirty="0" smtClean="0"/>
              <a:t>  </a:t>
            </a:r>
            <a:r>
              <a:rPr lang="cs-CZ" i="1" dirty="0" err="1" smtClean="0"/>
              <a:t>Surgery</a:t>
            </a:r>
            <a:r>
              <a:rPr lang="cs-CZ" i="1" dirty="0" smtClean="0"/>
              <a:t> </a:t>
            </a:r>
            <a:r>
              <a:rPr lang="cs-CZ" i="1" dirty="0" err="1" smtClean="0"/>
              <a:t>comes</a:t>
            </a:r>
            <a:r>
              <a:rPr lang="cs-CZ" i="1" dirty="0" smtClean="0"/>
              <a:t> </a:t>
            </a:r>
            <a:r>
              <a:rPr lang="cs-CZ" i="1" dirty="0" err="1" smtClean="0"/>
              <a:t>from</a:t>
            </a:r>
            <a:r>
              <a:rPr lang="cs-CZ" i="1" dirty="0" smtClean="0"/>
              <a:t>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Greek</a:t>
            </a:r>
            <a:r>
              <a:rPr lang="cs-CZ" i="1" dirty="0" smtClean="0"/>
              <a:t> </a:t>
            </a:r>
            <a:r>
              <a:rPr lang="cs-CZ" i="1" dirty="0" err="1" smtClean="0"/>
              <a:t>word</a:t>
            </a:r>
            <a:r>
              <a:rPr lang="cs-CZ" i="1" dirty="0" smtClean="0"/>
              <a:t> „ </a:t>
            </a:r>
            <a:r>
              <a:rPr lang="cs-CZ" i="1" dirty="0" err="1" smtClean="0"/>
              <a:t>Cheirourgiké</a:t>
            </a:r>
            <a:r>
              <a:rPr lang="cs-CZ" i="1" dirty="0" smtClean="0"/>
              <a:t>“ </a:t>
            </a:r>
          </a:p>
          <a:p>
            <a:r>
              <a:rPr lang="cs-CZ" i="1" dirty="0" err="1" smtClean="0"/>
              <a:t>Cheir</a:t>
            </a:r>
            <a:r>
              <a:rPr lang="cs-CZ" dirty="0" smtClean="0"/>
              <a:t> – hand</a:t>
            </a:r>
          </a:p>
          <a:p>
            <a:r>
              <a:rPr lang="cs-CZ" i="1" dirty="0" err="1" smtClean="0"/>
              <a:t>Ergein</a:t>
            </a:r>
            <a:r>
              <a:rPr lang="cs-CZ" dirty="0" smtClean="0"/>
              <a:t> – </a:t>
            </a:r>
            <a:r>
              <a:rPr lang="cs-CZ" dirty="0" err="1" smtClean="0"/>
              <a:t>work</a:t>
            </a:r>
            <a:endParaRPr lang="cs-CZ" dirty="0" smtClean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708920"/>
            <a:ext cx="4939466" cy="250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5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03"/>
    </mc:Choice>
    <mc:Fallback xmlns="">
      <p:transition spd="slow" advTm="33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6612" t="11188" r="22314" b="10795"/>
          <a:stretch/>
        </p:blipFill>
        <p:spPr>
          <a:xfrm>
            <a:off x="467544" y="404664"/>
            <a:ext cx="8042067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28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oravska-ostrava-operacni-s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1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5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4"/>
    </mc:Choice>
    <mc:Fallback xmlns="">
      <p:transition spd="slow" advTm="12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459"/>
            <a:ext cx="9144000" cy="609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4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03"/>
    </mc:Choice>
    <mc:Fallback xmlns="">
      <p:transition spd="slow" advTm="56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1" y="332656"/>
            <a:ext cx="9074519" cy="601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2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20"/>
    </mc:Choice>
    <mc:Fallback xmlns="">
      <p:transition spd="slow" advTm="46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96240"/>
            <a:ext cx="9131301" cy="6057096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9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90"/>
    </mc:Choice>
    <mc:Fallback xmlns="">
      <p:transition spd="slow" advTm="78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Surgeon</a:t>
            </a:r>
            <a:r>
              <a:rPr lang="cs-CZ" dirty="0" smtClean="0"/>
              <a:t> and </a:t>
            </a:r>
            <a:r>
              <a:rPr lang="cs-CZ" dirty="0" err="1" smtClean="0"/>
              <a:t>assistant</a:t>
            </a:r>
            <a:r>
              <a:rPr lang="cs-CZ" dirty="0" smtClean="0"/>
              <a:t> </a:t>
            </a:r>
            <a:r>
              <a:rPr lang="cs-CZ" dirty="0" err="1" smtClean="0"/>
              <a:t>equipment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7143" t="30476" r="22222" b="9841"/>
          <a:stretch/>
        </p:blipFill>
        <p:spPr>
          <a:xfrm>
            <a:off x="1166291" y="738512"/>
            <a:ext cx="640871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14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6558" t="10492" r="22131" b="9508"/>
          <a:stretch/>
        </p:blipFill>
        <p:spPr>
          <a:xfrm>
            <a:off x="539552" y="548680"/>
            <a:ext cx="8010595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86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6818" t="12122" r="25758" b="7878"/>
          <a:stretch/>
        </p:blipFill>
        <p:spPr>
          <a:xfrm>
            <a:off x="1043608" y="620688"/>
            <a:ext cx="708842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23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6362" t="12821" r="23555" b="9898"/>
          <a:stretch/>
        </p:blipFill>
        <p:spPr>
          <a:xfrm>
            <a:off x="716543" y="980728"/>
            <a:ext cx="7253713" cy="4999181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2204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6423" t="10173" r="22043" b="9709"/>
          <a:stretch/>
        </p:blipFill>
        <p:spPr>
          <a:xfrm>
            <a:off x="1174690" y="620688"/>
            <a:ext cx="7352404" cy="514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88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Content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cs-CZ" dirty="0" err="1"/>
              <a:t>Surgery</a:t>
            </a:r>
            <a:r>
              <a:rPr lang="cs-CZ" dirty="0"/>
              <a:t>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defined</a:t>
            </a:r>
            <a:r>
              <a:rPr lang="cs-CZ" dirty="0"/>
              <a:t> as „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/>
              <a:t>art 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treating</a:t>
            </a:r>
            <a:r>
              <a:rPr lang="cs-CZ" dirty="0"/>
              <a:t> </a:t>
            </a:r>
            <a:r>
              <a:rPr lang="cs-CZ" dirty="0" err="1"/>
              <a:t>lesions</a:t>
            </a:r>
            <a:r>
              <a:rPr lang="cs-CZ" dirty="0"/>
              <a:t> and </a:t>
            </a:r>
            <a:r>
              <a:rPr lang="cs-CZ" dirty="0" err="1"/>
              <a:t>malformations</a:t>
            </a:r>
            <a:r>
              <a:rPr lang="cs-CZ" dirty="0"/>
              <a:t> 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human</a:t>
            </a:r>
            <a:r>
              <a:rPr lang="cs-CZ" dirty="0"/>
              <a:t> body  by </a:t>
            </a:r>
            <a:r>
              <a:rPr lang="cs-CZ" dirty="0" err="1"/>
              <a:t>manual</a:t>
            </a:r>
            <a:r>
              <a:rPr lang="cs-CZ" dirty="0"/>
              <a:t> </a:t>
            </a:r>
            <a:r>
              <a:rPr lang="cs-CZ" dirty="0" err="1"/>
              <a:t>operations</a:t>
            </a:r>
            <a:r>
              <a:rPr lang="cs-CZ" dirty="0"/>
              <a:t>, </a:t>
            </a:r>
            <a:r>
              <a:rPr lang="cs-CZ" dirty="0" err="1"/>
              <a:t>mediate</a:t>
            </a:r>
            <a:r>
              <a:rPr lang="cs-CZ" dirty="0"/>
              <a:t>  and </a:t>
            </a:r>
            <a:r>
              <a:rPr lang="cs-CZ" dirty="0" err="1"/>
              <a:t>immediate</a:t>
            </a:r>
            <a:r>
              <a:rPr lang="cs-CZ" dirty="0"/>
              <a:t>.“ </a:t>
            </a:r>
          </a:p>
          <a:p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Surgeon</a:t>
            </a:r>
            <a:r>
              <a:rPr lang="cs-CZ" dirty="0" smtClean="0"/>
              <a:t> </a:t>
            </a:r>
            <a:r>
              <a:rPr lang="cs-CZ" dirty="0" err="1" smtClean="0"/>
              <a:t>should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familiar</a:t>
            </a:r>
            <a:r>
              <a:rPr lang="cs-CZ" dirty="0" smtClean="0"/>
              <a:t> not </a:t>
            </a:r>
            <a:r>
              <a:rPr lang="cs-CZ" dirty="0" err="1" smtClean="0"/>
              <a:t>only</a:t>
            </a:r>
            <a:r>
              <a:rPr lang="cs-CZ" dirty="0" smtClean="0"/>
              <a:t> 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 </a:t>
            </a:r>
            <a:r>
              <a:rPr lang="cs-CZ" dirty="0" err="1" smtClean="0"/>
              <a:t>normal</a:t>
            </a:r>
            <a:r>
              <a:rPr lang="cs-CZ" dirty="0" smtClean="0"/>
              <a:t> anatomy and </a:t>
            </a:r>
            <a:r>
              <a:rPr lang="cs-CZ" dirty="0" err="1" smtClean="0"/>
              <a:t>physiology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body and  </a:t>
            </a:r>
            <a:r>
              <a:rPr lang="cs-CZ" dirty="0" err="1" smtClean="0"/>
              <a:t>various</a:t>
            </a:r>
            <a:r>
              <a:rPr lang="cs-CZ" dirty="0" smtClean="0"/>
              <a:t>  </a:t>
            </a:r>
            <a:r>
              <a:rPr lang="cs-CZ" dirty="0" err="1" smtClean="0"/>
              <a:t>pathological</a:t>
            </a:r>
            <a:r>
              <a:rPr lang="cs-CZ" dirty="0" smtClean="0"/>
              <a:t> </a:t>
            </a:r>
            <a:r>
              <a:rPr lang="cs-CZ" dirty="0" err="1" smtClean="0"/>
              <a:t>contitions</a:t>
            </a:r>
            <a:r>
              <a:rPr lang="cs-CZ" dirty="0" smtClean="0"/>
              <a:t> to </a:t>
            </a:r>
            <a:r>
              <a:rPr lang="cs-CZ" dirty="0" err="1" smtClean="0"/>
              <a:t>which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/>
              <a:t> </a:t>
            </a:r>
            <a:r>
              <a:rPr lang="cs-CZ" dirty="0" err="1" smtClean="0"/>
              <a:t>liable</a:t>
            </a:r>
            <a:r>
              <a:rPr lang="cs-CZ" dirty="0" smtClean="0"/>
              <a:t>, but </a:t>
            </a:r>
            <a:r>
              <a:rPr lang="cs-CZ" dirty="0" err="1" smtClean="0"/>
              <a:t>also</a:t>
            </a:r>
            <a:r>
              <a:rPr lang="cs-CZ" dirty="0" smtClean="0"/>
              <a:t> 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nature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process</a:t>
            </a:r>
            <a:r>
              <a:rPr lang="cs-CZ" dirty="0" smtClean="0"/>
              <a:t> by  </a:t>
            </a:r>
            <a:r>
              <a:rPr lang="cs-CZ" dirty="0" err="1" smtClean="0"/>
              <a:t>which</a:t>
            </a:r>
            <a:r>
              <a:rPr lang="cs-CZ" dirty="0" smtClean="0"/>
              <a:t> </a:t>
            </a:r>
            <a:r>
              <a:rPr lang="cs-CZ" dirty="0" err="1" smtClean="0"/>
              <a:t>repair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injured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diseased</a:t>
            </a:r>
            <a:r>
              <a:rPr lang="cs-CZ" dirty="0" smtClean="0"/>
              <a:t>  </a:t>
            </a:r>
            <a:r>
              <a:rPr lang="cs-CZ" dirty="0" err="1" smtClean="0"/>
              <a:t>tissues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affected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All</a:t>
            </a:r>
            <a:r>
              <a:rPr lang="cs-CZ" dirty="0" smtClean="0"/>
              <a:t> </a:t>
            </a:r>
            <a:r>
              <a:rPr lang="cs-CZ" dirty="0" err="1" smtClean="0"/>
              <a:t>forms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r>
              <a:rPr lang="cs-CZ" dirty="0" smtClean="0"/>
              <a:t> are </a:t>
            </a:r>
            <a:r>
              <a:rPr lang="cs-CZ" dirty="0" err="1" smtClean="0"/>
              <a:t>considered</a:t>
            </a:r>
            <a:r>
              <a:rPr lang="cs-CZ" dirty="0" smtClean="0"/>
              <a:t>  </a:t>
            </a:r>
            <a:r>
              <a:rPr lang="cs-CZ" dirty="0" err="1" smtClean="0"/>
              <a:t>invasive</a:t>
            </a:r>
            <a:r>
              <a:rPr lang="cs-CZ" dirty="0" smtClean="0"/>
              <a:t> </a:t>
            </a:r>
            <a:r>
              <a:rPr lang="cs-CZ" dirty="0" err="1" smtClean="0"/>
              <a:t>procedures</a:t>
            </a:r>
            <a:endParaRPr lang="cs-CZ" dirty="0" smtClean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2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78"/>
    </mc:Choice>
    <mc:Fallback xmlns="">
      <p:transition spd="slow" advTm="67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Operating</a:t>
            </a:r>
            <a:r>
              <a:rPr lang="cs-CZ" dirty="0" smtClean="0"/>
              <a:t> </a:t>
            </a:r>
            <a:r>
              <a:rPr lang="cs-CZ" dirty="0" err="1" smtClean="0"/>
              <a:t>room</a:t>
            </a:r>
            <a:r>
              <a:rPr lang="cs-CZ" dirty="0" smtClean="0"/>
              <a:t> </a:t>
            </a:r>
            <a:r>
              <a:rPr lang="cs-CZ" dirty="0" err="1" smtClean="0"/>
              <a:t>equipment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1718" t="25000" r="27344" b="8749"/>
          <a:stretch/>
        </p:blipFill>
        <p:spPr>
          <a:xfrm>
            <a:off x="1259632" y="260648"/>
            <a:ext cx="6408712" cy="394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5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814" t="11628" r="22965" b="8140"/>
          <a:stretch/>
        </p:blipFill>
        <p:spPr>
          <a:xfrm>
            <a:off x="971600" y="522789"/>
            <a:ext cx="705678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7378" t="11803" r="24590" b="10820"/>
          <a:stretch/>
        </p:blipFill>
        <p:spPr>
          <a:xfrm>
            <a:off x="885784" y="548680"/>
            <a:ext cx="729355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17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>
              <a:buNone/>
            </a:pPr>
            <a:r>
              <a:rPr lang="cs-CZ" dirty="0" smtClean="0"/>
              <a:t>LAPAROSCOPIC TOWER 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80" y="3076187"/>
            <a:ext cx="2887840" cy="70562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30621" t="17790" r="31234" b="21178"/>
          <a:stretch/>
        </p:blipFill>
        <p:spPr>
          <a:xfrm>
            <a:off x="2123728" y="1196752"/>
            <a:ext cx="4756820" cy="47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3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6406" t="10400" r="22695" b="8572"/>
          <a:stretch/>
        </p:blipFill>
        <p:spPr>
          <a:xfrm>
            <a:off x="755576" y="548680"/>
            <a:ext cx="7674986" cy="54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15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6271" t="11288" r="22396" b="8443"/>
          <a:stretch/>
        </p:blipFill>
        <p:spPr>
          <a:xfrm>
            <a:off x="1143000" y="620688"/>
            <a:ext cx="683355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73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6061" t="10492" r="22628" b="9508"/>
          <a:stretch/>
        </p:blipFill>
        <p:spPr>
          <a:xfrm>
            <a:off x="1169381" y="620688"/>
            <a:ext cx="6980652" cy="489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38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6015" t="10827" r="22556" b="9774"/>
          <a:stretch/>
        </p:blipFill>
        <p:spPr>
          <a:xfrm>
            <a:off x="1122883" y="702549"/>
            <a:ext cx="704805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07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974" t="10252" r="23543" b="9012"/>
          <a:stretch/>
        </p:blipFill>
        <p:spPr>
          <a:xfrm>
            <a:off x="971600" y="548680"/>
            <a:ext cx="714136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820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/>
          <a:srcRect l="6152" t="10508" r="22505" b="11917"/>
          <a:stretch/>
        </p:blipFill>
        <p:spPr>
          <a:xfrm>
            <a:off x="755576" y="620688"/>
            <a:ext cx="7840643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95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696" y="4653136"/>
            <a:ext cx="6512511" cy="1143000"/>
          </a:xfrm>
        </p:spPr>
        <p:txBody>
          <a:bodyPr/>
          <a:lstStyle/>
          <a:p>
            <a:r>
              <a:rPr lang="cs-CZ" dirty="0" err="1"/>
              <a:t>Division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surgery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cs-CZ" dirty="0" err="1" smtClean="0"/>
              <a:t>Surgical</a:t>
            </a:r>
            <a:r>
              <a:rPr lang="cs-CZ" dirty="0" smtClean="0"/>
              <a:t>  </a:t>
            </a:r>
            <a:r>
              <a:rPr lang="cs-CZ" dirty="0" err="1" smtClean="0"/>
              <a:t>procedures</a:t>
            </a:r>
            <a:r>
              <a:rPr lang="cs-CZ" dirty="0" smtClean="0"/>
              <a:t> are </a:t>
            </a:r>
            <a:r>
              <a:rPr lang="cs-CZ" dirty="0" err="1" smtClean="0"/>
              <a:t>commonly</a:t>
            </a:r>
            <a:r>
              <a:rPr lang="cs-CZ" dirty="0" smtClean="0"/>
              <a:t> </a:t>
            </a:r>
            <a:r>
              <a:rPr lang="cs-CZ" dirty="0" err="1" smtClean="0"/>
              <a:t>cathegorized</a:t>
            </a:r>
            <a:r>
              <a:rPr lang="cs-CZ" dirty="0" smtClean="0"/>
              <a:t> </a:t>
            </a:r>
            <a:r>
              <a:rPr lang="cs-CZ" dirty="0" err="1" smtClean="0"/>
              <a:t>mainly</a:t>
            </a:r>
            <a:r>
              <a:rPr lang="cs-CZ" dirty="0" smtClean="0"/>
              <a:t> by: </a:t>
            </a:r>
          </a:p>
          <a:p>
            <a:r>
              <a:rPr lang="cs-CZ" dirty="0" err="1" smtClean="0"/>
              <a:t>Urgency</a:t>
            </a:r>
            <a:endParaRPr lang="cs-CZ" dirty="0" smtClean="0"/>
          </a:p>
          <a:p>
            <a:r>
              <a:rPr lang="cs-CZ" dirty="0" smtClean="0"/>
              <a:t>Type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procedure</a:t>
            </a:r>
            <a:endParaRPr lang="cs-CZ" dirty="0" smtClean="0"/>
          </a:p>
          <a:p>
            <a:r>
              <a:rPr lang="cs-CZ" dirty="0" err="1" smtClean="0"/>
              <a:t>Involved</a:t>
            </a:r>
            <a:r>
              <a:rPr lang="cs-CZ" dirty="0" smtClean="0"/>
              <a:t> </a:t>
            </a:r>
            <a:r>
              <a:rPr lang="cs-CZ" dirty="0" smtClean="0"/>
              <a:t>body </a:t>
            </a:r>
            <a:r>
              <a:rPr lang="cs-CZ" dirty="0" err="1" smtClean="0"/>
              <a:t>system</a:t>
            </a:r>
            <a:endParaRPr lang="cs-CZ" dirty="0" smtClean="0"/>
          </a:p>
          <a:p>
            <a:r>
              <a:rPr lang="cs-CZ" dirty="0" err="1" smtClean="0"/>
              <a:t>Degree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invasiveness</a:t>
            </a:r>
            <a:endParaRPr lang="cs-CZ" dirty="0" smtClean="0"/>
          </a:p>
          <a:p>
            <a:r>
              <a:rPr lang="cs-CZ" dirty="0" err="1" smtClean="0"/>
              <a:t>Special</a:t>
            </a:r>
            <a:r>
              <a:rPr lang="cs-CZ" dirty="0" smtClean="0"/>
              <a:t> </a:t>
            </a:r>
            <a:r>
              <a:rPr lang="cs-CZ" dirty="0" err="1" smtClean="0"/>
              <a:t>instrumentation</a:t>
            </a:r>
            <a:endParaRPr lang="cs-CZ" dirty="0" smtClean="0"/>
          </a:p>
          <a:p>
            <a:pPr marL="45720" indent="0">
              <a:buNone/>
            </a:pPr>
            <a:r>
              <a:rPr lang="cs-CZ" dirty="0" smtClean="0"/>
              <a:t> </a:t>
            </a:r>
          </a:p>
          <a:p>
            <a:pPr marL="45720" indent="0">
              <a:buNone/>
            </a:pPr>
            <a:r>
              <a:rPr lang="cs-CZ" dirty="0" err="1" smtClean="0"/>
              <a:t>Three</a:t>
            </a:r>
            <a:r>
              <a:rPr lang="cs-CZ" dirty="0" smtClean="0"/>
              <a:t>  </a:t>
            </a:r>
            <a:r>
              <a:rPr lang="cs-CZ" dirty="0" err="1" smtClean="0"/>
              <a:t>main</a:t>
            </a:r>
            <a:r>
              <a:rPr lang="cs-CZ" dirty="0" smtClean="0"/>
              <a:t> </a:t>
            </a:r>
            <a:r>
              <a:rPr lang="cs-CZ" dirty="0" err="1" smtClean="0"/>
              <a:t>categories</a:t>
            </a:r>
            <a:r>
              <a:rPr lang="cs-CZ" dirty="0" smtClean="0"/>
              <a:t> 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/>
              <a:t>t</a:t>
            </a:r>
            <a:r>
              <a:rPr lang="cs-CZ" dirty="0" err="1" smtClean="0"/>
              <a:t>erapeutic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endParaRPr lang="cs-CZ" dirty="0" smtClean="0"/>
          </a:p>
          <a:p>
            <a:r>
              <a:rPr lang="cs-CZ" dirty="0" err="1" smtClean="0"/>
              <a:t>Emergency</a:t>
            </a:r>
            <a:r>
              <a:rPr lang="cs-CZ" dirty="0" smtClean="0"/>
              <a:t> – </a:t>
            </a:r>
            <a:r>
              <a:rPr lang="cs-CZ" dirty="0" err="1" smtClean="0"/>
              <a:t>stopping</a:t>
            </a:r>
            <a:r>
              <a:rPr lang="cs-CZ" dirty="0" smtClean="0"/>
              <a:t>  rapid </a:t>
            </a:r>
            <a:r>
              <a:rPr lang="cs-CZ" dirty="0" err="1" smtClean="0"/>
              <a:t>internal</a:t>
            </a:r>
            <a:r>
              <a:rPr lang="cs-CZ" dirty="0" smtClean="0"/>
              <a:t> </a:t>
            </a:r>
            <a:r>
              <a:rPr lang="cs-CZ" dirty="0" err="1" smtClean="0"/>
              <a:t>bleeding</a:t>
            </a:r>
            <a:r>
              <a:rPr lang="cs-CZ" dirty="0" smtClean="0"/>
              <a:t>, as </a:t>
            </a:r>
            <a:r>
              <a:rPr lang="cs-CZ" dirty="0" err="1" smtClean="0"/>
              <a:t>soon</a:t>
            </a:r>
            <a:r>
              <a:rPr lang="cs-CZ" dirty="0" smtClean="0"/>
              <a:t> as </a:t>
            </a:r>
            <a:r>
              <a:rPr lang="cs-CZ" dirty="0" err="1" smtClean="0"/>
              <a:t>possible</a:t>
            </a:r>
            <a:r>
              <a:rPr lang="cs-CZ" dirty="0" smtClean="0"/>
              <a:t> to </a:t>
            </a:r>
            <a:endParaRPr lang="cs-CZ" dirty="0" smtClean="0"/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</a:t>
            </a:r>
            <a:r>
              <a:rPr lang="cs-CZ" dirty="0" err="1" smtClean="0"/>
              <a:t>save</a:t>
            </a:r>
            <a:r>
              <a:rPr lang="cs-CZ" dirty="0" smtClean="0"/>
              <a:t> </a:t>
            </a:r>
            <a:r>
              <a:rPr lang="cs-CZ" dirty="0" err="1" smtClean="0"/>
              <a:t>life</a:t>
            </a:r>
            <a:r>
              <a:rPr lang="cs-CZ" dirty="0" smtClean="0"/>
              <a:t> </a:t>
            </a:r>
          </a:p>
          <a:p>
            <a:r>
              <a:rPr lang="cs-CZ" dirty="0" smtClean="0"/>
              <a:t>Urgent – </a:t>
            </a:r>
            <a:r>
              <a:rPr lang="cs-CZ" dirty="0" err="1" smtClean="0"/>
              <a:t>removal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inflamed</a:t>
            </a:r>
            <a:r>
              <a:rPr lang="cs-CZ" dirty="0" smtClean="0"/>
              <a:t> </a:t>
            </a:r>
            <a:r>
              <a:rPr lang="cs-CZ" dirty="0" err="1" smtClean="0"/>
              <a:t>appendix</a:t>
            </a:r>
            <a:r>
              <a:rPr lang="cs-CZ" dirty="0" smtClean="0"/>
              <a:t> - </a:t>
            </a:r>
            <a:r>
              <a:rPr lang="cs-CZ" dirty="0" err="1" smtClean="0"/>
              <a:t>within</a:t>
            </a:r>
            <a:r>
              <a:rPr lang="cs-CZ" dirty="0" smtClean="0"/>
              <a:t> </a:t>
            </a:r>
            <a:r>
              <a:rPr lang="cs-CZ" dirty="0" err="1" smtClean="0"/>
              <a:t>hours</a:t>
            </a:r>
            <a:endParaRPr lang="cs-CZ" dirty="0" smtClean="0"/>
          </a:p>
          <a:p>
            <a:r>
              <a:rPr lang="cs-CZ" dirty="0" err="1"/>
              <a:t>E</a:t>
            </a:r>
            <a:r>
              <a:rPr lang="cs-CZ" dirty="0" err="1" smtClean="0"/>
              <a:t>lective</a:t>
            </a:r>
            <a:r>
              <a:rPr lang="cs-CZ" dirty="0" smtClean="0"/>
              <a:t> – </a:t>
            </a:r>
            <a:r>
              <a:rPr lang="cs-CZ" dirty="0" err="1" smtClean="0"/>
              <a:t>planned</a:t>
            </a:r>
            <a:r>
              <a:rPr lang="cs-CZ" dirty="0" smtClean="0"/>
              <a:t> </a:t>
            </a:r>
            <a:r>
              <a:rPr lang="cs-CZ" dirty="0" err="1" smtClean="0"/>
              <a:t>operations</a:t>
            </a:r>
            <a:r>
              <a:rPr lang="cs-CZ" dirty="0" smtClean="0"/>
              <a:t> – hip joint </a:t>
            </a:r>
            <a:r>
              <a:rPr lang="cs-CZ" dirty="0" err="1" smtClean="0"/>
              <a:t>replacement</a:t>
            </a:r>
            <a:r>
              <a:rPr lang="cs-CZ" dirty="0" smtClean="0"/>
              <a:t>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75627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4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2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45"/>
    </mc:Choice>
    <mc:Fallback xmlns="">
      <p:transition spd="slow" advTm="65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5013176"/>
            <a:ext cx="6512511" cy="1143000"/>
          </a:xfrm>
        </p:spPr>
        <p:txBody>
          <a:bodyPr/>
          <a:lstStyle/>
          <a:p>
            <a:r>
              <a:rPr lang="cs-CZ" dirty="0" err="1" smtClean="0"/>
              <a:t>Surgical</a:t>
            </a:r>
            <a:r>
              <a:rPr lang="cs-CZ" dirty="0" smtClean="0"/>
              <a:t> </a:t>
            </a:r>
            <a:r>
              <a:rPr lang="cs-CZ" dirty="0" err="1"/>
              <a:t>S</a:t>
            </a:r>
            <a:r>
              <a:rPr lang="cs-CZ" dirty="0" err="1" smtClean="0"/>
              <a:t>pecialities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93204" y="548680"/>
            <a:ext cx="8229600" cy="4464496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cs-CZ" dirty="0" smtClean="0"/>
              <a:t>Basic </a:t>
            </a:r>
            <a:r>
              <a:rPr lang="cs-CZ" dirty="0" err="1" smtClean="0"/>
              <a:t>surgical</a:t>
            </a:r>
            <a:r>
              <a:rPr lang="cs-CZ" dirty="0" smtClean="0"/>
              <a:t> </a:t>
            </a:r>
            <a:r>
              <a:rPr lang="cs-CZ" dirty="0" err="1" smtClean="0"/>
              <a:t>field</a:t>
            </a:r>
            <a:r>
              <a:rPr lang="cs-CZ" dirty="0" smtClean="0"/>
              <a:t> – </a:t>
            </a:r>
            <a:r>
              <a:rPr lang="cs-CZ" dirty="0" smtClean="0">
                <a:solidFill>
                  <a:srgbClr val="FF0000"/>
                </a:solidFill>
              </a:rPr>
              <a:t>General </a:t>
            </a:r>
            <a:r>
              <a:rPr lang="cs-CZ" dirty="0" err="1" smtClean="0">
                <a:solidFill>
                  <a:srgbClr val="FF0000"/>
                </a:solidFill>
              </a:rPr>
              <a:t>surgery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</a:p>
          <a:p>
            <a:pPr marL="45720" indent="0">
              <a:buNone/>
            </a:pPr>
            <a:r>
              <a:rPr lang="cs-CZ" dirty="0" err="1" smtClean="0"/>
              <a:t>Specialized</a:t>
            </a:r>
            <a:r>
              <a:rPr lang="cs-CZ" dirty="0" smtClean="0"/>
              <a:t> </a:t>
            </a:r>
            <a:r>
              <a:rPr lang="cs-CZ" dirty="0" err="1" smtClean="0"/>
              <a:t>surgical</a:t>
            </a:r>
            <a:r>
              <a:rPr lang="cs-CZ" dirty="0" smtClean="0"/>
              <a:t> </a:t>
            </a:r>
            <a:r>
              <a:rPr lang="cs-CZ" dirty="0" err="1" smtClean="0"/>
              <a:t>fields</a:t>
            </a:r>
            <a:r>
              <a:rPr lang="cs-CZ" dirty="0" smtClean="0"/>
              <a:t>:  </a:t>
            </a:r>
            <a:endParaRPr lang="cs-CZ" dirty="0"/>
          </a:p>
          <a:p>
            <a:r>
              <a:rPr lang="cs-CZ" dirty="0" smtClean="0"/>
              <a:t> </a:t>
            </a:r>
            <a:r>
              <a:rPr lang="cs-CZ" dirty="0" err="1" smtClean="0">
                <a:solidFill>
                  <a:srgbClr val="FF0000"/>
                </a:solidFill>
              </a:rPr>
              <a:t>Thoracic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surgery</a:t>
            </a:r>
            <a:r>
              <a:rPr lang="cs-CZ" dirty="0" smtClean="0"/>
              <a:t> – </a:t>
            </a:r>
            <a:r>
              <a:rPr lang="cs-CZ" dirty="0" err="1" smtClean="0"/>
              <a:t>surgery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lung</a:t>
            </a:r>
            <a:r>
              <a:rPr lang="cs-CZ" dirty="0" smtClean="0"/>
              <a:t>, mediastinum, </a:t>
            </a:r>
            <a:r>
              <a:rPr lang="cs-CZ" dirty="0" err="1" smtClean="0"/>
              <a:t>chest</a:t>
            </a:r>
            <a:r>
              <a:rPr lang="cs-CZ" dirty="0" smtClean="0"/>
              <a:t> </a:t>
            </a:r>
            <a:r>
              <a:rPr lang="cs-CZ" dirty="0" err="1" smtClean="0"/>
              <a:t>wall</a:t>
            </a:r>
            <a:r>
              <a:rPr lang="cs-CZ" dirty="0" smtClean="0"/>
              <a:t>   </a:t>
            </a:r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and </a:t>
            </a:r>
            <a:r>
              <a:rPr lang="cs-CZ" dirty="0" err="1" smtClean="0"/>
              <a:t>pleural</a:t>
            </a:r>
            <a:r>
              <a:rPr lang="cs-CZ" dirty="0" smtClean="0"/>
              <a:t> </a:t>
            </a:r>
            <a:r>
              <a:rPr lang="cs-CZ" dirty="0" err="1" smtClean="0"/>
              <a:t>cavity</a:t>
            </a:r>
            <a:endParaRPr lang="cs-CZ" dirty="0" smtClean="0"/>
          </a:p>
          <a:p>
            <a:r>
              <a:rPr lang="cs-CZ" dirty="0" err="1" smtClean="0">
                <a:solidFill>
                  <a:srgbClr val="FF0000"/>
                </a:solidFill>
              </a:rPr>
              <a:t>Cardiac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surgery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/>
              <a:t>-</a:t>
            </a:r>
            <a:r>
              <a:rPr lang="cs-CZ" dirty="0" smtClean="0"/>
              <a:t> </a:t>
            </a:r>
            <a:r>
              <a:rPr lang="cs-CZ" dirty="0" err="1" smtClean="0"/>
              <a:t>surgical</a:t>
            </a:r>
            <a:r>
              <a:rPr lang="cs-CZ" dirty="0" smtClean="0"/>
              <a:t> </a:t>
            </a:r>
            <a:r>
              <a:rPr lang="cs-CZ" dirty="0" err="1" smtClean="0"/>
              <a:t>treatment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disease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heart</a:t>
            </a:r>
            <a:r>
              <a:rPr lang="cs-CZ" dirty="0" smtClean="0"/>
              <a:t> and </a:t>
            </a:r>
            <a:r>
              <a:rPr lang="cs-CZ" dirty="0" err="1" smtClean="0"/>
              <a:t>great</a:t>
            </a:r>
            <a:r>
              <a:rPr lang="cs-CZ" dirty="0" smtClean="0"/>
              <a:t> </a:t>
            </a:r>
            <a:r>
              <a:rPr lang="cs-CZ" dirty="0" err="1" smtClean="0"/>
              <a:t>vessels</a:t>
            </a:r>
            <a:endParaRPr lang="cs-CZ" dirty="0" smtClean="0"/>
          </a:p>
          <a:p>
            <a:r>
              <a:rPr lang="cs-CZ" dirty="0" err="1" smtClean="0">
                <a:solidFill>
                  <a:srgbClr val="FF0000"/>
                </a:solidFill>
              </a:rPr>
              <a:t>Neurosurgery</a:t>
            </a:r>
            <a:r>
              <a:rPr lang="cs-CZ" dirty="0" smtClean="0"/>
              <a:t> - </a:t>
            </a:r>
            <a:r>
              <a:rPr lang="cs-CZ" dirty="0" err="1" smtClean="0"/>
              <a:t>surgery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central</a:t>
            </a:r>
            <a:r>
              <a:rPr lang="cs-CZ" dirty="0" smtClean="0"/>
              <a:t>, </a:t>
            </a:r>
            <a:r>
              <a:rPr lang="cs-CZ" dirty="0" err="1" smtClean="0"/>
              <a:t>peripheral</a:t>
            </a:r>
            <a:r>
              <a:rPr lang="cs-CZ" dirty="0" smtClean="0"/>
              <a:t> and </a:t>
            </a:r>
            <a:r>
              <a:rPr lang="cs-CZ" dirty="0" err="1" smtClean="0"/>
              <a:t>autonomic</a:t>
            </a:r>
            <a:r>
              <a:rPr lang="cs-CZ" dirty="0" smtClean="0"/>
              <a:t> </a:t>
            </a:r>
            <a:r>
              <a:rPr lang="cs-CZ" dirty="0" err="1" smtClean="0"/>
              <a:t>nervous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Urology</a:t>
            </a:r>
            <a:r>
              <a:rPr lang="cs-CZ" dirty="0"/>
              <a:t> </a:t>
            </a:r>
            <a:r>
              <a:rPr lang="cs-CZ" dirty="0" smtClean="0"/>
              <a:t>- </a:t>
            </a:r>
            <a:r>
              <a:rPr lang="cs-CZ" dirty="0" err="1" smtClean="0"/>
              <a:t>surgery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urinary</a:t>
            </a:r>
            <a:r>
              <a:rPr lang="cs-CZ" dirty="0" smtClean="0"/>
              <a:t> </a:t>
            </a:r>
            <a:r>
              <a:rPr lang="cs-CZ" dirty="0" err="1" smtClean="0"/>
              <a:t>tract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males</a:t>
            </a:r>
            <a:r>
              <a:rPr lang="cs-CZ" dirty="0" smtClean="0"/>
              <a:t> and </a:t>
            </a:r>
            <a:r>
              <a:rPr lang="cs-CZ" dirty="0" err="1" smtClean="0"/>
              <a:t>females</a:t>
            </a:r>
            <a:r>
              <a:rPr lang="cs-CZ" dirty="0" smtClean="0"/>
              <a:t> and </a:t>
            </a:r>
            <a:r>
              <a:rPr lang="cs-CZ" dirty="0" err="1" smtClean="0"/>
              <a:t>reproductive</a:t>
            </a:r>
            <a:r>
              <a:rPr lang="cs-CZ" dirty="0" smtClean="0"/>
              <a:t> 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males</a:t>
            </a:r>
            <a:endParaRPr lang="cs-CZ" dirty="0" smtClean="0"/>
          </a:p>
          <a:p>
            <a:r>
              <a:rPr lang="cs-CZ" dirty="0" err="1" smtClean="0">
                <a:solidFill>
                  <a:srgbClr val="FF0000"/>
                </a:solidFill>
              </a:rPr>
              <a:t>Vascular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surgery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-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vascular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– </a:t>
            </a:r>
            <a:r>
              <a:rPr lang="cs-CZ" dirty="0" err="1" smtClean="0"/>
              <a:t>arteries</a:t>
            </a:r>
            <a:r>
              <a:rPr lang="cs-CZ" dirty="0" smtClean="0"/>
              <a:t>, </a:t>
            </a:r>
            <a:r>
              <a:rPr lang="cs-CZ" dirty="0" err="1" smtClean="0"/>
              <a:t>veins</a:t>
            </a:r>
            <a:r>
              <a:rPr lang="cs-CZ" dirty="0" smtClean="0"/>
              <a:t> and </a:t>
            </a:r>
            <a:r>
              <a:rPr lang="cs-CZ" dirty="0" err="1" smtClean="0"/>
              <a:t>lymphatic</a:t>
            </a:r>
            <a:r>
              <a:rPr lang="cs-CZ" dirty="0" smtClean="0"/>
              <a:t> </a:t>
            </a:r>
            <a:r>
              <a:rPr lang="cs-CZ" dirty="0" err="1" smtClean="0"/>
              <a:t>circulation</a:t>
            </a:r>
            <a:r>
              <a:rPr lang="cs-CZ" dirty="0" smtClean="0"/>
              <a:t> </a:t>
            </a:r>
          </a:p>
          <a:p>
            <a:r>
              <a:rPr lang="cs-CZ" dirty="0" err="1" smtClean="0">
                <a:solidFill>
                  <a:srgbClr val="FF0000"/>
                </a:solidFill>
              </a:rPr>
              <a:t>Plastic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surgery</a:t>
            </a:r>
            <a:r>
              <a:rPr lang="cs-CZ" dirty="0"/>
              <a:t>-</a:t>
            </a:r>
            <a:r>
              <a:rPr lang="cs-CZ" dirty="0" smtClean="0"/>
              <a:t> </a:t>
            </a:r>
            <a:r>
              <a:rPr lang="cs-CZ" dirty="0" err="1" smtClean="0"/>
              <a:t>corrects</a:t>
            </a:r>
            <a:r>
              <a:rPr lang="cs-CZ" dirty="0" smtClean="0"/>
              <a:t> </a:t>
            </a:r>
            <a:r>
              <a:rPr lang="cs-CZ" dirty="0" err="1" smtClean="0"/>
              <a:t>surgically</a:t>
            </a:r>
            <a:r>
              <a:rPr lang="cs-CZ" dirty="0" smtClean="0"/>
              <a:t> </a:t>
            </a:r>
            <a:r>
              <a:rPr lang="cs-CZ" dirty="0" err="1" smtClean="0"/>
              <a:t>appearence</a:t>
            </a:r>
            <a:r>
              <a:rPr lang="cs-CZ" dirty="0" smtClean="0"/>
              <a:t> and </a:t>
            </a:r>
            <a:r>
              <a:rPr lang="cs-CZ" dirty="0" err="1" smtClean="0"/>
              <a:t>function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external</a:t>
            </a:r>
            <a:r>
              <a:rPr lang="cs-CZ" dirty="0" smtClean="0"/>
              <a:t> </a:t>
            </a:r>
            <a:r>
              <a:rPr lang="cs-CZ" dirty="0" err="1" smtClean="0"/>
              <a:t>shape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body </a:t>
            </a:r>
          </a:p>
          <a:p>
            <a:r>
              <a:rPr lang="cs-CZ" dirty="0" err="1" smtClean="0">
                <a:solidFill>
                  <a:srgbClr val="FF0000"/>
                </a:solidFill>
              </a:rPr>
              <a:t>Transplantation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surgery</a:t>
            </a:r>
            <a:r>
              <a:rPr lang="cs-CZ" dirty="0" smtClean="0"/>
              <a:t>- </a:t>
            </a:r>
            <a:r>
              <a:rPr lang="cs-CZ" dirty="0" err="1" smtClean="0"/>
              <a:t>surgical</a:t>
            </a:r>
            <a:r>
              <a:rPr lang="cs-CZ" dirty="0" smtClean="0"/>
              <a:t> transfer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tissues</a:t>
            </a:r>
            <a:r>
              <a:rPr lang="cs-CZ" dirty="0" smtClean="0"/>
              <a:t> and </a:t>
            </a:r>
            <a:r>
              <a:rPr lang="cs-CZ" dirty="0" err="1" smtClean="0"/>
              <a:t>organs</a:t>
            </a:r>
            <a:endParaRPr lang="cs-CZ" dirty="0" smtClean="0"/>
          </a:p>
          <a:p>
            <a:r>
              <a:rPr lang="cs-CZ" dirty="0" err="1" smtClean="0"/>
              <a:t>Ortopedic</a:t>
            </a:r>
            <a:r>
              <a:rPr lang="cs-CZ" dirty="0" smtClean="0"/>
              <a:t>, </a:t>
            </a:r>
            <a:r>
              <a:rPr lang="cs-CZ" dirty="0" err="1" smtClean="0"/>
              <a:t>Maxillofacial</a:t>
            </a:r>
            <a:r>
              <a:rPr lang="cs-CZ" dirty="0" smtClean="0"/>
              <a:t> and </a:t>
            </a:r>
            <a:r>
              <a:rPr lang="cs-CZ" dirty="0" err="1" smtClean="0"/>
              <a:t>Pediatric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r>
              <a:rPr lang="cs-CZ" dirty="0" smtClean="0"/>
              <a:t>, Otorhinolaryngology, </a:t>
            </a:r>
            <a:endParaRPr lang="cs-CZ" dirty="0" smtClean="0"/>
          </a:p>
          <a:p>
            <a:pPr marL="45720" indent="0">
              <a:buNone/>
            </a:pPr>
            <a:r>
              <a:rPr lang="cs-CZ" dirty="0" smtClean="0"/>
              <a:t>   </a:t>
            </a:r>
            <a:r>
              <a:rPr lang="cs-CZ" dirty="0" err="1" smtClean="0"/>
              <a:t>Ophtalmology</a:t>
            </a:r>
            <a:r>
              <a:rPr lang="cs-CZ" dirty="0" smtClean="0"/>
              <a:t> </a:t>
            </a:r>
            <a:r>
              <a:rPr lang="cs-CZ" dirty="0" err="1" smtClean="0"/>
              <a:t>etc</a:t>
            </a:r>
            <a:r>
              <a:rPr lang="cs-CZ" dirty="0" smtClean="0"/>
              <a:t>…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 err="1" smtClean="0"/>
          </a:p>
        </p:txBody>
      </p:sp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1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07"/>
    </mc:Choice>
    <mc:Fallback xmlns="">
      <p:transition spd="slow" advTm="87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05989" y="5013176"/>
            <a:ext cx="6512511" cy="1143000"/>
          </a:xfrm>
        </p:spPr>
        <p:txBody>
          <a:bodyPr/>
          <a:lstStyle/>
          <a:p>
            <a:r>
              <a:rPr lang="cs-CZ" dirty="0" err="1" smtClean="0"/>
              <a:t>History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57200" y="980728"/>
            <a:ext cx="8579296" cy="367240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cs-CZ" b="1" dirty="0"/>
              <a:t>E</a:t>
            </a:r>
            <a:r>
              <a:rPr lang="cs-CZ" dirty="0" smtClean="0"/>
              <a:t>vidence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surgical</a:t>
            </a:r>
            <a:r>
              <a:rPr lang="cs-CZ" dirty="0" smtClean="0"/>
              <a:t> </a:t>
            </a:r>
            <a:r>
              <a:rPr lang="cs-CZ" dirty="0" err="1" smtClean="0"/>
              <a:t>assistance</a:t>
            </a:r>
            <a:r>
              <a:rPr lang="cs-CZ" dirty="0" smtClean="0"/>
              <a:t>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provided</a:t>
            </a:r>
            <a:r>
              <a:rPr lang="cs-CZ" dirty="0" smtClean="0"/>
              <a:t>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found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period </a:t>
            </a:r>
            <a:r>
              <a:rPr lang="cs-CZ" dirty="0" err="1" smtClean="0"/>
              <a:t>around</a:t>
            </a:r>
            <a:r>
              <a:rPr lang="cs-CZ" dirty="0" smtClean="0"/>
              <a:t> </a:t>
            </a:r>
            <a:r>
              <a:rPr lang="cs-CZ" dirty="0" err="1" smtClean="0"/>
              <a:t>year</a:t>
            </a:r>
            <a:r>
              <a:rPr lang="cs-CZ" dirty="0" smtClean="0"/>
              <a:t> 4600 BC – </a:t>
            </a:r>
            <a:r>
              <a:rPr lang="cs-CZ" dirty="0" err="1" smtClean="0"/>
              <a:t>the</a:t>
            </a:r>
            <a:r>
              <a:rPr lang="cs-CZ" dirty="0" smtClean="0"/>
              <a:t> period </a:t>
            </a:r>
            <a:r>
              <a:rPr lang="cs-CZ" dirty="0" err="1" smtClean="0"/>
              <a:t>of</a:t>
            </a:r>
            <a:r>
              <a:rPr lang="cs-CZ" dirty="0" smtClean="0"/>
              <a:t>  </a:t>
            </a:r>
            <a:r>
              <a:rPr lang="cs-CZ" dirty="0" err="1" smtClean="0"/>
              <a:t>Assyria</a:t>
            </a:r>
            <a:r>
              <a:rPr lang="cs-CZ" dirty="0" smtClean="0"/>
              <a:t>, Babylon, </a:t>
            </a:r>
            <a:r>
              <a:rPr lang="cs-CZ" dirty="0" err="1" smtClean="0"/>
              <a:t>Ancient</a:t>
            </a:r>
            <a:r>
              <a:rPr lang="cs-CZ" dirty="0" smtClean="0"/>
              <a:t> Egypt and India</a:t>
            </a:r>
          </a:p>
          <a:p>
            <a:pPr marL="45720" indent="0">
              <a:buNone/>
            </a:pPr>
            <a:endParaRPr lang="cs-CZ" dirty="0" smtClean="0">
              <a:solidFill>
                <a:schemeClr val="accent6"/>
              </a:solidFill>
            </a:endParaRPr>
          </a:p>
          <a:p>
            <a:r>
              <a:rPr lang="cs-CZ" dirty="0" err="1" smtClean="0">
                <a:solidFill>
                  <a:schemeClr val="accent6"/>
                </a:solidFill>
              </a:rPr>
              <a:t>Mesopotamia</a:t>
            </a:r>
            <a:r>
              <a:rPr lang="cs-CZ" dirty="0" smtClean="0"/>
              <a:t>: </a:t>
            </a:r>
            <a:r>
              <a:rPr lang="cs-CZ" dirty="0" err="1" smtClean="0"/>
              <a:t>Sumerians</a:t>
            </a:r>
            <a:r>
              <a:rPr lang="cs-CZ" dirty="0" smtClean="0"/>
              <a:t> </a:t>
            </a:r>
            <a:r>
              <a:rPr lang="cs-CZ" dirty="0" err="1" smtClean="0"/>
              <a:t>developed</a:t>
            </a:r>
            <a:r>
              <a:rPr lang="cs-CZ" dirty="0" smtClean="0"/>
              <a:t> </a:t>
            </a:r>
            <a:r>
              <a:rPr lang="cs-CZ" dirty="0" err="1" smtClean="0"/>
              <a:t>several</a:t>
            </a:r>
            <a:r>
              <a:rPr lang="cs-CZ" dirty="0" smtClean="0"/>
              <a:t> </a:t>
            </a:r>
            <a:r>
              <a:rPr lang="cs-CZ" dirty="0" err="1" smtClean="0"/>
              <a:t>important</a:t>
            </a:r>
            <a:r>
              <a:rPr lang="cs-CZ" dirty="0" smtClean="0"/>
              <a:t>  </a:t>
            </a:r>
            <a:r>
              <a:rPr lang="cs-CZ" dirty="0" err="1" smtClean="0"/>
              <a:t>medical</a:t>
            </a:r>
            <a:r>
              <a:rPr lang="cs-CZ" dirty="0" smtClean="0"/>
              <a:t> </a:t>
            </a:r>
            <a:r>
              <a:rPr lang="cs-CZ" dirty="0" err="1" smtClean="0"/>
              <a:t>techniques</a:t>
            </a:r>
            <a:r>
              <a:rPr lang="cs-CZ" dirty="0" smtClean="0"/>
              <a:t>, </a:t>
            </a:r>
            <a:r>
              <a:rPr lang="cs-CZ" dirty="0" err="1" smtClean="0"/>
              <a:t>used</a:t>
            </a:r>
            <a:r>
              <a:rPr lang="cs-CZ" dirty="0" smtClean="0"/>
              <a:t> bronze </a:t>
            </a:r>
            <a:r>
              <a:rPr lang="cs-CZ" dirty="0" err="1" smtClean="0"/>
              <a:t>instruments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sharpened</a:t>
            </a:r>
            <a:r>
              <a:rPr lang="cs-CZ" dirty="0" smtClean="0"/>
              <a:t> </a:t>
            </a:r>
            <a:r>
              <a:rPr lang="cs-CZ" dirty="0" err="1" smtClean="0"/>
              <a:t>obsidian</a:t>
            </a:r>
            <a:endParaRPr lang="cs-CZ" dirty="0" smtClean="0"/>
          </a:p>
          <a:p>
            <a:pPr marL="45720" indent="0">
              <a:buNone/>
            </a:pPr>
            <a:endParaRPr lang="cs-CZ" dirty="0" smtClean="0"/>
          </a:p>
          <a:p>
            <a:pPr marL="45720" indent="0">
              <a:buNone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</a:p>
          <a:p>
            <a:pPr marL="45720" indent="0">
              <a:buNone/>
            </a:pPr>
            <a:r>
              <a:rPr lang="cs-CZ" dirty="0" smtClean="0"/>
              <a:t>  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56992"/>
            <a:ext cx="2769527" cy="174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96345"/>
            <a:ext cx="1845527" cy="232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76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791"/>
    </mc:Choice>
    <mc:Fallback xmlns="">
      <p:transition spd="slow" advTm="182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5301208"/>
            <a:ext cx="6512511" cy="1143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95536" y="731520"/>
            <a:ext cx="7776864" cy="347472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Egypt</a:t>
            </a:r>
            <a:r>
              <a:rPr lang="cs-CZ" dirty="0"/>
              <a:t>: 2700 BC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tract</a:t>
            </a:r>
            <a:r>
              <a:rPr lang="cs-CZ" dirty="0"/>
              <a:t> on </a:t>
            </a:r>
            <a:r>
              <a:rPr lang="cs-CZ" dirty="0" err="1"/>
              <a:t>surgery</a:t>
            </a:r>
            <a:r>
              <a:rPr lang="cs-CZ" dirty="0"/>
              <a:t> </a:t>
            </a:r>
            <a:r>
              <a:rPr lang="cs-CZ" dirty="0" err="1"/>
              <a:t>written</a:t>
            </a:r>
            <a:r>
              <a:rPr lang="cs-CZ" dirty="0"/>
              <a:t> </a:t>
            </a:r>
            <a:endParaRPr lang="cs-CZ" dirty="0" smtClean="0"/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by  </a:t>
            </a:r>
            <a:r>
              <a:rPr lang="cs-CZ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Imhotep</a:t>
            </a: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>
              <a:buNone/>
            </a:pPr>
            <a:r>
              <a:rPr lang="cs-CZ" dirty="0">
                <a:solidFill>
                  <a:schemeClr val="tx1"/>
                </a:solidFill>
              </a:rPr>
              <a:t>           </a:t>
            </a:r>
            <a:endParaRPr lang="cs-CZ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cs-CZ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cs-CZ" dirty="0" err="1" smtClean="0">
                <a:solidFill>
                  <a:schemeClr val="tx1"/>
                </a:solidFill>
              </a:rPr>
              <a:t>The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oldest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recorded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engraving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of</a:t>
            </a:r>
            <a:r>
              <a:rPr lang="cs-CZ" dirty="0">
                <a:solidFill>
                  <a:schemeClr val="tx1"/>
                </a:solidFill>
              </a:rPr>
              <a:t> a </a:t>
            </a:r>
            <a:r>
              <a:rPr lang="cs-CZ" dirty="0" err="1">
                <a:solidFill>
                  <a:schemeClr val="tx1"/>
                </a:solidFill>
              </a:rPr>
              <a:t>medical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procedure</a:t>
            </a:r>
            <a:r>
              <a:rPr lang="cs-CZ" dirty="0">
                <a:solidFill>
                  <a:schemeClr val="tx1"/>
                </a:solidFill>
              </a:rPr>
              <a:t>:  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circumcision</a:t>
            </a:r>
            <a:r>
              <a:rPr lang="cs-CZ" dirty="0" smtClean="0">
                <a:solidFill>
                  <a:schemeClr val="tx1"/>
                </a:solidFill>
              </a:rPr>
              <a:t>  </a:t>
            </a:r>
            <a:r>
              <a:rPr lang="cs-CZ" dirty="0" smtClean="0"/>
              <a:t>on 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doorjamb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entrance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Temple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smtClean="0"/>
              <a:t> Memphis 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04" y="630942"/>
            <a:ext cx="1080120" cy="17281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3645024"/>
            <a:ext cx="4382388" cy="255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0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5036076"/>
            <a:ext cx="6512511" cy="1143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67544" y="731520"/>
            <a:ext cx="7838256" cy="3474720"/>
          </a:xfrm>
        </p:spPr>
        <p:txBody>
          <a:bodyPr/>
          <a:lstStyle/>
          <a:p>
            <a:r>
              <a:rPr lang="cs-CZ" dirty="0">
                <a:solidFill>
                  <a:schemeClr val="accent6"/>
                </a:solidFill>
              </a:rPr>
              <a:t>India</a:t>
            </a:r>
            <a:r>
              <a:rPr lang="cs-CZ" dirty="0"/>
              <a:t>: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Susrutha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Samhita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/>
              <a:t>– </a:t>
            </a:r>
            <a:r>
              <a:rPr lang="cs-CZ" dirty="0" err="1"/>
              <a:t>oldes</a:t>
            </a:r>
            <a:r>
              <a:rPr lang="cs-CZ" dirty="0"/>
              <a:t> </a:t>
            </a:r>
            <a:r>
              <a:rPr lang="cs-CZ" dirty="0" err="1"/>
              <a:t>known</a:t>
            </a:r>
            <a:r>
              <a:rPr lang="cs-CZ" dirty="0"/>
              <a:t> </a:t>
            </a:r>
            <a:r>
              <a:rPr lang="cs-CZ" dirty="0" err="1"/>
              <a:t>surgical</a:t>
            </a:r>
            <a:r>
              <a:rPr lang="cs-CZ" dirty="0"/>
              <a:t> text </a:t>
            </a:r>
            <a:r>
              <a:rPr lang="cs-CZ" dirty="0" err="1"/>
              <a:t>written</a:t>
            </a:r>
            <a:r>
              <a:rPr lang="cs-CZ" dirty="0"/>
              <a:t> by </a:t>
            </a:r>
            <a:r>
              <a:rPr lang="cs-CZ" dirty="0" err="1"/>
              <a:t>Sushruta</a:t>
            </a:r>
            <a:r>
              <a:rPr lang="cs-CZ" dirty="0"/>
              <a:t> (600 BC), </a:t>
            </a:r>
            <a:r>
              <a:rPr lang="cs-CZ" dirty="0" err="1"/>
              <a:t>first</a:t>
            </a:r>
            <a:r>
              <a:rPr lang="cs-CZ" dirty="0"/>
              <a:t>  </a:t>
            </a:r>
            <a:r>
              <a:rPr lang="cs-CZ" dirty="0" err="1"/>
              <a:t>known</a:t>
            </a:r>
            <a:r>
              <a:rPr lang="cs-CZ" dirty="0"/>
              <a:t> </a:t>
            </a:r>
            <a:r>
              <a:rPr lang="cs-CZ" dirty="0" err="1"/>
              <a:t>description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operations</a:t>
            </a:r>
            <a:r>
              <a:rPr lang="cs-CZ" dirty="0"/>
              <a:t>- </a:t>
            </a:r>
            <a:r>
              <a:rPr lang="cs-CZ" dirty="0" err="1"/>
              <a:t>uniting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bowel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removal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prostate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, </a:t>
            </a:r>
            <a:r>
              <a:rPr lang="cs-CZ" dirty="0" err="1"/>
              <a:t>rhinoplasty</a:t>
            </a:r>
            <a:r>
              <a:rPr lang="cs-CZ" dirty="0"/>
              <a:t>,  </a:t>
            </a:r>
            <a:r>
              <a:rPr lang="cs-CZ" dirty="0" err="1"/>
              <a:t>draining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abscesses</a:t>
            </a:r>
            <a:r>
              <a:rPr lang="cs-CZ" dirty="0"/>
              <a:t>,  </a:t>
            </a:r>
            <a:r>
              <a:rPr lang="cs-CZ" dirty="0" err="1"/>
              <a:t>removal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cataract</a:t>
            </a:r>
            <a:r>
              <a:rPr lang="cs-CZ" dirty="0"/>
              <a:t> </a:t>
            </a:r>
            <a:r>
              <a:rPr lang="cs-CZ" dirty="0" err="1"/>
              <a:t>lenses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80928"/>
            <a:ext cx="511256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27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11560" y="731520"/>
            <a:ext cx="7272808" cy="6009848"/>
          </a:xfrm>
        </p:spPr>
        <p:txBody>
          <a:bodyPr>
            <a:normAutofit lnSpcReduction="10000"/>
          </a:bodyPr>
          <a:lstStyle/>
          <a:p>
            <a:r>
              <a:rPr lang="cs-CZ" dirty="0" err="1" smtClean="0">
                <a:solidFill>
                  <a:schemeClr val="accent6"/>
                </a:solidFill>
              </a:rPr>
              <a:t>Greece</a:t>
            </a:r>
            <a:r>
              <a:rPr lang="cs-CZ" dirty="0" smtClean="0">
                <a:solidFill>
                  <a:schemeClr val="accent6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: </a:t>
            </a:r>
            <a:r>
              <a:rPr lang="cs-CZ" b="1" dirty="0" err="1" smtClean="0">
                <a:solidFill>
                  <a:schemeClr val="tx1"/>
                </a:solidFill>
              </a:rPr>
              <a:t>Hippocrates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</a:p>
          <a:p>
            <a:pPr marL="45720" indent="0">
              <a:buNone/>
            </a:pPr>
            <a:r>
              <a:rPr lang="cs-CZ" dirty="0" smtClean="0">
                <a:solidFill>
                  <a:schemeClr val="tx1"/>
                </a:solidFill>
              </a:rPr>
              <a:t>- </a:t>
            </a:r>
            <a:r>
              <a:rPr lang="cs-CZ" dirty="0" err="1" smtClean="0">
                <a:solidFill>
                  <a:schemeClr val="tx1"/>
                </a:solidFill>
              </a:rPr>
              <a:t>the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father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of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medicine</a:t>
            </a:r>
            <a:r>
              <a:rPr lang="cs-CZ" dirty="0" smtClean="0">
                <a:solidFill>
                  <a:schemeClr val="tx1"/>
                </a:solidFill>
              </a:rPr>
              <a:t>  (460-377 BC)- </a:t>
            </a:r>
          </a:p>
          <a:p>
            <a:pPr marL="45720" indent="0">
              <a:buNone/>
            </a:pPr>
            <a:r>
              <a:rPr lang="cs-CZ" dirty="0" smtClean="0">
                <a:solidFill>
                  <a:schemeClr val="tx1"/>
                </a:solidFill>
              </a:rPr>
              <a:t>- </a:t>
            </a:r>
            <a:r>
              <a:rPr lang="cs-CZ" dirty="0" err="1" smtClean="0">
                <a:solidFill>
                  <a:schemeClr val="tx1"/>
                </a:solidFill>
              </a:rPr>
              <a:t>first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monography</a:t>
            </a:r>
            <a:r>
              <a:rPr lang="cs-CZ" dirty="0" smtClean="0">
                <a:solidFill>
                  <a:schemeClr val="tx1"/>
                </a:solidFill>
              </a:rPr>
              <a:t> – Corpus </a:t>
            </a:r>
            <a:r>
              <a:rPr lang="cs-CZ" dirty="0" err="1" smtClean="0">
                <a:solidFill>
                  <a:schemeClr val="tx1"/>
                </a:solidFill>
              </a:rPr>
              <a:t>hippocraticum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summarized</a:t>
            </a:r>
            <a:r>
              <a:rPr lang="cs-CZ" dirty="0" smtClean="0">
                <a:solidFill>
                  <a:schemeClr val="tx1"/>
                </a:solidFill>
              </a:rPr>
              <a:t>  </a:t>
            </a:r>
            <a:r>
              <a:rPr lang="cs-CZ" dirty="0" err="1" smtClean="0">
                <a:solidFill>
                  <a:schemeClr val="tx1"/>
                </a:solidFill>
              </a:rPr>
              <a:t>all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medical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knowledgenad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experiences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of</a:t>
            </a:r>
            <a:r>
              <a:rPr lang="cs-CZ" dirty="0" smtClean="0">
                <a:solidFill>
                  <a:schemeClr val="tx1"/>
                </a:solidFill>
              </a:rPr>
              <a:t>  </a:t>
            </a:r>
            <a:r>
              <a:rPr lang="cs-CZ" dirty="0" err="1" smtClean="0">
                <a:solidFill>
                  <a:schemeClr val="tx1"/>
                </a:solidFill>
              </a:rPr>
              <a:t>Ancient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world</a:t>
            </a:r>
            <a:r>
              <a:rPr lang="cs-CZ" dirty="0" smtClean="0">
                <a:solidFill>
                  <a:schemeClr val="tx1"/>
                </a:solidFill>
              </a:rPr>
              <a:t>, </a:t>
            </a:r>
            <a:r>
              <a:rPr lang="cs-CZ" dirty="0" err="1" smtClean="0">
                <a:solidFill>
                  <a:schemeClr val="tx1"/>
                </a:solidFill>
              </a:rPr>
              <a:t>contains</a:t>
            </a:r>
            <a:r>
              <a:rPr lang="cs-CZ" dirty="0" smtClean="0">
                <a:solidFill>
                  <a:schemeClr val="tx1"/>
                </a:solidFill>
              </a:rPr>
              <a:t>  </a:t>
            </a:r>
            <a:r>
              <a:rPr lang="cs-CZ" dirty="0" err="1" smtClean="0">
                <a:solidFill>
                  <a:schemeClr val="tx1"/>
                </a:solidFill>
              </a:rPr>
              <a:t>The</a:t>
            </a:r>
            <a:r>
              <a:rPr lang="cs-CZ" dirty="0" smtClean="0">
                <a:solidFill>
                  <a:schemeClr val="tx1"/>
                </a:solidFill>
              </a:rPr>
              <a:t>  </a:t>
            </a:r>
            <a:r>
              <a:rPr lang="cs-CZ" dirty="0" err="1" smtClean="0">
                <a:solidFill>
                  <a:schemeClr val="tx1"/>
                </a:solidFill>
              </a:rPr>
              <a:t>Hippocratic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Oath</a:t>
            </a:r>
            <a:r>
              <a:rPr lang="cs-CZ" dirty="0" smtClean="0">
                <a:solidFill>
                  <a:schemeClr val="tx1"/>
                </a:solidFill>
              </a:rPr>
              <a:t>.</a:t>
            </a:r>
          </a:p>
          <a:p>
            <a:pPr marL="45720" indent="0">
              <a:buNone/>
            </a:pP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rgbClr val="FF0000"/>
                </a:solidFill>
              </a:rPr>
              <a:t>Alexandria period </a:t>
            </a:r>
            <a:r>
              <a:rPr lang="cs-CZ" dirty="0" smtClean="0">
                <a:solidFill>
                  <a:schemeClr val="tx1"/>
                </a:solidFill>
              </a:rPr>
              <a:t>(300BC- 400 AD) </a:t>
            </a:r>
          </a:p>
          <a:p>
            <a:pPr marL="45720" indent="0">
              <a:buNone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 - report </a:t>
            </a:r>
            <a:r>
              <a:rPr lang="cs-CZ" dirty="0" err="1" smtClean="0">
                <a:solidFill>
                  <a:schemeClr val="tx1"/>
                </a:solidFill>
              </a:rPr>
              <a:t>of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human</a:t>
            </a:r>
            <a:r>
              <a:rPr lang="cs-CZ" dirty="0" smtClean="0">
                <a:solidFill>
                  <a:schemeClr val="tx1"/>
                </a:solidFill>
              </a:rPr>
              <a:t> body </a:t>
            </a:r>
            <a:r>
              <a:rPr lang="cs-CZ" dirty="0" err="1" smtClean="0">
                <a:solidFill>
                  <a:schemeClr val="tx1"/>
                </a:solidFill>
              </a:rPr>
              <a:t>section</a:t>
            </a:r>
            <a:r>
              <a:rPr lang="cs-CZ" dirty="0" smtClean="0">
                <a:solidFill>
                  <a:schemeClr val="tx1"/>
                </a:solidFill>
              </a:rPr>
              <a:t>, basic </a:t>
            </a:r>
            <a:r>
              <a:rPr lang="cs-CZ" dirty="0" err="1" smtClean="0">
                <a:solidFill>
                  <a:schemeClr val="tx1"/>
                </a:solidFill>
              </a:rPr>
              <a:t>knowlege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of</a:t>
            </a:r>
            <a:r>
              <a:rPr lang="cs-CZ" dirty="0" smtClean="0">
                <a:solidFill>
                  <a:schemeClr val="tx1"/>
                </a:solidFill>
              </a:rPr>
              <a:t>   </a:t>
            </a:r>
          </a:p>
          <a:p>
            <a:pPr marL="45720" indent="0">
              <a:buNone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   </a:t>
            </a:r>
            <a:r>
              <a:rPr lang="cs-CZ" dirty="0" err="1" smtClean="0">
                <a:solidFill>
                  <a:schemeClr val="tx1"/>
                </a:solidFill>
              </a:rPr>
              <a:t>human</a:t>
            </a:r>
            <a:r>
              <a:rPr lang="cs-CZ" dirty="0" smtClean="0">
                <a:solidFill>
                  <a:schemeClr val="tx1"/>
                </a:solidFill>
              </a:rPr>
              <a:t> anatomy</a:t>
            </a:r>
          </a:p>
          <a:p>
            <a:pPr marL="45720" indent="0">
              <a:buNone/>
            </a:pPr>
            <a:r>
              <a:rPr lang="cs-CZ" dirty="0" smtClean="0">
                <a:solidFill>
                  <a:schemeClr val="tx1"/>
                </a:solidFill>
              </a:rPr>
              <a:t>    </a:t>
            </a:r>
            <a:r>
              <a:rPr lang="cs-CZ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Galénos</a:t>
            </a:r>
            <a:r>
              <a:rPr lang="cs-CZ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(129-216AD)  </a:t>
            </a:r>
          </a:p>
          <a:p>
            <a:pPr marL="45720" indent="0">
              <a:buNone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- </a:t>
            </a:r>
            <a:r>
              <a:rPr lang="cs-CZ" dirty="0" err="1" smtClean="0">
                <a:solidFill>
                  <a:schemeClr val="tx1"/>
                </a:solidFill>
              </a:rPr>
              <a:t>teacher</a:t>
            </a:r>
            <a:r>
              <a:rPr lang="cs-CZ" dirty="0" smtClean="0">
                <a:solidFill>
                  <a:schemeClr val="tx1"/>
                </a:solidFill>
              </a:rPr>
              <a:t> and </a:t>
            </a:r>
            <a:r>
              <a:rPr lang="cs-CZ" dirty="0" err="1" smtClean="0">
                <a:solidFill>
                  <a:schemeClr val="tx1"/>
                </a:solidFill>
              </a:rPr>
              <a:t>surgeron</a:t>
            </a:r>
            <a:endParaRPr lang="cs-CZ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cs-CZ" dirty="0" smtClean="0">
                <a:solidFill>
                  <a:schemeClr val="tx1"/>
                </a:solidFill>
              </a:rPr>
              <a:t> - </a:t>
            </a:r>
            <a:r>
              <a:rPr lang="cs-CZ" dirty="0" err="1">
                <a:solidFill>
                  <a:schemeClr val="tx1"/>
                </a:solidFill>
              </a:rPr>
              <a:t>a</a:t>
            </a:r>
            <a:r>
              <a:rPr lang="cs-CZ" dirty="0" err="1" smtClean="0">
                <a:solidFill>
                  <a:schemeClr val="tx1"/>
                </a:solidFill>
              </a:rPr>
              <a:t>utopsies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of</a:t>
            </a:r>
            <a:r>
              <a:rPr lang="cs-CZ" dirty="0" smtClean="0">
                <a:solidFill>
                  <a:schemeClr val="tx1"/>
                </a:solidFill>
              </a:rPr>
              <a:t> live </a:t>
            </a:r>
            <a:r>
              <a:rPr lang="cs-CZ" dirty="0" err="1" smtClean="0">
                <a:solidFill>
                  <a:schemeClr val="tx1"/>
                </a:solidFill>
              </a:rPr>
              <a:t>animals</a:t>
            </a:r>
            <a:r>
              <a:rPr lang="cs-CZ" dirty="0" smtClean="0">
                <a:solidFill>
                  <a:schemeClr val="tx1"/>
                </a:solidFill>
              </a:rPr>
              <a:t>,</a:t>
            </a:r>
          </a:p>
          <a:p>
            <a:pPr marL="45720" indent="0">
              <a:buNone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- report </a:t>
            </a:r>
            <a:r>
              <a:rPr lang="cs-CZ" dirty="0" err="1" smtClean="0">
                <a:solidFill>
                  <a:schemeClr val="tx1"/>
                </a:solidFill>
              </a:rPr>
              <a:t>eye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a brain </a:t>
            </a:r>
            <a:r>
              <a:rPr lang="cs-CZ" dirty="0" err="1" smtClean="0">
                <a:solidFill>
                  <a:schemeClr val="tx1"/>
                </a:solidFill>
              </a:rPr>
              <a:t>operations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</a:p>
          <a:p>
            <a:pPr marL="4572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cs-CZ" dirty="0" smtClean="0">
                <a:solidFill>
                  <a:schemeClr val="tx1"/>
                </a:solidFill>
              </a:rPr>
              <a:t>  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934" y="3933056"/>
            <a:ext cx="1905000" cy="257725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0648"/>
            <a:ext cx="2570947" cy="13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8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006"/>
    </mc:Choice>
    <mc:Fallback xmlns="">
      <p:transition spd="slow" advTm="257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1136</TotalTime>
  <Words>1018</Words>
  <Application>Microsoft Office PowerPoint</Application>
  <PresentationFormat>Předvádění na obrazovce (4:3)</PresentationFormat>
  <Paragraphs>152</Paragraphs>
  <Slides>40</Slides>
  <Notes>0</Notes>
  <HiddenSlides>0</HiddenSlides>
  <MMClips>12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3" baseType="lpstr">
      <vt:lpstr>Georgia</vt:lpstr>
      <vt:lpstr>Trebuchet MS</vt:lpstr>
      <vt:lpstr>Aerodynamika</vt:lpstr>
      <vt:lpstr>Surgery</vt:lpstr>
      <vt:lpstr>Prezentace aplikace PowerPoint</vt:lpstr>
      <vt:lpstr>Content of surgery </vt:lpstr>
      <vt:lpstr>Division of surgery </vt:lpstr>
      <vt:lpstr>Surgical Specialities </vt:lpstr>
      <vt:lpstr>History of surgery</vt:lpstr>
      <vt:lpstr>Prezentace aplikace PowerPoint</vt:lpstr>
      <vt:lpstr>Prezentace aplikace PowerPoint</vt:lpstr>
      <vt:lpstr>Prezentace aplikace PowerPoint</vt:lpstr>
      <vt:lpstr>Prezentace aplikace PowerPoint</vt:lpstr>
      <vt:lpstr>Medieval world</vt:lpstr>
      <vt:lpstr>Prezentace aplikace PowerPoint</vt:lpstr>
      <vt:lpstr>Prezentace aplikace PowerPoint</vt:lpstr>
      <vt:lpstr>Prezentace aplikace PowerPoint</vt:lpstr>
      <vt:lpstr>Prezentace aplikace PowerPoint</vt:lpstr>
      <vt:lpstr>Modern Surgery</vt:lpstr>
      <vt:lpstr>Prezentace aplikace PowerPoint</vt:lpstr>
      <vt:lpstr>Operating theatre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Surgeon and assistant equipment</vt:lpstr>
      <vt:lpstr>Prezentace aplikace PowerPoint</vt:lpstr>
      <vt:lpstr>Prezentace aplikace PowerPoint</vt:lpstr>
      <vt:lpstr>Prezentace aplikace PowerPoint</vt:lpstr>
      <vt:lpstr>Prezentace aplikace PowerPoint</vt:lpstr>
      <vt:lpstr>Operating room equipment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Chirurgie</dc:title>
  <dc:creator>Svoboda Tomas</dc:creator>
  <cp:lastModifiedBy>Mitáš Ladislav</cp:lastModifiedBy>
  <cp:revision>90</cp:revision>
  <dcterms:created xsi:type="dcterms:W3CDTF">2017-04-11T06:44:44Z</dcterms:created>
  <dcterms:modified xsi:type="dcterms:W3CDTF">2021-03-10T15:48:19Z</dcterms:modified>
</cp:coreProperties>
</file>