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4f0e686a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4f0e686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4f0e686a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10997cc6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10997cc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10997cc69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10997cc69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10997cc6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c10997cc69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10997cc69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10997cc6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c10997cc69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10e7689b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10e7689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c10e7689b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10997cc69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10997cc6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c10997cc69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eva.kozakova@med.muni.cz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czechstepbystep.cz/materialy/cesky-krok-za-krokem-1/materialy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Czech for Foreigners II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8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INTRODUCTION AND CLASS EXPLANATION</a:t>
            </a:r>
            <a:endParaRPr sz="4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398500" y="1665290"/>
            <a:ext cx="11361600" cy="459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mě můžete kontaktovat?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email (</a:t>
            </a:r>
            <a:r>
              <a:rPr lang="cs-CZ" u="sng">
                <a:solidFill>
                  <a:schemeClr val="hlink"/>
                </a:solidFill>
                <a:hlinkClick r:id="rId3"/>
              </a:rPr>
              <a:t>eva.kozakova@med.muni.cz</a:t>
            </a:r>
            <a:r>
              <a:rPr lang="cs-CZ"/>
              <a:t>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MS Teams chat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konzultační hodiny - v 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720000" y="692150"/>
            <a:ext cx="5384100" cy="51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knihu potřebujeme?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50">
                <a:solidFill>
                  <a:srgbClr val="3A3A3A"/>
                </a:solidFill>
              </a:rPr>
              <a:t>Česky krok za krokem 1 </a:t>
            </a:r>
            <a:endParaRPr sz="24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50">
                <a:solidFill>
                  <a:srgbClr val="3A3A3A"/>
                </a:solidFill>
              </a:rPr>
              <a:t>Studujeme lekce 6-10</a:t>
            </a:r>
            <a:endParaRPr sz="2450">
              <a:solidFill>
                <a:srgbClr val="3A3A3A"/>
              </a:solidFill>
            </a:endParaRPr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6299200" y="692150"/>
            <a:ext cx="5384100" cy="53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50">
                <a:solidFill>
                  <a:srgbClr val="3A3A3A"/>
                </a:solidFill>
              </a:rPr>
              <a:t>Obrázek: </a:t>
            </a:r>
            <a:r>
              <a:rPr lang="cs-CZ" sz="1100" u="sng">
                <a:solidFill>
                  <a:schemeClr val="hlink"/>
                </a:solidFill>
                <a:hlinkClick r:id="rId3"/>
              </a:rPr>
              <a:t>www.czechstepbystep.cz/materialy/cesky-krok-za-krokem-1/materialy</a:t>
            </a:r>
            <a:r>
              <a:rPr lang="cs-CZ" sz="1100">
                <a:solidFill>
                  <a:srgbClr val="3A3A3A"/>
                </a:solidFill>
              </a:rPr>
              <a:t> </a:t>
            </a:r>
            <a:endParaRPr sz="2450">
              <a:solidFill>
                <a:srgbClr val="3A3A3A"/>
              </a:solidFill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250" y="692150"/>
            <a:ext cx="38100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Passing the subject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512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150"/>
              <a:buChar char="●"/>
            </a:pPr>
            <a:r>
              <a:rPr lang="cs-CZ" sz="2150">
                <a:solidFill>
                  <a:srgbClr val="3A3A3A"/>
                </a:solidFill>
              </a:rPr>
              <a:t>attend the classes (you can miss 2 of them without proper excuse)</a:t>
            </a:r>
            <a:endParaRPr sz="2150">
              <a:solidFill>
                <a:srgbClr val="3A3A3A"/>
              </a:solidFill>
            </a:endParaRPr>
          </a:p>
          <a:p>
            <a:pPr indent="-36512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150"/>
              <a:buChar char="●"/>
            </a:pPr>
            <a:r>
              <a:rPr lang="cs-CZ" sz="2150">
                <a:solidFill>
                  <a:srgbClr val="3A3A3A"/>
                </a:solidFill>
              </a:rPr>
              <a:t>pass the final test: passmark </a:t>
            </a:r>
            <a:r>
              <a:rPr lang="cs-CZ" sz="2150">
                <a:solidFill>
                  <a:srgbClr val="3A3A3A"/>
                </a:solidFill>
                <a:highlight>
                  <a:srgbClr val="00FFFF"/>
                </a:highlight>
              </a:rPr>
              <a:t>70 %</a:t>
            </a:r>
            <a:endParaRPr sz="2150">
              <a:solidFill>
                <a:srgbClr val="3A3A3A"/>
              </a:solidFill>
              <a:highlight>
                <a:srgbClr val="00FFFF"/>
              </a:highlight>
            </a:endParaRPr>
          </a:p>
          <a:p>
            <a:pPr indent="-36512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150"/>
              <a:buChar char="●"/>
            </a:pPr>
            <a:r>
              <a:rPr lang="cs-CZ" sz="2150">
                <a:solidFill>
                  <a:srgbClr val="3A3A3A"/>
                </a:solidFill>
              </a:rPr>
              <a:t>final test passmark can be reduced by:</a:t>
            </a:r>
            <a:endParaRPr sz="2150">
              <a:solidFill>
                <a:srgbClr val="3A3A3A"/>
              </a:solidFill>
            </a:endParaRPr>
          </a:p>
          <a:p>
            <a:pPr indent="-365125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150"/>
              <a:buChar char="○"/>
            </a:pPr>
            <a:r>
              <a:rPr lang="cs-CZ" sz="2150">
                <a:solidFill>
                  <a:srgbClr val="3A3A3A"/>
                </a:solidFill>
              </a:rPr>
              <a:t>passing the progress tests</a:t>
            </a:r>
            <a:endParaRPr sz="2150">
              <a:solidFill>
                <a:srgbClr val="3A3A3A"/>
              </a:solidFill>
            </a:endParaRPr>
          </a:p>
          <a:p>
            <a:pPr indent="-365125" lvl="2" marL="1371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150"/>
              <a:buChar char="■"/>
            </a:pPr>
            <a:r>
              <a:rPr lang="cs-CZ" sz="2150">
                <a:solidFill>
                  <a:srgbClr val="3A3A3A"/>
                </a:solidFill>
                <a:highlight>
                  <a:srgbClr val="00FFFF"/>
                </a:highlight>
              </a:rPr>
              <a:t>1 written test (online):</a:t>
            </a:r>
            <a:r>
              <a:rPr lang="cs-CZ" sz="2150">
                <a:solidFill>
                  <a:srgbClr val="3A3A3A"/>
                </a:solidFill>
              </a:rPr>
              <a:t> if passed, will reduce your final test passmark by </a:t>
            </a:r>
            <a:r>
              <a:rPr lang="cs-CZ" sz="2150">
                <a:solidFill>
                  <a:srgbClr val="3A3A3A"/>
                </a:solidFill>
                <a:highlight>
                  <a:srgbClr val="00FFFF"/>
                </a:highlight>
              </a:rPr>
              <a:t>2 %</a:t>
            </a:r>
            <a:endParaRPr sz="2150">
              <a:solidFill>
                <a:srgbClr val="3A3A3A"/>
              </a:solidFill>
              <a:highlight>
                <a:srgbClr val="00FFFF"/>
              </a:highlight>
            </a:endParaRPr>
          </a:p>
          <a:p>
            <a:pPr indent="-365125" lvl="2" marL="1371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150"/>
              <a:buChar char="■"/>
            </a:pPr>
            <a:r>
              <a:rPr lang="cs-CZ" sz="2150">
                <a:solidFill>
                  <a:srgbClr val="3A3A3A"/>
                </a:solidFill>
                <a:highlight>
                  <a:srgbClr val="00FFFF"/>
                </a:highlight>
              </a:rPr>
              <a:t>1 oral test:</a:t>
            </a:r>
            <a:r>
              <a:rPr lang="cs-CZ" sz="2150">
                <a:solidFill>
                  <a:srgbClr val="3A3A3A"/>
                </a:solidFill>
              </a:rPr>
              <a:t> if passed, it will reduce your final test passmark by </a:t>
            </a:r>
            <a:r>
              <a:rPr lang="cs-CZ" sz="2150">
                <a:solidFill>
                  <a:srgbClr val="3A3A3A"/>
                </a:solidFill>
                <a:highlight>
                  <a:srgbClr val="00FFFF"/>
                </a:highlight>
              </a:rPr>
              <a:t>3 %</a:t>
            </a:r>
            <a:endParaRPr sz="2150">
              <a:solidFill>
                <a:srgbClr val="3A3A3A"/>
              </a:solidFill>
              <a:highlight>
                <a:srgbClr val="00FFFF"/>
              </a:highlight>
            </a:endParaRPr>
          </a:p>
          <a:p>
            <a:pPr indent="-365125" lvl="2" marL="13716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150"/>
              <a:buChar char="■"/>
            </a:pPr>
            <a:r>
              <a:rPr lang="cs-CZ" sz="2150">
                <a:solidFill>
                  <a:srgbClr val="3A3A3A"/>
                </a:solidFill>
                <a:highlight>
                  <a:srgbClr val="00FFFF"/>
                </a:highlight>
              </a:rPr>
              <a:t>1 project:</a:t>
            </a:r>
            <a:r>
              <a:rPr lang="cs-CZ" sz="2150">
                <a:solidFill>
                  <a:srgbClr val="3A3A3A"/>
                </a:solidFill>
              </a:rPr>
              <a:t>  if passed, it will reduce your final test passmark by </a:t>
            </a:r>
            <a:r>
              <a:rPr lang="cs-CZ" sz="2150">
                <a:solidFill>
                  <a:srgbClr val="3A3A3A"/>
                </a:solidFill>
                <a:highlight>
                  <a:srgbClr val="00FFFF"/>
                </a:highlight>
              </a:rPr>
              <a:t>3 %</a:t>
            </a:r>
            <a:endParaRPr sz="2150">
              <a:solidFill>
                <a:srgbClr val="3A3A3A"/>
              </a:solidFill>
              <a:highlight>
                <a:srgbClr val="00FFFF"/>
              </a:highlight>
            </a:endParaRPr>
          </a:p>
          <a:p>
            <a:pPr indent="-365125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150"/>
              <a:buChar char="○"/>
            </a:pPr>
            <a:r>
              <a:rPr lang="cs-CZ" sz="2150">
                <a:solidFill>
                  <a:srgbClr val="3A3A3A"/>
                </a:solidFill>
                <a:highlight>
                  <a:srgbClr val="00FFFF"/>
                </a:highlight>
              </a:rPr>
              <a:t>completing homeworks:</a:t>
            </a:r>
            <a:r>
              <a:rPr lang="cs-CZ" sz="2150">
                <a:solidFill>
                  <a:srgbClr val="3A3A3A"/>
                </a:solidFill>
              </a:rPr>
              <a:t> if you complete over 90 % of the assigned homework, your final test passmark will be reduced by </a:t>
            </a:r>
            <a:r>
              <a:rPr lang="cs-CZ" sz="2150">
                <a:solidFill>
                  <a:srgbClr val="3A3A3A"/>
                </a:solidFill>
                <a:highlight>
                  <a:srgbClr val="00FFFF"/>
                </a:highlight>
              </a:rPr>
              <a:t>2 %</a:t>
            </a:r>
            <a:endParaRPr sz="2150">
              <a:solidFill>
                <a:srgbClr val="3A3A3A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Homework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60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rPr lang="cs-CZ" sz="1850">
                <a:solidFill>
                  <a:srgbClr val="3A3A3A"/>
                </a:solidFill>
              </a:rPr>
              <a:t>homeworks can be in a form of </a:t>
            </a:r>
            <a:endParaRPr sz="1850">
              <a:solidFill>
                <a:srgbClr val="3A3A3A"/>
              </a:solidFill>
            </a:endParaRPr>
          </a:p>
          <a:p>
            <a:pPr indent="-346075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○"/>
            </a:pPr>
            <a:r>
              <a:rPr lang="cs-CZ" sz="1850">
                <a:solidFill>
                  <a:srgbClr val="3A3A3A"/>
                </a:solidFill>
              </a:rPr>
              <a:t>ROPOT: feedback given immediately by ROPOT app</a:t>
            </a:r>
            <a:endParaRPr sz="1850">
              <a:solidFill>
                <a:srgbClr val="3A3A3A"/>
              </a:solidFill>
            </a:endParaRPr>
          </a:p>
          <a:p>
            <a:pPr indent="-346075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○"/>
            </a:pPr>
            <a:r>
              <a:rPr lang="cs-CZ" sz="1850">
                <a:solidFill>
                  <a:srgbClr val="3A3A3A"/>
                </a:solidFill>
              </a:rPr>
              <a:t>handout: you can check your answers with the key (will be uploaded after the HW's deadline)</a:t>
            </a:r>
            <a:endParaRPr sz="1850">
              <a:solidFill>
                <a:srgbClr val="3A3A3A"/>
              </a:solidFill>
            </a:endParaRPr>
          </a:p>
          <a:p>
            <a:pPr indent="-346075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○"/>
            </a:pPr>
            <a:r>
              <a:rPr lang="cs-CZ" sz="1850">
                <a:solidFill>
                  <a:srgbClr val="3A3A3A"/>
                </a:solidFill>
              </a:rPr>
              <a:t>project: your teacher will give you the feedback</a:t>
            </a:r>
            <a:endParaRPr sz="1850">
              <a:solidFill>
                <a:srgbClr val="3A3A3A"/>
              </a:solidFill>
            </a:endParaRPr>
          </a:p>
          <a:p>
            <a:pPr indent="-346075" lvl="1" marL="9144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○"/>
            </a:pPr>
            <a:r>
              <a:rPr lang="cs-CZ" sz="1850">
                <a:solidFill>
                  <a:srgbClr val="3A3A3A"/>
                </a:solidFill>
              </a:rPr>
              <a:t>exercices from textbook: check the key</a:t>
            </a:r>
            <a:endParaRPr sz="1850">
              <a:solidFill>
                <a:srgbClr val="3A3A3A"/>
              </a:solidFill>
            </a:endParaRPr>
          </a:p>
          <a:p>
            <a:pPr indent="-3460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t/>
            </a:r>
            <a:endParaRPr sz="1850">
              <a:solidFill>
                <a:srgbClr val="3A3A3A"/>
              </a:solidFill>
            </a:endParaRPr>
          </a:p>
          <a:p>
            <a:pPr indent="-3460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rPr lang="cs-CZ" sz="1850">
                <a:solidFill>
                  <a:srgbClr val="3A3A3A"/>
                </a:solidFill>
                <a:highlight>
                  <a:srgbClr val="00FFFF"/>
                </a:highlight>
              </a:rPr>
              <a:t>homeworks must be submitted within 7 days after they were given </a:t>
            </a:r>
            <a:r>
              <a:rPr lang="cs-CZ" sz="1850">
                <a:solidFill>
                  <a:srgbClr val="3A3A3A"/>
                </a:solidFill>
              </a:rPr>
              <a:t>(example: if the HW is given on Monday 1st, then it must be subtmitted by Monday 8th); HW that will be submitted later will not be accepted</a:t>
            </a:r>
            <a:endParaRPr sz="1850">
              <a:solidFill>
                <a:srgbClr val="3A3A3A"/>
              </a:solidFill>
            </a:endParaRPr>
          </a:p>
          <a:p>
            <a:pPr indent="-346075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rPr lang="cs-CZ" sz="1850">
                <a:solidFill>
                  <a:srgbClr val="3A3A3A"/>
                </a:solidFill>
              </a:rPr>
              <a:t>use the HW list to see whether the HW is compulsory (= it counts for final test passmark reduction), or just complementary (it doesn't count, but it is useful to do it)</a:t>
            </a:r>
            <a:endParaRPr sz="18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Important information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Repeated inactivity during the class will mean that you will receive an “absence”.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Please CAMERAS on (</a:t>
            </a:r>
            <a:r>
              <a:rPr lang="cs-CZ"/>
              <a:t>let's</a:t>
            </a:r>
            <a:r>
              <a:rPr lang="cs-CZ"/>
              <a:t> feel like we have a normal class).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If you have any question during the lesson, ask immediately. Maybe your colleagues are interested in the same topic.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Recommendations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Follow the interactive syllabus in IS.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Do your homework.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Try to speak Czech as much as possible (restaurants, schools, public places).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Talk to your Czech friends/schoolmates.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You can watch Czech TV, films, series, listen to Czech music.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Read banners/inscriptions you find around you.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If you have any question, problem, complains, recommendation, do not hesitate to contact me.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>
                <a:highlight>
                  <a:srgbClr val="D0E0E3"/>
                </a:highlight>
              </a:rPr>
              <a:t>Have a great and successful semester.</a:t>
            </a:r>
            <a:r>
              <a:rPr lang="cs-CZ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