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Tahom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Tahoma-bold.fntdata"/><Relationship Id="rId25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c112a4bf71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c112a4bf7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c112a4bf71_0_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112a4bf71_0_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c112a4bf7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c112a4bf71_0_6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4f0e686a4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4f0e686a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54f0e686a4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112a4bf7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112a4bf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c112a4bf7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112a4bf71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112a4bf7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c112a4bf71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112a4bf71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c112a4bf7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c112a4bf71_0_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112a4bf71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112a4bf7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c112a4bf71_0_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c112a4bf71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c112a4bf7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c112a4bf71_0_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c112a4bf71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c112a4bf7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c112a4bf71_0_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c112a4bf71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c112a4bf7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c112a4bf71_0_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CFF II</a:t>
            </a:r>
            <a:endParaRPr sz="2600"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0" y="4233200"/>
            <a:ext cx="11361600" cy="58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Revison + past tense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Past tense: IRREGULAR FORMS</a:t>
            </a:r>
            <a:endParaRPr/>
          </a:p>
        </p:txBody>
      </p:sp>
      <p:sp>
        <p:nvSpPr>
          <p:cNvPr id="220" name="Google Shape;220;p35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</a:t>
            </a:r>
            <a:r>
              <a:rPr lang="cs-CZ">
                <a:highlight>
                  <a:srgbClr val="00FFFF"/>
                </a:highlight>
              </a:rPr>
              <a:t>Ý</a:t>
            </a:r>
            <a:r>
              <a:rPr lang="cs-CZ"/>
              <a:t>T </a:t>
            </a:r>
            <a:r>
              <a:rPr i="1" lang="cs-CZ"/>
              <a:t>(to be)</a:t>
            </a:r>
            <a:r>
              <a:rPr lang="cs-CZ"/>
              <a:t>: b</a:t>
            </a:r>
            <a:r>
              <a:rPr lang="cs-CZ">
                <a:highlight>
                  <a:srgbClr val="00FFFF"/>
                </a:highlight>
              </a:rPr>
              <a:t>y</a:t>
            </a:r>
            <a:r>
              <a:rPr lang="cs-CZ"/>
              <a:t>l, b</a:t>
            </a:r>
            <a:r>
              <a:rPr lang="cs-CZ">
                <a:highlight>
                  <a:srgbClr val="00FFFF"/>
                </a:highlight>
              </a:rPr>
              <a:t>y</a:t>
            </a:r>
            <a:r>
              <a:rPr lang="cs-CZ"/>
              <a:t>la, b</a:t>
            </a:r>
            <a:r>
              <a:rPr lang="cs-CZ">
                <a:highlight>
                  <a:srgbClr val="00FFFF"/>
                </a:highlight>
              </a:rPr>
              <a:t>y</a:t>
            </a:r>
            <a:r>
              <a:rPr lang="cs-CZ"/>
              <a:t>lo: </a:t>
            </a:r>
            <a:r>
              <a:rPr i="1" lang="cs-CZ"/>
              <a:t>Petr byl doma. Eva byla v kanceláři.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</a:t>
            </a:r>
            <a:r>
              <a:rPr lang="cs-CZ">
                <a:highlight>
                  <a:srgbClr val="00FFFF"/>
                </a:highlight>
              </a:rPr>
              <a:t>Í</a:t>
            </a:r>
            <a:r>
              <a:rPr lang="cs-CZ"/>
              <a:t>T </a:t>
            </a:r>
            <a:r>
              <a:rPr i="1" lang="cs-CZ"/>
              <a:t>(to drink)</a:t>
            </a:r>
            <a:r>
              <a:rPr lang="cs-CZ"/>
              <a:t>: p</a:t>
            </a:r>
            <a:r>
              <a:rPr lang="cs-CZ">
                <a:highlight>
                  <a:srgbClr val="00FFFF"/>
                </a:highlight>
              </a:rPr>
              <a:t>i</a:t>
            </a:r>
            <a:r>
              <a:rPr lang="cs-CZ"/>
              <a:t>l, p</a:t>
            </a:r>
            <a:r>
              <a:rPr lang="cs-CZ">
                <a:highlight>
                  <a:srgbClr val="00FFFF"/>
                </a:highlight>
              </a:rPr>
              <a:t>i</a:t>
            </a:r>
            <a:r>
              <a:rPr lang="cs-CZ"/>
              <a:t>la, p</a:t>
            </a:r>
            <a:r>
              <a:rPr lang="cs-CZ">
                <a:highlight>
                  <a:srgbClr val="00FFFF"/>
                </a:highlight>
              </a:rPr>
              <a:t>i</a:t>
            </a:r>
            <a:r>
              <a:rPr lang="cs-CZ"/>
              <a:t>lo: </a:t>
            </a:r>
            <a:r>
              <a:rPr i="1" lang="cs-CZ"/>
              <a:t>Petr pil pivo. Eva pila džus.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PS</a:t>
            </a:r>
            <a:r>
              <a:rPr lang="cs-CZ">
                <a:highlight>
                  <a:srgbClr val="00FFFF"/>
                </a:highlight>
              </a:rPr>
              <a:t>Á</a:t>
            </a:r>
            <a:r>
              <a:rPr lang="cs-CZ"/>
              <a:t>T </a:t>
            </a:r>
            <a:r>
              <a:rPr i="1" lang="cs-CZ"/>
              <a:t>(to write)</a:t>
            </a:r>
            <a:r>
              <a:rPr lang="cs-CZ"/>
              <a:t>: ps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l, ps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la, ps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lo: </a:t>
            </a:r>
            <a:r>
              <a:rPr i="1" lang="cs-CZ"/>
              <a:t>Petr psal test. Eva psala e-mail.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SP</a:t>
            </a:r>
            <a:r>
              <a:rPr lang="cs-CZ">
                <a:highlight>
                  <a:srgbClr val="00FFFF"/>
                </a:highlight>
              </a:rPr>
              <a:t>Á</a:t>
            </a:r>
            <a:r>
              <a:rPr lang="cs-CZ"/>
              <a:t>T </a:t>
            </a:r>
            <a:r>
              <a:rPr i="1" lang="cs-CZ"/>
              <a:t>(to sleep)</a:t>
            </a:r>
            <a:r>
              <a:rPr lang="cs-CZ"/>
              <a:t>: sp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l, sp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la, sp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lo: </a:t>
            </a:r>
            <a:r>
              <a:rPr i="1" lang="cs-CZ"/>
              <a:t>Petr spal doma. Eva spala v hotelu.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MÍT </a:t>
            </a:r>
            <a:r>
              <a:rPr i="1" lang="cs-CZ"/>
              <a:t>(to have)</a:t>
            </a:r>
            <a:r>
              <a:rPr lang="cs-CZ"/>
              <a:t>: měl, měla, mělo: </a:t>
            </a:r>
            <a:r>
              <a:rPr i="1" lang="cs-CZ"/>
              <a:t>Petr měl hlad. Eva měla žízeň.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ČÍST </a:t>
            </a:r>
            <a:r>
              <a:rPr i="1" lang="cs-CZ"/>
              <a:t>(to read)</a:t>
            </a:r>
            <a:r>
              <a:rPr lang="cs-CZ"/>
              <a:t>: četl, četla, četlo: </a:t>
            </a:r>
            <a:r>
              <a:rPr i="1" lang="cs-CZ"/>
              <a:t>Petr četl e-mail. Eva četla knihu.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JÍST </a:t>
            </a:r>
            <a:r>
              <a:rPr i="1" lang="cs-CZ"/>
              <a:t>(to eat)</a:t>
            </a:r>
            <a:r>
              <a:rPr lang="cs-CZ"/>
              <a:t>: jedl, jedla, jedlo: </a:t>
            </a:r>
            <a:r>
              <a:rPr i="1" lang="cs-CZ"/>
              <a:t>Petr jedl polévku. Eva jedla salát.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CHTÍT </a:t>
            </a:r>
            <a:r>
              <a:rPr i="1" lang="cs-CZ"/>
              <a:t>(want)</a:t>
            </a:r>
            <a:r>
              <a:rPr lang="cs-CZ"/>
              <a:t>: chtěl, chtěla, chtělo: </a:t>
            </a:r>
            <a:r>
              <a:rPr i="1" lang="cs-CZ"/>
              <a:t>Petr chtěl vodu. Eva chtěla kávu.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MOCT </a:t>
            </a:r>
            <a:r>
              <a:rPr i="1" lang="cs-CZ"/>
              <a:t>(can, be able to)</a:t>
            </a:r>
            <a:r>
              <a:rPr lang="cs-CZ"/>
              <a:t>: mohl, mohla, mohlo: </a:t>
            </a:r>
            <a:r>
              <a:rPr i="1" lang="cs-CZ"/>
              <a:t>Petr mohl spát. Eva mohla číst.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00"/>
                </a:highlight>
              </a:rPr>
              <a:t>JÍT </a:t>
            </a:r>
            <a:r>
              <a:rPr i="1" lang="cs-CZ">
                <a:highlight>
                  <a:srgbClr val="FFFF00"/>
                </a:highlight>
              </a:rPr>
              <a:t>(to go, walk)</a:t>
            </a:r>
            <a:r>
              <a:rPr lang="cs-CZ">
                <a:highlight>
                  <a:srgbClr val="FFFF00"/>
                </a:highlight>
              </a:rPr>
              <a:t>: šel, šla, šlo: </a:t>
            </a:r>
            <a:r>
              <a:rPr i="1" lang="cs-CZ">
                <a:highlight>
                  <a:srgbClr val="FFFF00"/>
                </a:highlight>
              </a:rPr>
              <a:t>Petr šel do práce. Eva šla do kina. </a:t>
            </a:r>
            <a:r>
              <a:rPr lang="cs-CZ">
                <a:highlight>
                  <a:srgbClr val="FFFF00"/>
                </a:highlight>
              </a:rPr>
              <a:t> 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PRESENT TENSE</a:t>
            </a:r>
            <a:endParaRPr/>
          </a:p>
        </p:txBody>
      </p:sp>
      <p:sp>
        <p:nvSpPr>
          <p:cNvPr id="227" name="Google Shape;227;p36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Present tense x past tense</a:t>
            </a:r>
            <a:endParaRPr/>
          </a:p>
        </p:txBody>
      </p:sp>
      <p:sp>
        <p:nvSpPr>
          <p:cNvPr id="228" name="Google Shape;228;p36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PAST TENSE</a:t>
            </a:r>
            <a:endParaRPr/>
          </a:p>
        </p:txBody>
      </p:sp>
      <p:sp>
        <p:nvSpPr>
          <p:cNvPr id="229" name="Google Shape;229;p36"/>
          <p:cNvSpPr txBox="1"/>
          <p:nvPr>
            <p:ph idx="3" type="body"/>
          </p:nvPr>
        </p:nvSpPr>
        <p:spPr>
          <a:xfrm>
            <a:off x="720000" y="1692000"/>
            <a:ext cx="5220000" cy="443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Ráno piju kávu. (já)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děláš večer?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Tatínek pracuje v IBM.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Maminka čte knihu.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Studujeme češtinu.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Bydlíte v Brně?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Eva a Petr večeří.</a:t>
            </a:r>
            <a:endParaRPr/>
          </a:p>
        </p:txBody>
      </p:sp>
      <p:sp>
        <p:nvSpPr>
          <p:cNvPr id="230" name="Google Shape;230;p36"/>
          <p:cNvSpPr txBox="1"/>
          <p:nvPr>
            <p:ph idx="4" type="body"/>
          </p:nvPr>
        </p:nvSpPr>
        <p:spPr>
          <a:xfrm>
            <a:off x="6251275" y="1690275"/>
            <a:ext cx="5220000" cy="443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Ráno jsem pil/a kávu.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jsi dělal/a večer?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Tatínek pracoval v IBM.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Maminka četla knihu.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Studovali jsme češtinu.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Bydleli jste v Brně?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Eva a Petr večeřeli.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8" name="Google Shape;158;p27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Past tense (regular + irregular forms)</a:t>
            </a:r>
            <a:endParaRPr/>
          </a:p>
        </p:txBody>
      </p:sp>
      <p:sp>
        <p:nvSpPr>
          <p:cNvPr id="159" name="Google Shape;159;p27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WEEK 1 + 2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Past tense = minulý čas</a:t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You know a lot of verbs, infinitive form always ends with </a:t>
            </a:r>
            <a:r>
              <a:rPr lang="cs-CZ">
                <a:highlight>
                  <a:srgbClr val="00FFFF"/>
                </a:highlight>
              </a:rPr>
              <a:t>“t”</a:t>
            </a:r>
            <a:r>
              <a:rPr lang="cs-CZ"/>
              <a:t>: </a:t>
            </a:r>
            <a:r>
              <a:rPr i="1" lang="cs-CZ"/>
              <a:t>děla</a:t>
            </a:r>
            <a:r>
              <a:rPr i="1" lang="cs-CZ">
                <a:highlight>
                  <a:srgbClr val="00FFFF"/>
                </a:highlight>
              </a:rPr>
              <a:t>t</a:t>
            </a:r>
            <a:r>
              <a:rPr i="1" lang="cs-CZ"/>
              <a:t>, pracova</a:t>
            </a:r>
            <a:r>
              <a:rPr i="1" lang="cs-CZ">
                <a:highlight>
                  <a:srgbClr val="00FFFF"/>
                </a:highlight>
              </a:rPr>
              <a:t>t</a:t>
            </a:r>
            <a:r>
              <a:rPr i="1" lang="cs-CZ"/>
              <a:t>, studova</a:t>
            </a:r>
            <a:r>
              <a:rPr i="1" lang="cs-CZ">
                <a:highlight>
                  <a:srgbClr val="00FFFF"/>
                </a:highlight>
              </a:rPr>
              <a:t>t</a:t>
            </a:r>
            <a:r>
              <a:rPr i="1" lang="cs-CZ"/>
              <a:t>, uči</a:t>
            </a:r>
            <a:r>
              <a:rPr i="1" lang="cs-CZ">
                <a:highlight>
                  <a:srgbClr val="00FFFF"/>
                </a:highlight>
              </a:rPr>
              <a:t>t</a:t>
            </a:r>
            <a:r>
              <a:rPr i="1" lang="cs-CZ"/>
              <a:t> se, vaři</a:t>
            </a:r>
            <a:r>
              <a:rPr i="1" lang="cs-CZ">
                <a:highlight>
                  <a:srgbClr val="00FFFF"/>
                </a:highlight>
              </a:rPr>
              <a:t>t</a:t>
            </a:r>
            <a:r>
              <a:rPr i="1" lang="cs-CZ"/>
              <a:t>, spá</a:t>
            </a:r>
            <a:r>
              <a:rPr i="1" lang="cs-CZ">
                <a:highlight>
                  <a:srgbClr val="00FFFF"/>
                </a:highlight>
              </a:rPr>
              <a:t>t</a:t>
            </a:r>
            <a:r>
              <a:rPr i="1" lang="cs-CZ"/>
              <a:t>, tancova</a:t>
            </a:r>
            <a:r>
              <a:rPr i="1" lang="cs-CZ">
                <a:highlight>
                  <a:srgbClr val="00FFFF"/>
                </a:highlight>
              </a:rPr>
              <a:t>t</a:t>
            </a:r>
            <a:r>
              <a:rPr i="1" lang="cs-CZ"/>
              <a:t>, posloucha</a:t>
            </a:r>
            <a:r>
              <a:rPr i="1" lang="cs-CZ">
                <a:highlight>
                  <a:srgbClr val="00FFFF"/>
                </a:highlight>
              </a:rPr>
              <a:t>t</a:t>
            </a:r>
            <a:r>
              <a:rPr i="1" lang="cs-CZ"/>
              <a:t>, díva</a:t>
            </a:r>
            <a:r>
              <a:rPr i="1" lang="cs-CZ">
                <a:highlight>
                  <a:srgbClr val="00FFFF"/>
                </a:highlight>
              </a:rPr>
              <a:t>t</a:t>
            </a:r>
            <a:r>
              <a:rPr i="1" lang="cs-CZ"/>
              <a:t> se, začína</a:t>
            </a:r>
            <a:r>
              <a:rPr i="1" lang="cs-CZ">
                <a:highlight>
                  <a:srgbClr val="00FFFF"/>
                </a:highlight>
              </a:rPr>
              <a:t>t</a:t>
            </a:r>
            <a:r>
              <a:rPr i="1" lang="cs-CZ"/>
              <a:t>, konči</a:t>
            </a:r>
            <a:r>
              <a:rPr i="1" lang="cs-CZ">
                <a:highlight>
                  <a:srgbClr val="00FFFF"/>
                </a:highlight>
              </a:rPr>
              <a:t>t</a:t>
            </a:r>
            <a:r>
              <a:rPr i="1" lang="cs-CZ"/>
              <a:t>, mluvi</a:t>
            </a:r>
            <a:r>
              <a:rPr i="1" lang="cs-CZ">
                <a:highlight>
                  <a:srgbClr val="00FFFF"/>
                </a:highlight>
              </a:rPr>
              <a:t>t</a:t>
            </a:r>
            <a:r>
              <a:rPr i="1" lang="cs-CZ"/>
              <a:t>, rozumě</a:t>
            </a:r>
            <a:r>
              <a:rPr i="1" lang="cs-CZ">
                <a:highlight>
                  <a:srgbClr val="00FFFF"/>
                </a:highlight>
              </a:rPr>
              <a:t>t</a:t>
            </a:r>
            <a:r>
              <a:rPr i="1" lang="cs-CZ"/>
              <a:t>, bý</a:t>
            </a:r>
            <a:r>
              <a:rPr i="1" lang="cs-CZ">
                <a:highlight>
                  <a:srgbClr val="00FFFF"/>
                </a:highlight>
              </a:rPr>
              <a:t>t</a:t>
            </a:r>
            <a:r>
              <a:rPr i="1" lang="cs-CZ"/>
              <a:t> …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The past tense is formed in two steps: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Drop the </a:t>
            </a:r>
            <a:r>
              <a:rPr lang="cs-CZ">
                <a:highlight>
                  <a:srgbClr val="00FFFF"/>
                </a:highlight>
              </a:rPr>
              <a:t>“-t”</a:t>
            </a:r>
            <a:r>
              <a:rPr lang="cs-CZ"/>
              <a:t> from the infinitive and add </a:t>
            </a:r>
            <a:r>
              <a:rPr lang="cs-CZ">
                <a:highlight>
                  <a:srgbClr val="EAD1DC"/>
                </a:highlight>
              </a:rPr>
              <a:t>“-l”</a:t>
            </a:r>
            <a:r>
              <a:rPr lang="cs-CZ"/>
              <a:t>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děla</a:t>
            </a:r>
            <a:r>
              <a:rPr i="1" lang="cs-CZ">
                <a:highlight>
                  <a:srgbClr val="EAD1DC"/>
                </a:highlight>
              </a:rPr>
              <a:t>l</a:t>
            </a:r>
            <a:r>
              <a:rPr i="1" lang="cs-CZ"/>
              <a:t>, pracova</a:t>
            </a:r>
            <a:r>
              <a:rPr i="1" lang="cs-CZ">
                <a:highlight>
                  <a:srgbClr val="EAD1DC"/>
                </a:highlight>
              </a:rPr>
              <a:t>l</a:t>
            </a:r>
            <a:r>
              <a:rPr i="1" lang="cs-CZ"/>
              <a:t>, studova</a:t>
            </a:r>
            <a:r>
              <a:rPr i="1" lang="cs-CZ">
                <a:highlight>
                  <a:srgbClr val="EAD1DC"/>
                </a:highlight>
              </a:rPr>
              <a:t>l</a:t>
            </a:r>
            <a:r>
              <a:rPr i="1" lang="cs-CZ"/>
              <a:t>, uči</a:t>
            </a:r>
            <a:r>
              <a:rPr i="1" lang="cs-CZ">
                <a:highlight>
                  <a:srgbClr val="EAD1DC"/>
                </a:highlight>
              </a:rPr>
              <a:t>l</a:t>
            </a:r>
            <a:r>
              <a:rPr i="1" lang="cs-CZ"/>
              <a:t> se, tancova</a:t>
            </a:r>
            <a:r>
              <a:rPr i="1" lang="cs-CZ">
                <a:highlight>
                  <a:srgbClr val="EAD1DC"/>
                </a:highlight>
              </a:rPr>
              <a:t>l</a:t>
            </a:r>
            <a:r>
              <a:rPr i="1" lang="cs-CZ"/>
              <a:t>, posloucha</a:t>
            </a:r>
            <a:r>
              <a:rPr i="1" lang="cs-CZ">
                <a:highlight>
                  <a:srgbClr val="EAD1DC"/>
                </a:highlight>
              </a:rPr>
              <a:t>l</a:t>
            </a:r>
            <a:r>
              <a:rPr i="1" lang="cs-CZ"/>
              <a:t>, díva</a:t>
            </a:r>
            <a:r>
              <a:rPr i="1" lang="cs-CZ">
                <a:highlight>
                  <a:srgbClr val="EAD1DC"/>
                </a:highlight>
              </a:rPr>
              <a:t>l</a:t>
            </a:r>
            <a:r>
              <a:rPr i="1" lang="cs-CZ"/>
              <a:t> se, začína</a:t>
            </a:r>
            <a:r>
              <a:rPr i="1" lang="cs-CZ">
                <a:highlight>
                  <a:srgbClr val="EAD1DC"/>
                </a:highlight>
              </a:rPr>
              <a:t>l</a:t>
            </a:r>
            <a:r>
              <a:rPr i="1" lang="cs-CZ"/>
              <a:t>, konči</a:t>
            </a:r>
            <a:r>
              <a:rPr i="1" lang="cs-CZ">
                <a:highlight>
                  <a:srgbClr val="EAD1DC"/>
                </a:highlight>
              </a:rPr>
              <a:t>l</a:t>
            </a:r>
            <a:r>
              <a:rPr i="1" lang="cs-CZ"/>
              <a:t>, mluvi</a:t>
            </a:r>
            <a:r>
              <a:rPr i="1" lang="cs-CZ">
                <a:highlight>
                  <a:srgbClr val="EAD1DC"/>
                </a:highlight>
              </a:rPr>
              <a:t>l</a:t>
            </a:r>
            <a:r>
              <a:rPr i="1" lang="cs-CZ"/>
              <a:t>, rozumě</a:t>
            </a:r>
            <a:r>
              <a:rPr i="1" lang="cs-CZ">
                <a:highlight>
                  <a:srgbClr val="EAD1DC"/>
                </a:highlight>
              </a:rPr>
              <a:t>l</a:t>
            </a:r>
            <a:r>
              <a:rPr i="1" lang="cs-CZ"/>
              <a:t>, by</a:t>
            </a:r>
            <a:r>
              <a:rPr i="1" lang="cs-CZ">
                <a:highlight>
                  <a:srgbClr val="EAD1DC"/>
                </a:highlight>
              </a:rPr>
              <a:t>l</a:t>
            </a:r>
            <a:r>
              <a:rPr i="1" lang="cs-CZ"/>
              <a:t> …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= l-form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719125" y="1695075"/>
            <a:ext cx="26028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L = masculine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děla</a:t>
            </a:r>
            <a:r>
              <a:rPr lang="cs-CZ">
                <a:highlight>
                  <a:srgbClr val="00FFFF"/>
                </a:highlight>
              </a:rPr>
              <a:t>l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pracova</a:t>
            </a:r>
            <a:r>
              <a:rPr lang="cs-CZ">
                <a:highlight>
                  <a:srgbClr val="00FFFF"/>
                </a:highlight>
              </a:rPr>
              <a:t>l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vaři</a:t>
            </a:r>
            <a:r>
              <a:rPr lang="cs-CZ">
                <a:highlight>
                  <a:srgbClr val="00FFFF"/>
                </a:highlight>
              </a:rPr>
              <a:t>l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Petr vařil.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9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Past tense: l-form + ending (la, lo, li)</a:t>
            </a:r>
            <a:endParaRPr/>
          </a:p>
        </p:txBody>
      </p:sp>
      <p:sp>
        <p:nvSpPr>
          <p:cNvPr id="174" name="Google Shape;174;p29"/>
          <p:cNvSpPr txBox="1"/>
          <p:nvPr>
            <p:ph idx="3" type="body"/>
          </p:nvPr>
        </p:nvSpPr>
        <p:spPr>
          <a:xfrm>
            <a:off x="6251277" y="1667025"/>
            <a:ext cx="26028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highlight>
                  <a:srgbClr val="00FF00"/>
                </a:highlight>
              </a:rPr>
              <a:t>LO = neutrum</a:t>
            </a:r>
            <a:endParaRPr sz="2800">
              <a:highlight>
                <a:srgbClr val="00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děla</a:t>
            </a:r>
            <a:r>
              <a:rPr lang="cs-CZ" sz="2800">
                <a:highlight>
                  <a:srgbClr val="00FF00"/>
                </a:highlight>
              </a:rPr>
              <a:t>lo</a:t>
            </a:r>
            <a:endParaRPr sz="2800">
              <a:highlight>
                <a:srgbClr val="00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pracova</a:t>
            </a:r>
            <a:r>
              <a:rPr lang="cs-CZ" sz="2800">
                <a:highlight>
                  <a:srgbClr val="00FF00"/>
                </a:highlight>
              </a:rPr>
              <a:t>lo</a:t>
            </a:r>
            <a:endParaRPr sz="2800">
              <a:highlight>
                <a:srgbClr val="00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vaři</a:t>
            </a:r>
            <a:r>
              <a:rPr lang="cs-CZ" sz="2800">
                <a:highlight>
                  <a:srgbClr val="00FF00"/>
                </a:highlight>
              </a:rPr>
              <a:t>lo</a:t>
            </a:r>
            <a:endParaRPr sz="2800">
              <a:highlight>
                <a:srgbClr val="00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Dítě vařilo. </a:t>
            </a:r>
            <a:endParaRPr sz="2800"/>
          </a:p>
        </p:txBody>
      </p:sp>
      <p:sp>
        <p:nvSpPr>
          <p:cNvPr id="175" name="Google Shape;175;p29"/>
          <p:cNvSpPr txBox="1"/>
          <p:nvPr>
            <p:ph idx="3" type="body"/>
          </p:nvPr>
        </p:nvSpPr>
        <p:spPr>
          <a:xfrm>
            <a:off x="3485202" y="1695075"/>
            <a:ext cx="26028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highlight>
                  <a:srgbClr val="EA9999"/>
                </a:highlight>
              </a:rPr>
              <a:t>LA = feminine</a:t>
            </a:r>
            <a:endParaRPr sz="2800">
              <a:highlight>
                <a:srgbClr val="EA9999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děla</a:t>
            </a:r>
            <a:r>
              <a:rPr lang="cs-CZ" sz="2800">
                <a:highlight>
                  <a:srgbClr val="EA9999"/>
                </a:highlight>
              </a:rPr>
              <a:t>la</a:t>
            </a:r>
            <a:endParaRPr sz="2800">
              <a:highlight>
                <a:srgbClr val="EA9999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pracova</a:t>
            </a:r>
            <a:r>
              <a:rPr lang="cs-CZ" sz="2800">
                <a:highlight>
                  <a:srgbClr val="EA9999"/>
                </a:highlight>
              </a:rPr>
              <a:t>la</a:t>
            </a:r>
            <a:endParaRPr sz="2800">
              <a:highlight>
                <a:srgbClr val="EA9999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vaři</a:t>
            </a:r>
            <a:r>
              <a:rPr lang="cs-CZ" sz="2800">
                <a:highlight>
                  <a:srgbClr val="EA9999"/>
                </a:highlight>
              </a:rPr>
              <a:t>la</a:t>
            </a:r>
            <a:endParaRPr sz="2800">
              <a:highlight>
                <a:srgbClr val="EA9999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Eva vařila. 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9"/>
          <p:cNvSpPr txBox="1"/>
          <p:nvPr>
            <p:ph idx="3" type="body"/>
          </p:nvPr>
        </p:nvSpPr>
        <p:spPr>
          <a:xfrm>
            <a:off x="9017352" y="1667025"/>
            <a:ext cx="26028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highlight>
                  <a:srgbClr val="FFFF00"/>
                </a:highlight>
              </a:rPr>
              <a:t>LI = plural</a:t>
            </a:r>
            <a:endParaRPr sz="2800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děla</a:t>
            </a:r>
            <a:r>
              <a:rPr lang="cs-CZ" sz="2800">
                <a:highlight>
                  <a:srgbClr val="FFFF00"/>
                </a:highlight>
              </a:rPr>
              <a:t>li</a:t>
            </a:r>
            <a:endParaRPr sz="2800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pracova</a:t>
            </a:r>
            <a:r>
              <a:rPr lang="cs-CZ" sz="2800">
                <a:highlight>
                  <a:srgbClr val="FFFF00"/>
                </a:highlight>
              </a:rPr>
              <a:t>li</a:t>
            </a:r>
            <a:endParaRPr sz="2800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vaři</a:t>
            </a:r>
            <a:r>
              <a:rPr lang="cs-CZ" sz="2800">
                <a:highlight>
                  <a:srgbClr val="FFFF00"/>
                </a:highlight>
              </a:rPr>
              <a:t>li</a:t>
            </a:r>
            <a:endParaRPr sz="2800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Eva a Petr vařili.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Past tense: the 2nd step</a:t>
            </a:r>
            <a:endParaRPr/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To complete the formation of the past tense add the auxiliary verb “být”.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 </a:t>
            </a:r>
            <a:r>
              <a:rPr lang="cs-CZ">
                <a:highlight>
                  <a:srgbClr val="FFFF00"/>
                </a:highlight>
              </a:rPr>
              <a:t>! The form for “on, ona, ono, oni” do no have auxiliary verb form. !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(být, present tense: já jsem, ty jsi, on/ona/ono je, my jsme, vy jste, oni jsou)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Past tense = l-form (l/la/lo/li) + auxiliary verb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děla</a:t>
            </a:r>
            <a:r>
              <a:rPr lang="cs-CZ">
                <a:highlight>
                  <a:srgbClr val="00FFFF"/>
                </a:highlight>
              </a:rPr>
              <a:t>l</a:t>
            </a:r>
            <a:r>
              <a:rPr lang="cs-CZ"/>
              <a:t>/</a:t>
            </a:r>
            <a:r>
              <a:rPr lang="cs-CZ">
                <a:highlight>
                  <a:srgbClr val="EA9999"/>
                </a:highlight>
              </a:rPr>
              <a:t>a</a:t>
            </a:r>
            <a:r>
              <a:rPr lang="cs-CZ"/>
              <a:t> jsem = I did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děla</a:t>
            </a:r>
            <a:r>
              <a:rPr lang="cs-CZ">
                <a:highlight>
                  <a:srgbClr val="00FFFF"/>
                </a:highlight>
              </a:rPr>
              <a:t>l</a:t>
            </a:r>
            <a:r>
              <a:rPr lang="cs-CZ"/>
              <a:t>/</a:t>
            </a:r>
            <a:r>
              <a:rPr lang="cs-CZ">
                <a:highlight>
                  <a:srgbClr val="EA9999"/>
                </a:highlight>
              </a:rPr>
              <a:t>a</a:t>
            </a:r>
            <a:r>
              <a:rPr lang="cs-CZ"/>
              <a:t> jsi = you did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děla</a:t>
            </a:r>
            <a:r>
              <a:rPr lang="cs-CZ">
                <a:highlight>
                  <a:srgbClr val="00FFFF"/>
                </a:highlight>
              </a:rPr>
              <a:t>l</a:t>
            </a:r>
            <a:r>
              <a:rPr lang="cs-CZ"/>
              <a:t>/děla</a:t>
            </a:r>
            <a:r>
              <a:rPr lang="cs-CZ">
                <a:highlight>
                  <a:srgbClr val="EA9999"/>
                </a:highlight>
              </a:rPr>
              <a:t>la</a:t>
            </a:r>
            <a:r>
              <a:rPr lang="cs-CZ"/>
              <a:t>/děla</a:t>
            </a:r>
            <a:r>
              <a:rPr lang="cs-CZ">
                <a:highlight>
                  <a:srgbClr val="00FF00"/>
                </a:highlight>
              </a:rPr>
              <a:t>lo</a:t>
            </a:r>
            <a:r>
              <a:rPr lang="cs-CZ"/>
              <a:t> = he/she/it did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děla</a:t>
            </a:r>
            <a:r>
              <a:rPr lang="cs-CZ">
                <a:highlight>
                  <a:srgbClr val="FFFF00"/>
                </a:highlight>
              </a:rPr>
              <a:t>li</a:t>
            </a:r>
            <a:r>
              <a:rPr lang="cs-CZ"/>
              <a:t> jsme = we did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děla</a:t>
            </a:r>
            <a:r>
              <a:rPr lang="cs-CZ">
                <a:highlight>
                  <a:srgbClr val="FFFF00"/>
                </a:highlight>
              </a:rPr>
              <a:t>li</a:t>
            </a:r>
            <a:r>
              <a:rPr lang="cs-CZ"/>
              <a:t> jste = you did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děla</a:t>
            </a:r>
            <a:r>
              <a:rPr lang="cs-CZ">
                <a:highlight>
                  <a:srgbClr val="FFFF00"/>
                </a:highlight>
              </a:rPr>
              <a:t>li</a:t>
            </a:r>
            <a:r>
              <a:rPr lang="cs-CZ"/>
              <a:t> = they did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Past tense: examples</a:t>
            </a:r>
            <a:endParaRPr/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317650" y="1163600"/>
            <a:ext cx="3888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VAŘIT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vařil/a </a:t>
            </a:r>
            <a:r>
              <a:rPr lang="cs-CZ" u="sng"/>
              <a:t>jsem</a:t>
            </a:r>
            <a:r>
              <a:rPr lang="cs-CZ"/>
              <a:t> = I cooked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vařil/a </a:t>
            </a:r>
            <a:r>
              <a:rPr lang="cs-CZ" u="sng"/>
              <a:t>jsi</a:t>
            </a:r>
            <a:r>
              <a:rPr lang="cs-CZ"/>
              <a:t> = you cooked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vařil/a = he/she cooked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vařili </a:t>
            </a:r>
            <a:r>
              <a:rPr lang="cs-CZ" u="sng"/>
              <a:t>jsme</a:t>
            </a:r>
            <a:r>
              <a:rPr lang="cs-CZ"/>
              <a:t> = we cooked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vařili </a:t>
            </a:r>
            <a:r>
              <a:rPr lang="cs-CZ" u="sng"/>
              <a:t>jste</a:t>
            </a:r>
            <a:r>
              <a:rPr lang="cs-CZ"/>
              <a:t> = you cooked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vařili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4503705" y="1163600"/>
            <a:ext cx="50868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VSTÁVAT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vstával/a </a:t>
            </a:r>
            <a:r>
              <a:rPr lang="cs-CZ" u="sng"/>
              <a:t>jsem</a:t>
            </a:r>
            <a:r>
              <a:rPr lang="cs-CZ"/>
              <a:t> = I got 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vstával/a </a:t>
            </a:r>
            <a:r>
              <a:rPr lang="cs-CZ" u="sng"/>
              <a:t>jsi</a:t>
            </a:r>
            <a:r>
              <a:rPr lang="cs-CZ"/>
              <a:t> = you got 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vstával/a = he/she got 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vstávali </a:t>
            </a:r>
            <a:r>
              <a:rPr lang="cs-CZ" u="sng"/>
              <a:t>jsme</a:t>
            </a:r>
            <a:r>
              <a:rPr lang="cs-CZ"/>
              <a:t> = we got 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vstávali </a:t>
            </a:r>
            <a:r>
              <a:rPr lang="cs-CZ" u="sng"/>
              <a:t>jste</a:t>
            </a:r>
            <a:r>
              <a:rPr lang="cs-CZ"/>
              <a:t> = you got 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vstávali = they got up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Past tense: negation</a:t>
            </a:r>
            <a:endParaRPr/>
          </a:p>
        </p:txBody>
      </p:sp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317650" y="1163600"/>
            <a:ext cx="5750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 + “main verb” (auxiliary verb stays the same):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NEMLUVIT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nemluvil/a jsem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nemluvil/a jsi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nemluvil/a/o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nemluvili jsme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nemluvili jste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nemluvili</a:t>
            </a:r>
            <a:endParaRPr/>
          </a:p>
        </p:txBody>
      </p:sp>
      <p:sp>
        <p:nvSpPr>
          <p:cNvPr id="199" name="Google Shape;199;p32"/>
          <p:cNvSpPr txBox="1"/>
          <p:nvPr>
            <p:ph idx="1" type="body"/>
          </p:nvPr>
        </p:nvSpPr>
        <p:spPr>
          <a:xfrm>
            <a:off x="6067750" y="1163600"/>
            <a:ext cx="5750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NESTUDOVAT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nestudoval/a jsem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nestudoval/a jsi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nestudoval/a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nestudovali jsme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nestudovali jste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nestudovali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Formal Czech - VY</a:t>
            </a:r>
            <a:endParaRPr/>
          </a:p>
        </p:txBody>
      </p:sp>
      <p:sp>
        <p:nvSpPr>
          <p:cNvPr id="206" name="Google Shape;206;p33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 = formal dialogue (addressing one person in plural form)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Vařila jste</a:t>
            </a:r>
            <a:r>
              <a:rPr lang="cs-CZ"/>
              <a:t> tu polévku, paní Nováková?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Studoval jste</a:t>
            </a:r>
            <a:r>
              <a:rPr lang="cs-CZ"/>
              <a:t> angličtinu, pane profesore?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Bydlel jste</a:t>
            </a:r>
            <a:r>
              <a:rPr lang="cs-CZ"/>
              <a:t> v Brně, pane Nový?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l/la forms (sg.) + plural form of the auxiliary verb (jste)</a:t>
            </a:r>
            <a:endParaRPr>
              <a:highlight>
                <a:srgbClr val="00FF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Past tense: sentence order</a:t>
            </a:r>
            <a:endParaRPr/>
          </a:p>
        </p:txBody>
      </p:sp>
      <p:sp>
        <p:nvSpPr>
          <p:cNvPr id="213" name="Google Shape;213;p34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Auxiliary verbs are placed in the second position in the sentence.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Studoval </a:t>
            </a:r>
            <a:r>
              <a:rPr lang="cs-CZ" u="sng"/>
              <a:t>jsem</a:t>
            </a:r>
            <a:r>
              <a:rPr lang="cs-CZ"/>
              <a:t> anatomii. x Včera </a:t>
            </a:r>
            <a:r>
              <a:rPr lang="cs-CZ" u="sng"/>
              <a:t>jsem</a:t>
            </a:r>
            <a:r>
              <a:rPr lang="cs-CZ"/>
              <a:t> studoval anatomii.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Večeřel </a:t>
            </a:r>
            <a:r>
              <a:rPr lang="cs-CZ" u="sng"/>
              <a:t>jsi</a:t>
            </a:r>
            <a:r>
              <a:rPr lang="cs-CZ"/>
              <a:t>? x Co </a:t>
            </a:r>
            <a:r>
              <a:rPr lang="cs-CZ" u="sng"/>
              <a:t>jsi</a:t>
            </a:r>
            <a:r>
              <a:rPr lang="cs-CZ"/>
              <a:t> večeřel?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Pracovala </a:t>
            </a:r>
            <a:r>
              <a:rPr lang="cs-CZ" u="sng"/>
              <a:t>jsem</a:t>
            </a:r>
            <a:r>
              <a:rPr lang="cs-CZ"/>
              <a:t> v kanceláři. x V pondělí </a:t>
            </a:r>
            <a:r>
              <a:rPr lang="cs-CZ" u="sng"/>
              <a:t>jsem</a:t>
            </a:r>
            <a:r>
              <a:rPr lang="cs-CZ"/>
              <a:t> pracovala v kanceláři.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Byli </a:t>
            </a:r>
            <a:r>
              <a:rPr lang="cs-CZ" u="sng"/>
              <a:t>jsme</a:t>
            </a:r>
            <a:r>
              <a:rPr lang="cs-CZ"/>
              <a:t> doma. x O víkendu </a:t>
            </a:r>
            <a:r>
              <a:rPr lang="cs-CZ" u="sng"/>
              <a:t>jsme</a:t>
            </a:r>
            <a:r>
              <a:rPr lang="cs-CZ"/>
              <a:t> byli doma.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Tancovali </a:t>
            </a:r>
            <a:r>
              <a:rPr lang="cs-CZ" u="sng"/>
              <a:t>jste</a:t>
            </a:r>
            <a:r>
              <a:rPr lang="cs-CZ"/>
              <a:t> v klubu? x Kde </a:t>
            </a:r>
            <a:r>
              <a:rPr lang="cs-CZ" u="sng"/>
              <a:t>jste</a:t>
            </a:r>
            <a:r>
              <a:rPr lang="cs-CZ"/>
              <a:t> tancovali?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Nepracoval </a:t>
            </a:r>
            <a:r>
              <a:rPr lang="cs-CZ" u="sng"/>
              <a:t>jsem</a:t>
            </a:r>
            <a:r>
              <a:rPr lang="cs-CZ"/>
              <a:t>. x Včera </a:t>
            </a:r>
            <a:r>
              <a:rPr lang="cs-CZ" u="sng"/>
              <a:t>jsem </a:t>
            </a:r>
            <a:r>
              <a:rPr lang="cs-CZ"/>
              <a:t>nepracoval.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Díval </a:t>
            </a:r>
            <a:r>
              <a:rPr lang="cs-CZ" u="sng"/>
              <a:t>jsem</a:t>
            </a:r>
            <a:r>
              <a:rPr lang="cs-CZ"/>
              <a:t> </a:t>
            </a:r>
            <a:r>
              <a:rPr lang="cs-CZ">
                <a:highlight>
                  <a:srgbClr val="00FFFF"/>
                </a:highlight>
              </a:rPr>
              <a:t>se</a:t>
            </a:r>
            <a:r>
              <a:rPr lang="cs-CZ"/>
              <a:t> na televizi. x Ráno </a:t>
            </a:r>
            <a:r>
              <a:rPr lang="cs-CZ" u="sng"/>
              <a:t>jsem</a:t>
            </a:r>
            <a:r>
              <a:rPr lang="cs-CZ"/>
              <a:t> </a:t>
            </a:r>
            <a:r>
              <a:rPr lang="cs-CZ">
                <a:highlight>
                  <a:srgbClr val="00FFFF"/>
                </a:highlight>
              </a:rPr>
              <a:t>se</a:t>
            </a:r>
            <a:r>
              <a:rPr lang="cs-CZ"/>
              <a:t> díval na televizi.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(včera = yesterday)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