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Montserrat" pitchFamily="2" charset="0"/>
      <p:regular r:id="rId10"/>
      <p:bold r:id="rId11"/>
      <p:italic r:id="rId12"/>
      <p:boldItalic r:id="rId13"/>
    </p:embeddedFont>
    <p:embeddedFont>
      <p:font typeface="Raleway" pitchFamily="2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69"/>
    <p:restoredTop sz="94637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f0e686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63e96e47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63e96e47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c63e96e47b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63e96e4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3e96e4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c63e96e47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63e96e47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63e96e47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c63e96e47b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63e96e47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63e96e47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c63e96e47b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63e96e47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63e96e47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c63e96e47b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63e96e47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63e96e47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c63e96e47b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content and text">
  <p:cSld name="Heading, content and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3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inverse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">
  <p:cSld name="Inverse slide with image">
    <p:bg>
      <p:bgPr>
        <a:solidFill>
          <a:srgbClr val="0000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 and tip">
  <p:cSld name="Inverse slide with image_2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note">
  <p:cSld name="Inverse slide with image_1">
    <p:bg>
      <p:bgPr>
        <a:solidFill>
          <a:srgbClr val="0000D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sz="22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286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">
  <p:cSld name="Inverse slide with image_1_1">
    <p:bg>
      <p:bgPr>
        <a:solidFill>
          <a:srgbClr val="0000D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1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with text" type="titleOnly">
  <p:cSld name="TITLE_ONL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for image">
  <p:cSld name="TITLE_ONLY_1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4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6109285/a1-l6-lok%C3%A1l-koncovk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resource/8532523/minul%C3%BD-%C4%8Das-druh%C3%A1-pozice" TargetMode="External"/><Relationship Id="rId4" Type="http://schemas.openxmlformats.org/officeDocument/2006/relationships/hyperlink" Target="https://wordwall.net/resource/6109536/a1-l6-prepozice-v-ve-na-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6691777/kdo-by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LG0qtE4yw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resource/6023710/6l-zn%c3%a1t-v%c4%9bd%c4%9bt-um%c4%9bt" TargetMode="External"/><Relationship Id="rId4" Type="http://schemas.openxmlformats.org/officeDocument/2006/relationships/hyperlink" Target="https://wordwall.net/resource/6195389/zn%c3%a1t-v%c4%9bd%c4%9bt-um%c4%9b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533586293/a2-zeme-a-narodnosti-anglicka-verze-flash-card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e631cf55-eee1-48e3-af3b-7bc07f00332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muni.cz/auth/el/med/jaro2021/aZLCJ0282/110611535/test_1-information.docx?predmet=1332391,1332561,1332449" TargetMode="External"/><Relationship Id="rId5" Type="http://schemas.openxmlformats.org/officeDocument/2006/relationships/hyperlink" Target="https://is.muni.cz/auth/elearning/test_pruchod_el_ucitel?predmet=1332391,1332561,1332449;testurl=%2Fel%2Fmed%2Fjaro2021%2FaZLCJ0282%2Fodp%2FHW_week_03_locative.qref" TargetMode="External"/><Relationship Id="rId4" Type="http://schemas.openxmlformats.org/officeDocument/2006/relationships/hyperlink" Target="https://is.muni.cz/auth/elearning/test_pruchod_el_ucitel?predmet=1332391,1332561,1332449;testurl=%2Fel%2Fmed%2Fjaro2021%2FaZLCJ0282%2Fodp%2FHW_week_03_znat_vedet_umet.qre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3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>
                <a:solidFill>
                  <a:srgbClr val="141C4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Week 3: UNIT 6/3: Conversation: Do you know who it was? Grammar: Time expressions. Verbs ZNÁT a VĚDĚT. Countries and nationalities.</a:t>
            </a:r>
            <a:endParaRPr sz="2500">
              <a:solidFill>
                <a:srgbClr val="141C4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Warm</a:t>
            </a:r>
            <a:r>
              <a:rPr lang="cs-CZ" dirty="0"/>
              <a:t> up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 dirty="0"/>
              <a:t>Byl (a) jsem</a:t>
            </a:r>
            <a:r>
              <a:rPr lang="cs-CZ" u="sng" dirty="0">
                <a:solidFill>
                  <a:srgbClr val="FF0000"/>
                </a:solidFill>
              </a:rPr>
              <a:t> doma. Jsem doma. Jel do nemocnice ráno. </a:t>
            </a:r>
            <a:endParaRPr u="sng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850" dirty="0">
                <a:solidFill>
                  <a:srgbClr val="3A3A3A"/>
                </a:solidFill>
                <a:highlight>
                  <a:srgbClr val="FFFFFF"/>
                </a:highlight>
              </a:rPr>
              <a:t>1. REVISION</a:t>
            </a:r>
            <a:endParaRPr sz="28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marR="127000" lvl="0" indent="-33972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1750"/>
              <a:buChar char="●"/>
            </a:pPr>
            <a:r>
              <a:rPr lang="cs-CZ" sz="1750" dirty="0">
                <a:solidFill>
                  <a:srgbClr val="3A3A3A"/>
                </a:solidFill>
                <a:highlight>
                  <a:srgbClr val="FFFFFF"/>
                </a:highlight>
              </a:rPr>
              <a:t>Revise </a:t>
            </a:r>
            <a:r>
              <a:rPr lang="cs-CZ" sz="1750" dirty="0" err="1">
                <a:solidFill>
                  <a:srgbClr val="3A3A3A"/>
                </a:solidFill>
                <a:highlight>
                  <a:srgbClr val="FFFFFF"/>
                </a:highlight>
              </a:rPr>
              <a:t>the</a:t>
            </a:r>
            <a:r>
              <a:rPr lang="cs-CZ" sz="17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750" dirty="0" err="1">
                <a:solidFill>
                  <a:srgbClr val="3A3A3A"/>
                </a:solidFill>
                <a:highlight>
                  <a:srgbClr val="FFFFFF"/>
                </a:highlight>
              </a:rPr>
              <a:t>locative</a:t>
            </a:r>
            <a:r>
              <a:rPr lang="cs-CZ" sz="17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750" dirty="0" err="1">
                <a:solidFill>
                  <a:srgbClr val="3A3A3A"/>
                </a:solidFill>
                <a:highlight>
                  <a:srgbClr val="FFFFFF"/>
                </a:highlight>
              </a:rPr>
              <a:t>singular</a:t>
            </a:r>
            <a:r>
              <a:rPr lang="cs-CZ" sz="1750" dirty="0">
                <a:solidFill>
                  <a:srgbClr val="3A3A3A"/>
                </a:solidFill>
                <a:highlight>
                  <a:srgbClr val="FFFFFF"/>
                </a:highlight>
              </a:rPr>
              <a:t>: </a:t>
            </a:r>
            <a:r>
              <a:rPr lang="cs-CZ" sz="1750" dirty="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cs-CZ" sz="17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endParaRPr sz="17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marR="127000" lvl="0" indent="-3397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50"/>
              <a:buChar char="●"/>
            </a:pPr>
            <a:r>
              <a:rPr lang="cs-CZ" sz="1750" dirty="0">
                <a:solidFill>
                  <a:srgbClr val="3A3A3A"/>
                </a:solidFill>
                <a:highlight>
                  <a:srgbClr val="FFFFFF"/>
                </a:highlight>
              </a:rPr>
              <a:t>Revise </a:t>
            </a:r>
            <a:r>
              <a:rPr lang="cs-CZ" sz="1750" dirty="0" err="1">
                <a:solidFill>
                  <a:srgbClr val="3A3A3A"/>
                </a:solidFill>
                <a:highlight>
                  <a:srgbClr val="FFFFFF"/>
                </a:highlight>
              </a:rPr>
              <a:t>prepositions</a:t>
            </a:r>
            <a:r>
              <a:rPr lang="cs-CZ" sz="1750" dirty="0">
                <a:solidFill>
                  <a:srgbClr val="3A3A3A"/>
                </a:solidFill>
                <a:highlight>
                  <a:srgbClr val="FFFFFF"/>
                </a:highlight>
              </a:rPr>
              <a:t>: </a:t>
            </a:r>
            <a:r>
              <a:rPr lang="cs-CZ" sz="1750" dirty="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sz="1750" dirty="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457200" marR="127000" lvl="0" indent="-3397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50"/>
              <a:buChar char="●"/>
            </a:pPr>
            <a:r>
              <a:rPr lang="cs-CZ" sz="1750" dirty="0">
                <a:solidFill>
                  <a:srgbClr val="3A3A3A"/>
                </a:solidFill>
                <a:highlight>
                  <a:srgbClr val="FFFFFF"/>
                </a:highlight>
              </a:rPr>
              <a:t>Revise </a:t>
            </a:r>
            <a:r>
              <a:rPr lang="cs-CZ" sz="1750" dirty="0" err="1">
                <a:solidFill>
                  <a:srgbClr val="3A3A3A"/>
                </a:solidFill>
                <a:highlight>
                  <a:srgbClr val="FFFFFF"/>
                </a:highlight>
              </a:rPr>
              <a:t>the</a:t>
            </a:r>
            <a:r>
              <a:rPr lang="cs-CZ" sz="1750" dirty="0">
                <a:solidFill>
                  <a:srgbClr val="3A3A3A"/>
                </a:solidFill>
                <a:highlight>
                  <a:srgbClr val="FFFFFF"/>
                </a:highlight>
              </a:rPr>
              <a:t> second </a:t>
            </a:r>
            <a:r>
              <a:rPr lang="cs-CZ" sz="1750" dirty="0" err="1">
                <a:solidFill>
                  <a:srgbClr val="3A3A3A"/>
                </a:solidFill>
                <a:highlight>
                  <a:srgbClr val="FFFFFF"/>
                </a:highlight>
              </a:rPr>
              <a:t>position</a:t>
            </a:r>
            <a:r>
              <a:rPr lang="cs-CZ" sz="1750" dirty="0">
                <a:solidFill>
                  <a:srgbClr val="3A3A3A"/>
                </a:solidFill>
                <a:highlight>
                  <a:srgbClr val="FFFFFF"/>
                </a:highlight>
              </a:rPr>
              <a:t> in sentence: </a:t>
            </a:r>
            <a:r>
              <a:rPr lang="cs-CZ" sz="1750" dirty="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sz="1750" dirty="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695325" y="897225"/>
            <a:ext cx="10777800" cy="493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550">
                <a:solidFill>
                  <a:srgbClr val="3A3A3A"/>
                </a:solidFill>
                <a:highlight>
                  <a:srgbClr val="FFFFFF"/>
                </a:highlight>
              </a:rPr>
              <a:t>3. TIME EXPRESSIONS</a:t>
            </a:r>
            <a:endParaRPr sz="25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3337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1650"/>
              <a:buChar char="●"/>
            </a:pPr>
            <a:r>
              <a:rPr lang="cs-CZ" sz="1650">
                <a:solidFill>
                  <a:srgbClr val="3A3A3A"/>
                </a:solidFill>
                <a:highlight>
                  <a:srgbClr val="FFFFFF"/>
                </a:highlight>
              </a:rPr>
              <a:t>Observe the gray box in the Textbook - page 54.</a:t>
            </a:r>
            <a:endParaRPr sz="16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333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650"/>
              <a:buChar char="●"/>
            </a:pPr>
            <a:r>
              <a:rPr lang="cs-CZ" sz="1650">
                <a:solidFill>
                  <a:srgbClr val="3A3A3A"/>
                </a:solidFill>
                <a:highlight>
                  <a:srgbClr val="FFFFFF"/>
                </a:highlight>
              </a:rPr>
              <a:t>Practice with the Textbook - page 54/ex. 1 + 3 + 4.</a:t>
            </a:r>
            <a:endParaRPr sz="16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431900" y="292675"/>
            <a:ext cx="11041200" cy="553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50" dirty="0">
                <a:solidFill>
                  <a:srgbClr val="3A3A3A"/>
                </a:solidFill>
                <a:highlight>
                  <a:srgbClr val="FFFFFF"/>
                </a:highlight>
              </a:rPr>
              <a:t>4. WORKING IN GROUPS </a:t>
            </a:r>
            <a:endParaRPr sz="25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2702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1550"/>
              <a:buChar char="●"/>
            </a:pP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Discuss</a:t>
            </a:r>
            <a:r>
              <a:rPr lang="cs-CZ" sz="1550" dirty="0">
                <a:solidFill>
                  <a:srgbClr val="3A3A3A"/>
                </a:solidFill>
                <a:highlight>
                  <a:srgbClr val="FFFF00"/>
                </a:highlight>
              </a:rPr>
              <a:t>: Do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00"/>
                </a:highlight>
              </a:rPr>
              <a:t>you</a:t>
            </a:r>
            <a:r>
              <a:rPr lang="cs-CZ" sz="1550" dirty="0">
                <a:solidFill>
                  <a:srgbClr val="3A3A3A"/>
                </a:solidFill>
                <a:highlight>
                  <a:srgbClr val="FFFF00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00"/>
                </a:highlight>
              </a:rPr>
              <a:t>know</a:t>
            </a:r>
            <a:r>
              <a:rPr lang="cs-CZ" sz="1550" dirty="0">
                <a:solidFill>
                  <a:srgbClr val="3A3A3A"/>
                </a:solidFill>
                <a:highlight>
                  <a:srgbClr val="FFFF00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00"/>
                </a:highlight>
              </a:rPr>
              <a:t>any</a:t>
            </a:r>
            <a:r>
              <a:rPr lang="cs-CZ" sz="1550" dirty="0">
                <a:solidFill>
                  <a:srgbClr val="3A3A3A"/>
                </a:solidFill>
                <a:highlight>
                  <a:srgbClr val="FFFF00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00"/>
                </a:highlight>
              </a:rPr>
              <a:t>famous</a:t>
            </a:r>
            <a:r>
              <a:rPr lang="cs-CZ" sz="1550" dirty="0">
                <a:solidFill>
                  <a:srgbClr val="3A3A3A"/>
                </a:solidFill>
                <a:highlight>
                  <a:srgbClr val="FFFF00"/>
                </a:highlight>
              </a:rPr>
              <a:t> Czech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00"/>
                </a:highlight>
              </a:rPr>
              <a:t>people</a:t>
            </a:r>
            <a:r>
              <a:rPr lang="cs-CZ" sz="1550" dirty="0">
                <a:solidFill>
                  <a:srgbClr val="3A3A3A"/>
                </a:solidFill>
                <a:highlight>
                  <a:srgbClr val="FFFF00"/>
                </a:highlight>
              </a:rPr>
              <a:t>?</a:t>
            </a:r>
            <a:endParaRPr sz="1550" dirty="0">
              <a:solidFill>
                <a:srgbClr val="3A3A3A"/>
              </a:solidFill>
              <a:highlight>
                <a:srgbClr val="FFFF00"/>
              </a:highlight>
            </a:endParaRPr>
          </a:p>
          <a:p>
            <a:pPr marL="457200" marR="127000" lvl="0" indent="-3270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550"/>
              <a:buChar char="●"/>
            </a:pP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Read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the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text and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translate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(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vocabulary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can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be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found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on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the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second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page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): </a:t>
            </a:r>
            <a:r>
              <a:rPr lang="cs-CZ" sz="1550" dirty="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i="1" dirty="0">
                <a:solidFill>
                  <a:srgbClr val="3A3A3A"/>
                </a:solidFill>
                <a:highlight>
                  <a:srgbClr val="FFFFFF"/>
                </a:highlight>
              </a:rPr>
              <a:t>"Kdo to byl?"</a:t>
            </a:r>
            <a:endParaRPr sz="1550" i="1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270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550"/>
              <a:buChar char="●"/>
            </a:pP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Prepare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a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short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text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about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somebody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famous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(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historical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figure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),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the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reading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exercise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can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be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your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model.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Countries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and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nationalities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can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be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found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in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the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Textbook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-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page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56.</a:t>
            </a:r>
            <a:endParaRPr sz="15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270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550"/>
              <a:buChar char="●"/>
            </a:pP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Read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your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text and show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it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to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other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550" dirty="0" err="1">
                <a:solidFill>
                  <a:srgbClr val="3A3A3A"/>
                </a:solidFill>
                <a:highlight>
                  <a:srgbClr val="FFFFFF"/>
                </a:highlight>
              </a:rPr>
              <a:t>groups</a:t>
            </a:r>
            <a:r>
              <a:rPr lang="cs-CZ" sz="1550" dirty="0">
                <a:solidFill>
                  <a:srgbClr val="3A3A3A"/>
                </a:solidFill>
                <a:highlight>
                  <a:srgbClr val="FFFFFF"/>
                </a:highlight>
              </a:rPr>
              <a:t>. </a:t>
            </a:r>
            <a:endParaRPr sz="15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725" y="3040925"/>
            <a:ext cx="9374698" cy="37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616925" y="517925"/>
            <a:ext cx="10856400" cy="531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50">
                <a:solidFill>
                  <a:srgbClr val="3A3A3A"/>
                </a:solidFill>
                <a:highlight>
                  <a:srgbClr val="FFFFFF"/>
                </a:highlight>
              </a:rPr>
              <a:t> ZNÁT - VĚDĚT - UMĚT </a:t>
            </a:r>
            <a:endParaRPr sz="25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2702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1550"/>
              <a:buChar char="●"/>
            </a:pPr>
            <a:r>
              <a:rPr lang="cs-CZ" sz="1550">
                <a:solidFill>
                  <a:srgbClr val="3A3A3A"/>
                </a:solidFill>
                <a:highlight>
                  <a:srgbClr val="FFFFFF"/>
                </a:highlight>
              </a:rPr>
              <a:t>Observe the grey box in the Textbook - page 55.</a:t>
            </a:r>
            <a:endParaRPr sz="15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marR="127000" lvl="0" indent="-3270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550"/>
              <a:buChar char="●"/>
            </a:pPr>
            <a:r>
              <a:rPr lang="cs-CZ" sz="1550">
                <a:solidFill>
                  <a:srgbClr val="3A3A3A"/>
                </a:solidFill>
                <a:highlight>
                  <a:srgbClr val="FFFFFF"/>
                </a:highlight>
              </a:rPr>
              <a:t>Online tutorial: </a:t>
            </a:r>
            <a:r>
              <a:rPr lang="cs-CZ" sz="155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cs-CZ" sz="1550">
                <a:solidFill>
                  <a:srgbClr val="3A3A3A"/>
                </a:solidFill>
                <a:highlight>
                  <a:srgbClr val="FFFFFF"/>
                </a:highlight>
              </a:rPr>
              <a:t> (You can use Czech subtitles with automatic translation into English.)</a:t>
            </a:r>
            <a:endParaRPr sz="15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270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550"/>
              <a:buChar char="●"/>
            </a:pPr>
            <a:r>
              <a:rPr lang="cs-CZ" sz="1550">
                <a:solidFill>
                  <a:srgbClr val="3A3A3A"/>
                </a:solidFill>
                <a:highlight>
                  <a:srgbClr val="FFFFFF"/>
                </a:highlight>
              </a:rPr>
              <a:t>Practice: Textbook - page 55/ex. 4.</a:t>
            </a:r>
            <a:endParaRPr sz="15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marR="127000" lvl="0" indent="-3270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550"/>
              <a:buChar char="●"/>
            </a:pPr>
            <a:r>
              <a:rPr lang="cs-CZ" sz="1550">
                <a:solidFill>
                  <a:srgbClr val="3A3A3A"/>
                </a:solidFill>
                <a:highlight>
                  <a:srgbClr val="FFFFFF"/>
                </a:highlight>
              </a:rPr>
              <a:t>Online practice: </a:t>
            </a:r>
            <a:r>
              <a:rPr lang="cs-CZ" sz="155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cs-CZ" sz="155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endParaRPr sz="15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marR="127000" lvl="0" indent="-3270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550"/>
              <a:buChar char="●"/>
            </a:pPr>
            <a:r>
              <a:rPr lang="cs-CZ" sz="1550">
                <a:solidFill>
                  <a:srgbClr val="3A3A3A"/>
                </a:solidFill>
                <a:highlight>
                  <a:srgbClr val="FFFFFF"/>
                </a:highlight>
              </a:rPr>
              <a:t>Online practice: </a:t>
            </a:r>
            <a:r>
              <a:rPr lang="cs-CZ" sz="155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</a:t>
            </a:r>
            <a:endParaRPr sz="155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body" idx="1"/>
          </p:nvPr>
        </p:nvSpPr>
        <p:spPr>
          <a:xfrm>
            <a:off x="679450" y="562174"/>
            <a:ext cx="10793700" cy="52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50">
                <a:solidFill>
                  <a:srgbClr val="3A3A3A"/>
                </a:solidFill>
                <a:highlight>
                  <a:srgbClr val="FFFFFF"/>
                </a:highlight>
              </a:rPr>
              <a:t>6. COUNTRIES AND NATIONALITIES</a:t>
            </a:r>
            <a:endParaRPr sz="25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2702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1550"/>
              <a:buChar char="●"/>
            </a:pPr>
            <a:r>
              <a:rPr lang="cs-CZ" sz="1550">
                <a:solidFill>
                  <a:srgbClr val="3A3A3A"/>
                </a:solidFill>
                <a:highlight>
                  <a:srgbClr val="FFFFFF"/>
                </a:highlight>
              </a:rPr>
              <a:t>A list in the Textbook - page 56</a:t>
            </a:r>
            <a:endParaRPr sz="15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marR="127000" lvl="0" indent="-3270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550"/>
              <a:buChar char="●"/>
            </a:pPr>
            <a:r>
              <a:rPr lang="cs-CZ" sz="1550">
                <a:solidFill>
                  <a:srgbClr val="3A3A3A"/>
                </a:solidFill>
                <a:highlight>
                  <a:srgbClr val="FFFFFF"/>
                </a:highlight>
              </a:rPr>
              <a:t>Online practice: </a:t>
            </a:r>
            <a:r>
              <a:rPr lang="cs-CZ" sz="155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Flash cards </a:t>
            </a:r>
            <a:endParaRPr sz="155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body" idx="1"/>
          </p:nvPr>
        </p:nvSpPr>
        <p:spPr>
          <a:xfrm>
            <a:off x="695325" y="717050"/>
            <a:ext cx="10777800" cy="511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50">
                <a:solidFill>
                  <a:srgbClr val="3A3A3A"/>
                </a:solidFill>
                <a:highlight>
                  <a:srgbClr val="FFFFFF"/>
                </a:highlight>
              </a:rPr>
              <a:t>7. UNIT 6 REVISION</a:t>
            </a:r>
            <a:endParaRPr sz="25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marR="127000" lvl="0" indent="-29527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1050"/>
              <a:buChar char="●"/>
            </a:pPr>
            <a:r>
              <a:rPr lang="cs-CZ" sz="1050">
                <a:solidFill>
                  <a:srgbClr val="3A3A3A"/>
                </a:solidFill>
                <a:highlight>
                  <a:srgbClr val="FFFFFF"/>
                </a:highlight>
              </a:rPr>
              <a:t>Quiz: </a:t>
            </a:r>
            <a:r>
              <a:rPr lang="cs-CZ" sz="105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 </a:t>
            </a:r>
            <a:r>
              <a:rPr lang="cs-CZ" sz="105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endParaRPr sz="10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50">
                <a:solidFill>
                  <a:srgbClr val="3A3A3A"/>
                </a:solidFill>
                <a:highlight>
                  <a:srgbClr val="FFFFFF"/>
                </a:highlight>
              </a:rPr>
              <a:t>HOMEWORK</a:t>
            </a:r>
            <a:endParaRPr sz="25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050">
                <a:solidFill>
                  <a:srgbClr val="3A3A3A"/>
                </a:solidFill>
                <a:highlight>
                  <a:srgbClr val="FFFFFF"/>
                </a:highlight>
              </a:rPr>
              <a:t>Revise for the progress test.</a:t>
            </a:r>
            <a:endParaRPr sz="10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05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HW (week 03): znát, vědět, umět</a:t>
            </a:r>
            <a:endParaRPr sz="105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05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HW (week 03): locative</a:t>
            </a:r>
            <a:endParaRPr sz="105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5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 1 information</a:t>
            </a:r>
            <a:endParaRPr sz="165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293</Words>
  <Application>Microsoft Macintosh PowerPoint</Application>
  <PresentationFormat>Širokoúhlá obrazovka</PresentationFormat>
  <Paragraphs>47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Raleway</vt:lpstr>
      <vt:lpstr>Tahoma</vt:lpstr>
      <vt:lpstr>Noto Sans Symbols</vt:lpstr>
      <vt:lpstr>Roboto</vt:lpstr>
      <vt:lpstr>Montserrat</vt:lpstr>
      <vt:lpstr>Presentation_MU_EN</vt:lpstr>
      <vt:lpstr>week 3</vt:lpstr>
      <vt:lpstr>Week 3: UNIT 6/3: Conversation: Do you know who it was? Grammar: Time expressions. Verbs ZNÁT a VĚDĚT. Countries and nationalities.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</dc:title>
  <cp:lastModifiedBy>Klára Staníková</cp:lastModifiedBy>
  <cp:revision>8</cp:revision>
  <dcterms:modified xsi:type="dcterms:W3CDTF">2021-03-17T14:14:48Z</dcterms:modified>
</cp:coreProperties>
</file>